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7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8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9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10.xml" ContentType="application/vnd.openxmlformats-officedocument.theme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11.xml" ContentType="application/vnd.openxmlformats-officedocument.theme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12.xml" ContentType="application/vnd.openxmlformats-officedocument.theme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13.xml" ContentType="application/vnd.openxmlformats-officedocument.theme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674" r:id="rId2"/>
    <p:sldMasterId id="2147483687" r:id="rId3"/>
    <p:sldMasterId id="2147483700" r:id="rId4"/>
    <p:sldMasterId id="2147483713" r:id="rId5"/>
    <p:sldMasterId id="2147483726" r:id="rId6"/>
    <p:sldMasterId id="2147483739" r:id="rId7"/>
    <p:sldMasterId id="2147483758" r:id="rId8"/>
    <p:sldMasterId id="2147483772" r:id="rId9"/>
    <p:sldMasterId id="2147483785" r:id="rId10"/>
    <p:sldMasterId id="2147483798" r:id="rId11"/>
    <p:sldMasterId id="2147483811" r:id="rId12"/>
    <p:sldMasterId id="2147483824" r:id="rId13"/>
    <p:sldMasterId id="2147483837" r:id="rId14"/>
  </p:sldMasterIdLst>
  <p:notesMasterIdLst>
    <p:notesMasterId r:id="rId30"/>
  </p:notesMasterIdLst>
  <p:sldIdLst>
    <p:sldId id="403" r:id="rId15"/>
    <p:sldId id="413" r:id="rId16"/>
    <p:sldId id="418" r:id="rId17"/>
    <p:sldId id="420" r:id="rId18"/>
    <p:sldId id="422" r:id="rId19"/>
    <p:sldId id="425" r:id="rId20"/>
    <p:sldId id="456" r:id="rId21"/>
    <p:sldId id="431" r:id="rId22"/>
    <p:sldId id="446" r:id="rId23"/>
    <p:sldId id="444" r:id="rId24"/>
    <p:sldId id="462" r:id="rId25"/>
    <p:sldId id="468" r:id="rId26"/>
    <p:sldId id="469" r:id="rId27"/>
    <p:sldId id="470" r:id="rId28"/>
    <p:sldId id="458" r:id="rId29"/>
  </p:sldIdLst>
  <p:sldSz cx="9144000" cy="5143500" type="screen16x9"/>
  <p:notesSz cx="6797675" cy="9926638"/>
  <p:defaultTextStyle>
    <a:defPPr>
      <a:defRPr lang="en-US"/>
    </a:defPPr>
    <a:lvl1pPr marL="0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35789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59" autoAdjust="0"/>
    <p:restoredTop sz="91086" autoAdjust="0"/>
  </p:normalViewPr>
  <p:slideViewPr>
    <p:cSldViewPr snapToGrid="0" snapToObjects="1">
      <p:cViewPr varScale="1">
        <p:scale>
          <a:sx n="123" d="100"/>
          <a:sy n="123" d="100"/>
        </p:scale>
        <p:origin x="-600" y="-90"/>
      </p:cViewPr>
      <p:guideLst>
        <p:guide orient="horz" pos="2381"/>
        <p:guide orient="horz" pos="1620"/>
        <p:guide pos="33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nalog.ru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nalog.ru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6F0D8E-CF56-4F19-B967-C2F205CD7FA0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156C668-13AB-4355-A795-7E188BB051C8}">
      <dgm:prSet phldrT="[Текст]"/>
      <dgm:spPr/>
      <dgm:t>
        <a:bodyPr/>
        <a:lstStyle/>
        <a:p>
          <a:r>
            <a:rPr lang="ru-RU" dirty="0" smtClean="0"/>
            <a:t>Передача данных о расчетах с ККТ в ФНС в режиме </a:t>
          </a:r>
          <a:r>
            <a:rPr lang="en-US" dirty="0" smtClean="0"/>
            <a:t>online</a:t>
          </a:r>
          <a:endParaRPr lang="ru-RU" dirty="0"/>
        </a:p>
      </dgm:t>
    </dgm:pt>
    <dgm:pt modelId="{6CD95968-1AD5-4B80-B971-60659A4EB43C}" type="parTrans" cxnId="{84911602-4875-46BA-9824-64993CFEF732}">
      <dgm:prSet/>
      <dgm:spPr/>
      <dgm:t>
        <a:bodyPr/>
        <a:lstStyle/>
        <a:p>
          <a:endParaRPr lang="ru-RU"/>
        </a:p>
      </dgm:t>
    </dgm:pt>
    <dgm:pt modelId="{8CBE2BAC-D15A-4FD5-B204-D089B8B420DE}" type="sibTrans" cxnId="{84911602-4875-46BA-9824-64993CFEF732}">
      <dgm:prSet/>
      <dgm:spPr/>
      <dgm:t>
        <a:bodyPr/>
        <a:lstStyle/>
        <a:p>
          <a:endParaRPr lang="ru-RU"/>
        </a:p>
      </dgm:t>
    </dgm:pt>
    <dgm:pt modelId="{432A6256-6A6B-4A65-93EB-781CBCD18466}">
      <dgm:prSet phldrT="[Текст]"/>
      <dgm:spPr/>
      <dgm:t>
        <a:bodyPr/>
        <a:lstStyle/>
        <a:p>
          <a:r>
            <a:rPr lang="ru-RU" dirty="0" smtClean="0"/>
            <a:t>Обязанность применять ККТ организациями и ИП освобожденными на текущий момент (спец режимы ЕНВД и Патент) с 2018 года</a:t>
          </a:r>
          <a:endParaRPr lang="ru-RU" dirty="0"/>
        </a:p>
      </dgm:t>
    </dgm:pt>
    <dgm:pt modelId="{3C3114D7-E85D-4FE3-8637-D4BDFB590FAE}" type="parTrans" cxnId="{21C74B59-9E92-499A-9245-6F80B4DCFB70}">
      <dgm:prSet/>
      <dgm:spPr/>
      <dgm:t>
        <a:bodyPr/>
        <a:lstStyle/>
        <a:p>
          <a:endParaRPr lang="ru-RU"/>
        </a:p>
      </dgm:t>
    </dgm:pt>
    <dgm:pt modelId="{13BAFE11-0994-4806-AEC0-C84162712316}" type="sibTrans" cxnId="{21C74B59-9E92-499A-9245-6F80B4DCFB70}">
      <dgm:prSet/>
      <dgm:spPr/>
      <dgm:t>
        <a:bodyPr/>
        <a:lstStyle/>
        <a:p>
          <a:endParaRPr lang="ru-RU"/>
        </a:p>
      </dgm:t>
    </dgm:pt>
    <dgm:pt modelId="{BB9DE7BD-F39C-4E6B-8BE5-FA36C2851068}">
      <dgm:prSet phldrT="[Текст]"/>
      <dgm:spPr/>
      <dgm:t>
        <a:bodyPr/>
        <a:lstStyle/>
        <a:p>
          <a:r>
            <a:rPr lang="ru-RU" dirty="0" smtClean="0"/>
            <a:t>Справедливая система штрафов, за счет автоматизированного риск-анализа у ФНС</a:t>
          </a:r>
          <a:endParaRPr lang="ru-RU" dirty="0"/>
        </a:p>
      </dgm:t>
    </dgm:pt>
    <dgm:pt modelId="{A17059B6-724B-4987-8FDF-5431ACE0715F}" type="parTrans" cxnId="{DFC2D40E-8FAA-436D-A7B9-36238AF3F532}">
      <dgm:prSet/>
      <dgm:spPr/>
      <dgm:t>
        <a:bodyPr/>
        <a:lstStyle/>
        <a:p>
          <a:endParaRPr lang="ru-RU"/>
        </a:p>
      </dgm:t>
    </dgm:pt>
    <dgm:pt modelId="{D3B534FF-6653-46B4-A23D-8A4D14A7502D}" type="sibTrans" cxnId="{DFC2D40E-8FAA-436D-A7B9-36238AF3F532}">
      <dgm:prSet/>
      <dgm:spPr/>
      <dgm:t>
        <a:bodyPr/>
        <a:lstStyle/>
        <a:p>
          <a:endParaRPr lang="ru-RU"/>
        </a:p>
      </dgm:t>
    </dgm:pt>
    <dgm:pt modelId="{8D61A9EF-6213-4708-BDB4-9657C17C0A81}">
      <dgm:prSet phldrT="[Текст]"/>
      <dgm:spPr/>
      <dgm:t>
        <a:bodyPr/>
        <a:lstStyle/>
        <a:p>
          <a:r>
            <a:rPr lang="ru-RU" dirty="0" smtClean="0"/>
            <a:t>Юридически значимые действия с ККТ через ЛК на </a:t>
          </a:r>
          <a:r>
            <a:rPr lang="en-US" dirty="0" smtClean="0">
              <a:hlinkClick xmlns:r="http://schemas.openxmlformats.org/officeDocument/2006/relationships" r:id="rId1"/>
            </a:rPr>
            <a:t>www.nalog.ru</a:t>
          </a:r>
          <a:r>
            <a:rPr lang="ru-RU" dirty="0" smtClean="0"/>
            <a:t>, без визита в ИФНС (регистрация, перерегистрация и т.д.)</a:t>
          </a:r>
          <a:endParaRPr lang="ru-RU" dirty="0"/>
        </a:p>
      </dgm:t>
    </dgm:pt>
    <dgm:pt modelId="{8A6140DF-A4E0-4F3E-AFD4-10FEE2529C43}" type="parTrans" cxnId="{77280F5C-FE36-469A-8E97-EAE82A94A706}">
      <dgm:prSet/>
      <dgm:spPr/>
      <dgm:t>
        <a:bodyPr/>
        <a:lstStyle/>
        <a:p>
          <a:endParaRPr lang="ru-RU"/>
        </a:p>
      </dgm:t>
    </dgm:pt>
    <dgm:pt modelId="{EDFE8330-2CAC-415D-B425-2F7E332C8F0D}" type="sibTrans" cxnId="{77280F5C-FE36-469A-8E97-EAE82A94A706}">
      <dgm:prSet/>
      <dgm:spPr/>
      <dgm:t>
        <a:bodyPr/>
        <a:lstStyle/>
        <a:p>
          <a:endParaRPr lang="ru-RU"/>
        </a:p>
      </dgm:t>
    </dgm:pt>
    <dgm:pt modelId="{B231BC56-0467-4779-88B6-250C8C4DF968}">
      <dgm:prSet phldrT="[Текст]"/>
      <dgm:spPr/>
      <dgm:t>
        <a:bodyPr/>
        <a:lstStyle/>
        <a:p>
          <a:r>
            <a:rPr lang="ru-RU" dirty="0" smtClean="0"/>
            <a:t>Электронный чек, применение ККТ для интернет торговли </a:t>
          </a:r>
          <a:endParaRPr lang="ru-RU" dirty="0"/>
        </a:p>
      </dgm:t>
    </dgm:pt>
    <dgm:pt modelId="{6C90D71B-271F-4F84-95EC-72C5625A7435}" type="parTrans" cxnId="{B4892CF9-BCB2-422D-9AD5-D5C5831E1B73}">
      <dgm:prSet/>
      <dgm:spPr/>
      <dgm:t>
        <a:bodyPr/>
        <a:lstStyle/>
        <a:p>
          <a:endParaRPr lang="ru-RU"/>
        </a:p>
      </dgm:t>
    </dgm:pt>
    <dgm:pt modelId="{732960DC-5CFA-4002-8A12-0F0C767B46C0}" type="sibTrans" cxnId="{B4892CF9-BCB2-422D-9AD5-D5C5831E1B73}">
      <dgm:prSet/>
      <dgm:spPr/>
      <dgm:t>
        <a:bodyPr/>
        <a:lstStyle/>
        <a:p>
          <a:endParaRPr lang="ru-RU"/>
        </a:p>
      </dgm:t>
    </dgm:pt>
    <dgm:pt modelId="{047666DC-DA5E-4E47-942A-2556195928E8}" type="pres">
      <dgm:prSet presAssocID="{7D6F0D8E-CF56-4F19-B967-C2F205CD7FA0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820020B6-2170-49D2-933A-366EB538BEBC}" type="pres">
      <dgm:prSet presAssocID="{7D6F0D8E-CF56-4F19-B967-C2F205CD7FA0}" presName="Name1" presStyleCnt="0"/>
      <dgm:spPr/>
      <dgm:t>
        <a:bodyPr/>
        <a:lstStyle/>
        <a:p>
          <a:endParaRPr lang="ru-RU"/>
        </a:p>
      </dgm:t>
    </dgm:pt>
    <dgm:pt modelId="{81EB7A9D-498A-4624-8B1F-699C902F3FC7}" type="pres">
      <dgm:prSet presAssocID="{7D6F0D8E-CF56-4F19-B967-C2F205CD7FA0}" presName="cycle" presStyleCnt="0"/>
      <dgm:spPr/>
      <dgm:t>
        <a:bodyPr/>
        <a:lstStyle/>
        <a:p>
          <a:endParaRPr lang="ru-RU"/>
        </a:p>
      </dgm:t>
    </dgm:pt>
    <dgm:pt modelId="{CEBE9562-7121-47B8-9C34-DD14C8DB0E63}" type="pres">
      <dgm:prSet presAssocID="{7D6F0D8E-CF56-4F19-B967-C2F205CD7FA0}" presName="srcNode" presStyleLbl="node1" presStyleIdx="0" presStyleCnt="5"/>
      <dgm:spPr/>
      <dgm:t>
        <a:bodyPr/>
        <a:lstStyle/>
        <a:p>
          <a:endParaRPr lang="ru-RU"/>
        </a:p>
      </dgm:t>
    </dgm:pt>
    <dgm:pt modelId="{804729E5-8F5A-40D5-92FC-DB06F4839648}" type="pres">
      <dgm:prSet presAssocID="{7D6F0D8E-CF56-4F19-B967-C2F205CD7FA0}" presName="conn" presStyleLbl="parChTrans1D2" presStyleIdx="0" presStyleCnt="1"/>
      <dgm:spPr/>
      <dgm:t>
        <a:bodyPr/>
        <a:lstStyle/>
        <a:p>
          <a:endParaRPr lang="ru-RU"/>
        </a:p>
      </dgm:t>
    </dgm:pt>
    <dgm:pt modelId="{F139DCEB-07E7-4EDF-B968-DE00844BF1B9}" type="pres">
      <dgm:prSet presAssocID="{7D6F0D8E-CF56-4F19-B967-C2F205CD7FA0}" presName="extraNode" presStyleLbl="node1" presStyleIdx="0" presStyleCnt="5"/>
      <dgm:spPr/>
      <dgm:t>
        <a:bodyPr/>
        <a:lstStyle/>
        <a:p>
          <a:endParaRPr lang="ru-RU"/>
        </a:p>
      </dgm:t>
    </dgm:pt>
    <dgm:pt modelId="{E110F858-AEAF-46D9-A852-AB5006F9F424}" type="pres">
      <dgm:prSet presAssocID="{7D6F0D8E-CF56-4F19-B967-C2F205CD7FA0}" presName="dstNode" presStyleLbl="node1" presStyleIdx="0" presStyleCnt="5"/>
      <dgm:spPr/>
      <dgm:t>
        <a:bodyPr/>
        <a:lstStyle/>
        <a:p>
          <a:endParaRPr lang="ru-RU"/>
        </a:p>
      </dgm:t>
    </dgm:pt>
    <dgm:pt modelId="{F389317E-C449-4F9D-BC3A-9B1C25DBBFE1}" type="pres">
      <dgm:prSet presAssocID="{2156C668-13AB-4355-A795-7E188BB051C8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13AE99-7481-405D-B542-1A5AAF89C33B}" type="pres">
      <dgm:prSet presAssocID="{2156C668-13AB-4355-A795-7E188BB051C8}" presName="accent_1" presStyleCnt="0"/>
      <dgm:spPr/>
      <dgm:t>
        <a:bodyPr/>
        <a:lstStyle/>
        <a:p>
          <a:endParaRPr lang="ru-RU"/>
        </a:p>
      </dgm:t>
    </dgm:pt>
    <dgm:pt modelId="{656793D0-A9D4-4661-91DF-20519E2C4BD7}" type="pres">
      <dgm:prSet presAssocID="{2156C668-13AB-4355-A795-7E188BB051C8}" presName="accentRepeatNode" presStyleLbl="solidFgAcc1" presStyleIdx="0" presStyleCnt="5"/>
      <dgm:spPr/>
      <dgm:t>
        <a:bodyPr/>
        <a:lstStyle/>
        <a:p>
          <a:endParaRPr lang="ru-RU"/>
        </a:p>
      </dgm:t>
    </dgm:pt>
    <dgm:pt modelId="{30568E50-BD25-4174-95CF-E014141C8791}" type="pres">
      <dgm:prSet presAssocID="{8D61A9EF-6213-4708-BDB4-9657C17C0A81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308C8A-3C35-4F39-962E-28DF6ADFBE7C}" type="pres">
      <dgm:prSet presAssocID="{8D61A9EF-6213-4708-BDB4-9657C17C0A81}" presName="accent_2" presStyleCnt="0"/>
      <dgm:spPr/>
      <dgm:t>
        <a:bodyPr/>
        <a:lstStyle/>
        <a:p>
          <a:endParaRPr lang="ru-RU"/>
        </a:p>
      </dgm:t>
    </dgm:pt>
    <dgm:pt modelId="{5BB0DA6D-F61A-4844-ADA9-3EC4893BAE56}" type="pres">
      <dgm:prSet presAssocID="{8D61A9EF-6213-4708-BDB4-9657C17C0A81}" presName="accentRepeatNode" presStyleLbl="solidFgAcc1" presStyleIdx="1" presStyleCnt="5"/>
      <dgm:spPr/>
      <dgm:t>
        <a:bodyPr/>
        <a:lstStyle/>
        <a:p>
          <a:endParaRPr lang="ru-RU"/>
        </a:p>
      </dgm:t>
    </dgm:pt>
    <dgm:pt modelId="{F077EBE7-00CB-4501-A71C-21B3D100D8A5}" type="pres">
      <dgm:prSet presAssocID="{432A6256-6A6B-4A65-93EB-781CBCD18466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4AB3B1-3B52-4161-959F-F28A3CFCC536}" type="pres">
      <dgm:prSet presAssocID="{432A6256-6A6B-4A65-93EB-781CBCD18466}" presName="accent_3" presStyleCnt="0"/>
      <dgm:spPr/>
      <dgm:t>
        <a:bodyPr/>
        <a:lstStyle/>
        <a:p>
          <a:endParaRPr lang="ru-RU"/>
        </a:p>
      </dgm:t>
    </dgm:pt>
    <dgm:pt modelId="{B2685B1F-8125-4FF3-A1D4-A3A7FABAFB03}" type="pres">
      <dgm:prSet presAssocID="{432A6256-6A6B-4A65-93EB-781CBCD18466}" presName="accentRepeatNode" presStyleLbl="solidFgAcc1" presStyleIdx="2" presStyleCnt="5"/>
      <dgm:spPr/>
      <dgm:t>
        <a:bodyPr/>
        <a:lstStyle/>
        <a:p>
          <a:endParaRPr lang="ru-RU"/>
        </a:p>
      </dgm:t>
    </dgm:pt>
    <dgm:pt modelId="{3141812B-C491-49E0-B2BC-DCE8159318C4}" type="pres">
      <dgm:prSet presAssocID="{B231BC56-0467-4779-88B6-250C8C4DF968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2B2CFF-2F54-478E-8C4E-A4EACB3EB514}" type="pres">
      <dgm:prSet presAssocID="{B231BC56-0467-4779-88B6-250C8C4DF968}" presName="accent_4" presStyleCnt="0"/>
      <dgm:spPr/>
      <dgm:t>
        <a:bodyPr/>
        <a:lstStyle/>
        <a:p>
          <a:endParaRPr lang="ru-RU"/>
        </a:p>
      </dgm:t>
    </dgm:pt>
    <dgm:pt modelId="{116F378D-DF9E-471C-955A-A48125864149}" type="pres">
      <dgm:prSet presAssocID="{B231BC56-0467-4779-88B6-250C8C4DF968}" presName="accentRepeatNode" presStyleLbl="solidFgAcc1" presStyleIdx="3" presStyleCnt="5"/>
      <dgm:spPr/>
      <dgm:t>
        <a:bodyPr/>
        <a:lstStyle/>
        <a:p>
          <a:endParaRPr lang="ru-RU"/>
        </a:p>
      </dgm:t>
    </dgm:pt>
    <dgm:pt modelId="{10F5D3FD-5C95-4A99-BF36-448E0A10455F}" type="pres">
      <dgm:prSet presAssocID="{BB9DE7BD-F39C-4E6B-8BE5-FA36C2851068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86A1AA-E3D5-4AF0-9624-F99A79EF4F8F}" type="pres">
      <dgm:prSet presAssocID="{BB9DE7BD-F39C-4E6B-8BE5-FA36C2851068}" presName="accent_5" presStyleCnt="0"/>
      <dgm:spPr/>
      <dgm:t>
        <a:bodyPr/>
        <a:lstStyle/>
        <a:p>
          <a:endParaRPr lang="ru-RU"/>
        </a:p>
      </dgm:t>
    </dgm:pt>
    <dgm:pt modelId="{EF690A98-6383-4077-A6A6-FBE0F3B97E2D}" type="pres">
      <dgm:prSet presAssocID="{BB9DE7BD-F39C-4E6B-8BE5-FA36C2851068}" presName="accentRepeatNode" presStyleLbl="solidFgAcc1" presStyleIdx="4" presStyleCnt="5"/>
      <dgm:spPr/>
      <dgm:t>
        <a:bodyPr/>
        <a:lstStyle/>
        <a:p>
          <a:endParaRPr lang="ru-RU"/>
        </a:p>
      </dgm:t>
    </dgm:pt>
  </dgm:ptLst>
  <dgm:cxnLst>
    <dgm:cxn modelId="{B4892CF9-BCB2-422D-9AD5-D5C5831E1B73}" srcId="{7D6F0D8E-CF56-4F19-B967-C2F205CD7FA0}" destId="{B231BC56-0467-4779-88B6-250C8C4DF968}" srcOrd="3" destOrd="0" parTransId="{6C90D71B-271F-4F84-95EC-72C5625A7435}" sibTransId="{732960DC-5CFA-4002-8A12-0F0C767B46C0}"/>
    <dgm:cxn modelId="{77280F5C-FE36-469A-8E97-EAE82A94A706}" srcId="{7D6F0D8E-CF56-4F19-B967-C2F205CD7FA0}" destId="{8D61A9EF-6213-4708-BDB4-9657C17C0A81}" srcOrd="1" destOrd="0" parTransId="{8A6140DF-A4E0-4F3E-AFD4-10FEE2529C43}" sibTransId="{EDFE8330-2CAC-415D-B425-2F7E332C8F0D}"/>
    <dgm:cxn modelId="{DFC2D40E-8FAA-436D-A7B9-36238AF3F532}" srcId="{7D6F0D8E-CF56-4F19-B967-C2F205CD7FA0}" destId="{BB9DE7BD-F39C-4E6B-8BE5-FA36C2851068}" srcOrd="4" destOrd="0" parTransId="{A17059B6-724B-4987-8FDF-5431ACE0715F}" sibTransId="{D3B534FF-6653-46B4-A23D-8A4D14A7502D}"/>
    <dgm:cxn modelId="{DAC2765A-87BB-447F-BDD9-3564C5341F07}" type="presOf" srcId="{8CBE2BAC-D15A-4FD5-B204-D089B8B420DE}" destId="{804729E5-8F5A-40D5-92FC-DB06F4839648}" srcOrd="0" destOrd="0" presId="urn:microsoft.com/office/officeart/2008/layout/VerticalCurvedList"/>
    <dgm:cxn modelId="{388A41A9-C3B0-4C06-9BE4-BD9AA45BAEB2}" type="presOf" srcId="{7D6F0D8E-CF56-4F19-B967-C2F205CD7FA0}" destId="{047666DC-DA5E-4E47-942A-2556195928E8}" srcOrd="0" destOrd="0" presId="urn:microsoft.com/office/officeart/2008/layout/VerticalCurvedList"/>
    <dgm:cxn modelId="{33B6A84A-71C7-4EFD-AF69-CFF010F87ACA}" type="presOf" srcId="{432A6256-6A6B-4A65-93EB-781CBCD18466}" destId="{F077EBE7-00CB-4501-A71C-21B3D100D8A5}" srcOrd="0" destOrd="0" presId="urn:microsoft.com/office/officeart/2008/layout/VerticalCurvedList"/>
    <dgm:cxn modelId="{E5BBF1CE-8909-4D5D-9463-79706C895829}" type="presOf" srcId="{BB9DE7BD-F39C-4E6B-8BE5-FA36C2851068}" destId="{10F5D3FD-5C95-4A99-BF36-448E0A10455F}" srcOrd="0" destOrd="0" presId="urn:microsoft.com/office/officeart/2008/layout/VerticalCurvedList"/>
    <dgm:cxn modelId="{D50BB8EE-0507-4C3C-9B3F-6221F611815A}" type="presOf" srcId="{2156C668-13AB-4355-A795-7E188BB051C8}" destId="{F389317E-C449-4F9D-BC3A-9B1C25DBBFE1}" srcOrd="0" destOrd="0" presId="urn:microsoft.com/office/officeart/2008/layout/VerticalCurvedList"/>
    <dgm:cxn modelId="{F6ABB55D-FFC0-441B-A279-3E209B042524}" type="presOf" srcId="{8D61A9EF-6213-4708-BDB4-9657C17C0A81}" destId="{30568E50-BD25-4174-95CF-E014141C8791}" srcOrd="0" destOrd="0" presId="urn:microsoft.com/office/officeart/2008/layout/VerticalCurvedList"/>
    <dgm:cxn modelId="{C407633A-9906-42A8-8AF0-1916278ECF0D}" type="presOf" srcId="{B231BC56-0467-4779-88B6-250C8C4DF968}" destId="{3141812B-C491-49E0-B2BC-DCE8159318C4}" srcOrd="0" destOrd="0" presId="urn:microsoft.com/office/officeart/2008/layout/VerticalCurvedList"/>
    <dgm:cxn modelId="{84911602-4875-46BA-9824-64993CFEF732}" srcId="{7D6F0D8E-CF56-4F19-B967-C2F205CD7FA0}" destId="{2156C668-13AB-4355-A795-7E188BB051C8}" srcOrd="0" destOrd="0" parTransId="{6CD95968-1AD5-4B80-B971-60659A4EB43C}" sibTransId="{8CBE2BAC-D15A-4FD5-B204-D089B8B420DE}"/>
    <dgm:cxn modelId="{21C74B59-9E92-499A-9245-6F80B4DCFB70}" srcId="{7D6F0D8E-CF56-4F19-B967-C2F205CD7FA0}" destId="{432A6256-6A6B-4A65-93EB-781CBCD18466}" srcOrd="2" destOrd="0" parTransId="{3C3114D7-E85D-4FE3-8637-D4BDFB590FAE}" sibTransId="{13BAFE11-0994-4806-AEC0-C84162712316}"/>
    <dgm:cxn modelId="{C348B762-F021-42C1-BB40-F099AE7C1129}" type="presParOf" srcId="{047666DC-DA5E-4E47-942A-2556195928E8}" destId="{820020B6-2170-49D2-933A-366EB538BEBC}" srcOrd="0" destOrd="0" presId="urn:microsoft.com/office/officeart/2008/layout/VerticalCurvedList"/>
    <dgm:cxn modelId="{5C3CC95A-A739-4738-9C9A-751E1FAE08FF}" type="presParOf" srcId="{820020B6-2170-49D2-933A-366EB538BEBC}" destId="{81EB7A9D-498A-4624-8B1F-699C902F3FC7}" srcOrd="0" destOrd="0" presId="urn:microsoft.com/office/officeart/2008/layout/VerticalCurvedList"/>
    <dgm:cxn modelId="{0E209631-6A3D-4782-BABA-7E4C1A8062F9}" type="presParOf" srcId="{81EB7A9D-498A-4624-8B1F-699C902F3FC7}" destId="{CEBE9562-7121-47B8-9C34-DD14C8DB0E63}" srcOrd="0" destOrd="0" presId="urn:microsoft.com/office/officeart/2008/layout/VerticalCurvedList"/>
    <dgm:cxn modelId="{4FEDEF7D-B3E8-4FBB-9BD4-4722E70AB847}" type="presParOf" srcId="{81EB7A9D-498A-4624-8B1F-699C902F3FC7}" destId="{804729E5-8F5A-40D5-92FC-DB06F4839648}" srcOrd="1" destOrd="0" presId="urn:microsoft.com/office/officeart/2008/layout/VerticalCurvedList"/>
    <dgm:cxn modelId="{DF15CCFD-C6A1-41C3-A63B-D28B6157B720}" type="presParOf" srcId="{81EB7A9D-498A-4624-8B1F-699C902F3FC7}" destId="{F139DCEB-07E7-4EDF-B968-DE00844BF1B9}" srcOrd="2" destOrd="0" presId="urn:microsoft.com/office/officeart/2008/layout/VerticalCurvedList"/>
    <dgm:cxn modelId="{6D1F9C48-A4C1-458F-A777-C23DB65760D9}" type="presParOf" srcId="{81EB7A9D-498A-4624-8B1F-699C902F3FC7}" destId="{E110F858-AEAF-46D9-A852-AB5006F9F424}" srcOrd="3" destOrd="0" presId="urn:microsoft.com/office/officeart/2008/layout/VerticalCurvedList"/>
    <dgm:cxn modelId="{9953F376-A947-45EC-95BB-084333773206}" type="presParOf" srcId="{820020B6-2170-49D2-933A-366EB538BEBC}" destId="{F389317E-C449-4F9D-BC3A-9B1C25DBBFE1}" srcOrd="1" destOrd="0" presId="urn:microsoft.com/office/officeart/2008/layout/VerticalCurvedList"/>
    <dgm:cxn modelId="{9EB1CB3E-A833-4A79-BEA5-48B81EF13A01}" type="presParOf" srcId="{820020B6-2170-49D2-933A-366EB538BEBC}" destId="{D913AE99-7481-405D-B542-1A5AAF89C33B}" srcOrd="2" destOrd="0" presId="urn:microsoft.com/office/officeart/2008/layout/VerticalCurvedList"/>
    <dgm:cxn modelId="{E62E1657-2E3D-47C1-985F-FE0D95C981F2}" type="presParOf" srcId="{D913AE99-7481-405D-B542-1A5AAF89C33B}" destId="{656793D0-A9D4-4661-91DF-20519E2C4BD7}" srcOrd="0" destOrd="0" presId="urn:microsoft.com/office/officeart/2008/layout/VerticalCurvedList"/>
    <dgm:cxn modelId="{759D7EBD-2CE7-4CF3-8771-809FE17BD465}" type="presParOf" srcId="{820020B6-2170-49D2-933A-366EB538BEBC}" destId="{30568E50-BD25-4174-95CF-E014141C8791}" srcOrd="3" destOrd="0" presId="urn:microsoft.com/office/officeart/2008/layout/VerticalCurvedList"/>
    <dgm:cxn modelId="{D02D1D95-0E4A-44A2-BACC-B995F59DCF4D}" type="presParOf" srcId="{820020B6-2170-49D2-933A-366EB538BEBC}" destId="{C7308C8A-3C35-4F39-962E-28DF6ADFBE7C}" srcOrd="4" destOrd="0" presId="urn:microsoft.com/office/officeart/2008/layout/VerticalCurvedList"/>
    <dgm:cxn modelId="{CB4BAC88-336B-4289-8218-596B2FAA9CE0}" type="presParOf" srcId="{C7308C8A-3C35-4F39-962E-28DF6ADFBE7C}" destId="{5BB0DA6D-F61A-4844-ADA9-3EC4893BAE56}" srcOrd="0" destOrd="0" presId="urn:microsoft.com/office/officeart/2008/layout/VerticalCurvedList"/>
    <dgm:cxn modelId="{157581E0-FD8C-49A8-81C4-89DBD2A64D7E}" type="presParOf" srcId="{820020B6-2170-49D2-933A-366EB538BEBC}" destId="{F077EBE7-00CB-4501-A71C-21B3D100D8A5}" srcOrd="5" destOrd="0" presId="urn:microsoft.com/office/officeart/2008/layout/VerticalCurvedList"/>
    <dgm:cxn modelId="{79CA129B-3FFB-43D4-8B45-40468CDD71D9}" type="presParOf" srcId="{820020B6-2170-49D2-933A-366EB538BEBC}" destId="{A44AB3B1-3B52-4161-959F-F28A3CFCC536}" srcOrd="6" destOrd="0" presId="urn:microsoft.com/office/officeart/2008/layout/VerticalCurvedList"/>
    <dgm:cxn modelId="{0685E987-B2F8-494B-AF11-9D4A90AEA631}" type="presParOf" srcId="{A44AB3B1-3B52-4161-959F-F28A3CFCC536}" destId="{B2685B1F-8125-4FF3-A1D4-A3A7FABAFB03}" srcOrd="0" destOrd="0" presId="urn:microsoft.com/office/officeart/2008/layout/VerticalCurvedList"/>
    <dgm:cxn modelId="{DF3DC809-3A56-4CAC-865D-AE7E82DC4DC6}" type="presParOf" srcId="{820020B6-2170-49D2-933A-366EB538BEBC}" destId="{3141812B-C491-49E0-B2BC-DCE8159318C4}" srcOrd="7" destOrd="0" presId="urn:microsoft.com/office/officeart/2008/layout/VerticalCurvedList"/>
    <dgm:cxn modelId="{557B5C44-F4DC-4FE1-BBF4-5DBB7AA2D0E7}" type="presParOf" srcId="{820020B6-2170-49D2-933A-366EB538BEBC}" destId="{772B2CFF-2F54-478E-8C4E-A4EACB3EB514}" srcOrd="8" destOrd="0" presId="urn:microsoft.com/office/officeart/2008/layout/VerticalCurvedList"/>
    <dgm:cxn modelId="{4CA7D175-DED3-4AAC-A134-9978462A93E2}" type="presParOf" srcId="{772B2CFF-2F54-478E-8C4E-A4EACB3EB514}" destId="{116F378D-DF9E-471C-955A-A48125864149}" srcOrd="0" destOrd="0" presId="urn:microsoft.com/office/officeart/2008/layout/VerticalCurvedList"/>
    <dgm:cxn modelId="{C6991040-7FCF-4CC6-AB74-BA77DDC19E33}" type="presParOf" srcId="{820020B6-2170-49D2-933A-366EB538BEBC}" destId="{10F5D3FD-5C95-4A99-BF36-448E0A10455F}" srcOrd="9" destOrd="0" presId="urn:microsoft.com/office/officeart/2008/layout/VerticalCurvedList"/>
    <dgm:cxn modelId="{27ABA7EC-1A2C-4DBC-9C50-3AF8AFD11F26}" type="presParOf" srcId="{820020B6-2170-49D2-933A-366EB538BEBC}" destId="{6986A1AA-E3D5-4AF0-9624-F99A79EF4F8F}" srcOrd="10" destOrd="0" presId="urn:microsoft.com/office/officeart/2008/layout/VerticalCurvedList"/>
    <dgm:cxn modelId="{F5D124B6-03B0-438E-BC7A-7307C77ED670}" type="presParOf" srcId="{6986A1AA-E3D5-4AF0-9624-F99A79EF4F8F}" destId="{EF690A98-6383-4077-A6A6-FBE0F3B97E2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01D2186-E166-4FC5-AE37-8ACEEE1393C5}" type="doc">
      <dgm:prSet loTypeId="urn:microsoft.com/office/officeart/2005/8/layout/lProcess2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6E95113-C075-44CA-9E58-2987E1EA4518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4">
                  <a:lumMod val="50000"/>
                </a:schemeClr>
              </a:solidFill>
            </a:rPr>
            <a:t>ККТ не применяется, документ не выдается</a:t>
          </a:r>
          <a:endParaRPr lang="ru-RU" sz="2000" dirty="0"/>
        </a:p>
      </dgm:t>
    </dgm:pt>
    <dgm:pt modelId="{F4203182-0689-4D31-A260-3D42E28040F5}" type="parTrans" cxnId="{7A13CD9E-9497-45AC-8D9F-497182D0BCF1}">
      <dgm:prSet/>
      <dgm:spPr/>
      <dgm:t>
        <a:bodyPr/>
        <a:lstStyle/>
        <a:p>
          <a:endParaRPr lang="ru-RU"/>
        </a:p>
      </dgm:t>
    </dgm:pt>
    <dgm:pt modelId="{91196BE4-1222-45D5-9C44-749B6A1D63BC}" type="sibTrans" cxnId="{7A13CD9E-9497-45AC-8D9F-497182D0BCF1}">
      <dgm:prSet/>
      <dgm:spPr/>
      <dgm:t>
        <a:bodyPr/>
        <a:lstStyle/>
        <a:p>
          <a:endParaRPr lang="ru-RU"/>
        </a:p>
      </dgm:t>
    </dgm:pt>
    <dgm:pt modelId="{DAE9BCD5-BAE6-499D-B542-3CA98222BE2B}">
      <dgm:prSet phldrT="[Текст]" custT="1"/>
      <dgm:spPr/>
      <dgm:t>
        <a:bodyPr/>
        <a:lstStyle/>
        <a:p>
          <a:r>
            <a:rPr lang="ru-RU" sz="1600" dirty="0" smtClean="0"/>
            <a:t>При осуществлении видов деятельности  и оказании услуг, указанных в ст.2 закона 54-ФЗ </a:t>
          </a:r>
          <a:endParaRPr lang="ru-RU" sz="1600" dirty="0"/>
        </a:p>
      </dgm:t>
    </dgm:pt>
    <dgm:pt modelId="{BF284430-D66D-4EF6-9BFC-81D54D5A2757}" type="parTrans" cxnId="{9901B8F2-71F6-4BA9-A2C3-D9C3F510833C}">
      <dgm:prSet/>
      <dgm:spPr/>
      <dgm:t>
        <a:bodyPr/>
        <a:lstStyle/>
        <a:p>
          <a:endParaRPr lang="ru-RU"/>
        </a:p>
      </dgm:t>
    </dgm:pt>
    <dgm:pt modelId="{A9E2B533-4F81-4F6F-9E2A-A9F7FF6EB85B}" type="sibTrans" cxnId="{9901B8F2-71F6-4BA9-A2C3-D9C3F510833C}">
      <dgm:prSet/>
      <dgm:spPr/>
      <dgm:t>
        <a:bodyPr/>
        <a:lstStyle/>
        <a:p>
          <a:endParaRPr lang="ru-RU"/>
        </a:p>
      </dgm:t>
    </dgm:pt>
    <dgm:pt modelId="{20255187-25A9-48A6-9C50-FC556586A562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4">
                  <a:lumMod val="50000"/>
                </a:schemeClr>
              </a:solidFill>
            </a:rPr>
            <a:t>ККТ не применяется, но документ выдается </a:t>
          </a:r>
          <a:endParaRPr lang="ru-RU" sz="2000" dirty="0"/>
        </a:p>
      </dgm:t>
    </dgm:pt>
    <dgm:pt modelId="{619B2F4F-3092-447A-B3C6-5EA3A8C66722}" type="parTrans" cxnId="{08739A2B-0096-40BF-BF16-8CA6740434A1}">
      <dgm:prSet/>
      <dgm:spPr/>
      <dgm:t>
        <a:bodyPr/>
        <a:lstStyle/>
        <a:p>
          <a:endParaRPr lang="ru-RU"/>
        </a:p>
      </dgm:t>
    </dgm:pt>
    <dgm:pt modelId="{D279D103-F009-48BB-9041-05C8313D329E}" type="sibTrans" cxnId="{08739A2B-0096-40BF-BF16-8CA6740434A1}">
      <dgm:prSet/>
      <dgm:spPr/>
      <dgm:t>
        <a:bodyPr/>
        <a:lstStyle/>
        <a:p>
          <a:endParaRPr lang="ru-RU"/>
        </a:p>
      </dgm:t>
    </dgm:pt>
    <dgm:pt modelId="{799F2F66-DB93-49F2-BAB0-674A73844FC8}">
      <dgm:prSet phldrT="[Текст]" custT="1"/>
      <dgm:spPr/>
      <dgm:t>
        <a:bodyPr/>
        <a:lstStyle/>
        <a:p>
          <a:r>
            <a:rPr lang="ru-RU" sz="1600" dirty="0" smtClean="0"/>
            <a:t>В отдаленных или труднодоступных местностях (за исключением городов, районных центров, ПГТ) по требованию покупателя выдается документ, подтверждающий расчет </a:t>
          </a:r>
          <a:endParaRPr lang="ru-RU" sz="1600" dirty="0"/>
        </a:p>
      </dgm:t>
    </dgm:pt>
    <dgm:pt modelId="{2060CB13-39BB-41B6-AA53-F4E396DF7285}" type="parTrans" cxnId="{72F0711E-F19A-4AFC-A365-19A6A219C3CF}">
      <dgm:prSet/>
      <dgm:spPr/>
      <dgm:t>
        <a:bodyPr/>
        <a:lstStyle/>
        <a:p>
          <a:endParaRPr lang="ru-RU"/>
        </a:p>
      </dgm:t>
    </dgm:pt>
    <dgm:pt modelId="{E0F9E5E1-96A9-4B9F-91B2-A042CCB53D8E}" type="sibTrans" cxnId="{72F0711E-F19A-4AFC-A365-19A6A219C3CF}">
      <dgm:prSet/>
      <dgm:spPr/>
      <dgm:t>
        <a:bodyPr/>
        <a:lstStyle/>
        <a:p>
          <a:endParaRPr lang="ru-RU"/>
        </a:p>
      </dgm:t>
    </dgm:pt>
    <dgm:pt modelId="{ED09A8DD-03B6-4A26-98BB-B365A8ECD01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4">
                  <a:lumMod val="50000"/>
                </a:schemeClr>
              </a:solidFill>
            </a:rPr>
            <a:t>ККТ применяется, но с ограничениями</a:t>
          </a:r>
          <a:endParaRPr lang="ru-RU" sz="2000" dirty="0"/>
        </a:p>
      </dgm:t>
    </dgm:pt>
    <dgm:pt modelId="{D58FA9C4-39E9-4270-87FE-38E905F4DBE0}" type="parTrans" cxnId="{CE6A5B4A-0915-4DB3-8012-9D2EB8BC65ED}">
      <dgm:prSet/>
      <dgm:spPr/>
      <dgm:t>
        <a:bodyPr/>
        <a:lstStyle/>
        <a:p>
          <a:endParaRPr lang="ru-RU"/>
        </a:p>
      </dgm:t>
    </dgm:pt>
    <dgm:pt modelId="{DA0534CB-5927-4BF3-B748-A064FE74B8E3}" type="sibTrans" cxnId="{CE6A5B4A-0915-4DB3-8012-9D2EB8BC65ED}">
      <dgm:prSet/>
      <dgm:spPr/>
      <dgm:t>
        <a:bodyPr/>
        <a:lstStyle/>
        <a:p>
          <a:endParaRPr lang="ru-RU"/>
        </a:p>
      </dgm:t>
    </dgm:pt>
    <dgm:pt modelId="{53507B5C-71BA-4315-B075-94443C5E54E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 отдаленных от сетей связи местностях ККТ применяется в режиме без передачи фискальных документов</a:t>
          </a:r>
          <a:endParaRPr lang="ru-RU" dirty="0">
            <a:solidFill>
              <a:schemeClr val="tx1"/>
            </a:solidFill>
          </a:endParaRPr>
        </a:p>
      </dgm:t>
    </dgm:pt>
    <dgm:pt modelId="{C1D22EEE-0841-49D5-9A5E-971013400D1B}" type="parTrans" cxnId="{2927E078-9C6A-402D-89C8-F9A302E00189}">
      <dgm:prSet/>
      <dgm:spPr/>
      <dgm:t>
        <a:bodyPr/>
        <a:lstStyle/>
        <a:p>
          <a:endParaRPr lang="ru-RU"/>
        </a:p>
      </dgm:t>
    </dgm:pt>
    <dgm:pt modelId="{57F707AA-FE24-4B2A-9E56-47B716001E25}" type="sibTrans" cxnId="{2927E078-9C6A-402D-89C8-F9A302E00189}">
      <dgm:prSet/>
      <dgm:spPr/>
      <dgm:t>
        <a:bodyPr/>
        <a:lstStyle/>
        <a:p>
          <a:endParaRPr lang="ru-RU"/>
        </a:p>
      </dgm:t>
    </dgm:pt>
    <dgm:pt modelId="{72B49251-93ED-462A-8E03-2EB4E07772E5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При расчетах с использованием ЭСП в сети Интернет чек или БСО не печатается, а направляется покупателю в электронной форме</a:t>
          </a:r>
          <a:endParaRPr lang="ru-RU" dirty="0">
            <a:solidFill>
              <a:schemeClr val="tx1"/>
            </a:solidFill>
          </a:endParaRPr>
        </a:p>
      </dgm:t>
    </dgm:pt>
    <dgm:pt modelId="{784C2795-BB44-45BC-96F2-6ACD7DE72E5A}" type="parTrans" cxnId="{83E3EFC3-06FB-4D6C-A861-3351AA452691}">
      <dgm:prSet/>
      <dgm:spPr/>
      <dgm:t>
        <a:bodyPr/>
        <a:lstStyle/>
        <a:p>
          <a:endParaRPr lang="ru-RU"/>
        </a:p>
      </dgm:t>
    </dgm:pt>
    <dgm:pt modelId="{502D51C0-12E3-4821-8AC7-B86060B9AC94}" type="sibTrans" cxnId="{83E3EFC3-06FB-4D6C-A861-3351AA452691}">
      <dgm:prSet/>
      <dgm:spPr/>
      <dgm:t>
        <a:bodyPr/>
        <a:lstStyle/>
        <a:p>
          <a:endParaRPr lang="ru-RU"/>
        </a:p>
      </dgm:t>
    </dgm:pt>
    <dgm:pt modelId="{02961699-FCCD-4A5E-8F8A-3AA81261322B}">
      <dgm:prSet custT="1"/>
      <dgm:spPr/>
      <dgm:t>
        <a:bodyPr/>
        <a:lstStyle/>
        <a:p>
          <a:r>
            <a:rPr lang="ru-RU" sz="1500" dirty="0" smtClean="0">
              <a:solidFill>
                <a:schemeClr val="tx1"/>
              </a:solidFill>
            </a:rPr>
            <a:t>Кредитными организациями в автоматических устройствах для расчетов</a:t>
          </a:r>
          <a:endParaRPr lang="ru-RU" sz="1500" dirty="0">
            <a:solidFill>
              <a:schemeClr val="tx1"/>
            </a:solidFill>
          </a:endParaRPr>
        </a:p>
      </dgm:t>
    </dgm:pt>
    <dgm:pt modelId="{D7342F10-1546-4DF2-9B0E-CE0C97B907D6}" type="parTrans" cxnId="{F5E55296-75AD-4DCA-A6A1-798E52125D7B}">
      <dgm:prSet/>
      <dgm:spPr/>
      <dgm:t>
        <a:bodyPr/>
        <a:lstStyle/>
        <a:p>
          <a:endParaRPr lang="ru-RU"/>
        </a:p>
      </dgm:t>
    </dgm:pt>
    <dgm:pt modelId="{E164767D-9E0E-49E3-8D43-0D5F69536BC3}" type="sibTrans" cxnId="{F5E55296-75AD-4DCA-A6A1-798E52125D7B}">
      <dgm:prSet/>
      <dgm:spPr/>
      <dgm:t>
        <a:bodyPr/>
        <a:lstStyle/>
        <a:p>
          <a:endParaRPr lang="ru-RU"/>
        </a:p>
      </dgm:t>
    </dgm:pt>
    <dgm:pt modelId="{4C9CCE9C-7900-43D7-A6B0-353F43E4CD0D}">
      <dgm:prSet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При расчетах с использованием ЭСП без его предъявления между организациями и ИП</a:t>
          </a:r>
          <a:endParaRPr lang="ru-RU" sz="1600" dirty="0">
            <a:solidFill>
              <a:schemeClr val="tx1"/>
            </a:solidFill>
          </a:endParaRPr>
        </a:p>
      </dgm:t>
    </dgm:pt>
    <dgm:pt modelId="{1EA8E485-B097-4E6C-AE97-A8E442FE26CB}" type="parTrans" cxnId="{8C6F8D1F-04FD-41D5-B498-76294BC35F03}">
      <dgm:prSet/>
      <dgm:spPr/>
      <dgm:t>
        <a:bodyPr/>
        <a:lstStyle/>
        <a:p>
          <a:endParaRPr lang="ru-RU"/>
        </a:p>
      </dgm:t>
    </dgm:pt>
    <dgm:pt modelId="{31E6DEAD-22DA-4665-AE39-7AABDEDABF6E}" type="sibTrans" cxnId="{8C6F8D1F-04FD-41D5-B498-76294BC35F03}">
      <dgm:prSet/>
      <dgm:spPr/>
      <dgm:t>
        <a:bodyPr/>
        <a:lstStyle/>
        <a:p>
          <a:endParaRPr lang="ru-RU"/>
        </a:p>
      </dgm:t>
    </dgm:pt>
    <dgm:pt modelId="{4EF3259F-E861-4880-B7BF-B87C2BD6CCB5}" type="pres">
      <dgm:prSet presAssocID="{001D2186-E166-4FC5-AE37-8ACEEE1393C5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3DD527-D692-47A7-A8BA-1D48E616AC2F}" type="pres">
      <dgm:prSet presAssocID="{86E95113-C075-44CA-9E58-2987E1EA4518}" presName="compNode" presStyleCnt="0"/>
      <dgm:spPr/>
    </dgm:pt>
    <dgm:pt modelId="{703A04B3-E3D6-4053-99CC-CDA5CE15F9B6}" type="pres">
      <dgm:prSet presAssocID="{86E95113-C075-44CA-9E58-2987E1EA4518}" presName="aNode" presStyleLbl="bgShp" presStyleIdx="0" presStyleCnt="3" custScaleX="145371" custLinFactNeighborX="8288"/>
      <dgm:spPr/>
      <dgm:t>
        <a:bodyPr/>
        <a:lstStyle/>
        <a:p>
          <a:endParaRPr lang="ru-RU"/>
        </a:p>
      </dgm:t>
    </dgm:pt>
    <dgm:pt modelId="{42C271CC-9BD4-4104-9F23-E9BDCF01C497}" type="pres">
      <dgm:prSet presAssocID="{86E95113-C075-44CA-9E58-2987E1EA4518}" presName="textNode" presStyleLbl="bgShp" presStyleIdx="0" presStyleCnt="3"/>
      <dgm:spPr/>
      <dgm:t>
        <a:bodyPr/>
        <a:lstStyle/>
        <a:p>
          <a:endParaRPr lang="ru-RU"/>
        </a:p>
      </dgm:t>
    </dgm:pt>
    <dgm:pt modelId="{56D1C5FA-85D8-461D-88A9-883E79865F96}" type="pres">
      <dgm:prSet presAssocID="{86E95113-C075-44CA-9E58-2987E1EA4518}" presName="compChildNode" presStyleCnt="0"/>
      <dgm:spPr/>
    </dgm:pt>
    <dgm:pt modelId="{E5598168-2B8A-438C-9088-2CE211A412B6}" type="pres">
      <dgm:prSet presAssocID="{86E95113-C075-44CA-9E58-2987E1EA4518}" presName="theInnerList" presStyleCnt="0"/>
      <dgm:spPr/>
    </dgm:pt>
    <dgm:pt modelId="{633145C1-6AEA-4D32-AF28-8A5087B1B755}" type="pres">
      <dgm:prSet presAssocID="{DAE9BCD5-BAE6-499D-B542-3CA98222BE2B}" presName="childNode" presStyleLbl="node1" presStyleIdx="0" presStyleCnt="6" custScaleX="170519" custScaleY="100376" custLinFactNeighborX="9052" custLinFactNeighborY="-73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E1FF7B-6854-40CC-9EC8-D7EA790CA769}" type="pres">
      <dgm:prSet presAssocID="{DAE9BCD5-BAE6-499D-B542-3CA98222BE2B}" presName="aSpace2" presStyleCnt="0"/>
      <dgm:spPr/>
    </dgm:pt>
    <dgm:pt modelId="{22BAF95D-464B-4FEC-8BD5-0DFBD32DD497}" type="pres">
      <dgm:prSet presAssocID="{02961699-FCCD-4A5E-8F8A-3AA81261322B}" presName="childNode" presStyleLbl="node1" presStyleIdx="1" presStyleCnt="6" custScaleX="166794" custLinFactNeighborX="95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F2C262-CCAD-4741-AC83-8C3AF02DB9BC}" type="pres">
      <dgm:prSet presAssocID="{02961699-FCCD-4A5E-8F8A-3AA81261322B}" presName="aSpace2" presStyleCnt="0"/>
      <dgm:spPr/>
    </dgm:pt>
    <dgm:pt modelId="{D2592A0D-4B35-4D08-85C2-671655F53AAA}" type="pres">
      <dgm:prSet presAssocID="{4C9CCE9C-7900-43D7-A6B0-353F43E4CD0D}" presName="childNode" presStyleLbl="node1" presStyleIdx="2" presStyleCnt="6" custScaleX="166708" custScaleY="124256" custLinFactNeighborX="10005" custLinFactNeighborY="-293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75A467-5EA6-490D-BDA8-47F2123BFCDC}" type="pres">
      <dgm:prSet presAssocID="{86E95113-C075-44CA-9E58-2987E1EA4518}" presName="aSpace" presStyleCnt="0"/>
      <dgm:spPr/>
    </dgm:pt>
    <dgm:pt modelId="{A1128DBC-5456-4839-9643-192E6BC267E8}" type="pres">
      <dgm:prSet presAssocID="{20255187-25A9-48A6-9C50-FC556586A562}" presName="compNode" presStyleCnt="0"/>
      <dgm:spPr/>
    </dgm:pt>
    <dgm:pt modelId="{CCDAF484-498F-4CA7-B173-BB405865784B}" type="pres">
      <dgm:prSet presAssocID="{20255187-25A9-48A6-9C50-FC556586A562}" presName="aNode" presStyleLbl="bgShp" presStyleIdx="1" presStyleCnt="3" custLinFactNeighborX="6994" custLinFactNeighborY="3325"/>
      <dgm:spPr/>
      <dgm:t>
        <a:bodyPr/>
        <a:lstStyle/>
        <a:p>
          <a:endParaRPr lang="ru-RU"/>
        </a:p>
      </dgm:t>
    </dgm:pt>
    <dgm:pt modelId="{F43A412E-D8FB-4750-A712-4748465D6233}" type="pres">
      <dgm:prSet presAssocID="{20255187-25A9-48A6-9C50-FC556586A562}" presName="textNode" presStyleLbl="bgShp" presStyleIdx="1" presStyleCnt="3"/>
      <dgm:spPr/>
      <dgm:t>
        <a:bodyPr/>
        <a:lstStyle/>
        <a:p>
          <a:endParaRPr lang="ru-RU"/>
        </a:p>
      </dgm:t>
    </dgm:pt>
    <dgm:pt modelId="{9587FFE0-CA5B-4350-B4B9-B831C8BD4E52}" type="pres">
      <dgm:prSet presAssocID="{20255187-25A9-48A6-9C50-FC556586A562}" presName="compChildNode" presStyleCnt="0"/>
      <dgm:spPr/>
    </dgm:pt>
    <dgm:pt modelId="{D5FE4313-FE6C-4EFC-A884-ABD1A4E11443}" type="pres">
      <dgm:prSet presAssocID="{20255187-25A9-48A6-9C50-FC556586A562}" presName="theInnerList" presStyleCnt="0"/>
      <dgm:spPr/>
    </dgm:pt>
    <dgm:pt modelId="{2E2DC563-6391-4A36-8070-DAB8709997DC}" type="pres">
      <dgm:prSet presAssocID="{799F2F66-DB93-49F2-BAB0-674A73844FC8}" presName="childNode" presStyleLbl="node1" presStyleIdx="3" presStyleCnt="6" custScaleX="109218" custLinFactNeighborX="10005" custLinFactNeighborY="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994FCD-0F8C-4C00-86A4-EB27ECE252AC}" type="pres">
      <dgm:prSet presAssocID="{20255187-25A9-48A6-9C50-FC556586A562}" presName="aSpace" presStyleCnt="0"/>
      <dgm:spPr/>
    </dgm:pt>
    <dgm:pt modelId="{92662C27-3618-485A-94A4-3D9CF61564D1}" type="pres">
      <dgm:prSet presAssocID="{ED09A8DD-03B6-4A26-98BB-B365A8ECD014}" presName="compNode" presStyleCnt="0"/>
      <dgm:spPr/>
    </dgm:pt>
    <dgm:pt modelId="{EA2E646F-BFDE-43E9-88BC-3060955FF16F}" type="pres">
      <dgm:prSet presAssocID="{ED09A8DD-03B6-4A26-98BB-B365A8ECD014}" presName="aNode" presStyleLbl="bgShp" presStyleIdx="2" presStyleCnt="3"/>
      <dgm:spPr/>
      <dgm:t>
        <a:bodyPr/>
        <a:lstStyle/>
        <a:p>
          <a:endParaRPr lang="ru-RU"/>
        </a:p>
      </dgm:t>
    </dgm:pt>
    <dgm:pt modelId="{0746F9DE-85ED-47A8-8CE6-D4F8CAA87875}" type="pres">
      <dgm:prSet presAssocID="{ED09A8DD-03B6-4A26-98BB-B365A8ECD014}" presName="textNode" presStyleLbl="bgShp" presStyleIdx="2" presStyleCnt="3"/>
      <dgm:spPr/>
      <dgm:t>
        <a:bodyPr/>
        <a:lstStyle/>
        <a:p>
          <a:endParaRPr lang="ru-RU"/>
        </a:p>
      </dgm:t>
    </dgm:pt>
    <dgm:pt modelId="{9FAA157F-FBB9-4700-A3C5-F82CE4F27769}" type="pres">
      <dgm:prSet presAssocID="{ED09A8DD-03B6-4A26-98BB-B365A8ECD014}" presName="compChildNode" presStyleCnt="0"/>
      <dgm:spPr/>
    </dgm:pt>
    <dgm:pt modelId="{88155001-E16C-4793-B8D6-8E3CD3C96C95}" type="pres">
      <dgm:prSet presAssocID="{ED09A8DD-03B6-4A26-98BB-B365A8ECD014}" presName="theInnerList" presStyleCnt="0"/>
      <dgm:spPr/>
    </dgm:pt>
    <dgm:pt modelId="{4D3A33B6-5815-4F76-A8BE-0338C146EF7B}" type="pres">
      <dgm:prSet presAssocID="{53507B5C-71BA-4315-B075-94443C5E54EE}" presName="childNode" presStyleLbl="node1" presStyleIdx="4" presStyleCnt="6" custScaleX="113197" custScaleY="817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261AEC-615C-4503-80CA-E790F49BE311}" type="pres">
      <dgm:prSet presAssocID="{53507B5C-71BA-4315-B075-94443C5E54EE}" presName="aSpace2" presStyleCnt="0"/>
      <dgm:spPr/>
    </dgm:pt>
    <dgm:pt modelId="{B7197A45-31B4-4094-B6E9-A01AA3D298D1}" type="pres">
      <dgm:prSet presAssocID="{72B49251-93ED-462A-8E03-2EB4E07772E5}" presName="childNode" presStyleLbl="node1" presStyleIdx="5" presStyleCnt="6" custScaleX="113197" custScaleY="1075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A2896F-7D8C-4B86-81E6-D38EE2305A5D}" type="presOf" srcId="{20255187-25A9-48A6-9C50-FC556586A562}" destId="{F43A412E-D8FB-4750-A712-4748465D6233}" srcOrd="1" destOrd="0" presId="urn:microsoft.com/office/officeart/2005/8/layout/lProcess2"/>
    <dgm:cxn modelId="{AA9A4CBE-7B46-4CF1-A489-A1C16841B68A}" type="presOf" srcId="{53507B5C-71BA-4315-B075-94443C5E54EE}" destId="{4D3A33B6-5815-4F76-A8BE-0338C146EF7B}" srcOrd="0" destOrd="0" presId="urn:microsoft.com/office/officeart/2005/8/layout/lProcess2"/>
    <dgm:cxn modelId="{83E3EFC3-06FB-4D6C-A861-3351AA452691}" srcId="{ED09A8DD-03B6-4A26-98BB-B365A8ECD014}" destId="{72B49251-93ED-462A-8E03-2EB4E07772E5}" srcOrd="1" destOrd="0" parTransId="{784C2795-BB44-45BC-96F2-6ACD7DE72E5A}" sibTransId="{502D51C0-12E3-4821-8AC7-B86060B9AC94}"/>
    <dgm:cxn modelId="{46B3E45B-F33D-4A6B-9A86-34E4C18D7ABE}" type="presOf" srcId="{001D2186-E166-4FC5-AE37-8ACEEE1393C5}" destId="{4EF3259F-E861-4880-B7BF-B87C2BD6CCB5}" srcOrd="0" destOrd="0" presId="urn:microsoft.com/office/officeart/2005/8/layout/lProcess2"/>
    <dgm:cxn modelId="{72F0711E-F19A-4AFC-A365-19A6A219C3CF}" srcId="{20255187-25A9-48A6-9C50-FC556586A562}" destId="{799F2F66-DB93-49F2-BAB0-674A73844FC8}" srcOrd="0" destOrd="0" parTransId="{2060CB13-39BB-41B6-AA53-F4E396DF7285}" sibTransId="{E0F9E5E1-96A9-4B9F-91B2-A042CCB53D8E}"/>
    <dgm:cxn modelId="{00915AF9-471D-465B-9A92-6FA4C22D0CAC}" type="presOf" srcId="{DAE9BCD5-BAE6-499D-B542-3CA98222BE2B}" destId="{633145C1-6AEA-4D32-AF28-8A5087B1B755}" srcOrd="0" destOrd="0" presId="urn:microsoft.com/office/officeart/2005/8/layout/lProcess2"/>
    <dgm:cxn modelId="{8EC0A35F-4A7E-424C-A78B-9C756556AD12}" type="presOf" srcId="{86E95113-C075-44CA-9E58-2987E1EA4518}" destId="{42C271CC-9BD4-4104-9F23-E9BDCF01C497}" srcOrd="1" destOrd="0" presId="urn:microsoft.com/office/officeart/2005/8/layout/lProcess2"/>
    <dgm:cxn modelId="{08739A2B-0096-40BF-BF16-8CA6740434A1}" srcId="{001D2186-E166-4FC5-AE37-8ACEEE1393C5}" destId="{20255187-25A9-48A6-9C50-FC556586A562}" srcOrd="1" destOrd="0" parTransId="{619B2F4F-3092-447A-B3C6-5EA3A8C66722}" sibTransId="{D279D103-F009-48BB-9041-05C8313D329E}"/>
    <dgm:cxn modelId="{2927E078-9C6A-402D-89C8-F9A302E00189}" srcId="{ED09A8DD-03B6-4A26-98BB-B365A8ECD014}" destId="{53507B5C-71BA-4315-B075-94443C5E54EE}" srcOrd="0" destOrd="0" parTransId="{C1D22EEE-0841-49D5-9A5E-971013400D1B}" sibTransId="{57F707AA-FE24-4B2A-9E56-47B716001E25}"/>
    <dgm:cxn modelId="{5385AA0F-45CA-45DA-A924-7C63582E80AC}" type="presOf" srcId="{72B49251-93ED-462A-8E03-2EB4E07772E5}" destId="{B7197A45-31B4-4094-B6E9-A01AA3D298D1}" srcOrd="0" destOrd="0" presId="urn:microsoft.com/office/officeart/2005/8/layout/lProcess2"/>
    <dgm:cxn modelId="{4A4BF49C-E27D-4DBC-A875-AA5F8607E82C}" type="presOf" srcId="{20255187-25A9-48A6-9C50-FC556586A562}" destId="{CCDAF484-498F-4CA7-B173-BB405865784B}" srcOrd="0" destOrd="0" presId="urn:microsoft.com/office/officeart/2005/8/layout/lProcess2"/>
    <dgm:cxn modelId="{F5E55296-75AD-4DCA-A6A1-798E52125D7B}" srcId="{86E95113-C075-44CA-9E58-2987E1EA4518}" destId="{02961699-FCCD-4A5E-8F8A-3AA81261322B}" srcOrd="1" destOrd="0" parTransId="{D7342F10-1546-4DF2-9B0E-CE0C97B907D6}" sibTransId="{E164767D-9E0E-49E3-8D43-0D5F69536BC3}"/>
    <dgm:cxn modelId="{21386A0C-9F54-47E4-93F6-04BFD89D896F}" type="presOf" srcId="{02961699-FCCD-4A5E-8F8A-3AA81261322B}" destId="{22BAF95D-464B-4FEC-8BD5-0DFBD32DD497}" srcOrd="0" destOrd="0" presId="urn:microsoft.com/office/officeart/2005/8/layout/lProcess2"/>
    <dgm:cxn modelId="{C099DCE0-D140-495B-8306-0CEAF2BBE64E}" type="presOf" srcId="{4C9CCE9C-7900-43D7-A6B0-353F43E4CD0D}" destId="{D2592A0D-4B35-4D08-85C2-671655F53AAA}" srcOrd="0" destOrd="0" presId="urn:microsoft.com/office/officeart/2005/8/layout/lProcess2"/>
    <dgm:cxn modelId="{7A13CD9E-9497-45AC-8D9F-497182D0BCF1}" srcId="{001D2186-E166-4FC5-AE37-8ACEEE1393C5}" destId="{86E95113-C075-44CA-9E58-2987E1EA4518}" srcOrd="0" destOrd="0" parTransId="{F4203182-0689-4D31-A260-3D42E28040F5}" sibTransId="{91196BE4-1222-45D5-9C44-749B6A1D63BC}"/>
    <dgm:cxn modelId="{FF8CAE12-E341-4683-B081-4A50FB116014}" type="presOf" srcId="{86E95113-C075-44CA-9E58-2987E1EA4518}" destId="{703A04B3-E3D6-4053-99CC-CDA5CE15F9B6}" srcOrd="0" destOrd="0" presId="urn:microsoft.com/office/officeart/2005/8/layout/lProcess2"/>
    <dgm:cxn modelId="{9901B8F2-71F6-4BA9-A2C3-D9C3F510833C}" srcId="{86E95113-C075-44CA-9E58-2987E1EA4518}" destId="{DAE9BCD5-BAE6-499D-B542-3CA98222BE2B}" srcOrd="0" destOrd="0" parTransId="{BF284430-D66D-4EF6-9BFC-81D54D5A2757}" sibTransId="{A9E2B533-4F81-4F6F-9E2A-A9F7FF6EB85B}"/>
    <dgm:cxn modelId="{8C6F8D1F-04FD-41D5-B498-76294BC35F03}" srcId="{86E95113-C075-44CA-9E58-2987E1EA4518}" destId="{4C9CCE9C-7900-43D7-A6B0-353F43E4CD0D}" srcOrd="2" destOrd="0" parTransId="{1EA8E485-B097-4E6C-AE97-A8E442FE26CB}" sibTransId="{31E6DEAD-22DA-4665-AE39-7AABDEDABF6E}"/>
    <dgm:cxn modelId="{769E32FC-721D-4131-84DA-8B62365A0614}" type="presOf" srcId="{ED09A8DD-03B6-4A26-98BB-B365A8ECD014}" destId="{EA2E646F-BFDE-43E9-88BC-3060955FF16F}" srcOrd="0" destOrd="0" presId="urn:microsoft.com/office/officeart/2005/8/layout/lProcess2"/>
    <dgm:cxn modelId="{E9A31D4F-83DD-480B-9806-8B5AC2F200A3}" type="presOf" srcId="{799F2F66-DB93-49F2-BAB0-674A73844FC8}" destId="{2E2DC563-6391-4A36-8070-DAB8709997DC}" srcOrd="0" destOrd="0" presId="urn:microsoft.com/office/officeart/2005/8/layout/lProcess2"/>
    <dgm:cxn modelId="{CE6A5B4A-0915-4DB3-8012-9D2EB8BC65ED}" srcId="{001D2186-E166-4FC5-AE37-8ACEEE1393C5}" destId="{ED09A8DD-03B6-4A26-98BB-B365A8ECD014}" srcOrd="2" destOrd="0" parTransId="{D58FA9C4-39E9-4270-87FE-38E905F4DBE0}" sibTransId="{DA0534CB-5927-4BF3-B748-A064FE74B8E3}"/>
    <dgm:cxn modelId="{B59464E7-A86B-456E-A936-4F4986972816}" type="presOf" srcId="{ED09A8DD-03B6-4A26-98BB-B365A8ECD014}" destId="{0746F9DE-85ED-47A8-8CE6-D4F8CAA87875}" srcOrd="1" destOrd="0" presId="urn:microsoft.com/office/officeart/2005/8/layout/lProcess2"/>
    <dgm:cxn modelId="{3FDD632A-8A69-4EB3-94DD-126A0A464E48}" type="presParOf" srcId="{4EF3259F-E861-4880-B7BF-B87C2BD6CCB5}" destId="{343DD527-D692-47A7-A8BA-1D48E616AC2F}" srcOrd="0" destOrd="0" presId="urn:microsoft.com/office/officeart/2005/8/layout/lProcess2"/>
    <dgm:cxn modelId="{C6254720-3B2B-4D7C-AE0F-76743E95DB82}" type="presParOf" srcId="{343DD527-D692-47A7-A8BA-1D48E616AC2F}" destId="{703A04B3-E3D6-4053-99CC-CDA5CE15F9B6}" srcOrd="0" destOrd="0" presId="urn:microsoft.com/office/officeart/2005/8/layout/lProcess2"/>
    <dgm:cxn modelId="{56CB25EB-C52D-4E6E-ABB3-7AFA0803CD57}" type="presParOf" srcId="{343DD527-D692-47A7-A8BA-1D48E616AC2F}" destId="{42C271CC-9BD4-4104-9F23-E9BDCF01C497}" srcOrd="1" destOrd="0" presId="urn:microsoft.com/office/officeart/2005/8/layout/lProcess2"/>
    <dgm:cxn modelId="{6CF4659B-47BE-448B-ABE4-769FE1CE3D9C}" type="presParOf" srcId="{343DD527-D692-47A7-A8BA-1D48E616AC2F}" destId="{56D1C5FA-85D8-461D-88A9-883E79865F96}" srcOrd="2" destOrd="0" presId="urn:microsoft.com/office/officeart/2005/8/layout/lProcess2"/>
    <dgm:cxn modelId="{36188DB5-BD57-40A7-B792-34B69334EF9A}" type="presParOf" srcId="{56D1C5FA-85D8-461D-88A9-883E79865F96}" destId="{E5598168-2B8A-438C-9088-2CE211A412B6}" srcOrd="0" destOrd="0" presId="urn:microsoft.com/office/officeart/2005/8/layout/lProcess2"/>
    <dgm:cxn modelId="{3AECAF34-2579-40AC-ABC1-3082F65C44CA}" type="presParOf" srcId="{E5598168-2B8A-438C-9088-2CE211A412B6}" destId="{633145C1-6AEA-4D32-AF28-8A5087B1B755}" srcOrd="0" destOrd="0" presId="urn:microsoft.com/office/officeart/2005/8/layout/lProcess2"/>
    <dgm:cxn modelId="{7264533B-3773-45B9-A608-B668EA40C2B4}" type="presParOf" srcId="{E5598168-2B8A-438C-9088-2CE211A412B6}" destId="{89E1FF7B-6854-40CC-9EC8-D7EA790CA769}" srcOrd="1" destOrd="0" presId="urn:microsoft.com/office/officeart/2005/8/layout/lProcess2"/>
    <dgm:cxn modelId="{EC01428F-E49E-4470-9718-54A729BBC10D}" type="presParOf" srcId="{E5598168-2B8A-438C-9088-2CE211A412B6}" destId="{22BAF95D-464B-4FEC-8BD5-0DFBD32DD497}" srcOrd="2" destOrd="0" presId="urn:microsoft.com/office/officeart/2005/8/layout/lProcess2"/>
    <dgm:cxn modelId="{80A6C7EF-1262-49EE-BD0D-266B78689CA2}" type="presParOf" srcId="{E5598168-2B8A-438C-9088-2CE211A412B6}" destId="{D0F2C262-CCAD-4741-AC83-8C3AF02DB9BC}" srcOrd="3" destOrd="0" presId="urn:microsoft.com/office/officeart/2005/8/layout/lProcess2"/>
    <dgm:cxn modelId="{3CB36C7B-2817-4981-B84A-D3C235BDC7A5}" type="presParOf" srcId="{E5598168-2B8A-438C-9088-2CE211A412B6}" destId="{D2592A0D-4B35-4D08-85C2-671655F53AAA}" srcOrd="4" destOrd="0" presId="urn:microsoft.com/office/officeart/2005/8/layout/lProcess2"/>
    <dgm:cxn modelId="{840A3A2F-908B-435F-BC57-47A997B0E6CB}" type="presParOf" srcId="{4EF3259F-E861-4880-B7BF-B87C2BD6CCB5}" destId="{5E75A467-5EA6-490D-BDA8-47F2123BFCDC}" srcOrd="1" destOrd="0" presId="urn:microsoft.com/office/officeart/2005/8/layout/lProcess2"/>
    <dgm:cxn modelId="{0154C28F-E2AE-4AE6-88F9-3C6A2CB78AD0}" type="presParOf" srcId="{4EF3259F-E861-4880-B7BF-B87C2BD6CCB5}" destId="{A1128DBC-5456-4839-9643-192E6BC267E8}" srcOrd="2" destOrd="0" presId="urn:microsoft.com/office/officeart/2005/8/layout/lProcess2"/>
    <dgm:cxn modelId="{22CE3E80-2A46-4C68-B6B1-F130C9EE65A1}" type="presParOf" srcId="{A1128DBC-5456-4839-9643-192E6BC267E8}" destId="{CCDAF484-498F-4CA7-B173-BB405865784B}" srcOrd="0" destOrd="0" presId="urn:microsoft.com/office/officeart/2005/8/layout/lProcess2"/>
    <dgm:cxn modelId="{D390E1B7-27E4-4565-BF79-2E94717C9722}" type="presParOf" srcId="{A1128DBC-5456-4839-9643-192E6BC267E8}" destId="{F43A412E-D8FB-4750-A712-4748465D6233}" srcOrd="1" destOrd="0" presId="urn:microsoft.com/office/officeart/2005/8/layout/lProcess2"/>
    <dgm:cxn modelId="{64C2CD9D-58CD-47B7-9C82-774AF1AB2C7E}" type="presParOf" srcId="{A1128DBC-5456-4839-9643-192E6BC267E8}" destId="{9587FFE0-CA5B-4350-B4B9-B831C8BD4E52}" srcOrd="2" destOrd="0" presId="urn:microsoft.com/office/officeart/2005/8/layout/lProcess2"/>
    <dgm:cxn modelId="{2BB4E07A-A43C-42B5-8251-8858B21396CC}" type="presParOf" srcId="{9587FFE0-CA5B-4350-B4B9-B831C8BD4E52}" destId="{D5FE4313-FE6C-4EFC-A884-ABD1A4E11443}" srcOrd="0" destOrd="0" presId="urn:microsoft.com/office/officeart/2005/8/layout/lProcess2"/>
    <dgm:cxn modelId="{5209A307-DFC3-4108-BE13-6B42DBC7A1D6}" type="presParOf" srcId="{D5FE4313-FE6C-4EFC-A884-ABD1A4E11443}" destId="{2E2DC563-6391-4A36-8070-DAB8709997DC}" srcOrd="0" destOrd="0" presId="urn:microsoft.com/office/officeart/2005/8/layout/lProcess2"/>
    <dgm:cxn modelId="{49CE0D25-AFF5-426E-9800-270A4F4AA5E5}" type="presParOf" srcId="{4EF3259F-E861-4880-B7BF-B87C2BD6CCB5}" destId="{51994FCD-0F8C-4C00-86A4-EB27ECE252AC}" srcOrd="3" destOrd="0" presId="urn:microsoft.com/office/officeart/2005/8/layout/lProcess2"/>
    <dgm:cxn modelId="{6D174F30-B0F0-49DE-B752-1F0EA7CFC0E5}" type="presParOf" srcId="{4EF3259F-E861-4880-B7BF-B87C2BD6CCB5}" destId="{92662C27-3618-485A-94A4-3D9CF61564D1}" srcOrd="4" destOrd="0" presId="urn:microsoft.com/office/officeart/2005/8/layout/lProcess2"/>
    <dgm:cxn modelId="{28BA4857-1F42-4A09-8B05-514C5C66DDE1}" type="presParOf" srcId="{92662C27-3618-485A-94A4-3D9CF61564D1}" destId="{EA2E646F-BFDE-43E9-88BC-3060955FF16F}" srcOrd="0" destOrd="0" presId="urn:microsoft.com/office/officeart/2005/8/layout/lProcess2"/>
    <dgm:cxn modelId="{04A974C1-1A69-4DCE-B2B2-A94EE88BE49F}" type="presParOf" srcId="{92662C27-3618-485A-94A4-3D9CF61564D1}" destId="{0746F9DE-85ED-47A8-8CE6-D4F8CAA87875}" srcOrd="1" destOrd="0" presId="urn:microsoft.com/office/officeart/2005/8/layout/lProcess2"/>
    <dgm:cxn modelId="{E6B002FF-BDB4-4AF2-860A-DE72514584DD}" type="presParOf" srcId="{92662C27-3618-485A-94A4-3D9CF61564D1}" destId="{9FAA157F-FBB9-4700-A3C5-F82CE4F27769}" srcOrd="2" destOrd="0" presId="urn:microsoft.com/office/officeart/2005/8/layout/lProcess2"/>
    <dgm:cxn modelId="{36128B7C-D37D-4D4B-9B3D-51205CFB9849}" type="presParOf" srcId="{9FAA157F-FBB9-4700-A3C5-F82CE4F27769}" destId="{88155001-E16C-4793-B8D6-8E3CD3C96C95}" srcOrd="0" destOrd="0" presId="urn:microsoft.com/office/officeart/2005/8/layout/lProcess2"/>
    <dgm:cxn modelId="{99926881-5756-4A6E-A329-63AC18DE22CD}" type="presParOf" srcId="{88155001-E16C-4793-B8D6-8E3CD3C96C95}" destId="{4D3A33B6-5815-4F76-A8BE-0338C146EF7B}" srcOrd="0" destOrd="0" presId="urn:microsoft.com/office/officeart/2005/8/layout/lProcess2"/>
    <dgm:cxn modelId="{FF077D3F-DF88-406E-8A02-E399D8CC7C46}" type="presParOf" srcId="{88155001-E16C-4793-B8D6-8E3CD3C96C95}" destId="{D0261AEC-615C-4503-80CA-E790F49BE311}" srcOrd="1" destOrd="0" presId="urn:microsoft.com/office/officeart/2005/8/layout/lProcess2"/>
    <dgm:cxn modelId="{FF003B17-D12F-4950-A2C8-B05ED6D0232A}" type="presParOf" srcId="{88155001-E16C-4793-B8D6-8E3CD3C96C95}" destId="{B7197A45-31B4-4094-B6E9-A01AA3D298D1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7D437E-E5D4-4E05-BDAD-B8262AAF48DF}" type="doc">
      <dgm:prSet loTypeId="urn:microsoft.com/office/officeart/2009/3/layout/IncreasingArrowsProcess" loCatId="process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5E852E60-1097-4AD0-8088-71BE275E7B25}">
      <dgm:prSet phldrT="[Текст]"/>
      <dgm:spPr/>
      <dgm:t>
        <a:bodyPr/>
        <a:lstStyle/>
        <a:p>
          <a:r>
            <a:rPr lang="ru-RU" dirty="0" smtClean="0"/>
            <a:t>1 Этап</a:t>
          </a:r>
          <a:endParaRPr lang="ru-RU" dirty="0"/>
        </a:p>
      </dgm:t>
    </dgm:pt>
    <dgm:pt modelId="{3E49D835-95C1-48D1-97E9-A8B9C9578F62}" type="parTrans" cxnId="{55CC4197-35D9-4D45-A313-DF10D715907C}">
      <dgm:prSet/>
      <dgm:spPr/>
      <dgm:t>
        <a:bodyPr/>
        <a:lstStyle/>
        <a:p>
          <a:endParaRPr lang="ru-RU"/>
        </a:p>
      </dgm:t>
    </dgm:pt>
    <dgm:pt modelId="{6166542F-0819-4C87-92E3-060702E41679}" type="sibTrans" cxnId="{55CC4197-35D9-4D45-A313-DF10D715907C}">
      <dgm:prSet/>
      <dgm:spPr/>
      <dgm:t>
        <a:bodyPr/>
        <a:lstStyle/>
        <a:p>
          <a:endParaRPr lang="ru-RU"/>
        </a:p>
      </dgm:t>
    </dgm:pt>
    <dgm:pt modelId="{D5C65AE0-5309-4D2F-9689-90C4ADE6FABF}">
      <dgm:prSet phldrT="[Текст]"/>
      <dgm:spPr/>
      <dgm:t>
        <a:bodyPr/>
        <a:lstStyle/>
        <a:p>
          <a:r>
            <a:rPr lang="ru-RU" dirty="0" smtClean="0"/>
            <a:t>Снятие ККТ с учета по старому порядку</a:t>
          </a:r>
          <a:endParaRPr lang="ru-RU" dirty="0"/>
        </a:p>
      </dgm:t>
    </dgm:pt>
    <dgm:pt modelId="{1109D2D9-D4D2-4EE4-9173-28BFEBA5956A}" type="parTrans" cxnId="{229E952F-09D2-444B-A4F0-4EF1CEC2845A}">
      <dgm:prSet/>
      <dgm:spPr/>
      <dgm:t>
        <a:bodyPr/>
        <a:lstStyle/>
        <a:p>
          <a:endParaRPr lang="ru-RU"/>
        </a:p>
      </dgm:t>
    </dgm:pt>
    <dgm:pt modelId="{7100543D-C15F-4758-B40D-1987832400D2}" type="sibTrans" cxnId="{229E952F-09D2-444B-A4F0-4EF1CEC2845A}">
      <dgm:prSet/>
      <dgm:spPr/>
      <dgm:t>
        <a:bodyPr/>
        <a:lstStyle/>
        <a:p>
          <a:endParaRPr lang="ru-RU"/>
        </a:p>
      </dgm:t>
    </dgm:pt>
    <dgm:pt modelId="{52C5AC8D-93FA-4A7E-8D85-1D6DEB3A476D}">
      <dgm:prSet phldrT="[Текст]"/>
      <dgm:spPr/>
      <dgm:t>
        <a:bodyPr/>
        <a:lstStyle/>
        <a:p>
          <a:r>
            <a:rPr lang="ru-RU" dirty="0" smtClean="0"/>
            <a:t>2 Этап</a:t>
          </a:r>
          <a:endParaRPr lang="ru-RU" dirty="0"/>
        </a:p>
      </dgm:t>
    </dgm:pt>
    <dgm:pt modelId="{87D7A1AC-7A54-47A7-BCC4-1DFAD2548F06}" type="parTrans" cxnId="{944DCBF0-CA86-4DE4-9758-DA29D8261FA4}">
      <dgm:prSet/>
      <dgm:spPr/>
      <dgm:t>
        <a:bodyPr/>
        <a:lstStyle/>
        <a:p>
          <a:endParaRPr lang="ru-RU"/>
        </a:p>
      </dgm:t>
    </dgm:pt>
    <dgm:pt modelId="{0AE618AA-B336-40A6-9C58-BB6EE406DB42}" type="sibTrans" cxnId="{944DCBF0-CA86-4DE4-9758-DA29D8261FA4}">
      <dgm:prSet/>
      <dgm:spPr/>
      <dgm:t>
        <a:bodyPr/>
        <a:lstStyle/>
        <a:p>
          <a:endParaRPr lang="ru-RU"/>
        </a:p>
      </dgm:t>
    </dgm:pt>
    <dgm:pt modelId="{550F442B-FC7E-4079-B7D0-E07635F7D749}">
      <dgm:prSet phldrT="[Текст]"/>
      <dgm:spPr/>
      <dgm:t>
        <a:bodyPr/>
        <a:lstStyle/>
        <a:p>
          <a:r>
            <a:rPr lang="ru-RU" dirty="0" smtClean="0"/>
            <a:t>Доработка ККТ до новой модели</a:t>
          </a:r>
          <a:endParaRPr lang="en-US" dirty="0" smtClean="0"/>
        </a:p>
        <a:p>
          <a:r>
            <a:rPr lang="ru-RU" dirty="0" smtClean="0">
              <a:solidFill>
                <a:srgbClr val="FF0000"/>
              </a:solidFill>
            </a:rPr>
            <a:t>Замена или обновление ПО</a:t>
          </a:r>
          <a:endParaRPr lang="ru-RU" dirty="0">
            <a:solidFill>
              <a:srgbClr val="FF0000"/>
            </a:solidFill>
          </a:endParaRPr>
        </a:p>
      </dgm:t>
    </dgm:pt>
    <dgm:pt modelId="{8BB7B680-04FD-40B2-BB09-65FC5092C2B5}" type="parTrans" cxnId="{F657C22B-6AAF-431D-A1BC-1820A6E63009}">
      <dgm:prSet/>
      <dgm:spPr/>
      <dgm:t>
        <a:bodyPr/>
        <a:lstStyle/>
        <a:p>
          <a:endParaRPr lang="ru-RU"/>
        </a:p>
      </dgm:t>
    </dgm:pt>
    <dgm:pt modelId="{57C2B2A0-C82A-42B5-A448-EFD4292258AE}" type="sibTrans" cxnId="{F657C22B-6AAF-431D-A1BC-1820A6E63009}">
      <dgm:prSet/>
      <dgm:spPr/>
      <dgm:t>
        <a:bodyPr/>
        <a:lstStyle/>
        <a:p>
          <a:endParaRPr lang="ru-RU"/>
        </a:p>
      </dgm:t>
    </dgm:pt>
    <dgm:pt modelId="{63BD24B1-06AE-48E3-9A18-2AA3BD6F0D3B}">
      <dgm:prSet phldrT="[Текст]"/>
      <dgm:spPr/>
      <dgm:t>
        <a:bodyPr/>
        <a:lstStyle/>
        <a:p>
          <a:r>
            <a:rPr lang="ru-RU" dirty="0" smtClean="0"/>
            <a:t>3 Этап</a:t>
          </a:r>
          <a:endParaRPr lang="ru-RU" dirty="0"/>
        </a:p>
      </dgm:t>
    </dgm:pt>
    <dgm:pt modelId="{5AC992A4-6386-4823-BD27-87CA925D1CDD}" type="parTrans" cxnId="{07236BA4-2600-49A9-8D77-99872595BC6D}">
      <dgm:prSet/>
      <dgm:spPr/>
      <dgm:t>
        <a:bodyPr/>
        <a:lstStyle/>
        <a:p>
          <a:endParaRPr lang="ru-RU"/>
        </a:p>
      </dgm:t>
    </dgm:pt>
    <dgm:pt modelId="{83AAAE13-D05D-4A26-92C1-FC594DF02E52}" type="sibTrans" cxnId="{07236BA4-2600-49A9-8D77-99872595BC6D}">
      <dgm:prSet/>
      <dgm:spPr/>
      <dgm:t>
        <a:bodyPr/>
        <a:lstStyle/>
        <a:p>
          <a:endParaRPr lang="ru-RU"/>
        </a:p>
      </dgm:t>
    </dgm:pt>
    <dgm:pt modelId="{4A4EBAF9-6406-451E-A8A1-ED9D0837D168}">
      <dgm:prSet phldrT="[Текст]"/>
      <dgm:spPr/>
      <dgm:t>
        <a:bodyPr/>
        <a:lstStyle/>
        <a:p>
          <a:r>
            <a:rPr lang="ru-RU" dirty="0" smtClean="0"/>
            <a:t>Замена ФП и ЭКЛЗ на ФН</a:t>
          </a:r>
          <a:endParaRPr lang="ru-RU" dirty="0"/>
        </a:p>
      </dgm:t>
    </dgm:pt>
    <dgm:pt modelId="{CDBB8A6D-B100-42D6-A2E4-94D18BC76C4C}" type="sibTrans" cxnId="{74F46AE9-929E-496E-8A73-CFC4B2494A4A}">
      <dgm:prSet/>
      <dgm:spPr/>
      <dgm:t>
        <a:bodyPr/>
        <a:lstStyle/>
        <a:p>
          <a:endParaRPr lang="ru-RU"/>
        </a:p>
      </dgm:t>
    </dgm:pt>
    <dgm:pt modelId="{49BADB45-3C81-410E-87B2-274502D856A8}" type="parTrans" cxnId="{74F46AE9-929E-496E-8A73-CFC4B2494A4A}">
      <dgm:prSet/>
      <dgm:spPr/>
      <dgm:t>
        <a:bodyPr/>
        <a:lstStyle/>
        <a:p>
          <a:endParaRPr lang="ru-RU"/>
        </a:p>
      </dgm:t>
    </dgm:pt>
    <dgm:pt modelId="{490D407A-ED73-45E8-8026-6E23D564A573}">
      <dgm:prSet/>
      <dgm:spPr/>
      <dgm:t>
        <a:bodyPr/>
        <a:lstStyle/>
        <a:p>
          <a:r>
            <a:rPr lang="ru-RU" dirty="0" smtClean="0"/>
            <a:t>5 Этап</a:t>
          </a:r>
          <a:endParaRPr lang="ru-RU" dirty="0"/>
        </a:p>
      </dgm:t>
    </dgm:pt>
    <dgm:pt modelId="{1010127C-11A2-4C57-9480-7AE558BC21C6}" type="parTrans" cxnId="{749D6C84-D5DF-4494-B10E-C07813636166}">
      <dgm:prSet/>
      <dgm:spPr/>
      <dgm:t>
        <a:bodyPr/>
        <a:lstStyle/>
        <a:p>
          <a:endParaRPr lang="ru-RU"/>
        </a:p>
      </dgm:t>
    </dgm:pt>
    <dgm:pt modelId="{58924731-9B22-4C91-B7C3-2240825449C6}" type="sibTrans" cxnId="{749D6C84-D5DF-4494-B10E-C07813636166}">
      <dgm:prSet/>
      <dgm:spPr/>
      <dgm:t>
        <a:bodyPr/>
        <a:lstStyle/>
        <a:p>
          <a:endParaRPr lang="ru-RU"/>
        </a:p>
      </dgm:t>
    </dgm:pt>
    <dgm:pt modelId="{5632E1BC-C10C-41B8-A5FA-BEA6A4C25F44}">
      <dgm:prSet/>
      <dgm:spPr/>
      <dgm:t>
        <a:bodyPr/>
        <a:lstStyle/>
        <a:p>
          <a:endParaRPr lang="ru-RU" dirty="0" smtClean="0"/>
        </a:p>
        <a:p>
          <a:r>
            <a:rPr lang="ru-RU" dirty="0" smtClean="0"/>
            <a:t>Электронная регистрация ККТ в ЛК на сайте ФНС</a:t>
          </a:r>
          <a:endParaRPr lang="ru-RU" dirty="0"/>
        </a:p>
      </dgm:t>
    </dgm:pt>
    <dgm:pt modelId="{CA54A487-721C-4648-B42D-8BBC6F51044C}" type="parTrans" cxnId="{BDD7E5B1-6CBC-4C90-9D94-2326C8513AEE}">
      <dgm:prSet/>
      <dgm:spPr/>
      <dgm:t>
        <a:bodyPr/>
        <a:lstStyle/>
        <a:p>
          <a:endParaRPr lang="ru-RU"/>
        </a:p>
      </dgm:t>
    </dgm:pt>
    <dgm:pt modelId="{81927243-8719-465F-82FA-27B83188877F}" type="sibTrans" cxnId="{BDD7E5B1-6CBC-4C90-9D94-2326C8513AEE}">
      <dgm:prSet/>
      <dgm:spPr/>
      <dgm:t>
        <a:bodyPr/>
        <a:lstStyle/>
        <a:p>
          <a:endParaRPr lang="ru-RU"/>
        </a:p>
      </dgm:t>
    </dgm:pt>
    <dgm:pt modelId="{1EEEED21-DB89-48EE-818D-12143474B1E3}">
      <dgm:prSet/>
      <dgm:spPr/>
      <dgm:t>
        <a:bodyPr/>
        <a:lstStyle/>
        <a:p>
          <a:r>
            <a:rPr lang="ru-RU" dirty="0" smtClean="0"/>
            <a:t>4 этап</a:t>
          </a:r>
          <a:endParaRPr lang="ru-RU" dirty="0"/>
        </a:p>
      </dgm:t>
    </dgm:pt>
    <dgm:pt modelId="{0FE45A72-A32F-4BDF-ADB5-4DF337D8ED66}" type="parTrans" cxnId="{02CB4A3A-E811-4068-A98B-92F55747FF20}">
      <dgm:prSet/>
      <dgm:spPr/>
      <dgm:t>
        <a:bodyPr/>
        <a:lstStyle/>
        <a:p>
          <a:endParaRPr lang="ru-RU"/>
        </a:p>
      </dgm:t>
    </dgm:pt>
    <dgm:pt modelId="{F7D7BC63-3DF3-4A4F-8BD7-FD8AFB216ECD}" type="sibTrans" cxnId="{02CB4A3A-E811-4068-A98B-92F55747FF20}">
      <dgm:prSet/>
      <dgm:spPr/>
      <dgm:t>
        <a:bodyPr/>
        <a:lstStyle/>
        <a:p>
          <a:endParaRPr lang="ru-RU"/>
        </a:p>
      </dgm:t>
    </dgm:pt>
    <dgm:pt modelId="{DA9CA366-6FEC-482B-98F6-A741457D3974}">
      <dgm:prSet/>
      <dgm:spPr/>
      <dgm:t>
        <a:bodyPr/>
        <a:lstStyle/>
        <a:p>
          <a:r>
            <a:rPr lang="ru-RU" dirty="0" smtClean="0"/>
            <a:t>Заключение договора с ОФД</a:t>
          </a:r>
          <a:endParaRPr lang="ru-RU" dirty="0"/>
        </a:p>
      </dgm:t>
    </dgm:pt>
    <dgm:pt modelId="{D69DE5A8-B26A-46B0-8B24-7DFAC504263E}" type="parTrans" cxnId="{98DBA9F0-5674-4268-BA3A-4F4B41A36C5C}">
      <dgm:prSet/>
      <dgm:spPr/>
      <dgm:t>
        <a:bodyPr/>
        <a:lstStyle/>
        <a:p>
          <a:endParaRPr lang="ru-RU"/>
        </a:p>
      </dgm:t>
    </dgm:pt>
    <dgm:pt modelId="{455B2389-3135-4F38-B8A7-F0217A745DBA}" type="sibTrans" cxnId="{98DBA9F0-5674-4268-BA3A-4F4B41A36C5C}">
      <dgm:prSet/>
      <dgm:spPr/>
      <dgm:t>
        <a:bodyPr/>
        <a:lstStyle/>
        <a:p>
          <a:endParaRPr lang="ru-RU"/>
        </a:p>
      </dgm:t>
    </dgm:pt>
    <dgm:pt modelId="{A41FFC1A-A91F-4D77-B128-E68CB150271D}" type="pres">
      <dgm:prSet presAssocID="{B07D437E-E5D4-4E05-BDAD-B8262AAF48DF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7B56A15-D16E-4EFF-9BE4-B02E573AC4C3}" type="pres">
      <dgm:prSet presAssocID="{5E852E60-1097-4AD0-8088-71BE275E7B25}" presName="parentText1" presStyleLbl="node1" presStyleIdx="0" presStyleCnt="5" custLinFactNeighborX="277" custLinFactNeighborY="18339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E5791E-98FD-486C-B3C9-12E5B5D4B6F5}" type="pres">
      <dgm:prSet presAssocID="{5E852E60-1097-4AD0-8088-71BE275E7B25}" presName="childText1" presStyleLbl="solidAlignAcc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222A7-0E5E-4D00-AD98-01DF44F62B61}" type="pres">
      <dgm:prSet presAssocID="{52C5AC8D-93FA-4A7E-8D85-1D6DEB3A476D}" presName="parentText2" presStyleLbl="node1" presStyleIdx="1" presStyleCnt="5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2B115-1F7C-44A3-BE14-863F2ACC1679}" type="pres">
      <dgm:prSet presAssocID="{52C5AC8D-93FA-4A7E-8D85-1D6DEB3A476D}" presName="childText2" presStyleLbl="solidAlignAcc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5E49F2-02D7-4704-8DAD-1C2E44129FFF}" type="pres">
      <dgm:prSet presAssocID="{63BD24B1-06AE-48E3-9A18-2AA3BD6F0D3B}" presName="parentText3" presStyleLbl="node1" presStyleIdx="2" presStyleCnt="5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E673B1-77EB-40F4-B68A-694D6D7742C5}" type="pres">
      <dgm:prSet presAssocID="{63BD24B1-06AE-48E3-9A18-2AA3BD6F0D3B}" presName="childText3" presStyleLbl="solidAlignAcc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E7D32E-AE33-42DE-97EA-4D2094E02DF6}" type="pres">
      <dgm:prSet presAssocID="{1EEEED21-DB89-48EE-818D-12143474B1E3}" presName="parentText4" presStyleLbl="node1" presStyleIdx="3" presStyleCnt="5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D6F4B9-B263-43E9-BAA3-B50FD0DBD4D7}" type="pres">
      <dgm:prSet presAssocID="{1EEEED21-DB89-48EE-818D-12143474B1E3}" presName="childText4" presStyleLbl="solidAlignAcc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09F013-9A78-424E-AC16-5AD116D0A676}" type="pres">
      <dgm:prSet presAssocID="{490D407A-ED73-45E8-8026-6E23D564A573}" presName="parentText5" presStyleLbl="node1" presStyleIdx="4" presStyleCnt="5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367BD6-C388-41CE-A2B4-DFDF6D0EF459}" type="pres">
      <dgm:prSet presAssocID="{490D407A-ED73-45E8-8026-6E23D564A573}" presName="childText5" presStyleLbl="solidAlignAcc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4DAA22-A7FE-4F0D-B2F4-766E3CEEF60F}" type="presOf" srcId="{550F442B-FC7E-4079-B7D0-E07635F7D749}" destId="{C542B115-1F7C-44A3-BE14-863F2ACC1679}" srcOrd="0" destOrd="0" presId="urn:microsoft.com/office/officeart/2009/3/layout/IncreasingArrowsProcess"/>
    <dgm:cxn modelId="{749D6C84-D5DF-4494-B10E-C07813636166}" srcId="{B07D437E-E5D4-4E05-BDAD-B8262AAF48DF}" destId="{490D407A-ED73-45E8-8026-6E23D564A573}" srcOrd="4" destOrd="0" parTransId="{1010127C-11A2-4C57-9480-7AE558BC21C6}" sibTransId="{58924731-9B22-4C91-B7C3-2240825449C6}"/>
    <dgm:cxn modelId="{5F594C57-4ED5-415F-B8B7-3315D54D26EE}" type="presOf" srcId="{D5C65AE0-5309-4D2F-9689-90C4ADE6FABF}" destId="{69E5791E-98FD-486C-B3C9-12E5B5D4B6F5}" srcOrd="0" destOrd="0" presId="urn:microsoft.com/office/officeart/2009/3/layout/IncreasingArrowsProcess"/>
    <dgm:cxn modelId="{82013B54-8F48-49A4-960A-73E8EC105DF3}" type="presOf" srcId="{B07D437E-E5D4-4E05-BDAD-B8262AAF48DF}" destId="{A41FFC1A-A91F-4D77-B128-E68CB150271D}" srcOrd="0" destOrd="0" presId="urn:microsoft.com/office/officeart/2009/3/layout/IncreasingArrowsProcess"/>
    <dgm:cxn modelId="{A3721D61-A803-4A2D-87CC-8E4870D1BB7A}" type="presOf" srcId="{1EEEED21-DB89-48EE-818D-12143474B1E3}" destId="{20E7D32E-AE33-42DE-97EA-4D2094E02DF6}" srcOrd="0" destOrd="0" presId="urn:microsoft.com/office/officeart/2009/3/layout/IncreasingArrowsProcess"/>
    <dgm:cxn modelId="{D3369B9E-EED8-415C-A65F-55B4D9FB9572}" type="presOf" srcId="{4A4EBAF9-6406-451E-A8A1-ED9D0837D168}" destId="{AAE673B1-77EB-40F4-B68A-694D6D7742C5}" srcOrd="0" destOrd="0" presId="urn:microsoft.com/office/officeart/2009/3/layout/IncreasingArrowsProcess"/>
    <dgm:cxn modelId="{172FB341-F2E3-4DD8-B06C-B8452652252F}" type="presOf" srcId="{490D407A-ED73-45E8-8026-6E23D564A573}" destId="{9F09F013-9A78-424E-AC16-5AD116D0A676}" srcOrd="0" destOrd="0" presId="urn:microsoft.com/office/officeart/2009/3/layout/IncreasingArrowsProcess"/>
    <dgm:cxn modelId="{BDD7E5B1-6CBC-4C90-9D94-2326C8513AEE}" srcId="{490D407A-ED73-45E8-8026-6E23D564A573}" destId="{5632E1BC-C10C-41B8-A5FA-BEA6A4C25F44}" srcOrd="0" destOrd="0" parTransId="{CA54A487-721C-4648-B42D-8BBC6F51044C}" sibTransId="{81927243-8719-465F-82FA-27B83188877F}"/>
    <dgm:cxn modelId="{F657C22B-6AAF-431D-A1BC-1820A6E63009}" srcId="{52C5AC8D-93FA-4A7E-8D85-1D6DEB3A476D}" destId="{550F442B-FC7E-4079-B7D0-E07635F7D749}" srcOrd="0" destOrd="0" parTransId="{8BB7B680-04FD-40B2-BB09-65FC5092C2B5}" sibTransId="{57C2B2A0-C82A-42B5-A448-EFD4292258AE}"/>
    <dgm:cxn modelId="{02CB4A3A-E811-4068-A98B-92F55747FF20}" srcId="{B07D437E-E5D4-4E05-BDAD-B8262AAF48DF}" destId="{1EEEED21-DB89-48EE-818D-12143474B1E3}" srcOrd="3" destOrd="0" parTransId="{0FE45A72-A32F-4BDF-ADB5-4DF337D8ED66}" sibTransId="{F7D7BC63-3DF3-4A4F-8BD7-FD8AFB216ECD}"/>
    <dgm:cxn modelId="{869074BE-C0F9-464F-986A-21EFD7708916}" type="presOf" srcId="{52C5AC8D-93FA-4A7E-8D85-1D6DEB3A476D}" destId="{F0C222A7-0E5E-4D00-AD98-01DF44F62B61}" srcOrd="0" destOrd="0" presId="urn:microsoft.com/office/officeart/2009/3/layout/IncreasingArrowsProcess"/>
    <dgm:cxn modelId="{BD1A2EBD-F17B-4677-81C8-FC40F70B836A}" type="presOf" srcId="{63BD24B1-06AE-48E3-9A18-2AA3BD6F0D3B}" destId="{E15E49F2-02D7-4704-8DAD-1C2E44129FFF}" srcOrd="0" destOrd="0" presId="urn:microsoft.com/office/officeart/2009/3/layout/IncreasingArrowsProcess"/>
    <dgm:cxn modelId="{229E952F-09D2-444B-A4F0-4EF1CEC2845A}" srcId="{5E852E60-1097-4AD0-8088-71BE275E7B25}" destId="{D5C65AE0-5309-4D2F-9689-90C4ADE6FABF}" srcOrd="0" destOrd="0" parTransId="{1109D2D9-D4D2-4EE4-9173-28BFEBA5956A}" sibTransId="{7100543D-C15F-4758-B40D-1987832400D2}"/>
    <dgm:cxn modelId="{74F46AE9-929E-496E-8A73-CFC4B2494A4A}" srcId="{63BD24B1-06AE-48E3-9A18-2AA3BD6F0D3B}" destId="{4A4EBAF9-6406-451E-A8A1-ED9D0837D168}" srcOrd="0" destOrd="0" parTransId="{49BADB45-3C81-410E-87B2-274502D856A8}" sibTransId="{CDBB8A6D-B100-42D6-A2E4-94D18BC76C4C}"/>
    <dgm:cxn modelId="{55CC4197-35D9-4D45-A313-DF10D715907C}" srcId="{B07D437E-E5D4-4E05-BDAD-B8262AAF48DF}" destId="{5E852E60-1097-4AD0-8088-71BE275E7B25}" srcOrd="0" destOrd="0" parTransId="{3E49D835-95C1-48D1-97E9-A8B9C9578F62}" sibTransId="{6166542F-0819-4C87-92E3-060702E41679}"/>
    <dgm:cxn modelId="{0C1F23C8-201C-4760-92F1-5F86FD9D9980}" type="presOf" srcId="{5632E1BC-C10C-41B8-A5FA-BEA6A4C25F44}" destId="{78367BD6-C388-41CE-A2B4-DFDF6D0EF459}" srcOrd="0" destOrd="0" presId="urn:microsoft.com/office/officeart/2009/3/layout/IncreasingArrowsProcess"/>
    <dgm:cxn modelId="{09BA67D4-4025-4F6C-BE3C-131CCF789EF8}" type="presOf" srcId="{DA9CA366-6FEC-482B-98F6-A741457D3974}" destId="{B6D6F4B9-B263-43E9-BAA3-B50FD0DBD4D7}" srcOrd="0" destOrd="0" presId="urn:microsoft.com/office/officeart/2009/3/layout/IncreasingArrowsProcess"/>
    <dgm:cxn modelId="{944DCBF0-CA86-4DE4-9758-DA29D8261FA4}" srcId="{B07D437E-E5D4-4E05-BDAD-B8262AAF48DF}" destId="{52C5AC8D-93FA-4A7E-8D85-1D6DEB3A476D}" srcOrd="1" destOrd="0" parTransId="{87D7A1AC-7A54-47A7-BCC4-1DFAD2548F06}" sibTransId="{0AE618AA-B336-40A6-9C58-BB6EE406DB42}"/>
    <dgm:cxn modelId="{07236BA4-2600-49A9-8D77-99872595BC6D}" srcId="{B07D437E-E5D4-4E05-BDAD-B8262AAF48DF}" destId="{63BD24B1-06AE-48E3-9A18-2AA3BD6F0D3B}" srcOrd="2" destOrd="0" parTransId="{5AC992A4-6386-4823-BD27-87CA925D1CDD}" sibTransId="{83AAAE13-D05D-4A26-92C1-FC594DF02E52}"/>
    <dgm:cxn modelId="{98DBA9F0-5674-4268-BA3A-4F4B41A36C5C}" srcId="{1EEEED21-DB89-48EE-818D-12143474B1E3}" destId="{DA9CA366-6FEC-482B-98F6-A741457D3974}" srcOrd="0" destOrd="0" parTransId="{D69DE5A8-B26A-46B0-8B24-7DFAC504263E}" sibTransId="{455B2389-3135-4F38-B8A7-F0217A745DBA}"/>
    <dgm:cxn modelId="{B3B317C5-D45A-4970-BFFF-1299C27BC8B8}" type="presOf" srcId="{5E852E60-1097-4AD0-8088-71BE275E7B25}" destId="{B7B56A15-D16E-4EFF-9BE4-B02E573AC4C3}" srcOrd="0" destOrd="0" presId="urn:microsoft.com/office/officeart/2009/3/layout/IncreasingArrowsProcess"/>
    <dgm:cxn modelId="{625B2F20-A9E9-4F51-AA60-CA5C6C262746}" type="presParOf" srcId="{A41FFC1A-A91F-4D77-B128-E68CB150271D}" destId="{B7B56A15-D16E-4EFF-9BE4-B02E573AC4C3}" srcOrd="0" destOrd="0" presId="urn:microsoft.com/office/officeart/2009/3/layout/IncreasingArrowsProcess"/>
    <dgm:cxn modelId="{2EB40BC5-1FF9-45A2-897E-5ABDCAABAC1C}" type="presParOf" srcId="{A41FFC1A-A91F-4D77-B128-E68CB150271D}" destId="{69E5791E-98FD-486C-B3C9-12E5B5D4B6F5}" srcOrd="1" destOrd="0" presId="urn:microsoft.com/office/officeart/2009/3/layout/IncreasingArrowsProcess"/>
    <dgm:cxn modelId="{1271BF16-072B-4251-8F1C-DAEF9F54DEE5}" type="presParOf" srcId="{A41FFC1A-A91F-4D77-B128-E68CB150271D}" destId="{F0C222A7-0E5E-4D00-AD98-01DF44F62B61}" srcOrd="2" destOrd="0" presId="urn:microsoft.com/office/officeart/2009/3/layout/IncreasingArrowsProcess"/>
    <dgm:cxn modelId="{AD55DFBB-DED6-4B2A-9AC3-3BBEB0CC8AB4}" type="presParOf" srcId="{A41FFC1A-A91F-4D77-B128-E68CB150271D}" destId="{C542B115-1F7C-44A3-BE14-863F2ACC1679}" srcOrd="3" destOrd="0" presId="urn:microsoft.com/office/officeart/2009/3/layout/IncreasingArrowsProcess"/>
    <dgm:cxn modelId="{AB765EF0-5151-4542-AE1F-DD2E4F3B53FB}" type="presParOf" srcId="{A41FFC1A-A91F-4D77-B128-E68CB150271D}" destId="{E15E49F2-02D7-4704-8DAD-1C2E44129FFF}" srcOrd="4" destOrd="0" presId="urn:microsoft.com/office/officeart/2009/3/layout/IncreasingArrowsProcess"/>
    <dgm:cxn modelId="{B17A887F-C111-46A3-98FA-6DC1EC0FAE25}" type="presParOf" srcId="{A41FFC1A-A91F-4D77-B128-E68CB150271D}" destId="{AAE673B1-77EB-40F4-B68A-694D6D7742C5}" srcOrd="5" destOrd="0" presId="urn:microsoft.com/office/officeart/2009/3/layout/IncreasingArrowsProcess"/>
    <dgm:cxn modelId="{165CD032-8D92-4862-9426-60257506A420}" type="presParOf" srcId="{A41FFC1A-A91F-4D77-B128-E68CB150271D}" destId="{20E7D32E-AE33-42DE-97EA-4D2094E02DF6}" srcOrd="6" destOrd="0" presId="urn:microsoft.com/office/officeart/2009/3/layout/IncreasingArrowsProcess"/>
    <dgm:cxn modelId="{6FCF1D43-30F7-44A6-B6DC-7FA64559E909}" type="presParOf" srcId="{A41FFC1A-A91F-4D77-B128-E68CB150271D}" destId="{B6D6F4B9-B263-43E9-BAA3-B50FD0DBD4D7}" srcOrd="7" destOrd="0" presId="urn:microsoft.com/office/officeart/2009/3/layout/IncreasingArrowsProcess"/>
    <dgm:cxn modelId="{506BABCA-E35B-47CE-B3E6-205EDFF58FEC}" type="presParOf" srcId="{A41FFC1A-A91F-4D77-B128-E68CB150271D}" destId="{9F09F013-9A78-424E-AC16-5AD116D0A676}" srcOrd="8" destOrd="0" presId="urn:microsoft.com/office/officeart/2009/3/layout/IncreasingArrowsProcess"/>
    <dgm:cxn modelId="{02E41225-0522-47E1-B3F4-62C4658FE08E}" type="presParOf" srcId="{A41FFC1A-A91F-4D77-B128-E68CB150271D}" destId="{78367BD6-C388-41CE-A2B4-DFDF6D0EF459}" srcOrd="9" destOrd="0" presId="urn:microsoft.com/office/officeart/2009/3/layout/IncreasingArrowsProcess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4729E5-8F5A-40D5-92FC-DB06F4839648}">
      <dsp:nvSpPr>
        <dsp:cNvPr id="0" name=""/>
        <dsp:cNvSpPr/>
      </dsp:nvSpPr>
      <dsp:spPr>
        <a:xfrm>
          <a:off x="-4362955" y="-669232"/>
          <a:ext cx="5197953" cy="5197953"/>
        </a:xfrm>
        <a:prstGeom prst="blockArc">
          <a:avLst>
            <a:gd name="adj1" fmla="val 18900000"/>
            <a:gd name="adj2" fmla="val 2700000"/>
            <a:gd name="adj3" fmla="val 416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89317E-C449-4F9D-BC3A-9B1C25DBBFE1}">
      <dsp:nvSpPr>
        <dsp:cNvPr id="0" name=""/>
        <dsp:cNvSpPr/>
      </dsp:nvSpPr>
      <dsp:spPr>
        <a:xfrm>
          <a:off x="365640" y="241140"/>
          <a:ext cx="6742431" cy="4825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3056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Передача данных о расчетах с ККТ в ФНС в режиме </a:t>
          </a:r>
          <a:r>
            <a:rPr lang="en-US" sz="1400" kern="1200" dirty="0" smtClean="0"/>
            <a:t>online</a:t>
          </a:r>
          <a:endParaRPr lang="ru-RU" sz="1400" kern="1200" dirty="0"/>
        </a:p>
      </dsp:txBody>
      <dsp:txXfrm>
        <a:off x="365640" y="241140"/>
        <a:ext cx="6742431" cy="482590"/>
      </dsp:txXfrm>
    </dsp:sp>
    <dsp:sp modelId="{656793D0-A9D4-4661-91DF-20519E2C4BD7}">
      <dsp:nvSpPr>
        <dsp:cNvPr id="0" name=""/>
        <dsp:cNvSpPr/>
      </dsp:nvSpPr>
      <dsp:spPr>
        <a:xfrm>
          <a:off x="64021" y="180817"/>
          <a:ext cx="603238" cy="6032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568E50-BD25-4174-95CF-E014141C8791}">
      <dsp:nvSpPr>
        <dsp:cNvPr id="0" name=""/>
        <dsp:cNvSpPr/>
      </dsp:nvSpPr>
      <dsp:spPr>
        <a:xfrm>
          <a:off x="711450" y="964795"/>
          <a:ext cx="6396621" cy="4825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3056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Юридически значимые действия с ККТ через ЛК на </a:t>
          </a:r>
          <a:r>
            <a:rPr lang="en-US" sz="1400" kern="1200" dirty="0" smtClean="0">
              <a:hlinkClick xmlns:r="http://schemas.openxmlformats.org/officeDocument/2006/relationships" r:id="rId1"/>
            </a:rPr>
            <a:t>www.nalog.ru</a:t>
          </a:r>
          <a:r>
            <a:rPr lang="ru-RU" sz="1400" kern="1200" dirty="0" smtClean="0"/>
            <a:t>, без визита в ИФНС (регистрация, перерегистрация и т.д.)</a:t>
          </a:r>
          <a:endParaRPr lang="ru-RU" sz="1400" kern="1200" dirty="0"/>
        </a:p>
      </dsp:txBody>
      <dsp:txXfrm>
        <a:off x="711450" y="964795"/>
        <a:ext cx="6396621" cy="482590"/>
      </dsp:txXfrm>
    </dsp:sp>
    <dsp:sp modelId="{5BB0DA6D-F61A-4844-ADA9-3EC4893BAE56}">
      <dsp:nvSpPr>
        <dsp:cNvPr id="0" name=""/>
        <dsp:cNvSpPr/>
      </dsp:nvSpPr>
      <dsp:spPr>
        <a:xfrm>
          <a:off x="409831" y="904471"/>
          <a:ext cx="603238" cy="6032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77EBE7-00CB-4501-A71C-21B3D100D8A5}">
      <dsp:nvSpPr>
        <dsp:cNvPr id="0" name=""/>
        <dsp:cNvSpPr/>
      </dsp:nvSpPr>
      <dsp:spPr>
        <a:xfrm>
          <a:off x="817586" y="1688449"/>
          <a:ext cx="6290485" cy="4825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3056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Обязанность применять ККТ организациями и ИП освобожденными на текущий момент (спец режимы ЕНВД и Патент) с 2018 года</a:t>
          </a:r>
          <a:endParaRPr lang="ru-RU" sz="1400" kern="1200" dirty="0"/>
        </a:p>
      </dsp:txBody>
      <dsp:txXfrm>
        <a:off x="817586" y="1688449"/>
        <a:ext cx="6290485" cy="482590"/>
      </dsp:txXfrm>
    </dsp:sp>
    <dsp:sp modelId="{B2685B1F-8125-4FF3-A1D4-A3A7FABAFB03}">
      <dsp:nvSpPr>
        <dsp:cNvPr id="0" name=""/>
        <dsp:cNvSpPr/>
      </dsp:nvSpPr>
      <dsp:spPr>
        <a:xfrm>
          <a:off x="515967" y="1628125"/>
          <a:ext cx="603238" cy="6032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41812B-C491-49E0-B2BC-DCE8159318C4}">
      <dsp:nvSpPr>
        <dsp:cNvPr id="0" name=""/>
        <dsp:cNvSpPr/>
      </dsp:nvSpPr>
      <dsp:spPr>
        <a:xfrm>
          <a:off x="711450" y="2412103"/>
          <a:ext cx="6396621" cy="4825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3056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Электронный чек, применение ККТ для интернет торговли </a:t>
          </a:r>
          <a:endParaRPr lang="ru-RU" sz="1400" kern="1200" dirty="0"/>
        </a:p>
      </dsp:txBody>
      <dsp:txXfrm>
        <a:off x="711450" y="2412103"/>
        <a:ext cx="6396621" cy="482590"/>
      </dsp:txXfrm>
    </dsp:sp>
    <dsp:sp modelId="{116F378D-DF9E-471C-955A-A48125864149}">
      <dsp:nvSpPr>
        <dsp:cNvPr id="0" name=""/>
        <dsp:cNvSpPr/>
      </dsp:nvSpPr>
      <dsp:spPr>
        <a:xfrm>
          <a:off x="409831" y="2351779"/>
          <a:ext cx="603238" cy="6032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F5D3FD-5C95-4A99-BF36-448E0A10455F}">
      <dsp:nvSpPr>
        <dsp:cNvPr id="0" name=""/>
        <dsp:cNvSpPr/>
      </dsp:nvSpPr>
      <dsp:spPr>
        <a:xfrm>
          <a:off x="365640" y="3135757"/>
          <a:ext cx="6742431" cy="4825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3056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Справедливая система штрафов, за счет автоматизированного риск-анализа у ФНС</a:t>
          </a:r>
          <a:endParaRPr lang="ru-RU" sz="1400" kern="1200" dirty="0"/>
        </a:p>
      </dsp:txBody>
      <dsp:txXfrm>
        <a:off x="365640" y="3135757"/>
        <a:ext cx="6742431" cy="482590"/>
      </dsp:txXfrm>
    </dsp:sp>
    <dsp:sp modelId="{EF690A98-6383-4077-A6A6-FBE0F3B97E2D}">
      <dsp:nvSpPr>
        <dsp:cNvPr id="0" name=""/>
        <dsp:cNvSpPr/>
      </dsp:nvSpPr>
      <dsp:spPr>
        <a:xfrm>
          <a:off x="64021" y="3075433"/>
          <a:ext cx="603238" cy="6032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3A04B3-E3D6-4053-99CC-CDA5CE15F9B6}">
      <dsp:nvSpPr>
        <dsp:cNvPr id="0" name=""/>
        <dsp:cNvSpPr/>
      </dsp:nvSpPr>
      <dsp:spPr>
        <a:xfrm>
          <a:off x="184535" y="0"/>
          <a:ext cx="3199610" cy="406866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4">
                  <a:lumMod val="50000"/>
                </a:schemeClr>
              </a:solidFill>
            </a:rPr>
            <a:t>ККТ не применяется, документ не выдается</a:t>
          </a:r>
          <a:endParaRPr lang="ru-RU" sz="2000" kern="1200" dirty="0"/>
        </a:p>
      </dsp:txBody>
      <dsp:txXfrm>
        <a:off x="184535" y="0"/>
        <a:ext cx="3199610" cy="1220598"/>
      </dsp:txXfrm>
    </dsp:sp>
    <dsp:sp modelId="{633145C1-6AEA-4D32-AF28-8A5087B1B755}">
      <dsp:nvSpPr>
        <dsp:cNvPr id="0" name=""/>
        <dsp:cNvSpPr/>
      </dsp:nvSpPr>
      <dsp:spPr>
        <a:xfrm>
          <a:off x="260062" y="1212783"/>
          <a:ext cx="3002493" cy="74659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При осуществлении видов деятельности  и оказании услуг, указанных в ст.2 закона 54-ФЗ </a:t>
          </a:r>
          <a:endParaRPr lang="ru-RU" sz="1600" kern="1200" dirty="0"/>
        </a:p>
      </dsp:txBody>
      <dsp:txXfrm>
        <a:off x="281929" y="1234650"/>
        <a:ext cx="2958759" cy="702864"/>
      </dsp:txXfrm>
    </dsp:sp>
    <dsp:sp modelId="{22BAF95D-464B-4FEC-8BD5-0DFBD32DD497}">
      <dsp:nvSpPr>
        <dsp:cNvPr id="0" name=""/>
        <dsp:cNvSpPr/>
      </dsp:nvSpPr>
      <dsp:spPr>
        <a:xfrm>
          <a:off x="301256" y="2082202"/>
          <a:ext cx="2936903" cy="7438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</a:rPr>
            <a:t>Кредитными организациями в автоматических устройствах для расчетов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323041" y="2103987"/>
        <a:ext cx="2893333" cy="700232"/>
      </dsp:txXfrm>
    </dsp:sp>
    <dsp:sp modelId="{D2592A0D-4B35-4D08-85C2-671655F53AAA}">
      <dsp:nvSpPr>
        <dsp:cNvPr id="0" name=""/>
        <dsp:cNvSpPr/>
      </dsp:nvSpPr>
      <dsp:spPr>
        <a:xfrm>
          <a:off x="310395" y="2906880"/>
          <a:ext cx="2935389" cy="92421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При расчетах с использованием ЭСП без его предъявления между организациями и ИП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337464" y="2933949"/>
        <a:ext cx="2881251" cy="870080"/>
      </dsp:txXfrm>
    </dsp:sp>
    <dsp:sp modelId="{CCDAF484-498F-4CA7-B173-BB405865784B}">
      <dsp:nvSpPr>
        <dsp:cNvPr id="0" name=""/>
        <dsp:cNvSpPr/>
      </dsp:nvSpPr>
      <dsp:spPr>
        <a:xfrm>
          <a:off x="3520739" y="0"/>
          <a:ext cx="2200996" cy="406866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4">
                  <a:lumMod val="50000"/>
                </a:schemeClr>
              </a:solidFill>
            </a:rPr>
            <a:t>ККТ не применяется, но документ выдается </a:t>
          </a:r>
          <a:endParaRPr lang="ru-RU" sz="2000" kern="1200" dirty="0"/>
        </a:p>
      </dsp:txBody>
      <dsp:txXfrm>
        <a:off x="3520739" y="0"/>
        <a:ext cx="2200996" cy="1220598"/>
      </dsp:txXfrm>
    </dsp:sp>
    <dsp:sp modelId="{2E2DC563-6391-4A36-8070-DAB8709997DC}">
      <dsp:nvSpPr>
        <dsp:cNvPr id="0" name=""/>
        <dsp:cNvSpPr/>
      </dsp:nvSpPr>
      <dsp:spPr>
        <a:xfrm>
          <a:off x="3681914" y="1228982"/>
          <a:ext cx="1923107" cy="26446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 отдаленных или труднодоступных местностях (за исключением городов, районных центров, ПГТ) по требованию покупателя выдается документ, подтверждающий расчет </a:t>
          </a:r>
          <a:endParaRPr lang="ru-RU" sz="1600" kern="1200" dirty="0"/>
        </a:p>
      </dsp:txBody>
      <dsp:txXfrm>
        <a:off x="3738240" y="1285308"/>
        <a:ext cx="1810455" cy="2531978"/>
      </dsp:txXfrm>
    </dsp:sp>
    <dsp:sp modelId="{EA2E646F-BFDE-43E9-88BC-3060955FF16F}">
      <dsp:nvSpPr>
        <dsp:cNvPr id="0" name=""/>
        <dsp:cNvSpPr/>
      </dsp:nvSpPr>
      <dsp:spPr>
        <a:xfrm>
          <a:off x="5732872" y="0"/>
          <a:ext cx="2200996" cy="406866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4">
                  <a:lumMod val="50000"/>
                </a:schemeClr>
              </a:solidFill>
            </a:rPr>
            <a:t>ККТ применяется, но с ограничениями</a:t>
          </a:r>
          <a:endParaRPr lang="ru-RU" sz="2000" kern="1200" dirty="0"/>
        </a:p>
      </dsp:txBody>
      <dsp:txXfrm>
        <a:off x="5732872" y="0"/>
        <a:ext cx="2200996" cy="1220598"/>
      </dsp:txXfrm>
    </dsp:sp>
    <dsp:sp modelId="{4D3A33B6-5815-4F76-A8BE-0338C146EF7B}">
      <dsp:nvSpPr>
        <dsp:cNvPr id="0" name=""/>
        <dsp:cNvSpPr/>
      </dsp:nvSpPr>
      <dsp:spPr>
        <a:xfrm>
          <a:off x="5836786" y="1220982"/>
          <a:ext cx="1993169" cy="105600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В отдаленных от сетей связи местностях ККТ применяется в режиме без передачи фискальных документов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5867715" y="1251911"/>
        <a:ext cx="1931311" cy="994147"/>
      </dsp:txXfrm>
    </dsp:sp>
    <dsp:sp modelId="{B7197A45-31B4-4094-B6E9-A01AA3D298D1}">
      <dsp:nvSpPr>
        <dsp:cNvPr id="0" name=""/>
        <dsp:cNvSpPr/>
      </dsp:nvSpPr>
      <dsp:spPr>
        <a:xfrm>
          <a:off x="5836786" y="2475652"/>
          <a:ext cx="1993169" cy="13891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tx1"/>
              </a:solidFill>
            </a:rPr>
            <a:t>При расчетах с использованием ЭСП в сети Интернет чек или БСО не печатается, а направляется покупателю в электронной форме</a:t>
          </a:r>
          <a:endParaRPr lang="ru-RU" sz="1200" kern="1200" dirty="0">
            <a:solidFill>
              <a:schemeClr val="tx1"/>
            </a:solidFill>
          </a:endParaRPr>
        </a:p>
      </dsp:txBody>
      <dsp:txXfrm>
        <a:off x="5877474" y="2516340"/>
        <a:ext cx="1911793" cy="13078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B56A15-D16E-4EFF-9BE4-B02E573AC4C3}">
      <dsp:nvSpPr>
        <dsp:cNvPr id="0" name=""/>
        <dsp:cNvSpPr/>
      </dsp:nvSpPr>
      <dsp:spPr>
        <a:xfrm>
          <a:off x="657761" y="206982"/>
          <a:ext cx="6062881" cy="881712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3997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 Этап</a:t>
          </a:r>
          <a:endParaRPr lang="ru-RU" sz="1600" kern="1200" dirty="0"/>
        </a:p>
      </dsp:txBody>
      <dsp:txXfrm>
        <a:off x="657761" y="427410"/>
        <a:ext cx="5842453" cy="440856"/>
      </dsp:txXfrm>
    </dsp:sp>
    <dsp:sp modelId="{69E5791E-98FD-486C-B3C9-12E5B5D4B6F5}">
      <dsp:nvSpPr>
        <dsp:cNvPr id="0" name=""/>
        <dsp:cNvSpPr/>
      </dsp:nvSpPr>
      <dsp:spPr>
        <a:xfrm>
          <a:off x="640967" y="724074"/>
          <a:ext cx="1120541" cy="16189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Снятие ККТ с учета по старому порядку</a:t>
          </a:r>
          <a:endParaRPr lang="ru-RU" sz="1400" kern="1200" dirty="0"/>
        </a:p>
      </dsp:txBody>
      <dsp:txXfrm>
        <a:off x="640967" y="724074"/>
        <a:ext cx="1120541" cy="1618966"/>
      </dsp:txXfrm>
    </dsp:sp>
    <dsp:sp modelId="{F0C222A7-0E5E-4D00-AD98-01DF44F62B61}">
      <dsp:nvSpPr>
        <dsp:cNvPr id="0" name=""/>
        <dsp:cNvSpPr/>
      </dsp:nvSpPr>
      <dsp:spPr>
        <a:xfrm>
          <a:off x="1761387" y="339302"/>
          <a:ext cx="4942460" cy="881712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shade val="51000"/>
                <a:satMod val="130000"/>
              </a:schemeClr>
            </a:gs>
            <a:gs pos="80000">
              <a:schemeClr val="accent2">
                <a:hueOff val="1170380"/>
                <a:satOff val="-1460"/>
                <a:lumOff val="343"/>
                <a:alphaOff val="0"/>
                <a:shade val="93000"/>
                <a:satMod val="13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3997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 Этап</a:t>
          </a:r>
          <a:endParaRPr lang="ru-RU" sz="1600" kern="1200" dirty="0"/>
        </a:p>
      </dsp:txBody>
      <dsp:txXfrm>
        <a:off x="1761387" y="559730"/>
        <a:ext cx="4722032" cy="440856"/>
      </dsp:txXfrm>
    </dsp:sp>
    <dsp:sp modelId="{C542B115-1F7C-44A3-BE14-863F2ACC1679}">
      <dsp:nvSpPr>
        <dsp:cNvPr id="0" name=""/>
        <dsp:cNvSpPr/>
      </dsp:nvSpPr>
      <dsp:spPr>
        <a:xfrm>
          <a:off x="1761387" y="1018092"/>
          <a:ext cx="1120541" cy="16189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1170380"/>
              <a:satOff val="-1460"/>
              <a:lumOff val="34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Доработка ККТ до новой модели</a:t>
          </a:r>
          <a:endParaRPr lang="en-US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rgbClr val="FF0000"/>
              </a:solidFill>
            </a:rPr>
            <a:t>Замена или обновление ПО</a:t>
          </a:r>
          <a:endParaRPr lang="ru-RU" sz="1400" kern="1200" dirty="0">
            <a:solidFill>
              <a:srgbClr val="FF0000"/>
            </a:solidFill>
          </a:endParaRPr>
        </a:p>
      </dsp:txBody>
      <dsp:txXfrm>
        <a:off x="1761387" y="1018092"/>
        <a:ext cx="1120541" cy="1618966"/>
      </dsp:txXfrm>
    </dsp:sp>
    <dsp:sp modelId="{E15E49F2-02D7-4704-8DAD-1C2E44129FFF}">
      <dsp:nvSpPr>
        <dsp:cNvPr id="0" name=""/>
        <dsp:cNvSpPr/>
      </dsp:nvSpPr>
      <dsp:spPr>
        <a:xfrm>
          <a:off x="2881808" y="633319"/>
          <a:ext cx="3822040" cy="881712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3997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3 Этап</a:t>
          </a:r>
          <a:endParaRPr lang="ru-RU" sz="1600" kern="1200" dirty="0"/>
        </a:p>
      </dsp:txBody>
      <dsp:txXfrm>
        <a:off x="2881808" y="853747"/>
        <a:ext cx="3601612" cy="440856"/>
      </dsp:txXfrm>
    </dsp:sp>
    <dsp:sp modelId="{AAE673B1-77EB-40F4-B68A-694D6D7742C5}">
      <dsp:nvSpPr>
        <dsp:cNvPr id="0" name=""/>
        <dsp:cNvSpPr/>
      </dsp:nvSpPr>
      <dsp:spPr>
        <a:xfrm>
          <a:off x="2881808" y="1312109"/>
          <a:ext cx="1120541" cy="16189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Замена ФП и ЭКЛЗ на ФН</a:t>
          </a:r>
          <a:endParaRPr lang="ru-RU" sz="1400" kern="1200" dirty="0"/>
        </a:p>
      </dsp:txBody>
      <dsp:txXfrm>
        <a:off x="2881808" y="1312109"/>
        <a:ext cx="1120541" cy="1618966"/>
      </dsp:txXfrm>
    </dsp:sp>
    <dsp:sp modelId="{20E7D32E-AE33-42DE-97EA-4D2094E02DF6}">
      <dsp:nvSpPr>
        <dsp:cNvPr id="0" name=""/>
        <dsp:cNvSpPr/>
      </dsp:nvSpPr>
      <dsp:spPr>
        <a:xfrm>
          <a:off x="4002835" y="927337"/>
          <a:ext cx="2701013" cy="881712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shade val="51000"/>
                <a:satMod val="130000"/>
              </a:schemeClr>
            </a:gs>
            <a:gs pos="80000">
              <a:schemeClr val="accent2">
                <a:hueOff val="3511139"/>
                <a:satOff val="-4379"/>
                <a:lumOff val="1030"/>
                <a:alphaOff val="0"/>
                <a:shade val="93000"/>
                <a:satMod val="13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3997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4 этап</a:t>
          </a:r>
          <a:endParaRPr lang="ru-RU" sz="1600" kern="1200" dirty="0"/>
        </a:p>
      </dsp:txBody>
      <dsp:txXfrm>
        <a:off x="4002835" y="1147765"/>
        <a:ext cx="2480585" cy="440856"/>
      </dsp:txXfrm>
    </dsp:sp>
    <dsp:sp modelId="{B6D6F4B9-B263-43E9-BAA3-B50FD0DBD4D7}">
      <dsp:nvSpPr>
        <dsp:cNvPr id="0" name=""/>
        <dsp:cNvSpPr/>
      </dsp:nvSpPr>
      <dsp:spPr>
        <a:xfrm>
          <a:off x="4002835" y="1606127"/>
          <a:ext cx="1120541" cy="16189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3511139"/>
              <a:satOff val="-4379"/>
              <a:lumOff val="103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Заключение договора с ОФД</a:t>
          </a:r>
          <a:endParaRPr lang="ru-RU" sz="1400" kern="1200" dirty="0"/>
        </a:p>
      </dsp:txBody>
      <dsp:txXfrm>
        <a:off x="4002835" y="1606127"/>
        <a:ext cx="1120541" cy="1618966"/>
      </dsp:txXfrm>
    </dsp:sp>
    <dsp:sp modelId="{9F09F013-9A78-424E-AC16-5AD116D0A676}">
      <dsp:nvSpPr>
        <dsp:cNvPr id="0" name=""/>
        <dsp:cNvSpPr/>
      </dsp:nvSpPr>
      <dsp:spPr>
        <a:xfrm>
          <a:off x="5123255" y="1221355"/>
          <a:ext cx="1580593" cy="881712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3997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5 Этап</a:t>
          </a:r>
          <a:endParaRPr lang="ru-RU" sz="1600" kern="1200" dirty="0"/>
        </a:p>
      </dsp:txBody>
      <dsp:txXfrm>
        <a:off x="5123255" y="1441783"/>
        <a:ext cx="1360165" cy="440856"/>
      </dsp:txXfrm>
    </dsp:sp>
    <dsp:sp modelId="{78367BD6-C388-41CE-A2B4-DFDF6D0EF459}">
      <dsp:nvSpPr>
        <dsp:cNvPr id="0" name=""/>
        <dsp:cNvSpPr/>
      </dsp:nvSpPr>
      <dsp:spPr>
        <a:xfrm>
          <a:off x="5123255" y="1900144"/>
          <a:ext cx="1120541" cy="161896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Электронная регистрация ККТ в ЛК на сайте ФНС</a:t>
          </a:r>
          <a:endParaRPr lang="ru-RU" sz="1400" kern="1200" dirty="0"/>
        </a:p>
      </dsp:txBody>
      <dsp:txXfrm>
        <a:off x="5123255" y="1900144"/>
        <a:ext cx="1120541" cy="16189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9"/>
            <a:ext cx="2945659" cy="496331"/>
          </a:xfrm>
          <a:prstGeom prst="rect">
            <a:avLst/>
          </a:prstGeom>
        </p:spPr>
        <p:txBody>
          <a:bodyPr vert="horz" lIns="92109" tIns="46055" rIns="92109" bIns="4605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9"/>
            <a:ext cx="2945659" cy="496331"/>
          </a:xfrm>
          <a:prstGeom prst="rect">
            <a:avLst/>
          </a:prstGeom>
        </p:spPr>
        <p:txBody>
          <a:bodyPr vert="horz" lIns="92109" tIns="46055" rIns="92109" bIns="46055" rtlCol="0"/>
          <a:lstStyle>
            <a:lvl1pPr algn="r">
              <a:defRPr sz="1200"/>
            </a:lvl1pPr>
          </a:lstStyle>
          <a:p>
            <a:fld id="{17489909-71B7-476C-A353-5CCBE696994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2305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9" tIns="46055" rIns="92109" bIns="4605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64"/>
            <a:ext cx="5438140" cy="4466986"/>
          </a:xfrm>
          <a:prstGeom prst="rect">
            <a:avLst/>
          </a:prstGeom>
        </p:spPr>
        <p:txBody>
          <a:bodyPr vert="horz" lIns="92109" tIns="46055" rIns="92109" bIns="4605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28592"/>
            <a:ext cx="2945659" cy="496331"/>
          </a:xfrm>
          <a:prstGeom prst="rect">
            <a:avLst/>
          </a:prstGeom>
        </p:spPr>
        <p:txBody>
          <a:bodyPr vert="horz" lIns="92109" tIns="46055" rIns="92109" bIns="4605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28592"/>
            <a:ext cx="2945659" cy="496331"/>
          </a:xfrm>
          <a:prstGeom prst="rect">
            <a:avLst/>
          </a:prstGeom>
        </p:spPr>
        <p:txBody>
          <a:bodyPr vert="horz" lIns="92109" tIns="46055" rIns="92109" bIns="46055" rtlCol="0" anchor="b"/>
          <a:lstStyle>
            <a:lvl1pPr algn="r">
              <a:defRPr sz="1200"/>
            </a:lvl1pPr>
          </a:lstStyle>
          <a:p>
            <a:fld id="{385DF625-5088-4219-94DB-B066241722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854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57896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715792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73688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431585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89481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147377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505273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863169" algn="l" defTabSz="71579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3663" y="746125"/>
            <a:ext cx="6610350" cy="37195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Есть исключения применения ФН с ключом на 36 месяцев</a:t>
            </a:r>
            <a:r>
              <a:rPr lang="ru-RU" baseline="0" dirty="0" smtClean="0"/>
              <a:t>:  </a:t>
            </a:r>
          </a:p>
          <a:p>
            <a:pPr defTabSz="917037">
              <a:defRPr/>
            </a:pPr>
            <a:r>
              <a:rPr lang="ru-RU" sz="1200" dirty="0" smtClean="0"/>
              <a:t>Сезонный (временный) характер работы</a:t>
            </a:r>
          </a:p>
          <a:p>
            <a:pPr defTabSz="917037">
              <a:defRPr/>
            </a:pPr>
            <a:r>
              <a:rPr lang="ru-RU" sz="1200" dirty="0" smtClean="0"/>
              <a:t>Одновременное применение спец. режимов и ОСНО   </a:t>
            </a:r>
          </a:p>
          <a:p>
            <a:pPr defTabSz="917037">
              <a:defRPr/>
            </a:pPr>
            <a:r>
              <a:rPr lang="ru-RU" sz="1200" dirty="0" smtClean="0"/>
              <a:t>ККТ применяемая без передачи данных в ОФД (для разрешенных) </a:t>
            </a:r>
          </a:p>
          <a:p>
            <a:pPr defTabSz="917037">
              <a:defRPr/>
            </a:pPr>
            <a:r>
              <a:rPr lang="ru-RU" dirty="0" smtClean="0"/>
              <a:t>Иные основания, устанавливаемые Правительством РФ </a:t>
            </a:r>
          </a:p>
          <a:p>
            <a:pPr defTabSz="917037">
              <a:defRPr/>
            </a:pPr>
            <a:endParaRPr lang="ru-RU" dirty="0" smtClean="0"/>
          </a:p>
          <a:p>
            <a:pPr defTabSz="917037">
              <a:defRPr/>
            </a:pPr>
            <a:r>
              <a:rPr lang="ru-RU" dirty="0" smtClean="0"/>
              <a:t>На текущий момент есть</a:t>
            </a:r>
            <a:r>
              <a:rPr lang="ru-RU" baseline="0" dirty="0" smtClean="0"/>
              <a:t> только ФН-1 на 13 месяцев </a:t>
            </a:r>
            <a:endParaRPr lang="ru-RU" dirty="0" smtClean="0"/>
          </a:p>
          <a:p>
            <a:pPr defTabSz="917037">
              <a:defRPr/>
            </a:pPr>
            <a:endParaRPr lang="ru-RU" dirty="0" smtClean="0"/>
          </a:p>
          <a:p>
            <a:pPr defTabSz="917037">
              <a:defRPr/>
            </a:pPr>
            <a:endParaRPr lang="ru-RU" dirty="0" smtClean="0"/>
          </a:p>
          <a:p>
            <a:pPr defTabSz="917037">
              <a:defRPr/>
            </a:pPr>
            <a:endParaRPr lang="ru-RU" sz="1200" dirty="0" smtClean="0"/>
          </a:p>
          <a:p>
            <a:pPr defTabSz="917037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97B23-6224-46F0-9CEE-4803F72086B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880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15975" fontAlgn="base">
              <a:spcBef>
                <a:spcPct val="0"/>
              </a:spcBef>
              <a:spcAft>
                <a:spcPct val="0"/>
              </a:spcAft>
              <a:defRPr/>
            </a:pPr>
            <a:fld id="{59F60A71-F6B3-49FA-B868-A1A3F4C16530}" type="slidenum">
              <a:rPr lang="ru-RU"/>
              <a:pPr defTabSz="815975"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46E5273-BCAB-42EA-B0ED-2878F396B95F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6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844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3098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61068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13098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93089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85369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981418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06481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3249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42662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058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93089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02123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73064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86691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7863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53527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46535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97815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993154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29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9301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85369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3519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29085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79878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70886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42465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36340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93515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1814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34444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604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80478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66202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77770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61330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08936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92727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78950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3677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654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981418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68423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6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71527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0" y="3845720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88604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76496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5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7942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22933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96803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32853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3" y="4404125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45893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5200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06481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66525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15503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75818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819108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6340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326252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81772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03031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45525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6618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3249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39525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7582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93785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27700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4160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59089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648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7420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88764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698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42662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47501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18683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72150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34829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87943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758314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303409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/>
          <p:nvPr/>
        </p:nvSpPr>
        <p:spPr>
          <a:xfrm>
            <a:off x="5788053" y="4815019"/>
            <a:ext cx="3049347" cy="130151"/>
          </a:xfrm>
          <a:prstGeom prst="rect">
            <a:avLst/>
          </a:prstGeom>
          <a:noFill/>
        </p:spPr>
        <p:txBody>
          <a:bodyPr lIns="52693" tIns="26346" rIns="52693" bIns="26346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8053" y="4815019"/>
            <a:ext cx="3049347" cy="116880"/>
          </a:xfrm>
          <a:prstGeom prst="rect">
            <a:avLst/>
          </a:prstGeom>
          <a:noFill/>
        </p:spPr>
        <p:txBody>
          <a:bodyPr lIns="39551" tIns="19775" rIns="39551" bIns="19775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" dirty="0">
                <a:gradFill>
                  <a:gsLst>
                    <a:gs pos="0">
                      <a:schemeClr val="tx2"/>
                    </a:gs>
                    <a:gs pos="100000">
                      <a:schemeClr val="tx2"/>
                    </a:gs>
                  </a:gsLst>
                  <a:lin ang="5400000" scaled="0"/>
                </a:gra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endParaRPr lang="en-US" sz="500" dirty="0">
              <a:gradFill>
                <a:gsLst>
                  <a:gs pos="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323853"/>
            <a:ext cx="8363939" cy="526298"/>
          </a:xfrm>
        </p:spPr>
        <p:txBody>
          <a:bodyPr/>
          <a:lstStyle>
            <a:lvl1pPr>
              <a:defRPr sz="2200"/>
            </a:lvl1pPr>
          </a:lstStyle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81001" y="1131592"/>
            <a:ext cx="8363939" cy="3528392"/>
          </a:xfrm>
        </p:spPr>
        <p:txBody>
          <a:bodyPr/>
          <a:lstStyle>
            <a:lvl1pPr marL="200344" indent="-200344">
              <a:defRPr sz="1900"/>
            </a:lvl1pPr>
            <a:lvl2pPr marL="429045" indent="-163751">
              <a:defRPr sz="1900"/>
            </a:lvl2pPr>
            <a:lvl3pPr marL="658661" indent="-165581">
              <a:defRPr sz="1900"/>
            </a:lvl3pPr>
            <a:lvl4pPr marL="859005" indent="-133561">
              <a:defRPr sz="1900"/>
            </a:lvl4pPr>
            <a:lvl5pPr marL="1053858" indent="-128988">
              <a:defRPr sz="19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85013" y="4857969"/>
            <a:ext cx="3914979" cy="124650"/>
          </a:xfrm>
        </p:spPr>
        <p:txBody>
          <a:bodyPr anchor="ctr"/>
          <a:lstStyle>
            <a:lvl1pPr marL="0" indent="0" algn="l" defTabSz="526907" rtl="0" eaLnBrk="1" latinLnBrk="0" hangingPunct="1">
              <a:buNone/>
              <a:defRPr lang="en-US" sz="500" kern="1200" spc="0" baseline="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Segoe UI Light" panose="020B0502040204020203" pitchFamily="34" charset="0"/>
                <a:ea typeface="+mn-ea"/>
                <a:cs typeface="+mn-cs"/>
              </a:defRPr>
            </a:lvl1pPr>
            <a:lvl2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0" indent="0" algn="l" defTabSz="526907" rtl="0" eaLnBrk="1" latinLnBrk="0" hangingPunct="1">
              <a:buNone/>
              <a:defRPr lang="en-US" sz="500" kern="1200" dirty="0" smtClean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0" indent="0" algn="l" defTabSz="526907" rtl="0" eaLnBrk="1" latinLnBrk="0" hangingPunct="1">
              <a:buNone/>
              <a:defRPr lang="en-US" sz="500" kern="1200" dirty="0">
                <a:gradFill>
                  <a:gsLst>
                    <a:gs pos="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8243893" y="4731549"/>
            <a:ext cx="708025" cy="275035"/>
          </a:xfrm>
        </p:spPr>
        <p:txBody>
          <a:bodyPr lIns="60134" tIns="30067" rIns="60134" bIns="30067"/>
          <a:lstStyle>
            <a:lvl1pPr algn="r">
              <a:defRPr sz="600" b="0" i="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pPr>
              <a:defRPr/>
            </a:pPr>
            <a:fld id="{9A54D30B-CB97-48CC-94EC-352FC82BBCF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775324"/>
      </p:ext>
    </p:extLst>
  </p:cSld>
  <p:clrMapOvr>
    <a:masterClrMapping/>
  </p:clrMapOvr>
  <p:transition spd="slow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058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021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0" y="3845720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393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7306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8669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78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5352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4653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9781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99315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2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930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979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351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2908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7987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7088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4246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3634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9351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181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34444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5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543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36041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8047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6620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77770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6133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08936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9272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7895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03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13116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6543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68423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6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7152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0" y="3845720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DDAF-0AF6-4ABE-B83B-855404764931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8860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3CD11-3589-4FC4-BAD3-9C961FFE7BBB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76496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5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7153-C846-4E9D-BCA4-C5D28A27AE7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7794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28B09-27F3-4B3E-BCBA-42713A63654D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22933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1AA50-C0A9-4626-8184-7DADBFECA2C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96803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4A87-A01D-4F22-955E-864C60B2258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328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98245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3" y="4404125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BBD6A6B-995D-4DB0-B583-8D3A1356F19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4589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F5D9-17FF-4B8A-9086-F903DD3587A6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5200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pPr lvl="0"/>
            <a:r>
              <a:rPr lang="ru-RU" noProof="0" smtClean="0"/>
              <a:t>Drag picture to placeholder or click icon to add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74DC-DA40-4C44-82D9-EFD05A28A75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66525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EC3CA-9670-47C7-BE9D-1F57EBE932B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1550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6C408-D565-4E51-B25E-D0DA0F38DA5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75818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819108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6340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32625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281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75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03031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4552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66188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39525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57582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93785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27700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14160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071"/>
            <a:ext cx="9142643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590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3" y="4404125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8974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1" y="3845310"/>
            <a:ext cx="923619" cy="282640"/>
          </a:xfrm>
          <a:prstGeom prst="rect">
            <a:avLst/>
          </a:prstGeom>
          <a:noFill/>
        </p:spPr>
        <p:txBody>
          <a:bodyPr wrap="square" lIns="41265" tIns="20633" rIns="41265" bIns="20633" rtlCol="0"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648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354"/>
            <a:ext cx="9142644" cy="514171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marL="0" marR="0" lvl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7420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 anchor="t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88764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6984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47501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" y="1435"/>
            <a:ext cx="9142644" cy="514171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18683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9" y="4404445"/>
            <a:ext cx="567428" cy="48982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defRPr sz="12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72150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B62A34-0AFA-455C-B96A-45AC068BF82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34829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1600"/>
            </a:lvl1pPr>
            <a:lvl2pPr marL="235364" indent="0">
              <a:buNone/>
              <a:defRPr sz="1400"/>
            </a:lvl2pPr>
            <a:lvl3pPr marL="470729" indent="0">
              <a:buNone/>
              <a:defRPr sz="1200"/>
            </a:lvl3pPr>
            <a:lvl4pPr marL="706094" indent="0">
              <a:buNone/>
              <a:defRPr sz="1000"/>
            </a:lvl4pPr>
            <a:lvl5pPr marL="941459" indent="0">
              <a:buNone/>
              <a:defRPr sz="1000"/>
            </a:lvl5pPr>
            <a:lvl6pPr marL="1176823" indent="0">
              <a:buNone/>
              <a:defRPr sz="1000"/>
            </a:lvl6pPr>
            <a:lvl7pPr marL="1412188" indent="0">
              <a:buNone/>
              <a:defRPr sz="1000"/>
            </a:lvl7pPr>
            <a:lvl8pPr marL="1647552" indent="0">
              <a:buNone/>
              <a:defRPr sz="1000"/>
            </a:lvl8pPr>
            <a:lvl9pPr marL="1882917" indent="0">
              <a:buNone/>
              <a:defRPr sz="1000"/>
            </a:lvl9pPr>
          </a:lstStyle>
          <a:p>
            <a:r>
              <a:rPr lang="ru-RU" smtClean="0"/>
              <a:t>Drag picture to placeholder or click icon to add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B93335-961B-4AC6-B472-23F887E96A8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87943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C926D-F4BB-4846-84A9-408215DD905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758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8"/>
            <a:ext cx="3008313" cy="871538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04792"/>
            <a:ext cx="5111751" cy="438983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700"/>
            </a:lvl1pPr>
            <a:lvl2pPr marL="235364" indent="0">
              <a:buNone/>
              <a:defRPr sz="600"/>
            </a:lvl2pPr>
            <a:lvl3pPr marL="470729" indent="0">
              <a:buNone/>
              <a:defRPr sz="500"/>
            </a:lvl3pPr>
            <a:lvl4pPr marL="706094" indent="0">
              <a:buNone/>
              <a:defRPr sz="500"/>
            </a:lvl4pPr>
            <a:lvl5pPr marL="941459" indent="0">
              <a:buNone/>
              <a:defRPr sz="500"/>
            </a:lvl5pPr>
            <a:lvl6pPr marL="1176823" indent="0">
              <a:buNone/>
              <a:defRPr sz="500"/>
            </a:lvl6pPr>
            <a:lvl7pPr marL="1412188" indent="0">
              <a:buNone/>
              <a:defRPr sz="500"/>
            </a:lvl7pPr>
            <a:lvl8pPr marL="1647552" indent="0">
              <a:buNone/>
              <a:defRPr sz="500"/>
            </a:lvl8pPr>
            <a:lvl9pPr marL="1882917" indent="0">
              <a:buNone/>
              <a:defRPr sz="500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1068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10"/>
            <a:ext cx="2405063" cy="4838700"/>
          </a:xfrm>
        </p:spPr>
        <p:txBody>
          <a:bodyPr vert="eaVert"/>
          <a:lstStyle/>
          <a:p>
            <a:r>
              <a:rPr lang="ru-RU" smtClean="0"/>
              <a:t>Click to edit Master title style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10"/>
            <a:ext cx="7065963" cy="4838700"/>
          </a:xfrm>
        </p:spPr>
        <p:txBody>
          <a:bodyPr vert="eaVert"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C3AF1-E815-41C8-AD1F-A4FB79D1DEB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30340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6598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6"/>
            <a:ext cx="9142412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770"/>
            <a:ext cx="7772400" cy="1102519"/>
          </a:xfrm>
        </p:spPr>
        <p:txBody>
          <a:bodyPr>
            <a:normAutofit/>
          </a:bodyPr>
          <a:lstStyle>
            <a:lvl1pPr>
              <a:defRPr sz="26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1400" b="0">
                <a:solidFill>
                  <a:schemeClr val="bg1"/>
                </a:solidFill>
                <a:latin typeface="+mj-lt"/>
              </a:defRPr>
            </a:lvl1pPr>
            <a:lvl2pPr marL="2353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70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060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414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768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412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47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82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84471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0" y="3845720"/>
            <a:ext cx="923925" cy="282179"/>
          </a:xfrm>
          <a:prstGeom prst="rect">
            <a:avLst/>
          </a:prstGeom>
          <a:noFill/>
        </p:spPr>
        <p:txBody>
          <a:bodyPr lIns="41265" tIns="20633" rIns="41265" bIns="20633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900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2631" indent="1433">
              <a:defRPr>
                <a:latin typeface="+mj-lt"/>
              </a:defRPr>
            </a:lvl2pPr>
            <a:lvl3pPr marL="283709" indent="-117496">
              <a:tabLst/>
              <a:defRPr>
                <a:latin typeface="+mj-lt"/>
              </a:defRPr>
            </a:lvl3pPr>
            <a:lvl4pPr marL="0" indent="162631">
              <a:lnSpc>
                <a:spcPts val="813"/>
              </a:lnSpc>
              <a:spcBef>
                <a:spcPts val="181"/>
              </a:spcBef>
              <a:defRPr>
                <a:latin typeface="+mj-lt"/>
              </a:defRPr>
            </a:lvl4pPr>
            <a:lvl5pPr>
              <a:lnSpc>
                <a:spcPts val="813"/>
              </a:lnSpc>
              <a:spcBef>
                <a:spcPts val="18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7" y="375805"/>
            <a:ext cx="7337192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BC6A8-030A-4E74-A93A-0C27C7F1295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39388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514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40" y="1205156"/>
            <a:ext cx="7320689" cy="3621940"/>
          </a:xfrm>
        </p:spPr>
        <p:txBody>
          <a:bodyPr/>
          <a:lstStyle>
            <a:lvl1pPr marL="164064" indent="0">
              <a:buFontTx/>
              <a:buNone/>
              <a:defRPr b="1">
                <a:latin typeface="+mj-lt"/>
              </a:defRPr>
            </a:lvl1pPr>
            <a:lvl2pPr marL="164064" indent="0">
              <a:defRPr>
                <a:latin typeface="+mj-lt"/>
              </a:defRPr>
            </a:lvl2pPr>
            <a:lvl3pPr marL="283709" indent="-117496">
              <a:defRPr>
                <a:latin typeface="+mj-lt"/>
              </a:defRPr>
            </a:lvl3pPr>
            <a:lvl4pPr marL="0" indent="162631">
              <a:defRPr>
                <a:latin typeface="+mj-lt"/>
              </a:defRPr>
            </a:lvl4pPr>
            <a:lvl5pPr marL="647658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8" y="375805"/>
            <a:ext cx="7337901" cy="829352"/>
          </a:xfrm>
        </p:spPr>
        <p:txBody>
          <a:bodyPr/>
          <a:lstStyle>
            <a:lvl1pPr marL="0" marR="0" indent="0" defTabSz="47072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400"/>
            </a:lvl1pPr>
          </a:lstStyle>
          <a:p>
            <a:pPr lvl="0"/>
            <a:r>
              <a:rPr lang="ru-RU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19794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5"/>
            <a:ext cx="9142413" cy="5141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40" y="759381"/>
            <a:ext cx="7320689" cy="1518473"/>
          </a:xfrm>
        </p:spPr>
        <p:txBody>
          <a:bodyPr anchor="t"/>
          <a:lstStyle>
            <a:lvl1pPr algn="l">
              <a:defRPr sz="2100" b="1" cap="all"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2572292"/>
            <a:ext cx="7320689" cy="2254803"/>
          </a:xfr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3536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70729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706094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41459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76823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41218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4755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8291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3F255-BAAB-4729-82CB-36BD993839D8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55436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8" y="1205156"/>
            <a:ext cx="3620764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205156"/>
            <a:ext cx="3644897" cy="3521848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D010C-5997-44E7-ADAB-F77667386F59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13116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2"/>
            <a:ext cx="7864167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1205154"/>
            <a:ext cx="3674753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7" y="1631157"/>
            <a:ext cx="3674753" cy="3195936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205154"/>
            <a:ext cx="3587827" cy="426002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35364" indent="0">
              <a:buNone/>
              <a:defRPr sz="1000" b="1"/>
            </a:lvl2pPr>
            <a:lvl3pPr marL="470729" indent="0">
              <a:buNone/>
              <a:defRPr sz="900" b="1"/>
            </a:lvl3pPr>
            <a:lvl4pPr marL="706094" indent="0">
              <a:buNone/>
              <a:defRPr sz="800" b="1"/>
            </a:lvl4pPr>
            <a:lvl5pPr marL="941459" indent="0">
              <a:buNone/>
              <a:defRPr sz="800" b="1"/>
            </a:lvl5pPr>
            <a:lvl6pPr marL="1176823" indent="0">
              <a:buNone/>
              <a:defRPr sz="800" b="1"/>
            </a:lvl6pPr>
            <a:lvl7pPr marL="1412188" indent="0">
              <a:buNone/>
              <a:defRPr sz="800" b="1"/>
            </a:lvl7pPr>
            <a:lvl8pPr marL="1647552" indent="0">
              <a:buNone/>
              <a:defRPr sz="800" b="1"/>
            </a:lvl8pPr>
            <a:lvl9pPr marL="1882917" indent="0">
              <a:buNone/>
              <a:defRPr sz="800" b="1"/>
            </a:lvl9pPr>
          </a:lstStyle>
          <a:p>
            <a:pPr lvl="0"/>
            <a:r>
              <a:rPr lang="ru-RU" smtClean="0"/>
              <a:t>Click to edit Master text styles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1641073"/>
            <a:ext cx="3587827" cy="318602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80194-86EC-4B2B-A4F3-81F77542C6A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98245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9" y="1191"/>
            <a:ext cx="9142412" cy="514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375803"/>
            <a:ext cx="7864167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Click to edit Master title style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AFC8C-32EF-4B56-9E55-3B036E80E93C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975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3" y="4404125"/>
            <a:ext cx="566739" cy="490537"/>
          </a:xfrm>
        </p:spPr>
        <p:txBody>
          <a:bodyPr/>
          <a:lstStyle>
            <a:lvl1pPr algn="ctr">
              <a:defRPr sz="12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E65262F-85F7-414C-AE19-9E77B2474F4D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89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6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31.xml"/><Relationship Id="rId7" Type="http://schemas.openxmlformats.org/officeDocument/2006/relationships/slideLayout" Target="../slideLayouts/slideLayout135.xml"/><Relationship Id="rId12" Type="http://schemas.openxmlformats.org/officeDocument/2006/relationships/slideLayout" Target="../slideLayouts/slideLayout140.xml"/><Relationship Id="rId2" Type="http://schemas.openxmlformats.org/officeDocument/2006/relationships/slideLayout" Target="../slideLayouts/slideLayout130.xml"/><Relationship Id="rId1" Type="http://schemas.openxmlformats.org/officeDocument/2006/relationships/slideLayout" Target="../slideLayouts/slideLayout129.xml"/><Relationship Id="rId6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2.xml"/><Relationship Id="rId9" Type="http://schemas.openxmlformats.org/officeDocument/2006/relationships/slideLayout" Target="../slideLayouts/slideLayout13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8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7.xml"/><Relationship Id="rId12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42.xml"/><Relationship Id="rId1" Type="http://schemas.openxmlformats.org/officeDocument/2006/relationships/slideLayout" Target="../slideLayouts/slideLayout141.xml"/><Relationship Id="rId6" Type="http://schemas.openxmlformats.org/officeDocument/2006/relationships/slideLayout" Target="../slideLayouts/slideLayout146.xml"/><Relationship Id="rId11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45.xml"/><Relationship Id="rId10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4.xml"/><Relationship Id="rId9" Type="http://schemas.openxmlformats.org/officeDocument/2006/relationships/slideLayout" Target="../slideLayouts/slideLayout149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2.xml"/><Relationship Id="rId13" Type="http://schemas.openxmlformats.org/officeDocument/2006/relationships/slideLayout" Target="../slideLayouts/slideLayout177.xml"/><Relationship Id="rId3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76.xml"/><Relationship Id="rId2" Type="http://schemas.openxmlformats.org/officeDocument/2006/relationships/slideLayout" Target="../slideLayouts/slideLayout166.xml"/><Relationship Id="rId1" Type="http://schemas.openxmlformats.org/officeDocument/2006/relationships/slideLayout" Target="../slideLayouts/slideLayout165.xml"/><Relationship Id="rId6" Type="http://schemas.openxmlformats.org/officeDocument/2006/relationships/slideLayout" Target="../slideLayouts/slideLayout170.xml"/><Relationship Id="rId11" Type="http://schemas.openxmlformats.org/officeDocument/2006/relationships/slideLayout" Target="../slideLayouts/slideLayout175.xml"/><Relationship Id="rId5" Type="http://schemas.openxmlformats.org/officeDocument/2006/relationships/slideLayout" Target="../slideLayouts/slideLayout169.xml"/><Relationship Id="rId10" Type="http://schemas.openxmlformats.org/officeDocument/2006/relationships/slideLayout" Target="../slideLayouts/slideLayout174.xml"/><Relationship Id="rId4" Type="http://schemas.openxmlformats.org/officeDocument/2006/relationships/slideLayout" Target="../slideLayouts/slideLayout168.xml"/><Relationship Id="rId9" Type="http://schemas.openxmlformats.org/officeDocument/2006/relationships/slideLayout" Target="../slideLayouts/slideLayout173.xml"/><Relationship Id="rId14" Type="http://schemas.openxmlformats.org/officeDocument/2006/relationships/theme" Target="../theme/theme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7" y="367905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7" y="1200151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4531524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43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78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41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7" y="367905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7" y="1200151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4531524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67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62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31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087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752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78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53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41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54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7" y="367905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7" y="1200151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4531524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3045-1F38-4F49-8A47-0198A9AFB45E}" type="slidenum">
              <a:rPr lang="ru-RU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67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55" r:id="rId13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62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56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318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7" r:id="rId13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7" y="367905"/>
            <a:ext cx="7343775" cy="832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7" y="1200151"/>
            <a:ext cx="7343775" cy="3626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1567" tIns="35783" rIns="71567" bIns="357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2" y="4531524"/>
            <a:ext cx="619125" cy="473869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 smtClean="0">
                <a:solidFill>
                  <a:schemeClr val="bg1"/>
                </a:solidFill>
              </a:defRPr>
            </a:lvl1pPr>
          </a:lstStyle>
          <a:p>
            <a:fld id="{D57E3FE5-A9B2-4740-BCFC-E5DFD0717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435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</p:sldLayoutIdLst>
  <p:hf hdr="0" ftr="0" dt="0"/>
  <p:txStyles>
    <p:titleStyle>
      <a:lvl1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2pPr>
      <a:lvl3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3pPr>
      <a:lvl4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4pPr>
      <a:lvl5pPr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5pPr>
      <a:lvl6pPr marL="235406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6pPr>
      <a:lvl7pPr marL="470813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7pPr>
      <a:lvl8pPr marL="706219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8pPr>
      <a:lvl9pPr marL="941625" algn="l" defTabSz="469995" rtl="0" eaLnBrk="1" fontAlgn="base" hangingPunct="1">
        <a:lnSpc>
          <a:spcPts val="2349"/>
        </a:lnSpc>
        <a:spcBef>
          <a:spcPct val="0"/>
        </a:spcBef>
        <a:spcAft>
          <a:spcPct val="0"/>
        </a:spcAft>
        <a:defRPr sz="1900" b="1">
          <a:solidFill>
            <a:srgbClr val="005AA9"/>
          </a:solidFill>
          <a:latin typeface="Arial" pitchFamily="34" charset="0"/>
        </a:defRPr>
      </a:lvl9pPr>
    </p:titleStyle>
    <p:bodyStyle>
      <a:lvl1pPr marL="163477" algn="l" defTabSz="469995" rtl="0" eaLnBrk="1" fontAlgn="base" hangingPunct="1">
        <a:spcBef>
          <a:spcPct val="20000"/>
        </a:spcBef>
        <a:spcAft>
          <a:spcPct val="0"/>
        </a:spcAft>
        <a:buFont typeface="+mj-lt"/>
        <a:defRPr sz="1600" kern="1200">
          <a:solidFill>
            <a:srgbClr val="005AA9"/>
          </a:solidFill>
          <a:latin typeface="+mj-lt"/>
          <a:ea typeface="+mn-ea"/>
          <a:cs typeface="+mn-cs"/>
        </a:defRPr>
      </a:lvl1pPr>
      <a:lvl2pPr marL="163477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100" kern="1200">
          <a:solidFill>
            <a:srgbClr val="504F53"/>
          </a:solidFill>
          <a:latin typeface="+mj-lt"/>
          <a:ea typeface="+mn-ea"/>
          <a:cs typeface="+mn-cs"/>
        </a:defRPr>
      </a:lvl2pPr>
      <a:lvl3pPr marL="321231" indent="-116886" algn="l" defTabSz="469995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161842" algn="just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700" kern="1200">
          <a:solidFill>
            <a:srgbClr val="504F53"/>
          </a:solidFill>
          <a:latin typeface="+mj-lt"/>
          <a:ea typeface="+mn-ea"/>
          <a:cs typeface="+mn-cs"/>
        </a:defRPr>
      </a:lvl4pPr>
      <a:lvl5pPr marL="647367" algn="l" defTabSz="469995" rtl="0" eaLnBrk="1" fontAlgn="base" hangingPunct="1">
        <a:lnSpc>
          <a:spcPts val="811"/>
        </a:lnSpc>
        <a:spcBef>
          <a:spcPts val="181"/>
        </a:spcBef>
        <a:spcAft>
          <a:spcPct val="0"/>
        </a:spcAft>
        <a:buFont typeface="Arial" pitchFamily="34" charset="0"/>
        <a:defRPr sz="60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367518"/>
            <a:ext cx="7343873" cy="832711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200150"/>
            <a:ext cx="7343873" cy="3626943"/>
          </a:xfrm>
          <a:prstGeom prst="rect">
            <a:avLst/>
          </a:prstGeom>
        </p:spPr>
        <p:txBody>
          <a:bodyPr vert="horz" lIns="71567" tIns="35783" rIns="71567" bIns="3578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6"/>
            <a:ext cx="2133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6"/>
            <a:ext cx="2895600" cy="273844"/>
          </a:xfrm>
          <a:prstGeom prst="rect">
            <a:avLst/>
          </a:prstGeom>
        </p:spPr>
        <p:txBody>
          <a:bodyPr vert="horz" lIns="71567" tIns="35783" rIns="71567" bIns="35783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5" y="4531068"/>
            <a:ext cx="619711" cy="473876"/>
          </a:xfrm>
          <a:prstGeom prst="rect">
            <a:avLst/>
          </a:prstGeom>
        </p:spPr>
        <p:txBody>
          <a:bodyPr vert="horz" lIns="71567" tIns="35783" rIns="71567" bIns="35783" rtlCol="0" anchor="ctr">
            <a:normAutofit/>
          </a:bodyPr>
          <a:lstStyle>
            <a:lvl1pPr algn="ctr">
              <a:lnSpc>
                <a:spcPts val="1083"/>
              </a:lnSpc>
              <a:defRPr sz="1200">
                <a:solidFill>
                  <a:schemeClr val="bg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D17D7C-6A4E-4319-B85A-2D2149C499EC}" type="slidenum">
              <a:rPr lang="ru-RU" smtClean="0">
                <a:solidFill>
                  <a:prstClr val="white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087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hf hdr="0" ftr="0" dt="0"/>
  <p:txStyles>
    <p:titleStyle>
      <a:lvl1pPr algn="l" defTabSz="470729" rtl="0" eaLnBrk="1" latinLnBrk="0" hangingPunct="1">
        <a:lnSpc>
          <a:spcPts val="2347"/>
        </a:lnSpc>
        <a:spcBef>
          <a:spcPct val="0"/>
        </a:spcBef>
        <a:buNone/>
        <a:defRPr sz="19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164064" indent="0" algn="l" defTabSz="470729" rtl="0" eaLnBrk="1" latinLnBrk="0" hangingPunct="1">
        <a:spcBef>
          <a:spcPct val="20000"/>
        </a:spcBef>
        <a:buFont typeface="+mj-lt"/>
        <a:buNone/>
        <a:defRPr sz="1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164064" indent="0" algn="l" defTabSz="470729" rtl="0" eaLnBrk="1" latinLnBrk="0" hangingPunct="1">
        <a:spcBef>
          <a:spcPct val="20000"/>
        </a:spcBef>
        <a:buFont typeface="Arial" pitchFamily="34" charset="0"/>
        <a:buNone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321680" indent="-117496" algn="l" defTabSz="470729" rtl="0" eaLnBrk="1" latinLnBrk="0" hangingPunct="1">
        <a:spcBef>
          <a:spcPct val="20000"/>
        </a:spcBef>
        <a:buFont typeface="Arial" pitchFamily="34" charset="0"/>
        <a:buChar char="•"/>
        <a:defRPr sz="1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162631" algn="just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tabLst/>
        <a:defRPr sz="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647658" indent="0" algn="l" defTabSz="470729" rtl="0" eaLnBrk="1" latinLnBrk="0" hangingPunct="1">
        <a:lnSpc>
          <a:spcPts val="813"/>
        </a:lnSpc>
        <a:spcBef>
          <a:spcPts val="181"/>
        </a:spcBef>
        <a:buFont typeface="Arial" pitchFamily="34" charset="0"/>
        <a:buNone/>
        <a:defRPr sz="6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129450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2987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65235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00600" indent="-117682" algn="l" defTabSz="470729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3536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7072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706094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41459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76823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12188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47552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82917" algn="l" defTabSz="470729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log.ru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alog.ru/" TargetMode="Externa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2804" y="2032937"/>
            <a:ext cx="8319567" cy="1420506"/>
          </a:xfrm>
        </p:spPr>
        <p:txBody>
          <a:bodyPr>
            <a:noAutofit/>
          </a:bodyPr>
          <a:lstStyle/>
          <a:p>
            <a:r>
              <a:rPr lang="ru-RU" sz="2400" dirty="0" smtClean="0"/>
              <a:t>Об </a:t>
            </a:r>
            <a:r>
              <a:rPr lang="ru-RU" sz="2400" smtClean="0"/>
              <a:t>основных изменениях, </a:t>
            </a:r>
            <a:r>
              <a:rPr lang="ru-RU" sz="2400" dirty="0" smtClean="0"/>
              <a:t>внесенных в Федеральный закон «О применении контрольно-кассовой техники при осуществлении наличных денежных расчетов и (или) расчетов с использованием платежных карт» и отдельные законодательные акты Российской Федерации» 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0124" y="3306495"/>
            <a:ext cx="7016545" cy="1314450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pPr algn="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Киселева Оксана Николаевна</a:t>
            </a:r>
          </a:p>
          <a:p>
            <a:pPr algn="l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Межрайонная ИФНС России №6 по </a:t>
            </a:r>
          </a:p>
          <a:p>
            <a:pPr algn="l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Амурской области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00213" y="4824967"/>
            <a:ext cx="1778465" cy="253005"/>
          </a:xfrm>
          <a:prstGeom prst="rect">
            <a:avLst/>
          </a:prstGeom>
        </p:spPr>
        <p:txBody>
          <a:bodyPr vert="horz" wrap="none" lIns="81630" tIns="40815" rIns="81630" bIns="40815" rtlCol="0" anchor="ctr">
            <a:normAutofit fontScale="92500" lnSpcReduction="20000"/>
          </a:bodyPr>
          <a:lstStyle/>
          <a:p>
            <a:pPr defTabSz="816296">
              <a:spcBef>
                <a:spcPct val="0"/>
              </a:spcBef>
            </a:pPr>
            <a:r>
              <a:rPr lang="ru-RU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21  декабря  2016  года</a:t>
            </a:r>
          </a:p>
        </p:txBody>
      </p:sp>
    </p:spTree>
    <p:extLst>
      <p:ext uri="{BB962C8B-B14F-4D97-AF65-F5344CB8AC3E}">
        <p14:creationId xmlns:p14="http://schemas.microsoft.com/office/powerpoint/2010/main" val="368396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модернизации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23168645"/>
              </p:ext>
            </p:extLst>
          </p:nvPr>
        </p:nvGraphicFramePr>
        <p:xfrm>
          <a:off x="921042" y="552314"/>
          <a:ext cx="7344816" cy="3564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6535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9"/>
          <p:cNvSpPr>
            <a:spLocks noGrp="1"/>
          </p:cNvSpPr>
          <p:nvPr>
            <p:ph type="title"/>
          </p:nvPr>
        </p:nvSpPr>
        <p:spPr>
          <a:xfrm>
            <a:off x="787900" y="393986"/>
            <a:ext cx="5818429" cy="394362"/>
          </a:xfrm>
        </p:spPr>
        <p:txBody>
          <a:bodyPr vert="horz" lIns="47071" tIns="23535" rIns="47071" bIns="23535" rtlCol="0" anchor="ctr">
            <a:noAutofit/>
          </a:bodyPr>
          <a:lstStyle/>
          <a:p>
            <a:pPr defTabSz="914239">
              <a:lnSpc>
                <a:spcPts val="4558"/>
              </a:lnSpc>
            </a:pPr>
            <a:r>
              <a:rPr lang="ru-RU" sz="2200" dirty="0" smtClean="0"/>
              <a:t>Личный кабинет пользователя ККТ</a:t>
            </a:r>
            <a:endParaRPr lang="ru-RU" sz="2200" dirty="0"/>
          </a:p>
        </p:txBody>
      </p:sp>
      <p:sp>
        <p:nvSpPr>
          <p:cNvPr id="16387" name="Номер слайда 5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78092" y="4546069"/>
            <a:ext cx="493509" cy="47407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defTabSz="709440" fontAlgn="base">
              <a:spcBef>
                <a:spcPct val="0"/>
              </a:spcBef>
              <a:spcAft>
                <a:spcPct val="0"/>
              </a:spcAft>
              <a:defRPr/>
            </a:pPr>
            <a:fld id="{26559C4F-6E85-42F3-8F28-4CF1CCB6E44B}" type="slidenum">
              <a:rPr lang="ru-RU">
                <a:latin typeface="Calibri" pitchFamily="34" charset="0"/>
              </a:rPr>
              <a:pPr defTabSz="709440"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dirty="0"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9750" y="990261"/>
            <a:ext cx="41979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94367" indent="-194367">
              <a:buFont typeface="Wingdings" panose="05000000000000000000" pitchFamily="2" charset="2"/>
              <a:buChar char="ü"/>
            </a:pPr>
            <a:r>
              <a:rPr lang="ru-RU" sz="1600" b="1" dirty="0" smtClean="0">
                <a:solidFill>
                  <a:srgbClr val="00CC00"/>
                </a:solidFill>
                <a:cs typeface="Times New Roman" pitchFamily="18" charset="0"/>
              </a:rPr>
              <a:t>юридически </a:t>
            </a:r>
            <a:r>
              <a:rPr lang="ru-RU" sz="1600" b="1" dirty="0">
                <a:solidFill>
                  <a:srgbClr val="00CC00"/>
                </a:solidFill>
                <a:cs typeface="Times New Roman" pitchFamily="18" charset="0"/>
              </a:rPr>
              <a:t>значимый </a:t>
            </a:r>
            <a:r>
              <a:rPr lang="ru-RU" sz="1600" b="1" dirty="0" smtClean="0">
                <a:solidFill>
                  <a:srgbClr val="00CC00"/>
                </a:solidFill>
                <a:cs typeface="Times New Roman" pitchFamily="18" charset="0"/>
              </a:rPr>
              <a:t>документооборот между ФНС и пользователем КТТ </a:t>
            </a:r>
            <a:endParaRPr lang="ru-RU" sz="1600" b="1" dirty="0">
              <a:solidFill>
                <a:srgbClr val="00CC00"/>
              </a:solidFill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90" r="17343" b="33071"/>
          <a:stretch/>
        </p:blipFill>
        <p:spPr>
          <a:xfrm>
            <a:off x="787900" y="945517"/>
            <a:ext cx="2841013" cy="24477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4" t="8145" r="20371" b="25195"/>
          <a:stretch/>
        </p:blipFill>
        <p:spPr>
          <a:xfrm>
            <a:off x="1339123" y="2865648"/>
            <a:ext cx="4408468" cy="210626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5" r="18495" b="47143"/>
          <a:stretch/>
        </p:blipFill>
        <p:spPr>
          <a:xfrm>
            <a:off x="5368764" y="2169388"/>
            <a:ext cx="2841013" cy="271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86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Номер слайда 5"/>
          <p:cNvSpPr>
            <a:spLocks noGrp="1"/>
          </p:cNvSpPr>
          <p:nvPr>
            <p:ph type="sldNum" sz="quarter" idx="10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15975" fontAlgn="base">
              <a:lnSpc>
                <a:spcPts val="1875"/>
              </a:lnSpc>
              <a:spcBef>
                <a:spcPct val="0"/>
              </a:spcBef>
              <a:spcAft>
                <a:spcPct val="0"/>
              </a:spcAft>
              <a:defRPr/>
            </a:pPr>
            <a:fld id="{5DF74754-7C94-4950-A346-B12BC1084669}" type="slidenum">
              <a:rPr lang="ru-RU"/>
              <a:pPr defTabSz="815975" fontAlgn="base">
                <a:lnSpc>
                  <a:spcPts val="1875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/>
          </a:p>
        </p:txBody>
      </p:sp>
      <p:sp>
        <p:nvSpPr>
          <p:cNvPr id="19458" name="Заголовок 3"/>
          <p:cNvSpPr txBox="1">
            <a:spLocks/>
          </p:cNvSpPr>
          <p:nvPr/>
        </p:nvSpPr>
        <p:spPr bwMode="auto">
          <a:xfrm>
            <a:off x="611188" y="268288"/>
            <a:ext cx="7129462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1630" tIns="40815" rIns="81630" bIns="40815" anchor="ctr"/>
          <a:lstStyle/>
          <a:p>
            <a:endParaRPr lang="ru-RU" sz="2800" b="1">
              <a:cs typeface="Arial" charset="0"/>
            </a:endParaRPr>
          </a:p>
        </p:txBody>
      </p:sp>
      <p:pic>
        <p:nvPicPr>
          <p:cNvPr id="19461" name="Рисунок 1"/>
          <p:cNvPicPr>
            <a:picLocks noChangeAspect="1" noChangeArrowheads="1"/>
          </p:cNvPicPr>
          <p:nvPr/>
        </p:nvPicPr>
        <p:blipFill>
          <a:blip r:embed="rId3"/>
          <a:srcRect l="64" r="10759" b="3979"/>
          <a:stretch>
            <a:fillRect/>
          </a:stretch>
        </p:blipFill>
        <p:spPr bwMode="auto">
          <a:xfrm>
            <a:off x="684213" y="195263"/>
            <a:ext cx="7092950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4572000" y="4300538"/>
            <a:ext cx="2592388" cy="503237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187450" y="339725"/>
            <a:ext cx="1439863" cy="215900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13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DC7821-A4E9-4C60-8681-AABF264AD45D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pic>
        <p:nvPicPr>
          <p:cNvPr id="21513" name="Рисунок 7"/>
          <p:cNvPicPr>
            <a:picLocks noChangeAspect="1" noChangeArrowheads="1"/>
          </p:cNvPicPr>
          <p:nvPr/>
        </p:nvPicPr>
        <p:blipFill>
          <a:blip r:embed="rId3"/>
          <a:srcRect l="11705" t="11525" r="6882" b="5536"/>
          <a:stretch>
            <a:fillRect/>
          </a:stretch>
        </p:blipFill>
        <p:spPr bwMode="auto">
          <a:xfrm>
            <a:off x="900113" y="339725"/>
            <a:ext cx="7200900" cy="447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1763713" y="2643188"/>
            <a:ext cx="7207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5" name="Line 11"/>
          <p:cNvSpPr>
            <a:spLocks noChangeShapeType="1"/>
          </p:cNvSpPr>
          <p:nvPr/>
        </p:nvSpPr>
        <p:spPr bwMode="auto">
          <a:xfrm>
            <a:off x="1763713" y="2787650"/>
            <a:ext cx="7207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>
            <a:off x="1763713" y="2932113"/>
            <a:ext cx="7207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>
            <a:off x="1763713" y="3076575"/>
            <a:ext cx="720725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8" name="Oval 14"/>
          <p:cNvSpPr>
            <a:spLocks noChangeArrowheads="1"/>
          </p:cNvSpPr>
          <p:nvPr/>
        </p:nvSpPr>
        <p:spPr bwMode="auto">
          <a:xfrm>
            <a:off x="5364163" y="842963"/>
            <a:ext cx="1368425" cy="433387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1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Рисунок 10"/>
          <p:cNvPicPr>
            <a:picLocks noChangeAspect="1" noChangeArrowheads="1"/>
          </p:cNvPicPr>
          <p:nvPr/>
        </p:nvPicPr>
        <p:blipFill>
          <a:blip r:embed="rId2"/>
          <a:srcRect l="11705" t="9338" r="12698" b="7080"/>
          <a:stretch>
            <a:fillRect/>
          </a:stretch>
        </p:blipFill>
        <p:spPr bwMode="auto">
          <a:xfrm>
            <a:off x="1042988" y="339725"/>
            <a:ext cx="691356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5" name="Oval 5"/>
          <p:cNvSpPr>
            <a:spLocks noChangeArrowheads="1"/>
          </p:cNvSpPr>
          <p:nvPr/>
        </p:nvSpPr>
        <p:spPr bwMode="auto">
          <a:xfrm>
            <a:off x="5724525" y="3795713"/>
            <a:ext cx="1584325" cy="8636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6013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ctrTitle"/>
          </p:nvPr>
        </p:nvSpPr>
        <p:spPr>
          <a:xfrm>
            <a:off x="684213" y="2571750"/>
            <a:ext cx="7772400" cy="1102519"/>
          </a:xfrm>
        </p:spPr>
        <p:txBody>
          <a:bodyPr/>
          <a:lstStyle/>
          <a:p>
            <a:pPr algn="ctr"/>
            <a:r>
              <a:rPr lang="ru-RU" sz="4000" i="1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1700" y="102044"/>
            <a:ext cx="5670630" cy="392415"/>
          </a:xfrm>
        </p:spPr>
        <p:txBody>
          <a:bodyPr/>
          <a:lstStyle/>
          <a:p>
            <a:r>
              <a:rPr lang="ru-RU" dirty="0" smtClean="0"/>
              <a:t>Ключевые изменения для налогоплательщиков</a:t>
            </a:r>
            <a:endParaRPr lang="ru-RU" dirty="0"/>
          </a:p>
        </p:txBody>
      </p:sp>
      <p:graphicFrame>
        <p:nvGraphicFramePr>
          <p:cNvPr id="4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2917480"/>
              </p:ext>
            </p:extLst>
          </p:nvPr>
        </p:nvGraphicFramePr>
        <p:xfrm>
          <a:off x="629562" y="656478"/>
          <a:ext cx="7160028" cy="3859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2918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77" y="367906"/>
            <a:ext cx="7343775" cy="275514"/>
          </a:xfrm>
        </p:spPr>
        <p:txBody>
          <a:bodyPr/>
          <a:lstStyle/>
          <a:p>
            <a:r>
              <a:rPr lang="ru-RU" dirty="0" smtClean="0"/>
              <a:t>Переходные положения, этапы на графике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17694" y="1117849"/>
            <a:ext cx="1216748" cy="34937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b="1" dirty="0"/>
              <a:t>2016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06227" y="1113588"/>
            <a:ext cx="1767134" cy="34937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b="1" dirty="0"/>
              <a:t>2017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50042" y="1113588"/>
            <a:ext cx="1596457" cy="34937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1200" b="1" dirty="0"/>
              <a:t>2018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1817695" y="1545636"/>
            <a:ext cx="2151170" cy="363474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Добровольный новый порядок</a:t>
            </a:r>
          </a:p>
        </p:txBody>
      </p:sp>
      <p:sp>
        <p:nvSpPr>
          <p:cNvPr id="8" name="Пятиугольник 7"/>
          <p:cNvSpPr/>
          <p:nvPr/>
        </p:nvSpPr>
        <p:spPr>
          <a:xfrm>
            <a:off x="3258882" y="1992252"/>
            <a:ext cx="748342" cy="401324"/>
          </a:xfrm>
          <a:prstGeom prst="homePlate">
            <a:avLst/>
          </a:prstGeom>
          <a:solidFill>
            <a:srgbClr val="FD8683"/>
          </a:solidFill>
          <a:ln>
            <a:solidFill>
              <a:srgbClr val="FD868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600" dirty="0"/>
              <a:t>Регистрация только  по новому порядку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4031940" y="2355726"/>
            <a:ext cx="2523845" cy="363474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Обязательный новый порядок</a:t>
            </a:r>
          </a:p>
        </p:txBody>
      </p:sp>
      <p:sp>
        <p:nvSpPr>
          <p:cNvPr id="10" name="Пятиугольник 9"/>
          <p:cNvSpPr/>
          <p:nvPr/>
        </p:nvSpPr>
        <p:spPr>
          <a:xfrm>
            <a:off x="1871701" y="3666521"/>
            <a:ext cx="3875567" cy="363474"/>
          </a:xfrm>
          <a:prstGeom prst="homePlat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Добровольный новый порядок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502" y="1669401"/>
            <a:ext cx="1512168" cy="902349"/>
          </a:xfrm>
          <a:prstGeom prst="rect">
            <a:avLst/>
          </a:prstGeom>
        </p:spPr>
        <p:txBody>
          <a:bodyPr vert="horz" wrap="square" lIns="78230" tIns="39115" rIns="78230" bIns="39115" rtlCol="0" anchor="ctr">
            <a:noAutofit/>
          </a:bodyPr>
          <a:lstStyle/>
          <a:p>
            <a:pPr defTabSz="782292">
              <a:spcBef>
                <a:spcPct val="0"/>
              </a:spcBef>
            </a:pPr>
            <a:r>
              <a:rPr lang="ru-RU" sz="15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Обязаны были применять ККТ (торговля)</a:t>
            </a:r>
          </a:p>
        </p:txBody>
      </p:sp>
      <p:sp>
        <p:nvSpPr>
          <p:cNvPr id="12" name="Левая фигурная скобка 11"/>
          <p:cNvSpPr/>
          <p:nvPr/>
        </p:nvSpPr>
        <p:spPr>
          <a:xfrm>
            <a:off x="1459534" y="1491630"/>
            <a:ext cx="250148" cy="1206558"/>
          </a:xfrm>
          <a:prstGeom prst="leftBrace">
            <a:avLst>
              <a:gd name="adj1" fmla="val 68539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43508" y="3233335"/>
            <a:ext cx="1592759" cy="924047"/>
          </a:xfrm>
          <a:prstGeom prst="rect">
            <a:avLst/>
          </a:prstGeom>
        </p:spPr>
        <p:txBody>
          <a:bodyPr vert="horz" wrap="square" lIns="78230" tIns="39115" rIns="78230" bIns="39115" rtlCol="0" anchor="ctr">
            <a:normAutofit lnSpcReduction="10000"/>
          </a:bodyPr>
          <a:lstStyle/>
          <a:p>
            <a:pPr defTabSz="782292">
              <a:spcBef>
                <a:spcPct val="0"/>
              </a:spcBef>
            </a:pPr>
            <a:r>
              <a:rPr lang="ru-RU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НЕ обязаны были применять ККТ (услуги, патент, ЕНВД)</a:t>
            </a:r>
          </a:p>
        </p:txBody>
      </p:sp>
      <p:sp>
        <p:nvSpPr>
          <p:cNvPr id="14" name="Левая фигурная скобка 13"/>
          <p:cNvSpPr/>
          <p:nvPr/>
        </p:nvSpPr>
        <p:spPr>
          <a:xfrm>
            <a:off x="1459534" y="3272656"/>
            <a:ext cx="250148" cy="726948"/>
          </a:xfrm>
          <a:prstGeom prst="leftBrace">
            <a:avLst>
              <a:gd name="adj1" fmla="val 68539"/>
              <a:gd name="adj2" fmla="val 50000"/>
            </a:avLst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258882" y="897564"/>
            <a:ext cx="16975" cy="1454955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089794" y="937002"/>
            <a:ext cx="0" cy="1782198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897814" y="587245"/>
            <a:ext cx="685800" cy="349757"/>
          </a:xfrm>
          <a:prstGeom prst="rect">
            <a:avLst/>
          </a:prstGeom>
        </p:spPr>
        <p:txBody>
          <a:bodyPr vert="horz" wrap="none" lIns="78230" tIns="39115" rIns="78230" bIns="39115" rtlCol="0" anchor="ctr">
            <a:noAutofit/>
          </a:bodyPr>
          <a:lstStyle/>
          <a:p>
            <a:pPr defTabSz="782292">
              <a:spcBef>
                <a:spcPct val="0"/>
              </a:spcBef>
            </a:pPr>
            <a:r>
              <a:rPr lang="ru-RU" sz="1200" b="1" dirty="0">
                <a:latin typeface="+mj-lt"/>
                <a:ea typeface="+mj-ea"/>
                <a:cs typeface="+mj-cs"/>
              </a:rPr>
              <a:t>01.02.2017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708499" y="587245"/>
            <a:ext cx="684245" cy="310319"/>
          </a:xfrm>
          <a:prstGeom prst="rect">
            <a:avLst/>
          </a:prstGeom>
        </p:spPr>
        <p:txBody>
          <a:bodyPr vert="horz" wrap="none" lIns="78230" tIns="39115" rIns="78230" bIns="39115" rtlCol="0" anchor="ctr">
            <a:noAutofit/>
          </a:bodyPr>
          <a:lstStyle/>
          <a:p>
            <a:pPr defTabSz="782292">
              <a:spcBef>
                <a:spcPct val="0"/>
              </a:spcBef>
            </a:pPr>
            <a:r>
              <a:rPr lang="ru-RU" sz="1200" b="1" dirty="0">
                <a:latin typeface="+mj-lt"/>
                <a:ea typeface="+mj-ea"/>
                <a:cs typeface="+mj-cs"/>
              </a:rPr>
              <a:t>01.07.2017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82090" y="643418"/>
            <a:ext cx="728447" cy="254145"/>
          </a:xfrm>
          <a:prstGeom prst="rect">
            <a:avLst/>
          </a:prstGeom>
        </p:spPr>
        <p:txBody>
          <a:bodyPr vert="horz" wrap="none" lIns="78230" tIns="39115" rIns="78230" bIns="39115" rtlCol="0" anchor="ctr">
            <a:noAutofit/>
          </a:bodyPr>
          <a:lstStyle/>
          <a:p>
            <a:pPr defTabSz="782292">
              <a:spcBef>
                <a:spcPct val="0"/>
              </a:spcBef>
            </a:pPr>
            <a:r>
              <a:rPr lang="ru-RU" sz="1200" b="1" dirty="0">
                <a:latin typeface="+mj-lt"/>
                <a:ea typeface="+mj-ea"/>
                <a:cs typeface="+mj-cs"/>
              </a:rPr>
              <a:t>01.07.2018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747268" y="897564"/>
            <a:ext cx="12865" cy="3186354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ятиугольник 23"/>
          <p:cNvSpPr/>
          <p:nvPr/>
        </p:nvSpPr>
        <p:spPr>
          <a:xfrm>
            <a:off x="5814138" y="3666438"/>
            <a:ext cx="892446" cy="363474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ru-RU" sz="800" dirty="0">
                <a:solidFill>
                  <a:schemeClr val="tx1"/>
                </a:solidFill>
              </a:rPr>
              <a:t>Обязательный новый порядок</a:t>
            </a:r>
          </a:p>
        </p:txBody>
      </p:sp>
    </p:spTree>
    <p:extLst>
      <p:ext uri="{BB962C8B-B14F-4D97-AF65-F5344CB8AC3E}">
        <p14:creationId xmlns:p14="http://schemas.microsoft.com/office/powerpoint/2010/main" val="218953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77" y="367906"/>
            <a:ext cx="7343775" cy="336770"/>
          </a:xfrm>
        </p:spPr>
        <p:txBody>
          <a:bodyPr/>
          <a:lstStyle/>
          <a:p>
            <a:r>
              <a:rPr lang="ru-RU" dirty="0" smtClean="0"/>
              <a:t>Система исключений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1044033"/>
              </p:ext>
            </p:extLst>
          </p:nvPr>
        </p:nvGraphicFramePr>
        <p:xfrm>
          <a:off x="713064" y="939567"/>
          <a:ext cx="7935986" cy="4068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276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77" y="159392"/>
            <a:ext cx="7343775" cy="478171"/>
          </a:xfrm>
        </p:spPr>
        <p:txBody>
          <a:bodyPr/>
          <a:lstStyle/>
          <a:p>
            <a:r>
              <a:rPr lang="ru-RU" dirty="0" smtClean="0"/>
              <a:t>Новые термины и понятия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5676" y="637563"/>
            <a:ext cx="5832648" cy="377505"/>
          </a:xfrm>
        </p:spPr>
        <p:txBody>
          <a:bodyPr/>
          <a:lstStyle/>
          <a:p>
            <a:r>
              <a:rPr lang="ru-RU" sz="2400" dirty="0"/>
              <a:t>Фискальный накопитель </a:t>
            </a:r>
          </a:p>
        </p:txBody>
      </p:sp>
      <p:sp>
        <p:nvSpPr>
          <p:cNvPr id="5" name="Овал 4"/>
          <p:cNvSpPr/>
          <p:nvPr/>
        </p:nvSpPr>
        <p:spPr>
          <a:xfrm>
            <a:off x="1680365" y="1599642"/>
            <a:ext cx="1566174" cy="14041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79712" y="2005341"/>
            <a:ext cx="99911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700" b="1" dirty="0"/>
              <a:t>ЭКЛЗ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1763688" y="1545636"/>
            <a:ext cx="1458162" cy="15121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 flipV="1">
            <a:off x="1763688" y="1545636"/>
            <a:ext cx="1404156" cy="15661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5328084" y="1599642"/>
            <a:ext cx="1566174" cy="1404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787135" y="2031691"/>
            <a:ext cx="675075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2700" b="1" dirty="0">
                <a:solidFill>
                  <a:schemeClr val="bg1"/>
                </a:solidFill>
              </a:rPr>
              <a:t>ФН</a:t>
            </a:r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1655676" y="3057803"/>
            <a:ext cx="5832648" cy="44040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>
              <a:spcBef>
                <a:spcPts val="600"/>
              </a:spcBef>
              <a:buNone/>
              <a:defRPr sz="2400" baseline="0">
                <a:latin typeface="+mj-lt"/>
              </a:defRPr>
            </a:lvl1pPr>
            <a:lvl2pPr marL="0" indent="360000">
              <a:spcBef>
                <a:spcPts val="600"/>
              </a:spcBef>
              <a:defRPr sz="2000"/>
            </a:lvl2pPr>
            <a:lvl3pPr marL="0" indent="360000">
              <a:spcBef>
                <a:spcPts val="600"/>
              </a:spcBef>
              <a:defRPr sz="2000"/>
            </a:lvl3pPr>
            <a:lvl4pPr marL="0" indent="360000">
              <a:spcBef>
                <a:spcPts val="600"/>
              </a:spcBef>
              <a:defRPr sz="2000"/>
            </a:lvl4pPr>
            <a:lvl5pPr marL="0" indent="360000">
              <a:spcBef>
                <a:spcPts val="600"/>
              </a:spcBef>
              <a:buNone/>
              <a:defRPr sz="2000"/>
            </a:lvl5pPr>
          </a:lstStyle>
          <a:p>
            <a:r>
              <a:rPr lang="ru-RU" sz="2000" kern="0" dirty="0">
                <a:solidFill>
                  <a:sysClr val="windowText" lastClr="000000"/>
                </a:solidFill>
              </a:rPr>
              <a:t>Срок действия ключа ФН: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ru-RU" sz="2000" kern="0" dirty="0">
                <a:solidFill>
                  <a:sysClr val="windowText" lastClr="000000"/>
                </a:solidFill>
              </a:rPr>
              <a:t>     не менее 13 месяцев (ОСНО)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ru-RU" sz="2000" kern="0" dirty="0">
                <a:solidFill>
                  <a:sysClr val="windowText" lastClr="000000"/>
                </a:solidFill>
              </a:rPr>
              <a:t>     не менее 36 месяцев (</a:t>
            </a:r>
            <a:r>
              <a:rPr lang="ru-RU" sz="2000" dirty="0"/>
              <a:t>Услуги, УСН, ЕНВД, ПСН, ЕСХН</a:t>
            </a:r>
            <a:r>
              <a:rPr lang="ru-RU" sz="2000" dirty="0" smtClean="0"/>
              <a:t>) </a:t>
            </a:r>
          </a:p>
          <a:p>
            <a:pPr marL="257175" indent="-257175"/>
            <a:r>
              <a:rPr lang="ru-RU" sz="1800" dirty="0" smtClean="0">
                <a:latin typeface="Calibri" pitchFamily="34" charset="0"/>
                <a:ea typeface="Open Sans Light" pitchFamily="34" charset="0"/>
                <a:cs typeface="Open Sans Light" pitchFamily="34" charset="0"/>
              </a:rPr>
              <a:t>Реестр фискальных накопителей размещен на сайте ФНС </a:t>
            </a:r>
            <a:r>
              <a:rPr lang="en-US" sz="1800" dirty="0" smtClean="0">
                <a:latin typeface="Calibri" pitchFamily="34" charset="0"/>
                <a:ea typeface="Open Sans Light" pitchFamily="34" charset="0"/>
                <a:cs typeface="Open Sans Light" pitchFamily="34" charset="0"/>
                <a:hlinkClick r:id="rId3"/>
              </a:rPr>
              <a:t>www.nalog.ru</a:t>
            </a:r>
            <a:endParaRPr lang="ru-RU" sz="1800" dirty="0" smtClean="0">
              <a:latin typeface="Calibri" pitchFamily="34" charset="0"/>
              <a:ea typeface="Open Sans Light" pitchFamily="34" charset="0"/>
              <a:cs typeface="Open Sans Light" pitchFamily="34" charset="0"/>
            </a:endParaRPr>
          </a:p>
          <a:p>
            <a:pPr marL="257175" indent="-257175"/>
            <a:endParaRPr lang="ru-RU" kern="0" dirty="0">
              <a:solidFill>
                <a:sysClr val="windowText" lastClr="000000"/>
              </a:solidFill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V="1">
            <a:off x="3462563" y="2247713"/>
            <a:ext cx="1597805" cy="6222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18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Новые термины и понятия 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167843" y="897622"/>
            <a:ext cx="4650695" cy="3624044"/>
          </a:xfrm>
        </p:spPr>
        <p:txBody>
          <a:bodyPr/>
          <a:lstStyle/>
          <a:p>
            <a:r>
              <a:rPr lang="ru-RU" dirty="0" smtClean="0"/>
              <a:t>Коммерческая организация, юридическое лицо, </a:t>
            </a:r>
            <a:r>
              <a:rPr lang="ru-RU" dirty="0">
                <a:latin typeface="Calibri" pitchFamily="34" charset="0"/>
                <a:ea typeface="Open Sans Light" pitchFamily="34" charset="0"/>
                <a:cs typeface="Open Sans Light" pitchFamily="34" charset="0"/>
              </a:rPr>
              <a:t>получившее от ФНС разрешение на обработку фискальных </a:t>
            </a:r>
            <a:r>
              <a:rPr lang="ru-RU" dirty="0" smtClean="0">
                <a:latin typeface="Calibri" pitchFamily="34" charset="0"/>
                <a:ea typeface="Open Sans Light" pitchFamily="34" charset="0"/>
                <a:cs typeface="Open Sans Light" pitchFamily="34" charset="0"/>
              </a:rPr>
              <a:t>данных</a:t>
            </a:r>
            <a:r>
              <a:rPr lang="ru-RU" dirty="0">
                <a:latin typeface="Calibri" pitchFamily="34" charset="0"/>
                <a:ea typeface="Open Sans Light" pitchFamily="34" charset="0"/>
                <a:cs typeface="Open Sans Light" pitchFamily="34" charset="0"/>
              </a:rPr>
              <a:t> </a:t>
            </a:r>
            <a:endParaRPr lang="ru-RU" dirty="0" smtClean="0">
              <a:latin typeface="Calibri" pitchFamily="34" charset="0"/>
              <a:ea typeface="Open Sans Light" pitchFamily="34" charset="0"/>
              <a:cs typeface="Open Sans Light" pitchFamily="34" charset="0"/>
            </a:endParaRPr>
          </a:p>
          <a:p>
            <a:endParaRPr lang="ru-RU" dirty="0">
              <a:latin typeface="Calibri" pitchFamily="34" charset="0"/>
              <a:ea typeface="Open Sans Light" pitchFamily="34" charset="0"/>
              <a:cs typeface="Open Sans Light" pitchFamily="34" charset="0"/>
            </a:endParaRPr>
          </a:p>
          <a:p>
            <a:r>
              <a:rPr lang="ru-RU" dirty="0" smtClean="0">
                <a:latin typeface="Calibri" pitchFamily="34" charset="0"/>
                <a:ea typeface="Open Sans Light" pitchFamily="34" charset="0"/>
                <a:cs typeface="Open Sans Light" pitchFamily="34" charset="0"/>
              </a:rPr>
              <a:t>Получение, обработка и хранение ФД  </a:t>
            </a:r>
          </a:p>
          <a:p>
            <a:endParaRPr lang="ru-RU" dirty="0" smtClean="0">
              <a:latin typeface="Calibri" pitchFamily="34" charset="0"/>
              <a:ea typeface="Open Sans Light" pitchFamily="34" charset="0"/>
              <a:cs typeface="Open Sans Light" pitchFamily="34" charset="0"/>
            </a:endParaRPr>
          </a:p>
          <a:p>
            <a:endParaRPr lang="ru-RU" dirty="0" smtClean="0">
              <a:latin typeface="Calibri" pitchFamily="34" charset="0"/>
              <a:ea typeface="Open Sans Light" pitchFamily="34" charset="0"/>
              <a:cs typeface="Open Sans Light" pitchFamily="34" charset="0"/>
            </a:endParaRPr>
          </a:p>
          <a:p>
            <a:endParaRPr lang="ru-RU" dirty="0" smtClean="0">
              <a:latin typeface="Calibri" pitchFamily="34" charset="0"/>
              <a:ea typeface="Open Sans Light" pitchFamily="34" charset="0"/>
              <a:cs typeface="Open Sans Light" pitchFamily="34" charset="0"/>
            </a:endParaRPr>
          </a:p>
          <a:p>
            <a:r>
              <a:rPr lang="ru-RU" dirty="0" smtClean="0">
                <a:latin typeface="Calibri" pitchFamily="34" charset="0"/>
                <a:ea typeface="Open Sans Light" pitchFamily="34" charset="0"/>
                <a:cs typeface="Open Sans Light" pitchFamily="34" charset="0"/>
              </a:rPr>
              <a:t>Реестр операторов фискальных данных размещен на сайте ФНС </a:t>
            </a:r>
            <a:r>
              <a:rPr lang="en-US" dirty="0" smtClean="0">
                <a:latin typeface="Calibri" pitchFamily="34" charset="0"/>
                <a:ea typeface="Open Sans Light" pitchFamily="34" charset="0"/>
                <a:cs typeface="Open Sans Light" pitchFamily="34" charset="0"/>
                <a:hlinkClick r:id="rId2"/>
              </a:rPr>
              <a:t>www.nalog.ru</a:t>
            </a:r>
            <a:endParaRPr lang="ru-RU" dirty="0">
              <a:latin typeface="Calibri" pitchFamily="34" charset="0"/>
              <a:ea typeface="Open Sans Light" pitchFamily="34" charset="0"/>
              <a:cs typeface="Open Sans Light" pitchFamily="34" charset="0"/>
            </a:endParaRPr>
          </a:p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385646" y="1599642"/>
            <a:ext cx="1566174" cy="14041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085945" y="2877424"/>
            <a:ext cx="3187309" cy="191269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>
              <a:spcBef>
                <a:spcPts val="600"/>
              </a:spcBef>
              <a:buNone/>
              <a:defRPr sz="2400" baseline="0">
                <a:latin typeface="+mj-lt"/>
              </a:defRPr>
            </a:lvl1pPr>
            <a:lvl2pPr marL="0" indent="360000">
              <a:spcBef>
                <a:spcPts val="600"/>
              </a:spcBef>
              <a:defRPr sz="2000"/>
            </a:lvl2pPr>
            <a:lvl3pPr marL="0" indent="360000">
              <a:spcBef>
                <a:spcPts val="600"/>
              </a:spcBef>
              <a:defRPr sz="2000"/>
            </a:lvl3pPr>
            <a:lvl4pPr marL="0" indent="360000">
              <a:spcBef>
                <a:spcPts val="600"/>
              </a:spcBef>
              <a:defRPr sz="2000"/>
            </a:lvl4pPr>
            <a:lvl5pPr marL="0" indent="360000">
              <a:spcBef>
                <a:spcPts val="600"/>
              </a:spcBef>
              <a:buNone/>
              <a:defRPr sz="2000"/>
            </a:lvl5pPr>
          </a:lstStyle>
          <a:p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5676" y="1977685"/>
            <a:ext cx="1134126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3300" b="1" dirty="0">
                <a:solidFill>
                  <a:schemeClr val="bg1"/>
                </a:solidFill>
              </a:rPr>
              <a:t>ОФД</a:t>
            </a:r>
          </a:p>
        </p:txBody>
      </p:sp>
    </p:spTree>
    <p:extLst>
      <p:ext uri="{BB962C8B-B14F-4D97-AF65-F5344CB8AC3E}">
        <p14:creationId xmlns:p14="http://schemas.microsoft.com/office/powerpoint/2010/main" val="274594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Общая схема работы контура 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85901" y="1033133"/>
            <a:ext cx="1795696" cy="1424981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76608" y="1056801"/>
            <a:ext cx="1710043" cy="1391741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100" b="1" dirty="0">
                <a:solidFill>
                  <a:schemeClr val="tx1"/>
                </a:solidFill>
                <a:latin typeface="Calibri" panose="020F0502020204030204" pitchFamily="34" charset="0"/>
              </a:rPr>
              <a:t>ОФД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76607" y="3124263"/>
            <a:ext cx="1710042" cy="1372543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3348289" y="1600200"/>
            <a:ext cx="2376264" cy="0"/>
          </a:xfrm>
          <a:prstGeom prst="straightConnector1">
            <a:avLst/>
          </a:prstGeom>
          <a:ln w="635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>
            <a:off x="3348754" y="1986710"/>
            <a:ext cx="2375800" cy="0"/>
          </a:xfrm>
          <a:prstGeom prst="straightConnector1">
            <a:avLst/>
          </a:prstGeom>
          <a:ln w="635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9"/>
          <p:cNvSpPr txBox="1"/>
          <p:nvPr/>
        </p:nvSpPr>
        <p:spPr>
          <a:xfrm>
            <a:off x="3462274" y="1143001"/>
            <a:ext cx="2106234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latin typeface="Calibri" panose="020F0502020204030204" pitchFamily="34" charset="0"/>
              </a:rPr>
              <a:t>Электронная версия чека с фискальным признаком</a:t>
            </a:r>
          </a:p>
        </p:txBody>
      </p:sp>
      <p:sp>
        <p:nvSpPr>
          <p:cNvPr id="9" name="TextBox 10"/>
          <p:cNvSpPr txBox="1"/>
          <p:nvPr/>
        </p:nvSpPr>
        <p:spPr>
          <a:xfrm>
            <a:off x="3462274" y="2007886"/>
            <a:ext cx="210623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latin typeface="Calibri" panose="020F0502020204030204" pitchFamily="34" charset="0"/>
              </a:rPr>
              <a:t>Подтверждение о получении чека и проверке его фискального признака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6394649" y="2457451"/>
            <a:ext cx="0" cy="648072"/>
          </a:xfrm>
          <a:prstGeom prst="straightConnector1">
            <a:avLst/>
          </a:prstGeom>
          <a:ln w="635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6934709" y="2457451"/>
            <a:ext cx="0" cy="648072"/>
          </a:xfrm>
          <a:prstGeom prst="straightConnector1">
            <a:avLst/>
          </a:prstGeom>
          <a:ln w="635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3"/>
          <p:cNvSpPr txBox="1"/>
          <p:nvPr/>
        </p:nvSpPr>
        <p:spPr>
          <a:xfrm>
            <a:off x="5644213" y="2653365"/>
            <a:ext cx="88641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Calibri" panose="020F0502020204030204" pitchFamily="34" charset="0"/>
              </a:rPr>
              <a:t>Обмен данными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2114550" y="2457451"/>
            <a:ext cx="0" cy="648072"/>
          </a:xfrm>
          <a:prstGeom prst="straightConnector1">
            <a:avLst/>
          </a:prstGeom>
          <a:ln w="635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686050" y="2457451"/>
            <a:ext cx="0" cy="648072"/>
          </a:xfrm>
          <a:prstGeom prst="straightConnector1">
            <a:avLst/>
          </a:prstGeom>
          <a:ln w="635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6"/>
          <p:cNvSpPr txBox="1"/>
          <p:nvPr/>
        </p:nvSpPr>
        <p:spPr>
          <a:xfrm>
            <a:off x="2771189" y="2683818"/>
            <a:ext cx="88641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Calibri" panose="020F0502020204030204" pitchFamily="34" charset="0"/>
              </a:rPr>
              <a:t>Деньги</a:t>
            </a:r>
          </a:p>
        </p:txBody>
      </p:sp>
      <p:sp>
        <p:nvSpPr>
          <p:cNvPr id="16" name="TextBox 17"/>
          <p:cNvSpPr txBox="1"/>
          <p:nvPr/>
        </p:nvSpPr>
        <p:spPr>
          <a:xfrm>
            <a:off x="1657350" y="2683818"/>
            <a:ext cx="44320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Calibri" panose="020F0502020204030204" pitchFamily="34" charset="0"/>
              </a:rPr>
              <a:t>Чек</a:t>
            </a:r>
          </a:p>
        </p:txBody>
      </p:sp>
      <p:sp>
        <p:nvSpPr>
          <p:cNvPr id="17" name="TextBox 20"/>
          <p:cNvSpPr txBox="1"/>
          <p:nvPr/>
        </p:nvSpPr>
        <p:spPr>
          <a:xfrm>
            <a:off x="2307022" y="2637653"/>
            <a:ext cx="37902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</a:p>
        </p:txBody>
      </p:sp>
      <p:sp>
        <p:nvSpPr>
          <p:cNvPr id="18" name="TextBox 21"/>
          <p:cNvSpPr txBox="1"/>
          <p:nvPr/>
        </p:nvSpPr>
        <p:spPr>
          <a:xfrm>
            <a:off x="4362380" y="1630457"/>
            <a:ext cx="54006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</a:rPr>
              <a:t>2</a:t>
            </a:r>
          </a:p>
        </p:txBody>
      </p:sp>
      <p:sp>
        <p:nvSpPr>
          <p:cNvPr id="19" name="TextBox 22"/>
          <p:cNvSpPr txBox="1"/>
          <p:nvPr/>
        </p:nvSpPr>
        <p:spPr>
          <a:xfrm>
            <a:off x="6546540" y="2622933"/>
            <a:ext cx="54006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</a:rPr>
              <a:t>3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958" y="1056799"/>
            <a:ext cx="1093082" cy="136179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409" y="3210414"/>
            <a:ext cx="1200632" cy="1286392"/>
          </a:xfrm>
          <a:prstGeom prst="rect">
            <a:avLst/>
          </a:prstGeom>
        </p:spPr>
      </p:pic>
      <p:sp>
        <p:nvSpPr>
          <p:cNvPr id="22" name="Скругленный прямоугольник 21"/>
          <p:cNvSpPr/>
          <p:nvPr/>
        </p:nvSpPr>
        <p:spPr>
          <a:xfrm>
            <a:off x="1485901" y="3124261"/>
            <a:ext cx="1795696" cy="1372544"/>
          </a:xfrm>
          <a:prstGeom prst="round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4090" y="3200400"/>
            <a:ext cx="1190609" cy="1202282"/>
          </a:xfrm>
          <a:prstGeom prst="rect">
            <a:avLst/>
          </a:prstGeom>
        </p:spPr>
      </p:pic>
      <p:cxnSp>
        <p:nvCxnSpPr>
          <p:cNvPr id="24" name="Прямая со стрелкой 23"/>
          <p:cNvCxnSpPr/>
          <p:nvPr/>
        </p:nvCxnSpPr>
        <p:spPr>
          <a:xfrm>
            <a:off x="3329862" y="3677022"/>
            <a:ext cx="2376264" cy="0"/>
          </a:xfrm>
          <a:prstGeom prst="straightConnector1">
            <a:avLst/>
          </a:prstGeom>
          <a:ln w="635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3330327" y="4063532"/>
            <a:ext cx="2375800" cy="0"/>
          </a:xfrm>
          <a:prstGeom prst="straightConnector1">
            <a:avLst/>
          </a:prstGeom>
          <a:ln w="63500"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9"/>
          <p:cNvSpPr txBox="1"/>
          <p:nvPr/>
        </p:nvSpPr>
        <p:spPr>
          <a:xfrm>
            <a:off x="3443847" y="3381840"/>
            <a:ext cx="2106234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latin typeface="Calibri" panose="020F0502020204030204" pitchFamily="34" charset="0"/>
              </a:rPr>
              <a:t>Проверка подлинности чека</a:t>
            </a:r>
          </a:p>
        </p:txBody>
      </p:sp>
      <p:sp>
        <p:nvSpPr>
          <p:cNvPr id="27" name="TextBox 10"/>
          <p:cNvSpPr txBox="1"/>
          <p:nvPr/>
        </p:nvSpPr>
        <p:spPr>
          <a:xfrm>
            <a:off x="3443847" y="4084707"/>
            <a:ext cx="2106234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latin typeface="Calibri" panose="020F0502020204030204" pitchFamily="34" charset="0"/>
              </a:rPr>
              <a:t>Информация о проверке чека</a:t>
            </a:r>
          </a:p>
        </p:txBody>
      </p:sp>
      <p:sp>
        <p:nvSpPr>
          <p:cNvPr id="29" name="TextBox 22"/>
          <p:cNvSpPr txBox="1"/>
          <p:nvPr/>
        </p:nvSpPr>
        <p:spPr>
          <a:xfrm>
            <a:off x="4409982" y="3705877"/>
            <a:ext cx="54006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7663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44306" y="525069"/>
            <a:ext cx="7854108" cy="4576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51434" tIns="25718" rIns="51434" bIns="25718" numCol="1" anchor="ctr" anchorCtr="0" compatLnSpc="1">
            <a:prstTxWarp prst="textNoShape">
              <a:avLst/>
            </a:prstTxWarp>
            <a:spAutoFit/>
          </a:bodyPr>
          <a:lstStyle>
            <a:lvl1pPr indent="4508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160731" indent="-160731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порядковый номер за смену;</a:t>
            </a:r>
          </a:p>
          <a:p>
            <a:pPr marL="160731" indent="-160731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применяемая (применяемые) при расчете система (системы) налогообложения;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160731" indent="-160731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наименование товара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 (если объем и список </a:t>
            </a: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услуг возможно определить в момент оплаты), платежа, выплаты), их количество, цена за единицу и стоимость с учетом скидок и наценок и размер ставки НДС</a:t>
            </a:r>
          </a:p>
          <a:p>
            <a:pPr marL="160731" indent="-160731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сумма расчета с отдельным указанием ставки и размера  НДС </a:t>
            </a:r>
          </a:p>
          <a:p>
            <a:pPr marL="160731" indent="-160731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форма расчета (наличные денежные средства и (или) электронные средства платежа), </a:t>
            </a:r>
            <a:b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</a:b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а также сумма оплаты наличными денежными средствами и электронными средствами платежа;</a:t>
            </a:r>
          </a:p>
          <a:p>
            <a:pPr marL="160731" indent="-160731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адрес сайта уполномоченного органа в информационно-телекоммуникационной сети "Интернет", по которому может быть осуществлена проверка факта записи расчета и подлинности фискального признака;</a:t>
            </a:r>
          </a:p>
          <a:p>
            <a:pPr marL="160731" indent="-160731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абонентский номер либо адрес электронной почты покупателя (клиента) в случае передачи ему кассового чека или бланка строгой отчетности в электронной форме или идентифицирующих такой документ признаков и информации об адресе информационного ресурса в информационно-телекоммуникационной сети "Интернет", по которому такой документ может быть получен;</a:t>
            </a:r>
          </a:p>
          <a:p>
            <a:pPr marL="160731" indent="-160731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адрес электронной почты отправителя кассового чека или бланка строгой отчетности в электронной форме в случае передачи покупателю (клиенту) кассового чека или бланка строгой отчетности в электронной форме;</a:t>
            </a:r>
          </a:p>
          <a:p>
            <a:pPr marL="160731" indent="-160731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номер смены; </a:t>
            </a:r>
          </a:p>
          <a:p>
            <a:pPr marL="160731" indent="-160731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0000"/>
                </a:solidFill>
                <a:latin typeface="Calibri" panose="020F0502020204030204" pitchFamily="34" charset="0"/>
              </a:rPr>
              <a:t>фискальный признак сообщения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(для кассового чека  или БСО , хранимых в ФН или передаваемых ОФД)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9652" y="141481"/>
            <a:ext cx="5875548" cy="352979"/>
          </a:xfrm>
        </p:spPr>
        <p:txBody>
          <a:bodyPr/>
          <a:lstStyle/>
          <a:p>
            <a:r>
              <a:rPr lang="ru-RU" dirty="0" smtClean="0"/>
              <a:t>Новые обязательные реквизиты чека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267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71700" y="195486"/>
            <a:ext cx="5443500" cy="392415"/>
          </a:xfrm>
        </p:spPr>
        <p:txBody>
          <a:bodyPr/>
          <a:lstStyle/>
          <a:p>
            <a:r>
              <a:rPr lang="ru-RU" dirty="0" smtClean="0"/>
              <a:t>Какой чек необходимо выдать покупателю 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491880" y="2193708"/>
            <a:ext cx="2257094" cy="1473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3491880" y="1815667"/>
            <a:ext cx="2268252" cy="10327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7"/>
          <p:cNvSpPr txBox="1"/>
          <p:nvPr/>
        </p:nvSpPr>
        <p:spPr>
          <a:xfrm>
            <a:off x="3385302" y="1059582"/>
            <a:ext cx="296889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500" dirty="0">
                <a:latin typeface="Calibri" panose="020F0502020204030204" pitchFamily="34" charset="0"/>
              </a:rPr>
              <a:t>бумажный чек – </a:t>
            </a:r>
            <a:r>
              <a:rPr lang="ru-RU" sz="1500" dirty="0">
                <a:solidFill>
                  <a:srgbClr val="FF0000"/>
                </a:solidFill>
                <a:latin typeface="Calibri" panose="020F0502020204030204" pitchFamily="34" charset="0"/>
              </a:rPr>
              <a:t>всегда </a:t>
            </a:r>
          </a:p>
          <a:p>
            <a:r>
              <a:rPr lang="ru-RU" sz="1500" dirty="0">
                <a:latin typeface="Calibri" panose="020F0502020204030204" pitchFamily="34" charset="0"/>
              </a:rPr>
              <a:t>электронный чек – </a:t>
            </a:r>
            <a:r>
              <a:rPr lang="ru-RU" sz="1500" dirty="0">
                <a:solidFill>
                  <a:srgbClr val="FF0000"/>
                </a:solidFill>
                <a:latin typeface="Calibri" panose="020F0502020204030204" pitchFamily="34" charset="0"/>
              </a:rPr>
              <a:t>по требованию 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5" y="1005576"/>
            <a:ext cx="1767551" cy="171792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758" y="936614"/>
            <a:ext cx="1405590" cy="190516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871700" y="3273828"/>
            <a:ext cx="5724636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ru-RU" sz="1500" dirty="0">
                <a:latin typeface="Calibri" panose="020F0502020204030204" pitchFamily="34" charset="0"/>
              </a:rPr>
              <a:t>Электронный чек выдается по требованию покупателя, </a:t>
            </a:r>
            <a:r>
              <a:rPr lang="ru-RU" sz="1500" dirty="0">
                <a:solidFill>
                  <a:srgbClr val="FF0000"/>
                </a:solidFill>
                <a:latin typeface="Calibri" panose="020F0502020204030204" pitchFamily="34" charset="0"/>
              </a:rPr>
              <a:t>до момента расчета</a:t>
            </a:r>
            <a:r>
              <a:rPr lang="ru-RU" sz="1500" dirty="0">
                <a:latin typeface="Calibri" panose="020F0502020204030204" pitchFamily="34" charset="0"/>
              </a:rPr>
              <a:t>: </a:t>
            </a:r>
          </a:p>
          <a:p>
            <a:endParaRPr lang="ru-RU" sz="1500" dirty="0">
              <a:latin typeface="Calibri" panose="020F0502020204030204" pitchFamily="34" charset="0"/>
            </a:endParaRP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ru-RU" sz="1500" dirty="0">
                <a:latin typeface="Calibri" panose="020F0502020204030204" pitchFamily="34" charset="0"/>
              </a:rPr>
              <a:t>на абонентский номер 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ru-RU" sz="1500" dirty="0">
                <a:latin typeface="Calibri" panose="020F0502020204030204" pitchFamily="34" charset="0"/>
              </a:rPr>
              <a:t>на электронный адрес (при наличии технической возможности) 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517745"/>
            <a:ext cx="810090" cy="56106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006" y="2517745"/>
            <a:ext cx="823721" cy="55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44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нцепция АСК НДС2 Кас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6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7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2.xml><?xml version="1.0" encoding="utf-8"?>
<a:theme xmlns:a="http://schemas.openxmlformats.org/drawingml/2006/main" name="8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3.xml><?xml version="1.0" encoding="utf-8"?>
<a:theme xmlns:a="http://schemas.openxmlformats.org/drawingml/2006/main" name="10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4.xml><?xml version="1.0" encoding="utf-8"?>
<a:theme xmlns:a="http://schemas.openxmlformats.org/drawingml/2006/main" name="1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5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4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1_Концепция АСК НДС2 Кас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Концепция АСК НДС2 Кас (1).thmx</Template>
  <TotalTime>13281</TotalTime>
  <Words>634</Words>
  <Application>Microsoft Office PowerPoint</Application>
  <PresentationFormat>Экран (16:9)</PresentationFormat>
  <Paragraphs>117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15</vt:i4>
      </vt:variant>
    </vt:vector>
  </HeadingPairs>
  <TitlesOfParts>
    <vt:vector size="29" baseType="lpstr">
      <vt:lpstr>Концепция АСК НДС2 Кас (1)</vt:lpstr>
      <vt:lpstr>Present_FNS2012_A4</vt:lpstr>
      <vt:lpstr>1_Present_FNS2012_A4</vt:lpstr>
      <vt:lpstr>2_Present_FNS2012_A4</vt:lpstr>
      <vt:lpstr>5_Present_FNS2012_A4</vt:lpstr>
      <vt:lpstr>4_Present_FNS2012_A4</vt:lpstr>
      <vt:lpstr>9_Present_FNS2012_A4</vt:lpstr>
      <vt:lpstr>1_Концепция АСК НДС2 Кас (1)</vt:lpstr>
      <vt:lpstr>3_Present_FNS2012_A4</vt:lpstr>
      <vt:lpstr>6_Present_FNS2012_A4</vt:lpstr>
      <vt:lpstr>7_Present_FNS2012_A4</vt:lpstr>
      <vt:lpstr>8_Present_FNS2012_A4</vt:lpstr>
      <vt:lpstr>10_Present_FNS2012_A4</vt:lpstr>
      <vt:lpstr>11_Present_FNS2012_A4</vt:lpstr>
      <vt:lpstr>Об основных изменениях, внесенных в Федеральный закон «О применении контрольно-кассовой техники при осуществлении наличных денежных расчетов и (или) расчетов с использованием платежных карт» и отдельные законодательные акты Российской Федерации» </vt:lpstr>
      <vt:lpstr>Ключевые изменения для налогоплательщиков</vt:lpstr>
      <vt:lpstr>Переходные положения, этапы на графике </vt:lpstr>
      <vt:lpstr>Система исключений </vt:lpstr>
      <vt:lpstr>Новые термины и понятия</vt:lpstr>
      <vt:lpstr>Новые термины и понятия </vt:lpstr>
      <vt:lpstr>Общая схема работы контура </vt:lpstr>
      <vt:lpstr>Новые обязательные реквизиты чека </vt:lpstr>
      <vt:lpstr>Какой чек необходимо выдать покупателю </vt:lpstr>
      <vt:lpstr>Этапы модернизации</vt:lpstr>
      <vt:lpstr>Личный кабинет пользователя ККТ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Совещание по вопросам проведения эксперимента</dc:title>
  <dc:creator>Anatoly Gaverdovskiy</dc:creator>
  <cp:lastModifiedBy>2827-00-092</cp:lastModifiedBy>
  <cp:revision>784</cp:revision>
  <cp:lastPrinted>2016-12-20T05:37:43Z</cp:lastPrinted>
  <dcterms:created xsi:type="dcterms:W3CDTF">2014-02-04T14:06:09Z</dcterms:created>
  <dcterms:modified xsi:type="dcterms:W3CDTF">2016-12-20T05:53:16Z</dcterms:modified>
</cp:coreProperties>
</file>