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5" r:id="rId2"/>
    <p:sldId id="264" r:id="rId3"/>
    <p:sldId id="266" r:id="rId4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C2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 autoAdjust="0"/>
    <p:restoredTop sz="94660"/>
  </p:normalViewPr>
  <p:slideViewPr>
    <p:cSldViewPr>
      <p:cViewPr>
        <p:scale>
          <a:sx n="80" d="100"/>
          <a:sy n="80" d="100"/>
        </p:scale>
        <p:origin x="-323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795BC-1E5C-406B-8EB7-500AB19A1282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B8C75-15AC-4C0B-90BF-FD47EC341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07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354" y="3537573"/>
            <a:ext cx="6408712" cy="494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">
              <a:lnSpc>
                <a:spcPts val="1200"/>
              </a:lnSpc>
              <a:spcAft>
                <a:spcPts val="0"/>
              </a:spcAft>
            </a:pPr>
            <a:r>
              <a:rPr lang="ru-RU" sz="1400" dirty="0">
                <a:latin typeface="Microsoft Sans Serif"/>
                <a:ea typeface="Microsoft Sans Serif"/>
              </a:rPr>
              <a:t> </a:t>
            </a:r>
          </a:p>
          <a:p>
            <a:pPr indent="534988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Речь пойдет о Северной </a:t>
            </a:r>
            <a:r>
              <a:rPr lang="ru-RU" dirty="0" smtClean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Корее.</a:t>
            </a:r>
            <a:endParaRPr lang="ru-RU" sz="1400" dirty="0">
              <a:latin typeface="Times New Roman" panose="02020603050405020304" pitchFamily="18" charset="0"/>
              <a:ea typeface="Microsoft Sans Serif"/>
              <a:cs typeface="Times New Roman" panose="02020603050405020304" pitchFamily="18" charset="0"/>
            </a:endParaRPr>
          </a:p>
          <a:p>
            <a:pPr indent="534988" algn="just">
              <a:lnSpc>
                <a:spcPct val="150000"/>
              </a:lnSpc>
              <a:spcBef>
                <a:spcPts val="285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Переписи </a:t>
            </a:r>
            <a:r>
              <a:rPr lang="ru-RU" dirty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в этой стране проходят редко. За всю послевоенную историю страны всего дважды — в 1993 и 2008 годах.</a:t>
            </a:r>
            <a:endParaRPr lang="ru-RU" sz="1400" dirty="0">
              <a:latin typeface="Times New Roman" panose="02020603050405020304" pitchFamily="18" charset="0"/>
              <a:ea typeface="Microsoft Sans Serif"/>
              <a:cs typeface="Times New Roman" panose="02020603050405020304" pitchFamily="18" charset="0"/>
            </a:endParaRPr>
          </a:p>
          <a:p>
            <a:pPr indent="534988" algn="just">
              <a:lnSpc>
                <a:spcPct val="150000"/>
              </a:lnSpc>
              <a:spcBef>
                <a:spcPts val="265"/>
              </a:spcBef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Перепись </a:t>
            </a:r>
            <a:r>
              <a:rPr lang="ru-RU" dirty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2008 года состоялась при поддержке ООН. Статистики включили в нее дополнительные вопросы, которые помогли узнать об образовании, обеспеченности жильем, состоянии здоровья и материнской смертности, экономической активности и миграции в стране.</a:t>
            </a:r>
            <a:endParaRPr lang="ru-RU" sz="1400" dirty="0">
              <a:latin typeface="Times New Roman" panose="02020603050405020304" pitchFamily="18" charset="0"/>
              <a:ea typeface="Microsoft Sans Serif"/>
              <a:cs typeface="Times New Roman" panose="02020603050405020304" pitchFamily="18" charset="0"/>
            </a:endParaRPr>
          </a:p>
          <a:p>
            <a:pPr indent="534988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ea typeface="Microsoft Sans Serif"/>
                <a:cs typeface="Times New Roman" panose="02020603050405020304" pitchFamily="18" charset="0"/>
              </a:rPr>
              <a:t>данным переписи, в КНДР проживало более 24 млн человек — на 13,4% больше, чем в 1993 году.</a:t>
            </a:r>
            <a:endParaRPr lang="ru-RU" sz="1400" dirty="0">
              <a:effectLst/>
              <a:latin typeface="Times New Roman" panose="02020603050405020304" pitchFamily="18" charset="0"/>
              <a:ea typeface="Microsoft Sans Serif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30789" y="1259632"/>
            <a:ext cx="3429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расскажем вам о том, как проходят переписи населения в одной из самых недоступных для иностранцев стран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1"/>
          <p:cNvPicPr preferRelativeResize="0"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9"/>
          <a:stretch/>
        </p:blipFill>
        <p:spPr bwMode="auto">
          <a:xfrm>
            <a:off x="169354" y="179512"/>
            <a:ext cx="3295650" cy="3333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42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0" y="1223602"/>
            <a:ext cx="3086100" cy="2362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5" y="437438"/>
            <a:ext cx="30956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382" y="3779912"/>
            <a:ext cx="6401235" cy="4175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" indent="316865"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Microsoft Sans Serif"/>
              </a:rPr>
              <a:t> </a:t>
            </a:r>
            <a:endParaRPr lang="ru-RU" sz="1100" dirty="0">
              <a:latin typeface="Microsoft Sans Serif"/>
              <a:ea typeface="Microsoft Sans Serif"/>
            </a:endParaRPr>
          </a:p>
          <a:p>
            <a:pPr marL="26988" indent="508000" algn="just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Microsoft Sans Serif"/>
                <a:cs typeface="Microsoft Sans Serif"/>
              </a:rPr>
              <a:t>Западной Европе и США с конца семнадцатого века начинают переписывать население, но не все. В России по указу Петра I тоже проводятся «ревизии» населения. Вопросов в переписных листах мало, а данные потом обрабатывают много лет.</a:t>
            </a:r>
            <a:endParaRPr lang="ru-RU" sz="1400" dirty="0">
              <a:latin typeface="Microsoft Sans Serif"/>
              <a:ea typeface="Microsoft Sans Serif"/>
            </a:endParaRPr>
          </a:p>
          <a:p>
            <a:pPr marL="26988" indent="508000" algn="just">
              <a:lnSpc>
                <a:spcPct val="150000"/>
              </a:lnSpc>
              <a:spcAft>
                <a:spcPts val="0"/>
              </a:spcAft>
            </a:pPr>
            <a:r>
              <a:rPr lang="ru-RU" sz="1400" spc="50" dirty="0" smtClean="0">
                <a:latin typeface="Times New Roman"/>
                <a:ea typeface="Calibri"/>
                <a:cs typeface="Calibri"/>
              </a:rPr>
              <a:t>Со</a:t>
            </a:r>
            <a:r>
              <a:rPr lang="ru-RU" sz="1400" i="1" spc="5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ru-RU" sz="1400" dirty="0">
                <a:latin typeface="Times New Roman"/>
                <a:ea typeface="Microsoft Sans Serif"/>
                <a:cs typeface="Microsoft Sans Serif"/>
              </a:rPr>
              <a:t>второй половины девятнадцатого века переписи уже регулярно проходят по всей Европе, включая Россию, в Америке и в ряде стран Африки и Азии. А первые международные конгрессы статистиков определяют научные правила переписей, актуальные и поныне.</a:t>
            </a:r>
            <a:endParaRPr lang="ru-RU" sz="1400" dirty="0">
              <a:latin typeface="Microsoft Sans Serif"/>
              <a:ea typeface="Microsoft Sans Serif"/>
            </a:endParaRPr>
          </a:p>
          <a:p>
            <a:pPr marL="26988" indent="508000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Microsoft Sans Serif"/>
                <a:cs typeface="Microsoft Sans Serif"/>
              </a:rPr>
              <a:t>С </a:t>
            </a:r>
            <a:r>
              <a:rPr lang="ru-RU" sz="1400" dirty="0">
                <a:latin typeface="Times New Roman"/>
                <a:ea typeface="Microsoft Sans Serif"/>
                <a:cs typeface="Microsoft Sans Serif"/>
              </a:rPr>
              <a:t>середины двадцатого века переписи охватывают практически все население мира, широко используются информационные технологии и счетные машины. Итоги переписей позволяют планировать и составлять прогнозы во всех областях нашей жизни.</a:t>
            </a:r>
            <a:endParaRPr lang="ru-RU" sz="1400" dirty="0">
              <a:effectLst/>
              <a:latin typeface="Microsoft Sans Serif"/>
              <a:ea typeface="Microsoft Sans Serif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3532" y="677852"/>
            <a:ext cx="3429000" cy="12336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4130" lvl="0" algn="ctr">
              <a:lnSpc>
                <a:spcPts val="1560"/>
              </a:lnSpc>
              <a:spcBef>
                <a:spcPts val="910"/>
              </a:spcBef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Microsoft Sans Serif"/>
                <a:cs typeface="Microsoft Sans Serif"/>
              </a:rPr>
              <a:t>Переписи населения не сразу стали такими, какими мы их привыкли видеть.</a:t>
            </a:r>
            <a:endParaRPr lang="ru-RU" sz="1100" dirty="0">
              <a:solidFill>
                <a:prstClr val="black"/>
              </a:solidFill>
              <a:latin typeface="Microsoft Sans Serif"/>
              <a:ea typeface="Microsoft Sans Serif"/>
            </a:endParaRPr>
          </a:p>
          <a:p>
            <a:pPr marL="24130" lvl="0" algn="just">
              <a:lnSpc>
                <a:spcPts val="1560"/>
              </a:lnSpc>
              <a:spcBef>
                <a:spcPts val="910"/>
              </a:spcBef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Microsoft Sans Serif"/>
                <a:cs typeface="Microsoft Sans Serif"/>
              </a:rPr>
              <a:t>Понадобилось больше 300 лет и три важных этапа развития.</a:t>
            </a:r>
            <a:endParaRPr lang="ru-RU" sz="1100" dirty="0">
              <a:solidFill>
                <a:prstClr val="black"/>
              </a:solidFill>
              <a:latin typeface="Microsoft Sans Serif"/>
              <a:ea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428126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481" y="7380312"/>
            <a:ext cx="59795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53022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Данные об образовательном уровне позволят скорректировать подготовку востребованных специалистов.</a:t>
            </a:r>
            <a:endParaRPr lang="ru-RU" sz="1600" dirty="0">
              <a:effectLst/>
              <a:latin typeface="Times New Roman" panose="02020603050405020304" pitchFamily="18" charset="0"/>
              <a:ea typeface="Franklin Gothic Book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45321" y="3507471"/>
            <a:ext cx="2169889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51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ктивное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долголетие</a:t>
            </a:r>
            <a:endParaRPr lang="ru-RU" sz="1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Franklin Gothic Book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0904" y="3923928"/>
            <a:ext cx="6048672" cy="1597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Точные данные о структуре населения </a:t>
            </a:r>
            <a:r>
              <a:rPr lang="ru-RU" sz="1600" dirty="0" err="1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предпенсионного</a:t>
            </a: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 и пенсионного возраста - залог эффективности и реализации программы "активного долголетия".</a:t>
            </a:r>
          </a:p>
          <a:p>
            <a:pPr marL="8890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 </a:t>
            </a:r>
          </a:p>
          <a:p>
            <a:pPr marL="8890" algn="ctr">
              <a:lnSpc>
                <a:spcPts val="1510"/>
              </a:lnSpc>
              <a:spcBef>
                <a:spcPts val="425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оддержка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семей</a:t>
            </a:r>
            <a:endParaRPr lang="ru-RU" sz="1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Franklin Gothic Book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8640" y="5652120"/>
            <a:ext cx="6192688" cy="1597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Информация о структуре населения по состоянию в браке позволяет оценить количество неполных семей, одиноких матерей с детьми для последующей поддержки и помощи.</a:t>
            </a:r>
          </a:p>
          <a:p>
            <a:pPr marL="5715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 </a:t>
            </a:r>
          </a:p>
          <a:p>
            <a:pPr marL="5715" algn="ctr">
              <a:lnSpc>
                <a:spcPts val="1510"/>
              </a:lnSpc>
              <a:spcBef>
                <a:spcPts val="425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Развитие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образования</a:t>
            </a:r>
            <a:endParaRPr lang="ru-RU" sz="1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Franklin Gothic Book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3016" y="688244"/>
            <a:ext cx="3172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Franklin Gothic Book"/>
                <a:cs typeface="Times New Roman" panose="02020603050405020304" pitchFamily="18" charset="0"/>
              </a:rPr>
              <a:t>Значение переписи населения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4" y="323528"/>
            <a:ext cx="3630143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112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99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 Виктория Александровна</dc:creator>
  <cp:lastModifiedBy>Пашкова Виктория Александровна</cp:lastModifiedBy>
  <cp:revision>41</cp:revision>
  <cp:lastPrinted>2020-07-15T02:05:07Z</cp:lastPrinted>
  <dcterms:created xsi:type="dcterms:W3CDTF">2020-02-04T04:20:34Z</dcterms:created>
  <dcterms:modified xsi:type="dcterms:W3CDTF">2020-08-10T03:27:37Z</dcterms:modified>
</cp:coreProperties>
</file>