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7" r:id="rId2"/>
    <p:sldId id="280" r:id="rId3"/>
    <p:sldId id="336" r:id="rId4"/>
    <p:sldId id="320" r:id="rId5"/>
    <p:sldId id="333" r:id="rId6"/>
    <p:sldId id="328" r:id="rId7"/>
    <p:sldId id="318" r:id="rId8"/>
    <p:sldId id="340" r:id="rId9"/>
    <p:sldId id="337" r:id="rId10"/>
    <p:sldId id="283" r:id="rId11"/>
    <p:sldId id="331" r:id="rId12"/>
    <p:sldId id="330" r:id="rId13"/>
    <p:sldId id="33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00A"/>
    <a:srgbClr val="DA0000"/>
    <a:srgbClr val="FFC32E"/>
    <a:srgbClr val="FFD365"/>
    <a:srgbClr val="E1D473"/>
    <a:srgbClr val="334286"/>
    <a:srgbClr val="E1002B"/>
    <a:srgbClr val="0062BA"/>
    <a:srgbClr val="A21630"/>
    <a:srgbClr val="FFA7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93" autoAdjust="0"/>
    <p:restoredTop sz="96395" autoAdjust="0"/>
  </p:normalViewPr>
  <p:slideViewPr>
    <p:cSldViewPr snapToGrid="0" snapToObjects="1">
      <p:cViewPr>
        <p:scale>
          <a:sx n="60" d="100"/>
          <a:sy n="60" d="100"/>
        </p:scale>
        <p:origin x="-1710" y="-780"/>
      </p:cViewPr>
      <p:guideLst>
        <p:guide orient="horz" pos="142"/>
        <p:guide orient="horz" pos="3906"/>
        <p:guide pos="1277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t>27.11.2020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44795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 dirty="0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0.png"/><Relationship Id="rId7" Type="http://schemas.openxmlformats.org/officeDocument/2006/relationships/image" Target="../media/image10.emf"/><Relationship Id="rId12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19.png"/><Relationship Id="rId10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microsoft.com/office/2007/relationships/hdphoto" Target="../media/hdphoto1.wdp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emf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emf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emf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0.emf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microsoft.com/office/2007/relationships/hdphoto" Target="../media/hdphoto1.wdp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emf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emf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emf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emf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emf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emf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emf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43655" y="3511632"/>
            <a:ext cx="9716813" cy="757130"/>
          </a:xfrm>
        </p:spPr>
        <p:txBody>
          <a:bodyPr/>
          <a:lstStyle/>
          <a:p>
            <a:pPr algn="just"/>
            <a:r>
              <a:rPr lang="ru-RU" sz="2400" dirty="0"/>
              <a:t>Сплошное наблюдение за  деятельностью субъектов малого </a:t>
            </a:r>
            <a:br>
              <a:rPr lang="ru-RU" sz="2400" dirty="0"/>
            </a:br>
            <a:r>
              <a:rPr lang="ru-RU" sz="2400" dirty="0"/>
              <a:t>и среднего предпринимательства </a:t>
            </a:r>
            <a:endParaRPr lang="ru-RU" sz="24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6282055" cy="400622"/>
          </a:xfrm>
        </p:spPr>
        <p:txBody>
          <a:bodyPr/>
          <a:lstStyle/>
          <a:p>
            <a:pPr algn="ctr"/>
            <a:r>
              <a:rPr lang="ru-RU" dirty="0" err="1" smtClean="0"/>
              <a:t>Амурстат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F8A9122-393E-9E43-ADBD-FD8785CAD33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3047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5834260" cy="936897"/>
          </a:xfrm>
        </p:spPr>
        <p:txBody>
          <a:bodyPr/>
          <a:lstStyle/>
          <a:p>
            <a:r>
              <a:rPr lang="ru-RU" dirty="0"/>
              <a:t>Формы обследования, основные показатели, разрезы</a:t>
            </a:r>
            <a:r>
              <a:rPr lang="en-US" dirty="0"/>
              <a:t> </a:t>
            </a:r>
            <a:r>
              <a:rPr lang="ru-RU" dirty="0"/>
              <a:t>разработки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426437" y="3031457"/>
            <a:ext cx="2960421" cy="2893093"/>
          </a:xfrm>
        </p:spPr>
        <p:txBody>
          <a:bodyPr/>
          <a:lstStyle/>
          <a:p>
            <a:pPr marL="182563" lvl="0" indent="-182563" defTabSz="914379">
              <a:buFont typeface="Arial" panose="020B0604020202020204" pitchFamily="34" charset="0"/>
              <a:buChar char="•"/>
              <a:defRPr/>
            </a:pPr>
            <a:r>
              <a:rPr lang="ru-RU" dirty="0"/>
              <a:t>№ МП-сп «Сведения об основных показателях деятельности малого предприятия за 2020 год»</a:t>
            </a:r>
          </a:p>
          <a:p>
            <a:pPr marL="182563" lvl="0" indent="-182563" defTabSz="914379">
              <a:buFont typeface="Arial" panose="020B0604020202020204" pitchFamily="34" charset="0"/>
              <a:buChar char="•"/>
              <a:defRPr/>
            </a:pPr>
            <a:r>
              <a:rPr lang="ru-RU" dirty="0"/>
              <a:t>№ 1- предприниматель  «Сведения о деятельности индивидуального предпринимателя за 2020 год». </a:t>
            </a:r>
          </a:p>
          <a:p>
            <a:pPr lvl="0" algn="ctr" defTabSz="914379">
              <a:defRPr/>
            </a:pPr>
            <a:r>
              <a:rPr lang="ru-RU" sz="1400" dirty="0"/>
              <a:t>(приказ Росстата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от </a:t>
            </a:r>
            <a:r>
              <a:rPr lang="en-US" sz="1400" dirty="0"/>
              <a:t>17</a:t>
            </a:r>
            <a:r>
              <a:rPr lang="ru-RU" sz="1400" dirty="0" smtClean="0"/>
              <a:t>.08.2020 </a:t>
            </a:r>
            <a:r>
              <a:rPr lang="ru-RU" sz="1400" dirty="0"/>
              <a:t>№ 469)     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4664492" y="2970497"/>
            <a:ext cx="3246119" cy="3136580"/>
          </a:xfrm>
        </p:spPr>
        <p:txBody>
          <a:bodyPr/>
          <a:lstStyle/>
          <a:p>
            <a:pPr marL="182563" indent="-182563"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ru-RU" sz="1550" dirty="0"/>
              <a:t>численность работников </a:t>
            </a:r>
            <a:br>
              <a:rPr lang="ru-RU" sz="1550" dirty="0"/>
            </a:br>
            <a:r>
              <a:rPr lang="ru-RU" sz="1550" dirty="0"/>
              <a:t>и начисленная заработная плата </a:t>
            </a:r>
          </a:p>
          <a:p>
            <a:pPr marL="182563" indent="-182563"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ru-RU" sz="1550" dirty="0"/>
              <a:t>платные услуги населению</a:t>
            </a:r>
          </a:p>
          <a:p>
            <a:pPr marL="182563" indent="-182563"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ru-RU" sz="1550" dirty="0"/>
              <a:t>выручка от реализации товаров (работ, услуг), </a:t>
            </a:r>
            <a:r>
              <a:rPr lang="ru-RU" sz="1550" dirty="0" smtClean="0"/>
              <a:t/>
            </a:r>
            <a:br>
              <a:rPr lang="ru-RU" sz="1550" dirty="0" smtClean="0"/>
            </a:br>
            <a:r>
              <a:rPr lang="ru-RU" sz="1550" dirty="0" smtClean="0"/>
              <a:t>в </a:t>
            </a:r>
            <a:r>
              <a:rPr lang="ru-RU" sz="1550" dirty="0"/>
              <a:t>том числе по фактическим  видам деятельности </a:t>
            </a:r>
          </a:p>
          <a:p>
            <a:pPr marL="182563" indent="-182563"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ru-RU" sz="1550" dirty="0"/>
              <a:t>основные фонды и инвестиции в основной капитал</a:t>
            </a:r>
          </a:p>
          <a:p>
            <a:pPr marL="182563" indent="-182563"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ru-RU" sz="1550" dirty="0"/>
              <a:t>наличие инновационной деятельности (для юр. лиц)</a:t>
            </a:r>
          </a:p>
          <a:p>
            <a:endParaRPr lang="ru-RU" sz="155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8075344" y="3031457"/>
            <a:ext cx="3094795" cy="2893093"/>
          </a:xfrm>
        </p:spPr>
        <p:txBody>
          <a:bodyPr/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dirty="0"/>
              <a:t>региональный, </a:t>
            </a:r>
            <a:r>
              <a:rPr lang="ru-RU" dirty="0" smtClean="0"/>
              <a:t>муниципальный</a:t>
            </a:r>
            <a:r>
              <a:rPr lang="ru-RU" dirty="0"/>
              <a:t>, Арктическая зона,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народы </a:t>
            </a:r>
            <a:r>
              <a:rPr lang="ru-RU" dirty="0"/>
              <a:t>крайнего Севера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dirty="0"/>
              <a:t>виды деятельности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детализацией </a:t>
            </a:r>
            <a:r>
              <a:rPr lang="ru-RU" dirty="0" smtClean="0"/>
              <a:t>до </a:t>
            </a:r>
            <a:r>
              <a:rPr lang="ru-RU" dirty="0"/>
              <a:t>4 знаков ОКВЭД2 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dirty="0"/>
              <a:t>формы собственности, организационно-правовые формы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Формы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/>
              <a:t>Основные показатели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/>
              <a:t>Разрезы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645" y="1234083"/>
            <a:ext cx="909087" cy="90605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907" y="1382900"/>
            <a:ext cx="720458" cy="71810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085" y="1184746"/>
            <a:ext cx="793896" cy="871414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42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2634919" y="6398749"/>
            <a:ext cx="368965" cy="400050"/>
            <a:chOff x="472103" y="6408274"/>
            <a:chExt cx="446447" cy="400050"/>
          </a:xfrm>
        </p:grpSpPr>
        <p:cxnSp>
          <p:nvCxnSpPr>
            <p:cNvPr id="60" name="Прямая соединительная линия 59"/>
            <p:cNvCxnSpPr/>
            <p:nvPr/>
          </p:nvCxnSpPr>
          <p:spPr>
            <a:xfrm>
              <a:off x="472103" y="640827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485438" y="680832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Группа 61"/>
          <p:cNvGrpSpPr/>
          <p:nvPr/>
        </p:nvGrpSpPr>
        <p:grpSpPr>
          <a:xfrm>
            <a:off x="66995" y="6297065"/>
            <a:ext cx="4238230" cy="587782"/>
            <a:chOff x="1229045" y="2877590"/>
            <a:chExt cx="4238230" cy="587782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xmlns="" id="{4094BCAE-5706-C341-AF8A-A06C65373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10790" y="3061146"/>
              <a:ext cx="333959" cy="257626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xmlns="" id="{39DE13E1-CEDA-F24A-AB77-9B1F2E26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29045" y="3057747"/>
              <a:ext cx="333898" cy="248039"/>
            </a:xfrm>
            <a:prstGeom prst="rect">
              <a:avLst/>
            </a:prstGeom>
          </p:spPr>
        </p:pic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870" y="2996808"/>
              <a:ext cx="406680" cy="405351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129" y="2920521"/>
              <a:ext cx="405886" cy="404376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298" y="2996808"/>
              <a:ext cx="406680" cy="405351"/>
            </a:xfrm>
            <a:prstGeom prst="rect">
              <a:avLst/>
            </a:prstGeom>
          </p:spPr>
        </p:pic>
        <p:grpSp>
          <p:nvGrpSpPr>
            <p:cNvPr id="68" name="Группа 67"/>
            <p:cNvGrpSpPr/>
            <p:nvPr/>
          </p:nvGrpSpPr>
          <p:grpSpPr>
            <a:xfrm>
              <a:off x="2356129" y="2908962"/>
              <a:ext cx="565976" cy="527511"/>
              <a:chOff x="6245569" y="2607735"/>
              <a:chExt cx="753314" cy="702117"/>
            </a:xfrm>
          </p:grpSpPr>
          <p:pic>
            <p:nvPicPr>
              <p:cNvPr id="73" name="Рисунок 72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5936" y="2607735"/>
                <a:ext cx="492947" cy="541079"/>
              </a:xfrm>
              <a:prstGeom prst="rect">
                <a:avLst/>
              </a:prstGeom>
            </p:spPr>
          </p:pic>
          <p:pic>
            <p:nvPicPr>
              <p:cNvPr id="74" name="Рисунок 73"/>
              <p:cNvPicPr>
                <a:picLocks noChangeAspect="1"/>
              </p:cNvPicPr>
              <p:nvPr/>
            </p:nvPicPr>
            <p:blipFill rotWithShape="1">
              <a:blip r:embed="rId12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 b="4328"/>
              <a:stretch/>
            </p:blipFill>
            <p:spPr>
              <a:xfrm>
                <a:off x="6245569" y="2622832"/>
                <a:ext cx="359052" cy="687020"/>
              </a:xfrm>
              <a:prstGeom prst="rect">
                <a:avLst/>
              </a:prstGeom>
            </p:spPr>
          </p:pic>
        </p:grpSp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118" y="2950937"/>
              <a:ext cx="516157" cy="514435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149" y="2919357"/>
              <a:ext cx="469234" cy="467668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22" y="2969114"/>
              <a:ext cx="406680" cy="405351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427" y="2877590"/>
              <a:ext cx="567773" cy="565879"/>
            </a:xfrm>
            <a:prstGeom prst="rect">
              <a:avLst/>
            </a:prstGeom>
          </p:spPr>
        </p:pic>
      </p:grpSp>
      <p:grpSp>
        <p:nvGrpSpPr>
          <p:cNvPr id="82" name="Группа 81"/>
          <p:cNvGrpSpPr/>
          <p:nvPr/>
        </p:nvGrpSpPr>
        <p:grpSpPr>
          <a:xfrm>
            <a:off x="1424346" y="187999"/>
            <a:ext cx="10403790" cy="529239"/>
            <a:chOff x="1439586" y="5107200"/>
            <a:chExt cx="10403790" cy="529239"/>
          </a:xfrm>
        </p:grpSpPr>
        <p:sp>
          <p:nvSpPr>
            <p:cNvPr id="83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84" name="Группа 83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85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86" name="Группа 85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87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88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33403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9219467" y="6355682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7510660" cy="936897"/>
          </a:xfrm>
        </p:spPr>
        <p:txBody>
          <a:bodyPr/>
          <a:lstStyle/>
          <a:p>
            <a:r>
              <a:rPr lang="ru-RU" dirty="0"/>
              <a:t>Методы информирования и способы предоставления отчетности </a:t>
            </a:r>
          </a:p>
          <a:p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2"/>
          </p:nvPr>
        </p:nvSpPr>
        <p:spPr>
          <a:xfrm>
            <a:off x="771524" y="2037632"/>
            <a:ext cx="5181601" cy="2412448"/>
          </a:xfrm>
        </p:spPr>
        <p:txBody>
          <a:bodyPr/>
          <a:lstStyle/>
          <a:p>
            <a:pPr marL="0"/>
            <a:r>
              <a:rPr lang="ru-RU" b="1" dirty="0"/>
              <a:t>Методы информирования респондентов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dirty="0"/>
              <a:t>Единый портал государственный услуг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dirty="0"/>
              <a:t>Единая система сдачи отчетности Росстата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dirty="0"/>
              <a:t>АО «Корпорация МСП»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dirty="0"/>
              <a:t>Операторы электронного документооборота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dirty="0"/>
              <a:t>Размещение информационных материалов  </a:t>
            </a:r>
            <a:br>
              <a:rPr lang="ru-RU" dirty="0"/>
            </a:br>
            <a:r>
              <a:rPr lang="ru-RU" dirty="0"/>
              <a:t>на официальных сайтах ФОИВ, общественных организаций, в СМИ</a:t>
            </a:r>
            <a:endParaRPr lang="en-US" dirty="0"/>
          </a:p>
          <a:p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3"/>
          </p:nvPr>
        </p:nvSpPr>
        <p:spPr>
          <a:xfrm>
            <a:off x="6210301" y="2037631"/>
            <a:ext cx="5258990" cy="3004631"/>
          </a:xfrm>
        </p:spPr>
        <p:txBody>
          <a:bodyPr/>
          <a:lstStyle/>
          <a:p>
            <a:pPr lvl="0"/>
            <a:r>
              <a:rPr lang="ru-RU" b="1" dirty="0"/>
              <a:t>Способы представления отчетности</a:t>
            </a:r>
          </a:p>
          <a:p>
            <a:pPr lvl="0"/>
            <a:endParaRPr lang="ru-RU" b="1" dirty="0" smtClean="0"/>
          </a:p>
          <a:p>
            <a:pPr lvl="0">
              <a:spcBef>
                <a:spcPts val="0"/>
              </a:spcBef>
            </a:pPr>
            <a:r>
              <a:rPr lang="ru-RU" b="1" dirty="0" smtClean="0"/>
              <a:t>в </a:t>
            </a:r>
            <a:r>
              <a:rPr lang="ru-RU" b="1" dirty="0"/>
              <a:t>электронном виде: </a:t>
            </a:r>
            <a:endParaRPr lang="ru-RU" dirty="0"/>
          </a:p>
          <a:p>
            <a:pPr marL="298450" lvl="0" indent="-28575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dirty="0"/>
              <a:t>Росстат (Единая система сбора отчетности)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dirty="0"/>
              <a:t>Единый портал государственный услуг</a:t>
            </a:r>
          </a:p>
          <a:p>
            <a:pPr marL="298450" lvl="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dirty="0"/>
              <a:t>Через операторов электронного документооборота</a:t>
            </a:r>
          </a:p>
          <a:p>
            <a:pPr marL="0">
              <a:buClr>
                <a:schemeClr val="accent2"/>
              </a:buClr>
            </a:pPr>
            <a:endParaRPr lang="ru-RU" b="1" dirty="0" smtClean="0"/>
          </a:p>
          <a:p>
            <a:pPr marL="0">
              <a:spcBef>
                <a:spcPts val="0"/>
              </a:spcBef>
              <a:buClr>
                <a:schemeClr val="accent2"/>
              </a:buClr>
            </a:pPr>
            <a:r>
              <a:rPr lang="ru-RU" b="1" dirty="0"/>
              <a:t>в</a:t>
            </a:r>
            <a:r>
              <a:rPr lang="ru-RU" b="1" dirty="0" smtClean="0"/>
              <a:t> </a:t>
            </a:r>
            <a:r>
              <a:rPr lang="ru-RU" b="1" dirty="0"/>
              <a:t>бумажном виде: 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dirty="0"/>
              <a:t>в территориальные органы Росстата 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dirty="0"/>
              <a:t>почтой</a:t>
            </a:r>
          </a:p>
          <a:p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424346" y="187999"/>
            <a:ext cx="10403790" cy="529239"/>
            <a:chOff x="1439586" y="5107200"/>
            <a:chExt cx="10403790" cy="529239"/>
          </a:xfrm>
        </p:grpSpPr>
        <p:sp>
          <p:nvSpPr>
            <p:cNvPr id="10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12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13" name="Группа 12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14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15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7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080315" y="6378747"/>
            <a:ext cx="335423" cy="440055"/>
            <a:chOff x="472103" y="6408274"/>
            <a:chExt cx="446447" cy="400050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472103" y="640827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485438" y="680832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/>
          <p:cNvGrpSpPr/>
          <p:nvPr/>
        </p:nvGrpSpPr>
        <p:grpSpPr>
          <a:xfrm>
            <a:off x="66995" y="6297065"/>
            <a:ext cx="4238230" cy="587782"/>
            <a:chOff x="1229045" y="2877590"/>
            <a:chExt cx="4238230" cy="587782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xmlns="" id="{4094BCAE-5706-C341-AF8A-A06C65373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10790" y="3061146"/>
              <a:ext cx="333959" cy="257626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xmlns="" id="{39DE13E1-CEDA-F24A-AB77-9B1F2E26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29045" y="3057747"/>
              <a:ext cx="333898" cy="248039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870" y="2996808"/>
              <a:ext cx="406680" cy="405351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129" y="2920521"/>
              <a:ext cx="405886" cy="404376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298" y="2996808"/>
              <a:ext cx="406680" cy="405351"/>
            </a:xfrm>
            <a:prstGeom prst="rect">
              <a:avLst/>
            </a:prstGeom>
          </p:spPr>
        </p:pic>
        <p:grpSp>
          <p:nvGrpSpPr>
            <p:cNvPr id="43" name="Группа 42"/>
            <p:cNvGrpSpPr/>
            <p:nvPr/>
          </p:nvGrpSpPr>
          <p:grpSpPr>
            <a:xfrm>
              <a:off x="2356129" y="2908962"/>
              <a:ext cx="565976" cy="527511"/>
              <a:chOff x="6245569" y="2607735"/>
              <a:chExt cx="753314" cy="702117"/>
            </a:xfrm>
          </p:grpSpPr>
          <p:pic>
            <p:nvPicPr>
              <p:cNvPr id="48" name="Рисунок 47"/>
              <p:cNvPicPr>
                <a:picLocks noChangeAspect="1"/>
              </p:cNvPicPr>
              <p:nvPr/>
            </p:nvPicPr>
            <p:blipFill>
              <a:blip r:embed="rId9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5936" y="2607735"/>
                <a:ext cx="492947" cy="541079"/>
              </a:xfrm>
              <a:prstGeom prst="rect">
                <a:avLst/>
              </a:prstGeom>
            </p:spPr>
          </p:pic>
          <p:pic>
            <p:nvPicPr>
              <p:cNvPr id="49" name="Рисунок 48"/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 b="4328"/>
              <a:stretch/>
            </p:blipFill>
            <p:spPr>
              <a:xfrm>
                <a:off x="6245569" y="2622832"/>
                <a:ext cx="359052" cy="687020"/>
              </a:xfrm>
              <a:prstGeom prst="rect">
                <a:avLst/>
              </a:prstGeom>
            </p:spPr>
          </p:pic>
        </p:grp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118" y="2950937"/>
              <a:ext cx="516157" cy="514435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149" y="2919357"/>
              <a:ext cx="469234" cy="467668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22" y="2969114"/>
              <a:ext cx="406680" cy="405351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427" y="2877590"/>
              <a:ext cx="567773" cy="565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1876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5529460" cy="936897"/>
          </a:xfrm>
        </p:spPr>
        <p:txBody>
          <a:bodyPr/>
          <a:lstStyle/>
          <a:p>
            <a:r>
              <a:rPr lang="ru-RU" dirty="0"/>
              <a:t>Обязанность участвовать </a:t>
            </a:r>
            <a:br>
              <a:rPr lang="ru-RU" dirty="0"/>
            </a:br>
            <a:r>
              <a:rPr lang="ru-RU" dirty="0"/>
              <a:t>в сплошном наблюдении МСП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447891" y="1610912"/>
            <a:ext cx="10333319" cy="4668570"/>
          </a:xfrm>
        </p:spPr>
        <p:txBody>
          <a:bodyPr/>
          <a:lstStyle/>
          <a:p>
            <a:r>
              <a:rPr lang="ru-RU" b="1" dirty="0"/>
              <a:t>Административная ответственность </a:t>
            </a:r>
          </a:p>
          <a:p>
            <a:r>
              <a:rPr lang="ru-RU" dirty="0"/>
              <a:t>ст. 13.19 КоАП РФ - непредставление, несвоевременное представление или предоставление недостоверных первичных данных</a:t>
            </a:r>
          </a:p>
          <a:p>
            <a:endParaRPr lang="ru-RU" dirty="0"/>
          </a:p>
          <a:p>
            <a:r>
              <a:rPr lang="ru-RU" b="1" dirty="0"/>
              <a:t>Порядок информирования респондентов </a:t>
            </a:r>
          </a:p>
          <a:p>
            <a:r>
              <a:rPr lang="ru-RU" dirty="0"/>
              <a:t>Постановление Правительства РФ от 18.08.2008 № 620, п. 4 Положения об условиях предоставления  в обязательном порядке первичных стат. данных и административных данных субъектам официального стат. учета </a:t>
            </a:r>
          </a:p>
          <a:p>
            <a:endParaRPr lang="ru-RU" dirty="0"/>
          </a:p>
          <a:p>
            <a:r>
              <a:rPr lang="ru-RU" b="1" dirty="0"/>
              <a:t>Пандемия, мораторий на штрафные санкции  для малого бизнеса</a:t>
            </a:r>
          </a:p>
          <a:p>
            <a:r>
              <a:rPr lang="ru-RU" dirty="0"/>
              <a:t>Нормативными правовыми актами РФ исключений не предусмотрено </a:t>
            </a:r>
            <a:br>
              <a:rPr lang="ru-RU" dirty="0"/>
            </a:br>
            <a:endParaRPr lang="ru-RU" dirty="0"/>
          </a:p>
          <a:p>
            <a:r>
              <a:rPr lang="ru-RU" b="1" dirty="0"/>
              <a:t>Гарантии по  соблюдению конфиденциальности </a:t>
            </a:r>
          </a:p>
          <a:p>
            <a:r>
              <a:rPr lang="ru-RU" dirty="0"/>
              <a:t>Публикация  итогов осуществляется с соблюдением требований законодательства </a:t>
            </a:r>
            <a:br>
              <a:rPr lang="ru-RU" dirty="0"/>
            </a:br>
            <a:r>
              <a:rPr lang="ru-RU" dirty="0"/>
              <a:t>по обеспечению конфиденциальности в отношении первичных данных, представленных респондентами</a:t>
            </a:r>
          </a:p>
          <a:p>
            <a:endParaRPr lang="ru-RU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3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463594" y="6369222"/>
            <a:ext cx="368965" cy="440055"/>
            <a:chOff x="472103" y="6408274"/>
            <a:chExt cx="446447" cy="400050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472103" y="640827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485438" y="680832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па 32"/>
          <p:cNvGrpSpPr/>
          <p:nvPr/>
        </p:nvGrpSpPr>
        <p:grpSpPr>
          <a:xfrm>
            <a:off x="66995" y="6297065"/>
            <a:ext cx="4238230" cy="587782"/>
            <a:chOff x="1229045" y="2877590"/>
            <a:chExt cx="4238230" cy="587782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xmlns="" id="{4094BCAE-5706-C341-AF8A-A06C65373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10790" y="3061146"/>
              <a:ext cx="333959" cy="257626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xmlns="" id="{39DE13E1-CEDA-F24A-AB77-9B1F2E26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29045" y="3057747"/>
              <a:ext cx="333898" cy="248039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870" y="2996808"/>
              <a:ext cx="406680" cy="405351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129" y="2920521"/>
              <a:ext cx="405886" cy="404376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298" y="2996808"/>
              <a:ext cx="406680" cy="405351"/>
            </a:xfrm>
            <a:prstGeom prst="rect">
              <a:avLst/>
            </a:prstGeom>
          </p:spPr>
        </p:pic>
        <p:grpSp>
          <p:nvGrpSpPr>
            <p:cNvPr id="39" name="Группа 38"/>
            <p:cNvGrpSpPr/>
            <p:nvPr/>
          </p:nvGrpSpPr>
          <p:grpSpPr>
            <a:xfrm>
              <a:off x="2356129" y="2908962"/>
              <a:ext cx="565976" cy="527511"/>
              <a:chOff x="6245569" y="2607735"/>
              <a:chExt cx="753314" cy="702117"/>
            </a:xfrm>
          </p:grpSpPr>
          <p:pic>
            <p:nvPicPr>
              <p:cNvPr id="44" name="Рисунок 43"/>
              <p:cNvPicPr>
                <a:picLocks noChangeAspect="1"/>
              </p:cNvPicPr>
              <p:nvPr/>
            </p:nvPicPr>
            <p:blipFill>
              <a:blip r:embed="rId9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5936" y="2607735"/>
                <a:ext cx="492947" cy="541079"/>
              </a:xfrm>
              <a:prstGeom prst="rect">
                <a:avLst/>
              </a:prstGeom>
            </p:spPr>
          </p:pic>
          <p:pic>
            <p:nvPicPr>
              <p:cNvPr id="45" name="Рисунок 44"/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 b="4328"/>
              <a:stretch/>
            </p:blipFill>
            <p:spPr>
              <a:xfrm>
                <a:off x="6245569" y="2622832"/>
                <a:ext cx="359052" cy="687020"/>
              </a:xfrm>
              <a:prstGeom prst="rect">
                <a:avLst/>
              </a:prstGeom>
            </p:spPr>
          </p:pic>
        </p:grp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118" y="2950937"/>
              <a:ext cx="516157" cy="514435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149" y="2919357"/>
              <a:ext cx="469234" cy="467668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22" y="2969114"/>
              <a:ext cx="406680" cy="405351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427" y="2877590"/>
              <a:ext cx="567773" cy="565879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1439586" y="179326"/>
            <a:ext cx="10403790" cy="679831"/>
            <a:chOff x="1439586" y="5969298"/>
            <a:chExt cx="10403790" cy="679831"/>
          </a:xfrm>
        </p:grpSpPr>
        <p:sp>
          <p:nvSpPr>
            <p:cNvPr id="47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48" name="Группа 47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49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50" name="Группа 49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51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3361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1" y="536137"/>
            <a:ext cx="4279780" cy="936897"/>
          </a:xfrm>
        </p:spPr>
        <p:txBody>
          <a:bodyPr/>
          <a:lstStyle/>
          <a:p>
            <a:r>
              <a:rPr lang="ru-RU" dirty="0"/>
              <a:t>Публикация итогов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сплошного наблюдения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447892" y="1687112"/>
            <a:ext cx="10942919" cy="40126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/>
              <a:t>п.1.1</a:t>
            </a:r>
            <a:r>
              <a:rPr lang="en-US" dirty="0"/>
              <a:t>.4</a:t>
            </a:r>
            <a:r>
              <a:rPr lang="ru-RU" dirty="0"/>
              <a:t>. ФПСР: итоги сплошного наблюдения за деятельностью субъектов МСП публикуются не реже одного раза в пять лет: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dirty="0"/>
              <a:t>                                  предварительные через 11 месяцев после отчетного периода </a:t>
            </a:r>
            <a:br>
              <a:rPr lang="ru-RU" dirty="0"/>
            </a:br>
            <a:r>
              <a:rPr lang="ru-RU" dirty="0"/>
              <a:t>                                  окончательные через 18 месяцев после отчетного периода</a:t>
            </a:r>
          </a:p>
          <a:p>
            <a:endParaRPr lang="ru-RU" dirty="0"/>
          </a:p>
          <a:p>
            <a:r>
              <a:rPr lang="ru-RU" b="1" dirty="0"/>
              <a:t>Публикация итогов сплошного наблюдения:</a:t>
            </a:r>
          </a:p>
          <a:p>
            <a:r>
              <a:rPr lang="ru-RU" dirty="0"/>
              <a:t>предварительные — декабрь 2021</a:t>
            </a:r>
            <a:r>
              <a:rPr lang="en-US" dirty="0"/>
              <a:t> г.</a:t>
            </a:r>
            <a:r>
              <a:rPr lang="ru-RU" dirty="0"/>
              <a:t>, окончательные — июнь 2022</a:t>
            </a:r>
            <a:r>
              <a:rPr lang="en-US" dirty="0"/>
              <a:t> г.</a:t>
            </a:r>
            <a:endParaRPr lang="ru-RU" dirty="0"/>
          </a:p>
          <a:p>
            <a:endParaRPr lang="ru-RU" dirty="0"/>
          </a:p>
          <a:p>
            <a:r>
              <a:rPr lang="ru-RU" dirty="0"/>
              <a:t>Максимальная детализация — 4 знака ОКВЭД2</a:t>
            </a:r>
          </a:p>
          <a:p>
            <a:r>
              <a:rPr lang="ru-RU" dirty="0"/>
              <a:t>Муниципальный разрез — с соблюдением конфиденциальности</a:t>
            </a:r>
          </a:p>
          <a:p>
            <a:endParaRPr lang="ru-RU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4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873169" y="6398749"/>
            <a:ext cx="368965" cy="400050"/>
            <a:chOff x="472103" y="6408274"/>
            <a:chExt cx="446447" cy="400050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>
              <a:off x="472103" y="640827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485438" y="680832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/>
          <p:cNvGrpSpPr/>
          <p:nvPr/>
        </p:nvGrpSpPr>
        <p:grpSpPr>
          <a:xfrm>
            <a:off x="66995" y="6297065"/>
            <a:ext cx="4238230" cy="587782"/>
            <a:chOff x="1229045" y="2877590"/>
            <a:chExt cx="4238230" cy="587782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xmlns="" id="{4094BCAE-5706-C341-AF8A-A06C65373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10790" y="3061146"/>
              <a:ext cx="333959" cy="257626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xmlns="" id="{39DE13E1-CEDA-F24A-AB77-9B1F2E26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29045" y="3057747"/>
              <a:ext cx="333898" cy="248039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870" y="2996808"/>
              <a:ext cx="406680" cy="405351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129" y="2920521"/>
              <a:ext cx="405886" cy="404376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298" y="2996808"/>
              <a:ext cx="406680" cy="405351"/>
            </a:xfrm>
            <a:prstGeom prst="rect">
              <a:avLst/>
            </a:prstGeom>
          </p:spPr>
        </p:pic>
        <p:grpSp>
          <p:nvGrpSpPr>
            <p:cNvPr id="40" name="Группа 39"/>
            <p:cNvGrpSpPr/>
            <p:nvPr/>
          </p:nvGrpSpPr>
          <p:grpSpPr>
            <a:xfrm>
              <a:off x="2356129" y="2908962"/>
              <a:ext cx="565976" cy="527511"/>
              <a:chOff x="6245569" y="2607735"/>
              <a:chExt cx="753314" cy="702117"/>
            </a:xfrm>
          </p:grpSpPr>
          <p:pic>
            <p:nvPicPr>
              <p:cNvPr id="45" name="Рисунок 44"/>
              <p:cNvPicPr>
                <a:picLocks noChangeAspect="1"/>
              </p:cNvPicPr>
              <p:nvPr/>
            </p:nvPicPr>
            <p:blipFill>
              <a:blip r:embed="rId9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5936" y="2607735"/>
                <a:ext cx="492947" cy="541079"/>
              </a:xfrm>
              <a:prstGeom prst="rect">
                <a:avLst/>
              </a:prstGeom>
            </p:spPr>
          </p:pic>
          <p:pic>
            <p:nvPicPr>
              <p:cNvPr id="46" name="Рисунок 45"/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 b="4328"/>
              <a:stretch/>
            </p:blipFill>
            <p:spPr>
              <a:xfrm>
                <a:off x="6245569" y="2622832"/>
                <a:ext cx="359052" cy="687020"/>
              </a:xfrm>
              <a:prstGeom prst="rect">
                <a:avLst/>
              </a:prstGeom>
            </p:spPr>
          </p:pic>
        </p:grp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118" y="2950937"/>
              <a:ext cx="516157" cy="514435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149" y="2919357"/>
              <a:ext cx="469234" cy="467668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22" y="2969114"/>
              <a:ext cx="406680" cy="405351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427" y="2877590"/>
              <a:ext cx="567773" cy="565879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1439586" y="179326"/>
            <a:ext cx="10403790" cy="679831"/>
            <a:chOff x="1439586" y="5969298"/>
            <a:chExt cx="10403790" cy="679831"/>
          </a:xfrm>
        </p:grpSpPr>
        <p:sp>
          <p:nvSpPr>
            <p:cNvPr id="4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49" name="Группа 48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5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51" name="Группа 50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5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38310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604592" y="1742157"/>
            <a:ext cx="4691307" cy="3382294"/>
          </a:xfrm>
        </p:spPr>
        <p:txBody>
          <a:bodyPr/>
          <a:lstStyle/>
          <a:p>
            <a:r>
              <a:rPr lang="ru-RU" dirty="0">
                <a:solidFill>
                  <a:srgbClr val="334286"/>
                </a:solidFill>
              </a:rPr>
              <a:t>СПЛОШНОЕ НАБЛЮДЕНИЕМСП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094BCAE-5706-C341-AF8A-A06C65373709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6548817" y="3181766"/>
            <a:ext cx="444500" cy="3429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9DE13E1-CEDA-F24A-AB77-9B1F2E26A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606" y="95105"/>
            <a:ext cx="488861" cy="363154"/>
          </a:xfrm>
          <a:prstGeom prst="rect">
            <a:avLst/>
          </a:prstGeom>
        </p:spPr>
      </p:pic>
      <p:sp>
        <p:nvSpPr>
          <p:cNvPr id="7" name="object 21">
            <a:extLst>
              <a:ext uri="{FF2B5EF4-FFF2-40B4-BE49-F238E27FC236}">
                <a16:creationId xmlns:a16="http://schemas.microsoft.com/office/drawing/2014/main" xmlns="" id="{54DC0CE9-C08C-0C47-985C-B1EDEA90623E}"/>
              </a:ext>
            </a:extLst>
          </p:cNvPr>
          <p:cNvSpPr txBox="1"/>
          <p:nvPr/>
        </p:nvSpPr>
        <p:spPr>
          <a:xfrm>
            <a:off x="7665540" y="-91440"/>
            <a:ext cx="4008773" cy="8250977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26670">
              <a:spcBef>
                <a:spcPts val="1000"/>
              </a:spcBef>
            </a:pPr>
            <a:r>
              <a:rPr lang="ru-RU" sz="2000" dirty="0">
                <a:solidFill>
                  <a:srgbClr val="C00000"/>
                </a:solidFill>
              </a:rPr>
              <a:t>Методы статистического наблюдения </a:t>
            </a:r>
          </a:p>
          <a:p>
            <a:pPr marL="26670">
              <a:spcBef>
                <a:spcPts val="1000"/>
              </a:spcBef>
            </a:pPr>
            <a:r>
              <a:rPr lang="ru-RU" sz="2000" spc="-10" dirty="0">
                <a:solidFill>
                  <a:srgbClr val="C00000"/>
                </a:solidFill>
                <a:cs typeface="Arial"/>
              </a:rPr>
              <a:t>Нормативно-правовая база</a:t>
            </a:r>
            <a:r>
              <a:rPr lang="ru-RU" sz="2000" spc="-10" dirty="0">
                <a:solidFill>
                  <a:srgbClr val="C00000"/>
                </a:solidFill>
                <a:latin typeface="Arial"/>
                <a:cs typeface="Arial"/>
              </a:rPr>
              <a:t/>
            </a:r>
            <a:br>
              <a:rPr lang="ru-RU" sz="2000" spc="-10" dirty="0">
                <a:solidFill>
                  <a:srgbClr val="C00000"/>
                </a:solidFill>
                <a:latin typeface="Arial"/>
                <a:cs typeface="Arial"/>
              </a:rPr>
            </a:br>
            <a:r>
              <a:rPr lang="ru-RU" sz="1600" spc="-5" dirty="0">
                <a:solidFill>
                  <a:srgbClr val="C00000"/>
                </a:solidFill>
                <a:latin typeface="Arial"/>
                <a:cs typeface="Arial"/>
              </a:rPr>
              <a:t/>
            </a:r>
            <a:br>
              <a:rPr lang="ru-RU" sz="1600" spc="-5" dirty="0">
                <a:solidFill>
                  <a:srgbClr val="C00000"/>
                </a:solidFill>
                <a:latin typeface="Arial"/>
                <a:cs typeface="Arial"/>
              </a:rPr>
            </a:br>
            <a:r>
              <a:rPr lang="ru-RU" sz="2000" spc="-10" dirty="0">
                <a:solidFill>
                  <a:srgbClr val="C00000"/>
                </a:solidFill>
                <a:latin typeface="Arial"/>
                <a:cs typeface="Arial"/>
              </a:rPr>
              <a:t>Цель и задачи</a:t>
            </a:r>
            <a:br>
              <a:rPr lang="ru-RU" sz="2000" spc="-10" dirty="0">
                <a:solidFill>
                  <a:srgbClr val="C00000"/>
                </a:solidFill>
                <a:latin typeface="Arial"/>
                <a:cs typeface="Arial"/>
              </a:rPr>
            </a:br>
            <a:r>
              <a:rPr lang="ru-RU" sz="1600" spc="-5" dirty="0">
                <a:solidFill>
                  <a:srgbClr val="C00000"/>
                </a:solidFill>
                <a:latin typeface="Arial"/>
                <a:cs typeface="Arial"/>
              </a:rPr>
              <a:t/>
            </a:r>
            <a:br>
              <a:rPr lang="ru-RU" sz="1600" spc="-5" dirty="0">
                <a:solidFill>
                  <a:srgbClr val="C00000"/>
                </a:solidFill>
                <a:latin typeface="Arial"/>
                <a:cs typeface="Arial"/>
              </a:rPr>
            </a:br>
            <a:r>
              <a:rPr lang="ru-RU" sz="2000" spc="-10" dirty="0" smtClean="0">
                <a:solidFill>
                  <a:srgbClr val="C00000"/>
                </a:solidFill>
                <a:cs typeface="Arial"/>
              </a:rPr>
              <a:t>Объекты наблюдения</a:t>
            </a:r>
          </a:p>
          <a:p>
            <a:pPr marL="26670">
              <a:spcBef>
                <a:spcPts val="1000"/>
              </a:spcBef>
            </a:pPr>
            <a:r>
              <a:rPr lang="ru-RU" sz="2000" spc="-10" dirty="0">
                <a:solidFill>
                  <a:srgbClr val="C00000"/>
                </a:solidFill>
                <a:cs typeface="Arial"/>
              </a:rPr>
              <a:t>Необходимость информационной поддержки</a:t>
            </a:r>
          </a:p>
          <a:p>
            <a:pPr marL="26670">
              <a:spcBef>
                <a:spcPts val="1000"/>
              </a:spcBef>
            </a:pPr>
            <a:r>
              <a:rPr lang="ru-RU" sz="2000" spc="-10" dirty="0" smtClean="0">
                <a:solidFill>
                  <a:srgbClr val="C00000"/>
                </a:solidFill>
                <a:cs typeface="Arial"/>
              </a:rPr>
              <a:t>Повышение </a:t>
            </a:r>
            <a:r>
              <a:rPr lang="ru-RU" sz="2000" spc="-10" dirty="0">
                <a:solidFill>
                  <a:srgbClr val="C00000"/>
                </a:solidFill>
                <a:cs typeface="Arial"/>
              </a:rPr>
              <a:t>осведомленности   респондентов </a:t>
            </a:r>
            <a:endParaRPr lang="ru-RU" sz="2000" spc="-10" dirty="0" smtClean="0">
              <a:solidFill>
                <a:srgbClr val="C00000"/>
              </a:solidFill>
              <a:cs typeface="Arial"/>
            </a:endParaRPr>
          </a:p>
          <a:p>
            <a:pPr marL="26670">
              <a:spcBef>
                <a:spcPts val="1000"/>
              </a:spcBef>
            </a:pPr>
            <a:r>
              <a:rPr lang="ru-RU" sz="2000" spc="-10" dirty="0" smtClean="0">
                <a:solidFill>
                  <a:srgbClr val="C00000"/>
                </a:solidFill>
                <a:cs typeface="Arial"/>
              </a:rPr>
              <a:t>Формы </a:t>
            </a:r>
            <a:r>
              <a:rPr lang="ru-RU" sz="2000" spc="-10" dirty="0">
                <a:solidFill>
                  <a:srgbClr val="C00000"/>
                </a:solidFill>
                <a:cs typeface="Arial"/>
              </a:rPr>
              <a:t>обследования, основные показатели, разрезы разработки</a:t>
            </a:r>
          </a:p>
          <a:p>
            <a:pPr marL="26670">
              <a:spcBef>
                <a:spcPts val="1000"/>
              </a:spcBef>
            </a:pPr>
            <a:r>
              <a:rPr lang="ru-RU" sz="2000" spc="-10" dirty="0" smtClean="0">
                <a:solidFill>
                  <a:srgbClr val="C00000"/>
                </a:solidFill>
                <a:cs typeface="Arial"/>
              </a:rPr>
              <a:t>Методы </a:t>
            </a:r>
            <a:r>
              <a:rPr lang="ru-RU" sz="2000" spc="-10" dirty="0">
                <a:solidFill>
                  <a:srgbClr val="C00000"/>
                </a:solidFill>
                <a:cs typeface="Arial"/>
              </a:rPr>
              <a:t>информирования </a:t>
            </a:r>
            <a:br>
              <a:rPr lang="ru-RU" sz="2000" spc="-10" dirty="0">
                <a:solidFill>
                  <a:srgbClr val="C00000"/>
                </a:solidFill>
                <a:cs typeface="Arial"/>
              </a:rPr>
            </a:br>
            <a:r>
              <a:rPr lang="ru-RU" sz="2000" spc="-10" dirty="0">
                <a:solidFill>
                  <a:srgbClr val="C00000"/>
                </a:solidFill>
                <a:cs typeface="Arial"/>
              </a:rPr>
              <a:t>и  способы представления отчетности</a:t>
            </a:r>
          </a:p>
          <a:p>
            <a:pPr marL="26670">
              <a:spcBef>
                <a:spcPts val="1000"/>
              </a:spcBef>
            </a:pPr>
            <a:r>
              <a:rPr lang="ru-RU" sz="2000" spc="-10" dirty="0">
                <a:solidFill>
                  <a:srgbClr val="C00000"/>
                </a:solidFill>
                <a:cs typeface="Arial"/>
              </a:rPr>
              <a:t>Обязанность участвовать </a:t>
            </a:r>
            <a:br>
              <a:rPr lang="ru-RU" sz="2000" spc="-10" dirty="0">
                <a:solidFill>
                  <a:srgbClr val="C00000"/>
                </a:solidFill>
                <a:cs typeface="Arial"/>
              </a:rPr>
            </a:br>
            <a:r>
              <a:rPr lang="ru-RU" sz="2000" spc="-10" dirty="0">
                <a:solidFill>
                  <a:srgbClr val="C00000"/>
                </a:solidFill>
                <a:cs typeface="Arial"/>
              </a:rPr>
              <a:t>в сплошном наблюдении МСП</a:t>
            </a:r>
            <a:endParaRPr lang="en-US" sz="2000" spc="-10" dirty="0">
              <a:solidFill>
                <a:srgbClr val="C00000"/>
              </a:solidFill>
              <a:cs typeface="Arial"/>
            </a:endParaRPr>
          </a:p>
          <a:p>
            <a:pPr marL="26670">
              <a:spcBef>
                <a:spcPts val="1000"/>
              </a:spcBef>
            </a:pPr>
            <a:r>
              <a:rPr lang="ru-RU" sz="2000" dirty="0">
                <a:solidFill>
                  <a:srgbClr val="C00000"/>
                </a:solidFill>
              </a:rPr>
              <a:t>Публикация итогов </a:t>
            </a:r>
            <a:r>
              <a:rPr lang="en-US" sz="2000" dirty="0">
                <a:solidFill>
                  <a:srgbClr val="C00000"/>
                </a:solidFill>
              </a:rPr>
              <a:t/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сплошного наблюдения</a:t>
            </a:r>
          </a:p>
          <a:p>
            <a:pPr marL="26670">
              <a:spcBef>
                <a:spcPts val="1000"/>
              </a:spcBef>
            </a:pPr>
            <a:endParaRPr lang="ru-RU" sz="2000" spc="-10" dirty="0">
              <a:solidFill>
                <a:srgbClr val="E1002B"/>
              </a:solidFill>
              <a:cs typeface="Arial"/>
            </a:endParaRPr>
          </a:p>
          <a:p>
            <a:pPr marL="26670">
              <a:spcBef>
                <a:spcPts val="1000"/>
              </a:spcBef>
            </a:pPr>
            <a:endParaRPr lang="en-US" sz="2000" spc="-10" dirty="0">
              <a:solidFill>
                <a:srgbClr val="E1002B"/>
              </a:solidFill>
              <a:cs typeface="Arial"/>
            </a:endParaRPr>
          </a:p>
          <a:p>
            <a:pPr marL="26670">
              <a:spcBef>
                <a:spcPts val="1000"/>
              </a:spcBef>
            </a:pPr>
            <a:endParaRPr sz="12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357" y="594217"/>
            <a:ext cx="595420" cy="5934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829" y="1176106"/>
            <a:ext cx="594257" cy="59204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246" y="3826275"/>
            <a:ext cx="595420" cy="593475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6414875" y="1792521"/>
            <a:ext cx="684831" cy="638288"/>
            <a:chOff x="6245569" y="2607735"/>
            <a:chExt cx="753314" cy="702117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5936" y="2607735"/>
              <a:ext cx="492947" cy="541079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9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4328"/>
            <a:stretch/>
          </p:blipFill>
          <p:spPr>
            <a:xfrm>
              <a:off x="6245569" y="2622832"/>
              <a:ext cx="359052" cy="687020"/>
            </a:xfrm>
            <a:prstGeom prst="rect">
              <a:avLst/>
            </a:prstGeom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454" y="6279371"/>
            <a:ext cx="687005" cy="68471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044" y="5512344"/>
            <a:ext cx="687005" cy="68471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666" y="4663173"/>
            <a:ext cx="595420" cy="5934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931" y="2271035"/>
            <a:ext cx="831276" cy="82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67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7622587" cy="936897"/>
          </a:xfrm>
        </p:spPr>
        <p:txBody>
          <a:bodyPr/>
          <a:lstStyle/>
          <a:p>
            <a:r>
              <a:rPr lang="ru-RU" dirty="0"/>
              <a:t>Методы статистического наблюдения </a:t>
            </a:r>
            <a:br>
              <a:rPr lang="ru-RU" dirty="0"/>
            </a:br>
            <a:r>
              <a:rPr lang="ru-RU" dirty="0"/>
              <a:t>за малым бизнесом</a:t>
            </a:r>
          </a:p>
        </p:txBody>
      </p:sp>
      <p:sp>
        <p:nvSpPr>
          <p:cNvPr id="6" name="Freeform 19"/>
          <p:cNvSpPr>
            <a:spLocks/>
          </p:cNvSpPr>
          <p:nvPr/>
        </p:nvSpPr>
        <p:spPr bwMode="auto">
          <a:xfrm>
            <a:off x="314221" y="2672554"/>
            <a:ext cx="7912966" cy="457827"/>
          </a:xfrm>
          <a:custGeom>
            <a:avLst/>
            <a:gdLst>
              <a:gd name="T0" fmla="*/ 5105 w 5483"/>
              <a:gd name="T1" fmla="*/ 562 h 562"/>
              <a:gd name="T2" fmla="*/ 0 w 5483"/>
              <a:gd name="T3" fmla="*/ 562 h 562"/>
              <a:gd name="T4" fmla="*/ 378 w 5483"/>
              <a:gd name="T5" fmla="*/ 0 h 562"/>
              <a:gd name="T6" fmla="*/ 5483 w 5483"/>
              <a:gd name="T7" fmla="*/ 0 h 562"/>
              <a:gd name="T8" fmla="*/ 5105 w 5483"/>
              <a:gd name="T9" fmla="*/ 562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83" h="562">
                <a:moveTo>
                  <a:pt x="5105" y="562"/>
                </a:moveTo>
                <a:lnTo>
                  <a:pt x="0" y="562"/>
                </a:lnTo>
                <a:lnTo>
                  <a:pt x="378" y="0"/>
                </a:lnTo>
                <a:lnTo>
                  <a:pt x="5483" y="0"/>
                </a:lnTo>
                <a:lnTo>
                  <a:pt x="5105" y="562"/>
                </a:lnTo>
                <a:close/>
              </a:path>
            </a:pathLst>
          </a:custGeom>
          <a:gradFill>
            <a:gsLst>
              <a:gs pos="0">
                <a:srgbClr val="7F7F7F"/>
              </a:gs>
              <a:gs pos="100000">
                <a:schemeClr val="bg1">
                  <a:lumMod val="54000"/>
                </a:schemeClr>
              </a:gs>
            </a:gsLst>
            <a:lin ang="5400000" scaled="1"/>
          </a:gradFill>
          <a:ln w="9525" cap="flat" cmpd="sng" algn="ctr">
            <a:solidFill>
              <a:srgbClr val="606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3316833" y="1557669"/>
            <a:ext cx="1956955" cy="1378895"/>
          </a:xfrm>
          <a:prstGeom prst="rect">
            <a:avLst/>
          </a:prstGeom>
          <a:solidFill>
            <a:srgbClr val="0560B3"/>
          </a:solidFill>
          <a:ln w="9525" cap="flat" cmpd="sng" algn="ctr">
            <a:solidFill>
              <a:srgbClr val="01568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algn="t" rotWithShape="0">
              <a:prstClr val="black">
                <a:alpha val="27000"/>
              </a:prst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sz="2400" dirty="0">
              <a:latin typeface="Arial" charset="0"/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864001" y="1557669"/>
            <a:ext cx="1954068" cy="1378895"/>
          </a:xfrm>
          <a:prstGeom prst="rect">
            <a:avLst/>
          </a:prstGeom>
          <a:solidFill>
            <a:srgbClr val="08A7EE"/>
          </a:solidFill>
          <a:ln w="9525" cap="flat" cmpd="sng" algn="ctr">
            <a:solidFill>
              <a:srgbClr val="0195F9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algn="t" rotWithShape="0">
              <a:srgbClr val="000000">
                <a:alpha val="26667"/>
              </a:srgb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sz="2400" dirty="0">
              <a:latin typeface="Arial" charset="0"/>
            </a:endParaRPr>
          </a:p>
        </p:txBody>
      </p:sp>
      <p:sp>
        <p:nvSpPr>
          <p:cNvPr id="9" name="Freeform 22"/>
          <p:cNvSpPr>
            <a:spLocks/>
          </p:cNvSpPr>
          <p:nvPr/>
        </p:nvSpPr>
        <p:spPr bwMode="auto">
          <a:xfrm>
            <a:off x="5769521" y="1557669"/>
            <a:ext cx="1956955" cy="1378895"/>
          </a:xfrm>
          <a:custGeom>
            <a:avLst/>
            <a:gdLst>
              <a:gd name="T0" fmla="*/ 1356 w 1356"/>
              <a:gd name="T1" fmla="*/ 0 h 1051"/>
              <a:gd name="T2" fmla="*/ 1356 w 1356"/>
              <a:gd name="T3" fmla="*/ 1051 h 1051"/>
              <a:gd name="T4" fmla="*/ 0 w 1356"/>
              <a:gd name="T5" fmla="*/ 1051 h 1051"/>
              <a:gd name="T6" fmla="*/ 0 w 1356"/>
              <a:gd name="T7" fmla="*/ 4 h 1051"/>
              <a:gd name="T8" fmla="*/ 0 w 1356"/>
              <a:gd name="T9" fmla="*/ 4 h 1051"/>
              <a:gd name="T10" fmla="*/ 0 w 1356"/>
              <a:gd name="T11" fmla="*/ 0 h 1051"/>
              <a:gd name="T12" fmla="*/ 1356 w 1356"/>
              <a:gd name="T13" fmla="*/ 0 h 1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56" h="1051">
                <a:moveTo>
                  <a:pt x="1356" y="0"/>
                </a:moveTo>
                <a:lnTo>
                  <a:pt x="1356" y="1051"/>
                </a:lnTo>
                <a:lnTo>
                  <a:pt x="0" y="1051"/>
                </a:lnTo>
                <a:lnTo>
                  <a:pt x="0" y="4"/>
                </a:lnTo>
                <a:lnTo>
                  <a:pt x="0" y="4"/>
                </a:lnTo>
                <a:lnTo>
                  <a:pt x="0" y="0"/>
                </a:lnTo>
                <a:lnTo>
                  <a:pt x="1356" y="0"/>
                </a:lnTo>
                <a:close/>
              </a:path>
            </a:pathLst>
          </a:custGeom>
          <a:solidFill>
            <a:srgbClr val="093667"/>
          </a:solidFill>
          <a:ln w="9525" cap="flat" cmpd="sng" algn="ctr">
            <a:solidFill>
              <a:srgbClr val="013253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algn="t" rotWithShape="0">
              <a:prstClr val="black">
                <a:alpha val="27000"/>
              </a:prst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sz="2400" dirty="0">
              <a:latin typeface="Arial" charset="0"/>
            </a:endParaRPr>
          </a:p>
        </p:txBody>
      </p:sp>
      <p:sp>
        <p:nvSpPr>
          <p:cNvPr id="13" name="Oval 27"/>
          <p:cNvSpPr>
            <a:spLocks noChangeArrowheads="1"/>
          </p:cNvSpPr>
          <p:nvPr/>
        </p:nvSpPr>
        <p:spPr bwMode="auto">
          <a:xfrm>
            <a:off x="980177" y="1907269"/>
            <a:ext cx="1721716" cy="492443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0,8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тыс. малых предприятий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val 27"/>
          <p:cNvSpPr>
            <a:spLocks noChangeArrowheads="1"/>
          </p:cNvSpPr>
          <p:nvPr/>
        </p:nvSpPr>
        <p:spPr bwMode="auto">
          <a:xfrm>
            <a:off x="3377374" y="1907269"/>
            <a:ext cx="1896414" cy="492443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8,4 тыс. </a:t>
            </a:r>
            <a:r>
              <a:rPr lang="ru-RU" sz="1600" dirty="0">
                <a:solidFill>
                  <a:schemeClr val="bg1"/>
                </a:solidFill>
              </a:rPr>
              <a:t>микропредприятий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Oval 27"/>
          <p:cNvSpPr>
            <a:spLocks noChangeArrowheads="1"/>
          </p:cNvSpPr>
          <p:nvPr/>
        </p:nvSpPr>
        <p:spPr bwMode="auto">
          <a:xfrm>
            <a:off x="5769521" y="1769168"/>
            <a:ext cx="1872367" cy="738664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11,1 тыс. </a:t>
            </a:r>
            <a:r>
              <a:rPr lang="ru-RU" sz="1600" dirty="0">
                <a:solidFill>
                  <a:schemeClr val="bg1"/>
                </a:solidFill>
              </a:rPr>
              <a:t>индивидуальных предпринимател</a:t>
            </a:r>
            <a:r>
              <a:rPr lang="en-US" sz="1600" dirty="0">
                <a:solidFill>
                  <a:schemeClr val="bg1"/>
                </a:solidFill>
              </a:rPr>
              <a:t>ей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64251" y="3137659"/>
            <a:ext cx="6862475" cy="601960"/>
            <a:chOff x="834021" y="3452449"/>
            <a:chExt cx="6862475" cy="601960"/>
          </a:xfrm>
        </p:grpSpPr>
        <p:sp>
          <p:nvSpPr>
            <p:cNvPr id="10" name="Rectangle 23"/>
            <p:cNvSpPr>
              <a:spLocks noChangeArrowheads="1"/>
            </p:cNvSpPr>
            <p:nvPr/>
          </p:nvSpPr>
          <p:spPr bwMode="auto">
            <a:xfrm>
              <a:off x="834021" y="3452449"/>
              <a:ext cx="1954068" cy="570714"/>
            </a:xfrm>
            <a:prstGeom prst="rect">
              <a:avLst/>
            </a:prstGeom>
            <a:solidFill>
              <a:srgbClr val="08A7EE"/>
            </a:solidFill>
            <a:ln w="9525" cap="flat" cmpd="sng" algn="ctr">
              <a:solidFill>
                <a:srgbClr val="0195F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7"/>
                </a:srgb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>
                <a:lnSpc>
                  <a:spcPct val="90000"/>
                </a:lnSpc>
                <a:defRPr/>
              </a:pPr>
              <a:endParaRPr lang="en-US" sz="2400" dirty="0">
                <a:latin typeface="Arial" charset="0"/>
              </a:endParaRPr>
            </a:p>
          </p:txBody>
        </p:sp>
        <p:sp>
          <p:nvSpPr>
            <p:cNvPr id="11" name="Rectangle 24"/>
            <p:cNvSpPr>
              <a:spLocks noChangeArrowheads="1"/>
            </p:cNvSpPr>
            <p:nvPr/>
          </p:nvSpPr>
          <p:spPr bwMode="auto">
            <a:xfrm>
              <a:off x="3286853" y="3467439"/>
              <a:ext cx="1956955" cy="570714"/>
            </a:xfrm>
            <a:prstGeom prst="rect">
              <a:avLst/>
            </a:prstGeom>
            <a:solidFill>
              <a:srgbClr val="0560B3"/>
            </a:solidFill>
            <a:ln w="9525" cap="flat" cmpd="sng" algn="ctr">
              <a:solidFill>
                <a:srgbClr val="01568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/>
            <a:p>
              <a:pPr lvl="0" algn="ctr"/>
              <a:r>
                <a:rPr lang="ru-RU" altLang="ru-RU" dirty="0" smtClean="0">
                  <a:solidFill>
                    <a:schemeClr val="bg1"/>
                  </a:solidFill>
                </a:rPr>
                <a:t>2,4 </a:t>
              </a:r>
              <a:r>
                <a:rPr lang="ru-RU" altLang="ru-RU" dirty="0">
                  <a:solidFill>
                    <a:schemeClr val="bg1"/>
                  </a:solidFill>
                </a:rPr>
                <a:t>тыс. предприятий</a:t>
              </a:r>
            </a:p>
          </p:txBody>
        </p:sp>
        <p:sp>
          <p:nvSpPr>
            <p:cNvPr id="12" name="Rectangle 25"/>
            <p:cNvSpPr>
              <a:spLocks noChangeArrowheads="1"/>
            </p:cNvSpPr>
            <p:nvPr/>
          </p:nvSpPr>
          <p:spPr bwMode="auto">
            <a:xfrm>
              <a:off x="5739541" y="3467439"/>
              <a:ext cx="1956955" cy="570714"/>
            </a:xfrm>
            <a:prstGeom prst="rect">
              <a:avLst/>
            </a:prstGeom>
            <a:solidFill>
              <a:srgbClr val="093667"/>
            </a:solidFill>
            <a:ln w="9525" cap="flat" cmpd="sng" algn="ctr">
              <a:solidFill>
                <a:srgbClr val="01325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>
                <a:lnSpc>
                  <a:spcPct val="90000"/>
                </a:lnSpc>
                <a:defRPr/>
              </a:pPr>
              <a:endParaRPr lang="en-US" sz="2400" dirty="0">
                <a:latin typeface="Arial" charset="0"/>
              </a:endParaRPr>
            </a:p>
          </p:txBody>
        </p:sp>
        <p:sp>
          <p:nvSpPr>
            <p:cNvPr id="16" name="Oval 27"/>
            <p:cNvSpPr>
              <a:spLocks noChangeArrowheads="1"/>
            </p:cNvSpPr>
            <p:nvPr/>
          </p:nvSpPr>
          <p:spPr bwMode="auto">
            <a:xfrm>
              <a:off x="950197" y="3475797"/>
              <a:ext cx="1721716" cy="553998"/>
            </a:xfrm>
            <a:prstGeom prst="rect">
              <a:avLst/>
            </a:prstGeom>
            <a:noFill/>
            <a:effectLst>
              <a:outerShdw blurRad="38100" dist="25400" dir="5400000" algn="tl" rotWithShape="0">
                <a:srgbClr val="000000">
                  <a:alpha val="27000"/>
                </a:srgb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schemeClr val="bg1"/>
                  </a:solidFill>
                </a:rPr>
                <a:t>0,7 </a:t>
              </a:r>
              <a:r>
                <a:rPr lang="ru-RU" dirty="0">
                  <a:solidFill>
                    <a:schemeClr val="bg1"/>
                  </a:solidFill>
                </a:rPr>
                <a:t>тыс. предприятий</a:t>
              </a:r>
            </a:p>
          </p:txBody>
        </p:sp>
        <p:sp>
          <p:nvSpPr>
            <p:cNvPr id="20" name="Oval 27"/>
            <p:cNvSpPr>
              <a:spLocks noChangeArrowheads="1"/>
            </p:cNvSpPr>
            <p:nvPr/>
          </p:nvSpPr>
          <p:spPr bwMode="auto">
            <a:xfrm>
              <a:off x="5857721" y="3500411"/>
              <a:ext cx="1721716" cy="553998"/>
            </a:xfrm>
            <a:prstGeom prst="rect">
              <a:avLst/>
            </a:prstGeom>
            <a:noFill/>
            <a:effectLst>
              <a:outerShdw blurRad="38100" dist="25400" dir="5400000" algn="tl" rotWithShape="0">
                <a:srgbClr val="000000">
                  <a:alpha val="27000"/>
                </a:srgb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schemeClr val="bg1"/>
                  </a:solidFill>
                </a:rPr>
                <a:t>1,8 </a:t>
              </a:r>
              <a:r>
                <a:rPr lang="ru-RU" dirty="0">
                  <a:solidFill>
                    <a:schemeClr val="bg1"/>
                  </a:solidFill>
                </a:rPr>
                <a:t>тыс. </a:t>
              </a:r>
              <a:r>
                <a:rPr lang="en-US" dirty="0">
                  <a:solidFill>
                    <a:schemeClr val="bg1"/>
                  </a:solidFill>
                </a:rPr>
                <a:t>физических лиц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Стрелка вниз 20"/>
          <p:cNvSpPr/>
          <p:nvPr/>
        </p:nvSpPr>
        <p:spPr bwMode="auto">
          <a:xfrm>
            <a:off x="1663540" y="3741683"/>
            <a:ext cx="325010" cy="170000"/>
          </a:xfrm>
          <a:prstGeom prst="downArrow">
            <a:avLst/>
          </a:prstGeom>
          <a:solidFill>
            <a:srgbClr val="FFC00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algn="ctr"/>
            <a:endParaRPr lang="ru-RU" sz="2017" b="1" kern="0" dirty="0">
              <a:solidFill>
                <a:srgbClr val="FFFFFF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 bwMode="auto">
          <a:xfrm>
            <a:off x="4108198" y="3740821"/>
            <a:ext cx="325010" cy="170000"/>
          </a:xfrm>
          <a:prstGeom prst="downArrow">
            <a:avLst/>
          </a:prstGeom>
          <a:solidFill>
            <a:srgbClr val="FFC00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algn="ctr"/>
            <a:endParaRPr lang="ru-RU" sz="2017" b="1" kern="0" dirty="0">
              <a:solidFill>
                <a:srgbClr val="FFFFFF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 bwMode="auto">
          <a:xfrm>
            <a:off x="6585493" y="3755811"/>
            <a:ext cx="325010" cy="170000"/>
          </a:xfrm>
          <a:prstGeom prst="downArrow">
            <a:avLst/>
          </a:prstGeom>
          <a:solidFill>
            <a:srgbClr val="FFC00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algn="ctr"/>
            <a:endParaRPr lang="ru-RU" sz="2017" b="1" kern="0" dirty="0">
              <a:solidFill>
                <a:srgbClr val="FFFFFF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967285" y="3925811"/>
            <a:ext cx="1747500" cy="316405"/>
            <a:chOff x="924414" y="3925811"/>
            <a:chExt cx="1747500" cy="316405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924414" y="3925811"/>
              <a:ext cx="1733821" cy="31640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65188" y="3955790"/>
              <a:ext cx="1706726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altLang="ru-RU" sz="1120" b="1" dirty="0"/>
                <a:t>№ПМ, квартальная</a:t>
              </a:r>
              <a:endParaRPr lang="ru-RU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346813" y="3928311"/>
            <a:ext cx="1858812" cy="316405"/>
            <a:chOff x="858072" y="3925811"/>
            <a:chExt cx="1858812" cy="316405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924414" y="3925811"/>
              <a:ext cx="1733821" cy="31640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58072" y="3955790"/>
              <a:ext cx="1858812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ru-RU" sz="1120" b="1" dirty="0"/>
                <a:t>№МП (микро), годовая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886505" y="3928311"/>
            <a:ext cx="1747500" cy="316405"/>
            <a:chOff x="924414" y="3925811"/>
            <a:chExt cx="1747500" cy="316405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924414" y="3925811"/>
              <a:ext cx="1733821" cy="31640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65188" y="3955790"/>
              <a:ext cx="1706726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ru-RU" sz="1120" b="1" dirty="0"/>
                <a:t>№1-ИП, годовая</a:t>
              </a:r>
            </a:p>
          </p:txBody>
        </p:sp>
      </p:grpSp>
      <p:sp>
        <p:nvSpPr>
          <p:cNvPr id="34" name="Стрелка вниз 33"/>
          <p:cNvSpPr/>
          <p:nvPr/>
        </p:nvSpPr>
        <p:spPr bwMode="auto">
          <a:xfrm rot="16200000">
            <a:off x="8155528" y="1743577"/>
            <a:ext cx="341479" cy="640270"/>
          </a:xfrm>
          <a:prstGeom prst="downArrow">
            <a:avLst/>
          </a:prstGeom>
          <a:solidFill>
            <a:srgbClr val="FFC00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algn="ctr"/>
            <a:endParaRPr lang="ru-RU" sz="2017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Скругленный прямоугольник 21"/>
          <p:cNvSpPr>
            <a:spLocks noChangeArrowheads="1"/>
          </p:cNvSpPr>
          <p:nvPr/>
        </p:nvSpPr>
        <p:spPr bwMode="auto">
          <a:xfrm>
            <a:off x="8941187" y="3055637"/>
            <a:ext cx="2433025" cy="472646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+mn-lt"/>
              </a:rPr>
              <a:t>№ МП-сп, </a:t>
            </a:r>
          </a:p>
          <a:p>
            <a:pPr algn="ctr" eaLnBrk="1" hangingPunct="1"/>
            <a:r>
              <a:rPr lang="ru-RU" altLang="ru-RU" sz="1400" dirty="0">
                <a:latin typeface="+mn-lt"/>
              </a:rPr>
              <a:t>№ 1-предприниматель</a:t>
            </a:r>
          </a:p>
        </p:txBody>
      </p:sp>
      <p:sp>
        <p:nvSpPr>
          <p:cNvPr id="37" name="Овал 36"/>
          <p:cNvSpPr/>
          <p:nvPr/>
        </p:nvSpPr>
        <p:spPr>
          <a:xfrm>
            <a:off x="8834619" y="1185310"/>
            <a:ext cx="2433025" cy="162135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Сплошное наблюдение</a:t>
            </a:r>
          </a:p>
          <a:p>
            <a:pPr algn="ctr"/>
            <a:r>
              <a:rPr lang="ru-RU" sz="1500" b="1" dirty="0">
                <a:solidFill>
                  <a:schemeClr val="tx1"/>
                </a:solidFill>
              </a:rPr>
              <a:t> (1 раз в 5 лет) </a:t>
            </a:r>
          </a:p>
        </p:txBody>
      </p:sp>
      <p:sp>
        <p:nvSpPr>
          <p:cNvPr id="38" name="Стрелка вниз 37"/>
          <p:cNvSpPr/>
          <p:nvPr/>
        </p:nvSpPr>
        <p:spPr bwMode="auto">
          <a:xfrm>
            <a:off x="9941036" y="2842223"/>
            <a:ext cx="325010" cy="170000"/>
          </a:xfrm>
          <a:prstGeom prst="downArrow">
            <a:avLst/>
          </a:prstGeom>
          <a:solidFill>
            <a:srgbClr val="FFC00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algn="ctr"/>
            <a:endParaRPr lang="ru-RU" sz="2017" b="1" kern="0" dirty="0">
              <a:solidFill>
                <a:srgbClr val="FFFFFF"/>
              </a:solidFill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370148" y="4591168"/>
            <a:ext cx="3601352" cy="14723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102443" tIns="51222" rIns="102443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72"/>
              </a:spcAft>
            </a:pPr>
            <a:r>
              <a:rPr lang="ru-RU" sz="1344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выборочных</a:t>
            </a:r>
            <a:r>
              <a:rPr lang="en-US" sz="1344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44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методов наблюдения</a:t>
            </a:r>
          </a:p>
          <a:p>
            <a:pPr marL="192075" indent="-192075">
              <a:buFont typeface="Arial" panose="020B0604020202020204" pitchFamily="34" charset="0"/>
              <a:buChar char="•"/>
            </a:pPr>
            <a:r>
              <a:rPr lang="ru-RU" sz="1344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нагрузки на респондентов</a:t>
            </a:r>
          </a:p>
          <a:p>
            <a:pPr marL="192075" indent="-192075">
              <a:spcBef>
                <a:spcPts val="672"/>
              </a:spcBef>
              <a:buFont typeface="Arial" panose="020B0604020202020204" pitchFamily="34" charset="0"/>
              <a:buChar char="•"/>
            </a:pPr>
            <a:r>
              <a:rPr lang="ru-RU" sz="1344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оперативное получение оценок </a:t>
            </a:r>
            <a:br>
              <a:rPr lang="ru-RU" sz="1344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44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основным параметрам сектора малого предпринимательства</a:t>
            </a:r>
            <a:endParaRPr lang="ru-RU" sz="1344" cap="smal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433208" y="4487743"/>
            <a:ext cx="7497886" cy="8026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672"/>
              </a:spcAft>
            </a:pPr>
            <a:r>
              <a:rPr lang="ru-RU" sz="1344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Ограничения выборочных методов наблюдения</a:t>
            </a:r>
          </a:p>
          <a:p>
            <a:pPr algn="ctr"/>
            <a:r>
              <a:rPr lang="ru-RU" sz="1344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 детализация информации регламентируется необходимостью обеспечения репрезентативности оценок на основании данных выборочного обследования</a:t>
            </a:r>
            <a:endParaRPr lang="ru-RU" sz="1344" cap="smal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4060349" y="5356636"/>
            <a:ext cx="3484807" cy="12826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102443" tIns="51222" rIns="102443" bIns="51222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24402" fontAlgn="base">
              <a:lnSpc>
                <a:spcPct val="114000"/>
              </a:lnSpc>
              <a:spcAft>
                <a:spcPct val="0"/>
              </a:spcAft>
            </a:pPr>
            <a:r>
              <a:rPr lang="ru-RU" sz="1344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по системе показателей</a:t>
            </a:r>
          </a:p>
          <a:p>
            <a:pPr algn="ctr" defTabSz="1024402" fontAlgn="base">
              <a:lnSpc>
                <a:spcPct val="114000"/>
              </a:lnSpc>
              <a:spcAft>
                <a:spcPct val="0"/>
              </a:spcAft>
            </a:pPr>
            <a:r>
              <a:rPr lang="ru-RU" sz="1344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необходимых показателей не позволяет осуществлять комплексную оценку экономической деятельности малого бизнеса</a:t>
            </a:r>
          </a:p>
        </p:txBody>
      </p: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7341527" y="5353180"/>
            <a:ext cx="4563642" cy="12308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102443" tIns="51222" rIns="102443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24402" fontAlgn="base">
              <a:lnSpc>
                <a:spcPct val="114000"/>
              </a:lnSpc>
              <a:spcAft>
                <a:spcPct val="0"/>
              </a:spcAft>
            </a:pPr>
            <a:r>
              <a:rPr lang="ru-RU" sz="1344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по разрезам разработки</a:t>
            </a:r>
          </a:p>
          <a:p>
            <a:pPr algn="ctr" defTabSz="1024402" fontAlgn="base">
              <a:lnSpc>
                <a:spcPct val="114000"/>
              </a:lnSpc>
              <a:spcAft>
                <a:spcPct val="0"/>
              </a:spcAft>
            </a:pPr>
            <a:r>
              <a:rPr lang="ru-RU" sz="1344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Отсутствует возможность подробной </a:t>
            </a:r>
            <a:r>
              <a:rPr lang="ru-RU" sz="1344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детализации </a:t>
            </a:r>
            <a:br>
              <a:rPr lang="ru-RU" sz="1344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lang="ru-RU" sz="1344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по видам экономической деятельности, территориальным образованиям внутри субъекта РФ, товарным структурам производства и продажи и др.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4001" y="2888248"/>
            <a:ext cx="6862725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выборочное обследование</a:t>
            </a:r>
          </a:p>
        </p:txBody>
      </p:sp>
      <p:sp>
        <p:nvSpPr>
          <p:cNvPr id="43" name="Скругленный прямоугольник 21"/>
          <p:cNvSpPr>
            <a:spLocks noChangeArrowheads="1"/>
          </p:cNvSpPr>
          <p:nvPr/>
        </p:nvSpPr>
        <p:spPr bwMode="auto">
          <a:xfrm>
            <a:off x="9008881" y="3654464"/>
            <a:ext cx="2277749" cy="62909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+mn-lt"/>
              </a:rPr>
              <a:t>Средние предприятия (действующие формы наблюдения)</a:t>
            </a:r>
          </a:p>
        </p:txBody>
      </p:sp>
      <p:grpSp>
        <p:nvGrpSpPr>
          <p:cNvPr id="44" name="Группа 43"/>
          <p:cNvGrpSpPr/>
          <p:nvPr/>
        </p:nvGrpSpPr>
        <p:grpSpPr>
          <a:xfrm>
            <a:off x="1439587" y="192038"/>
            <a:ext cx="10403789" cy="121945"/>
            <a:chOff x="1439587" y="2710536"/>
            <a:chExt cx="10403789" cy="121945"/>
          </a:xfrm>
        </p:grpSpPr>
        <p:sp>
          <p:nvSpPr>
            <p:cNvPr id="45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47" name="Группа 46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48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49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1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0890" y="6416933"/>
            <a:ext cx="335423" cy="363682"/>
            <a:chOff x="472103" y="6408274"/>
            <a:chExt cx="446447" cy="400050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>
              <a:off x="472103" y="640827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485438" y="680832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Группа 65"/>
          <p:cNvGrpSpPr/>
          <p:nvPr/>
        </p:nvGrpSpPr>
        <p:grpSpPr>
          <a:xfrm>
            <a:off x="66995" y="6297065"/>
            <a:ext cx="4238230" cy="587782"/>
            <a:chOff x="1229045" y="2877590"/>
            <a:chExt cx="4238230" cy="587782"/>
          </a:xfrm>
        </p:grpSpPr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xmlns="" id="{4094BCAE-5706-C341-AF8A-A06C65373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10790" y="3061146"/>
              <a:ext cx="333959" cy="257626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xmlns="" id="{39DE13E1-CEDA-F24A-AB77-9B1F2E26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29045" y="3057747"/>
              <a:ext cx="333898" cy="248039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870" y="2996808"/>
              <a:ext cx="406680" cy="405351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129" y="2920521"/>
              <a:ext cx="405886" cy="404376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298" y="2996808"/>
              <a:ext cx="406680" cy="405351"/>
            </a:xfrm>
            <a:prstGeom prst="rect">
              <a:avLst/>
            </a:prstGeom>
          </p:spPr>
        </p:pic>
        <p:grpSp>
          <p:nvGrpSpPr>
            <p:cNvPr id="72" name="Группа 71"/>
            <p:cNvGrpSpPr/>
            <p:nvPr/>
          </p:nvGrpSpPr>
          <p:grpSpPr>
            <a:xfrm>
              <a:off x="2356129" y="2908962"/>
              <a:ext cx="565976" cy="527511"/>
              <a:chOff x="6245569" y="2607735"/>
              <a:chExt cx="753314" cy="702117"/>
            </a:xfrm>
          </p:grpSpPr>
          <p:pic>
            <p:nvPicPr>
              <p:cNvPr id="77" name="Рисунок 76"/>
              <p:cNvPicPr>
                <a:picLocks noChangeAspect="1"/>
              </p:cNvPicPr>
              <p:nvPr/>
            </p:nvPicPr>
            <p:blipFill>
              <a:blip r:embed="rId9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5936" y="2607735"/>
                <a:ext cx="492947" cy="541079"/>
              </a:xfrm>
              <a:prstGeom prst="rect">
                <a:avLst/>
              </a:prstGeom>
            </p:spPr>
          </p:pic>
          <p:pic>
            <p:nvPicPr>
              <p:cNvPr id="78" name="Рисунок 77"/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 b="4328"/>
              <a:stretch/>
            </p:blipFill>
            <p:spPr>
              <a:xfrm>
                <a:off x="6245569" y="2622832"/>
                <a:ext cx="359052" cy="687020"/>
              </a:xfrm>
              <a:prstGeom prst="rect">
                <a:avLst/>
              </a:prstGeom>
            </p:spPr>
          </p:pic>
        </p:grp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118" y="2950937"/>
              <a:ext cx="516157" cy="514435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149" y="2919357"/>
              <a:ext cx="469234" cy="467668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22" y="2969114"/>
              <a:ext cx="406680" cy="405351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427" y="2877590"/>
              <a:ext cx="567773" cy="565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1025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9310907" y="6431882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19" y="536137"/>
            <a:ext cx="5304540" cy="977353"/>
          </a:xfrm>
        </p:spPr>
        <p:txBody>
          <a:bodyPr/>
          <a:lstStyle/>
          <a:p>
            <a:r>
              <a:rPr lang="ru-RU" dirty="0"/>
              <a:t>Нормативно-правовая база </a:t>
            </a:r>
            <a:br>
              <a:rPr lang="ru-RU" dirty="0"/>
            </a:br>
            <a:r>
              <a:rPr lang="ru-RU" dirty="0"/>
              <a:t>Сплошного наблюдения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536720" y="3400231"/>
            <a:ext cx="10863010" cy="590931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dirty="0"/>
              <a:t>Федеральный закон «Об официальном статистическом учете и системе государственной статистики в Российской Федерации» от </a:t>
            </a:r>
            <a:r>
              <a:rPr lang="ru-RU" sz="1800" dirty="0" smtClean="0"/>
              <a:t>29.11.2007 № </a:t>
            </a:r>
            <a:r>
              <a:rPr lang="ru-RU" sz="1800" dirty="0"/>
              <a:t>282-ФЗ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526068" y="5376718"/>
            <a:ext cx="10884314" cy="805925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dirty="0"/>
              <a:t>Постановление Правительства РФ «Об условиях предоставления в обязательном порядке первичных статистических данных и административных данных субъектам официального статистического учета»</a:t>
            </a:r>
            <a:r>
              <a:rPr lang="en-US" sz="1800" dirty="0"/>
              <a:t> </a:t>
            </a:r>
            <a:r>
              <a:rPr lang="ru-RU" sz="1800" dirty="0"/>
              <a:t>от </a:t>
            </a:r>
            <a:r>
              <a:rPr lang="ru-RU" sz="1800" dirty="0" smtClean="0"/>
              <a:t>18.08.2008 </a:t>
            </a:r>
            <a:r>
              <a:rPr lang="ru-RU" sz="1800" dirty="0"/>
              <a:t>№ 620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536722" y="4154841"/>
            <a:ext cx="10863008" cy="514244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800" dirty="0"/>
              <a:t>Федеральный закон  «О персональных данных» от </a:t>
            </a:r>
            <a:r>
              <a:rPr lang="ru-RU" sz="1800" dirty="0" smtClean="0"/>
              <a:t>27.07.2006 </a:t>
            </a:r>
            <a:r>
              <a:rPr lang="ru-RU" sz="1800" dirty="0"/>
              <a:t>№ 152-ФЗ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721" y="1627141"/>
            <a:ext cx="10820400" cy="8402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4400">
              <a:lnSpc>
                <a:spcPct val="90000"/>
              </a:lnSpc>
              <a:spcBef>
                <a:spcPts val="1000"/>
              </a:spcBef>
            </a:pPr>
            <a:r>
              <a:rPr lang="ru-RU" spc="-10" dirty="0">
                <a:solidFill>
                  <a:srgbClr val="4D4D4D"/>
                </a:solidFill>
                <a:latin typeface="Arial"/>
                <a:cs typeface="Arial"/>
              </a:rPr>
              <a:t>Статья 5 Федерального закон «О развитии малого и среднего предпринимательства в Российской Федерации» от </a:t>
            </a:r>
            <a:r>
              <a:rPr lang="ru-RU" spc="-10" dirty="0" smtClean="0">
                <a:solidFill>
                  <a:srgbClr val="4D4D4D"/>
                </a:solidFill>
                <a:latin typeface="Arial"/>
                <a:cs typeface="Arial"/>
              </a:rPr>
              <a:t>24.07.2007 </a:t>
            </a:r>
            <a:r>
              <a:rPr lang="ru-RU" spc="-10" dirty="0">
                <a:solidFill>
                  <a:srgbClr val="4D4D4D"/>
                </a:solidFill>
                <a:latin typeface="Arial"/>
                <a:cs typeface="Arial"/>
              </a:rPr>
              <a:t>№ 209-ФЗ сплошное статистические наблюдения за деятельностью субъектов МСП проводятся один раз в пять лет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6722" y="4837744"/>
            <a:ext cx="10884314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pc="-10" dirty="0">
                <a:solidFill>
                  <a:srgbClr val="4D4D4D"/>
                </a:solidFill>
                <a:latin typeface="Arial"/>
                <a:cs typeface="Arial"/>
              </a:rPr>
              <a:t>Кодекс Российской Федерации об административных  правонарушениях от </a:t>
            </a:r>
            <a:r>
              <a:rPr lang="ru-RU" spc="-10" dirty="0" smtClean="0">
                <a:solidFill>
                  <a:srgbClr val="4D4D4D"/>
                </a:solidFill>
                <a:latin typeface="Arial"/>
                <a:cs typeface="Arial"/>
              </a:rPr>
              <a:t>30.12.2001 </a:t>
            </a:r>
            <a:r>
              <a:rPr lang="ru-RU" spc="-10" dirty="0">
                <a:solidFill>
                  <a:srgbClr val="4D4D4D"/>
                </a:solidFill>
                <a:latin typeface="Arial"/>
                <a:cs typeface="Arial"/>
              </a:rPr>
              <a:t>№ 195-ФЗ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2619756-866C-44F5-B937-A1DE08230E79}"/>
              </a:ext>
            </a:extLst>
          </p:cNvPr>
          <p:cNvSpPr/>
          <p:nvPr/>
        </p:nvSpPr>
        <p:spPr>
          <a:xfrm>
            <a:off x="536720" y="2634811"/>
            <a:ext cx="10863010" cy="5909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4400">
              <a:lnSpc>
                <a:spcPct val="90000"/>
              </a:lnSpc>
              <a:spcBef>
                <a:spcPts val="1000"/>
              </a:spcBef>
            </a:pPr>
            <a:r>
              <a:rPr lang="ru-RU" spc="-1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п. 1.1.4 Федерального плана статистических работ, утвержденный распоряжением Правительства Российской Федерации от </a:t>
            </a:r>
            <a:r>
              <a:rPr lang="ru-RU" spc="-1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06.05.2008 </a:t>
            </a:r>
            <a:r>
              <a:rPr lang="ru-RU" spc="-1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№ 671-р 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7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41890" y="6416933"/>
            <a:ext cx="335423" cy="363682"/>
            <a:chOff x="472103" y="6408274"/>
            <a:chExt cx="446447" cy="400050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472103" y="640827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485438" y="680832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/>
          <p:cNvGrpSpPr/>
          <p:nvPr/>
        </p:nvGrpSpPr>
        <p:grpSpPr>
          <a:xfrm>
            <a:off x="66995" y="6297065"/>
            <a:ext cx="4238230" cy="587782"/>
            <a:chOff x="1229045" y="2877590"/>
            <a:chExt cx="4238230" cy="587782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xmlns="" id="{4094BCAE-5706-C341-AF8A-A06C65373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10790" y="3061146"/>
              <a:ext cx="333959" cy="257626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xmlns="" id="{39DE13E1-CEDA-F24A-AB77-9B1F2E26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29045" y="3057747"/>
              <a:ext cx="333898" cy="248039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870" y="2996808"/>
              <a:ext cx="406680" cy="405351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129" y="2920521"/>
              <a:ext cx="405886" cy="404376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298" y="2996808"/>
              <a:ext cx="406680" cy="405351"/>
            </a:xfrm>
            <a:prstGeom prst="rect">
              <a:avLst/>
            </a:prstGeom>
          </p:spPr>
        </p:pic>
        <p:grpSp>
          <p:nvGrpSpPr>
            <p:cNvPr id="43" name="Группа 42"/>
            <p:cNvGrpSpPr/>
            <p:nvPr/>
          </p:nvGrpSpPr>
          <p:grpSpPr>
            <a:xfrm>
              <a:off x="2356129" y="2908962"/>
              <a:ext cx="565976" cy="527511"/>
              <a:chOff x="6245569" y="2607735"/>
              <a:chExt cx="753314" cy="702117"/>
            </a:xfrm>
          </p:grpSpPr>
          <p:pic>
            <p:nvPicPr>
              <p:cNvPr id="48" name="Рисунок 47"/>
              <p:cNvPicPr>
                <a:picLocks noChangeAspect="1"/>
              </p:cNvPicPr>
              <p:nvPr/>
            </p:nvPicPr>
            <p:blipFill>
              <a:blip r:embed="rId9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5936" y="2607735"/>
                <a:ext cx="492947" cy="541079"/>
              </a:xfrm>
              <a:prstGeom prst="rect">
                <a:avLst/>
              </a:prstGeom>
            </p:spPr>
          </p:pic>
          <p:pic>
            <p:nvPicPr>
              <p:cNvPr id="49" name="Рисунок 48"/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 b="4328"/>
              <a:stretch/>
            </p:blipFill>
            <p:spPr>
              <a:xfrm>
                <a:off x="6245569" y="2622832"/>
                <a:ext cx="359052" cy="687020"/>
              </a:xfrm>
              <a:prstGeom prst="rect">
                <a:avLst/>
              </a:prstGeom>
            </p:spPr>
          </p:pic>
        </p:grp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118" y="2950937"/>
              <a:ext cx="516157" cy="514435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149" y="2919357"/>
              <a:ext cx="469234" cy="467668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22" y="2969114"/>
              <a:ext cx="406680" cy="405351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427" y="2877590"/>
              <a:ext cx="567773" cy="565879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1439587" y="192038"/>
            <a:ext cx="10403789" cy="121945"/>
            <a:chOff x="1439587" y="2710536"/>
            <a:chExt cx="10403789" cy="121945"/>
          </a:xfrm>
        </p:grpSpPr>
        <p:sp>
          <p:nvSpPr>
            <p:cNvPr id="52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54" name="Группа 53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55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56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0214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4584580" cy="936897"/>
          </a:xfrm>
        </p:spPr>
        <p:txBody>
          <a:bodyPr/>
          <a:lstStyle/>
          <a:p>
            <a:r>
              <a:rPr lang="ru-RU" dirty="0"/>
              <a:t>Цель сплошного наблюдения МСП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166949" y="2246368"/>
            <a:ext cx="8961120" cy="3307972"/>
          </a:xfrm>
        </p:spPr>
        <p:txBody>
          <a:bodyPr/>
          <a:lstStyle/>
          <a:p>
            <a:pPr marL="182563" indent="-169863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sz="1600" dirty="0" smtClean="0"/>
              <a:t>формирование </a:t>
            </a:r>
            <a:r>
              <a:rPr lang="ru-RU" sz="1600" dirty="0"/>
              <a:t>федеральных информационных ресурсов, содержащих объективную комплексную характеристику деятельности МСП </a:t>
            </a:r>
          </a:p>
          <a:p>
            <a:pPr marL="182563" indent="-169863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повышение качества прогнозирования и выработки мер по повышению эффективности функционирования экономики в целом и отдельных секторов в географическом распределении</a:t>
            </a:r>
          </a:p>
          <a:p>
            <a:pPr marL="182563" indent="-169863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успешная реализация государственной политики по развитию МСП и выполнения задач, обозначенных Президентом РФ по повышению роли малого и среднего бизнеса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 </a:t>
            </a:r>
            <a:r>
              <a:rPr lang="ru-RU" sz="1600" dirty="0"/>
              <a:t>экономике России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4B1E9D0-5BA0-479D-AF37-DF4E0ADA72DB}"/>
              </a:ext>
            </a:extLst>
          </p:cNvPr>
          <p:cNvSpPr/>
          <p:nvPr/>
        </p:nvSpPr>
        <p:spPr>
          <a:xfrm>
            <a:off x="915324" y="1660614"/>
            <a:ext cx="107342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Сплошное наблюдение – это экономическая перепись малого бизнеса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9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815644" y="6351124"/>
            <a:ext cx="368965" cy="400050"/>
            <a:chOff x="472103" y="6408274"/>
            <a:chExt cx="446447" cy="400050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>
              <a:off x="472103" y="640827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485438" y="680832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Группа 38"/>
          <p:cNvGrpSpPr/>
          <p:nvPr/>
        </p:nvGrpSpPr>
        <p:grpSpPr>
          <a:xfrm>
            <a:off x="66995" y="6297065"/>
            <a:ext cx="4238230" cy="587782"/>
            <a:chOff x="1229045" y="2877590"/>
            <a:chExt cx="4238230" cy="587782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xmlns="" id="{4094BCAE-5706-C341-AF8A-A06C65373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10790" y="3061146"/>
              <a:ext cx="333959" cy="257626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xmlns="" id="{39DE13E1-CEDA-F24A-AB77-9B1F2E26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29045" y="3057747"/>
              <a:ext cx="333898" cy="248039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870" y="2996808"/>
              <a:ext cx="406680" cy="405351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129" y="2920521"/>
              <a:ext cx="405886" cy="404376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298" y="2996808"/>
              <a:ext cx="406680" cy="405351"/>
            </a:xfrm>
            <a:prstGeom prst="rect">
              <a:avLst/>
            </a:prstGeom>
          </p:spPr>
        </p:pic>
        <p:grpSp>
          <p:nvGrpSpPr>
            <p:cNvPr id="45" name="Группа 44"/>
            <p:cNvGrpSpPr/>
            <p:nvPr/>
          </p:nvGrpSpPr>
          <p:grpSpPr>
            <a:xfrm>
              <a:off x="2356129" y="2908962"/>
              <a:ext cx="565976" cy="527511"/>
              <a:chOff x="6245569" y="2607735"/>
              <a:chExt cx="753314" cy="702117"/>
            </a:xfrm>
          </p:grpSpPr>
          <p:pic>
            <p:nvPicPr>
              <p:cNvPr id="50" name="Рисунок 49"/>
              <p:cNvPicPr>
                <a:picLocks noChangeAspect="1"/>
              </p:cNvPicPr>
              <p:nvPr/>
            </p:nvPicPr>
            <p:blipFill>
              <a:blip r:embed="rId9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5936" y="2607735"/>
                <a:ext cx="492947" cy="541079"/>
              </a:xfrm>
              <a:prstGeom prst="rect">
                <a:avLst/>
              </a:prstGeom>
            </p:spPr>
          </p:pic>
          <p:pic>
            <p:nvPicPr>
              <p:cNvPr id="51" name="Рисунок 50"/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 b="4328"/>
              <a:stretch/>
            </p:blipFill>
            <p:spPr>
              <a:xfrm>
                <a:off x="6245569" y="2622832"/>
                <a:ext cx="359052" cy="687020"/>
              </a:xfrm>
              <a:prstGeom prst="rect">
                <a:avLst/>
              </a:prstGeom>
            </p:spPr>
          </p:pic>
        </p:grp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118" y="2950937"/>
              <a:ext cx="516157" cy="514435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149" y="2919357"/>
              <a:ext cx="469234" cy="467668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22" y="2969114"/>
              <a:ext cx="406680" cy="405351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427" y="2877590"/>
              <a:ext cx="567773" cy="565879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1439587" y="205622"/>
            <a:ext cx="10403788" cy="261367"/>
            <a:chOff x="1439587" y="3481958"/>
            <a:chExt cx="10403788" cy="261367"/>
          </a:xfrm>
        </p:grpSpPr>
        <p:sp>
          <p:nvSpPr>
            <p:cNvPr id="53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5" name="Группа 54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56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716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4584580" cy="936897"/>
          </a:xfrm>
        </p:spPr>
        <p:txBody>
          <a:bodyPr/>
          <a:lstStyle/>
          <a:p>
            <a:r>
              <a:rPr lang="ru-RU" dirty="0"/>
              <a:t>Задачи сплошного наблюдения МСП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28600" y="1579714"/>
            <a:ext cx="11170920" cy="4653446"/>
          </a:xfrm>
        </p:spPr>
        <p:txBody>
          <a:bodyPr/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Информационная основа для:</a:t>
            </a:r>
          </a:p>
          <a:p>
            <a:pPr marL="182563" indent="-16986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формирования базовых таблиц «Затраты-Выпуск» - важнейшего аналитического инструмента для управления макроэкономическими процессами, осуществления расчетов ВВП и ВРП</a:t>
            </a:r>
          </a:p>
          <a:p>
            <a:pPr marL="182563" indent="-16986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расчета показателей национальных проектов (например, «Доля МСП в ВВП») </a:t>
            </a:r>
          </a:p>
          <a:p>
            <a:pPr marL="182563" indent="-16986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определения базисных пропорций по экономическим показателям деятельности МСП в период между проведениями сплошных наблюдений</a:t>
            </a:r>
          </a:p>
          <a:p>
            <a:pPr marL="182563" indent="-16986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приближения к международным стандартам; обеспечение требований международных вопросников по детализации видов деятельности</a:t>
            </a:r>
          </a:p>
          <a:p>
            <a:pPr marL="182563" indent="-169863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Единственный источник:</a:t>
            </a:r>
          </a:p>
          <a:p>
            <a:pPr marL="182563" indent="-18256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dirty="0"/>
              <a:t>данных для формирования информации по </a:t>
            </a:r>
            <a:r>
              <a:rPr lang="ru-RU" b="1" dirty="0"/>
              <a:t>фактическому основному виду деятельности</a:t>
            </a:r>
            <a:r>
              <a:rPr lang="ru-RU" dirty="0"/>
              <a:t>, дополнительных фактических видах деятельности; </a:t>
            </a:r>
          </a:p>
          <a:p>
            <a:pPr marL="182563" lvl="0" indent="-182563" algn="just">
              <a:spcBef>
                <a:spcPts val="6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/>
              <a:t>сведений </a:t>
            </a:r>
            <a:r>
              <a:rPr lang="ru-RU" b="1" dirty="0"/>
              <a:t>о месте фактического осуществления деятельности </a:t>
            </a:r>
            <a:r>
              <a:rPr lang="ru-RU" dirty="0"/>
              <a:t>МСП в </a:t>
            </a:r>
            <a:r>
              <a:rPr lang="ru-RU" b="1" dirty="0"/>
              <a:t>муниципальном разрезе </a:t>
            </a:r>
            <a:r>
              <a:rPr lang="ru-RU" dirty="0"/>
              <a:t>(оценка  эффективности деятельности органов местного самоуправления Указ Президента РФ от 28.04.2008 № 607);</a:t>
            </a:r>
          </a:p>
          <a:p>
            <a:pPr marL="182563" lvl="0" indent="-182563" algn="just">
              <a:spcBef>
                <a:spcPts val="6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 показателям, в отношении которых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выборочный метод  не позволяет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получить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представительный результат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(затраты на производство, основные средства и инвестиции в разрезе фактических видов деятельности и фактического местонахождения (включая сведения по ИП)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2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825169" y="6351124"/>
            <a:ext cx="368965" cy="400050"/>
            <a:chOff x="472103" y="6408274"/>
            <a:chExt cx="446447" cy="400050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472103" y="640827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485438" y="680832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/>
        </p:nvGrpSpPr>
        <p:grpSpPr>
          <a:xfrm>
            <a:off x="66995" y="6297065"/>
            <a:ext cx="4238230" cy="587782"/>
            <a:chOff x="1229045" y="2877590"/>
            <a:chExt cx="4238230" cy="587782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xmlns="" id="{4094BCAE-5706-C341-AF8A-A06C65373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10790" y="3061146"/>
              <a:ext cx="333959" cy="257626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xmlns="" id="{39DE13E1-CEDA-F24A-AB77-9B1F2E26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29045" y="3057747"/>
              <a:ext cx="333898" cy="248039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870" y="2996808"/>
              <a:ext cx="406680" cy="405351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129" y="2920521"/>
              <a:ext cx="405886" cy="404376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298" y="2996808"/>
              <a:ext cx="406680" cy="405351"/>
            </a:xfrm>
            <a:prstGeom prst="rect">
              <a:avLst/>
            </a:prstGeom>
          </p:spPr>
        </p:pic>
        <p:grpSp>
          <p:nvGrpSpPr>
            <p:cNvPr id="38" name="Группа 37"/>
            <p:cNvGrpSpPr/>
            <p:nvPr/>
          </p:nvGrpSpPr>
          <p:grpSpPr>
            <a:xfrm>
              <a:off x="2356129" y="2908962"/>
              <a:ext cx="565976" cy="527511"/>
              <a:chOff x="6245569" y="2607735"/>
              <a:chExt cx="753314" cy="702117"/>
            </a:xfrm>
          </p:grpSpPr>
          <p:pic>
            <p:nvPicPr>
              <p:cNvPr id="43" name="Рисунок 42"/>
              <p:cNvPicPr>
                <a:picLocks noChangeAspect="1"/>
              </p:cNvPicPr>
              <p:nvPr/>
            </p:nvPicPr>
            <p:blipFill>
              <a:blip r:embed="rId9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5936" y="2607735"/>
                <a:ext cx="492947" cy="541079"/>
              </a:xfrm>
              <a:prstGeom prst="rect">
                <a:avLst/>
              </a:prstGeom>
            </p:spPr>
          </p:pic>
          <p:pic>
            <p:nvPicPr>
              <p:cNvPr id="44" name="Рисунок 43"/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 b="4328"/>
              <a:stretch/>
            </p:blipFill>
            <p:spPr>
              <a:xfrm>
                <a:off x="6245569" y="2622832"/>
                <a:ext cx="359052" cy="687020"/>
              </a:xfrm>
              <a:prstGeom prst="rect">
                <a:avLst/>
              </a:prstGeom>
            </p:spPr>
          </p:pic>
        </p:grp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118" y="2950937"/>
              <a:ext cx="516157" cy="514435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149" y="2919357"/>
              <a:ext cx="469234" cy="467668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22" y="2969114"/>
              <a:ext cx="406680" cy="405351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427" y="2877590"/>
              <a:ext cx="567773" cy="565879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1439587" y="205622"/>
            <a:ext cx="10403788" cy="261367"/>
            <a:chOff x="1439587" y="3481958"/>
            <a:chExt cx="10403788" cy="261367"/>
          </a:xfrm>
        </p:grpSpPr>
        <p:sp>
          <p:nvSpPr>
            <p:cNvPr id="52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4" name="Группа 53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55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2145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18" y="536137"/>
            <a:ext cx="4099929" cy="936897"/>
          </a:xfrm>
        </p:spPr>
        <p:txBody>
          <a:bodyPr/>
          <a:lstStyle/>
          <a:p>
            <a:r>
              <a:rPr lang="ru-RU" dirty="0"/>
              <a:t>Объекты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наблюдения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677755" y="1541905"/>
            <a:ext cx="7837307" cy="3729807"/>
            <a:chOff x="917996" y="1612469"/>
            <a:chExt cx="6539171" cy="3350723"/>
          </a:xfrm>
        </p:grpSpPr>
        <p:graphicFrame>
          <p:nvGraphicFramePr>
            <p:cNvPr id="4" name="Таблица 3">
              <a:extLst>
                <a:ext uri="{FF2B5EF4-FFF2-40B4-BE49-F238E27FC236}">
                  <a16:creationId xmlns:a16="http://schemas.microsoft.com/office/drawing/2014/main" xmlns="" id="{4487E916-3A10-5245-A5D2-4FFFDBA15FB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35998725"/>
                </p:ext>
              </p:extLst>
            </p:nvPr>
          </p:nvGraphicFramePr>
          <p:xfrm>
            <a:off x="1053809" y="1733224"/>
            <a:ext cx="6403358" cy="3229968"/>
          </p:xfrm>
          <a:graphic>
            <a:graphicData uri="http://schemas.openxmlformats.org/drawingml/2006/table">
              <a:tbl>
                <a:tblPr>
                  <a:tableStyleId>{E8034E78-7F5D-4C2E-B375-FC64B27BC917}</a:tableStyleId>
                </a:tblPr>
                <a:tblGrid>
                  <a:gridCol w="1534906">
                    <a:extLst>
                      <a:ext uri="{9D8B030D-6E8A-4147-A177-3AD203B41FA5}">
                        <a16:colId xmlns:a16="http://schemas.microsoft.com/office/drawing/2014/main" xmlns="" val="1961804217"/>
                      </a:ext>
                    </a:extLst>
                  </a:gridCol>
                  <a:gridCol w="1534907">
                    <a:extLst>
                      <a:ext uri="{9D8B030D-6E8A-4147-A177-3AD203B41FA5}">
                        <a16:colId xmlns:a16="http://schemas.microsoft.com/office/drawing/2014/main" xmlns="" val="2544290445"/>
                      </a:ext>
                    </a:extLst>
                  </a:gridCol>
                  <a:gridCol w="1534907">
                    <a:extLst>
                      <a:ext uri="{9D8B030D-6E8A-4147-A177-3AD203B41FA5}">
                        <a16:colId xmlns:a16="http://schemas.microsoft.com/office/drawing/2014/main" xmlns="" val="1833098214"/>
                      </a:ext>
                    </a:extLst>
                  </a:gridCol>
                  <a:gridCol w="1534907">
                    <a:extLst>
                      <a:ext uri="{9D8B030D-6E8A-4147-A177-3AD203B41FA5}">
                        <a16:colId xmlns:a16="http://schemas.microsoft.com/office/drawing/2014/main" xmlns="" val="2838186172"/>
                      </a:ext>
                    </a:extLst>
                  </a:gridCol>
                  <a:gridCol w="1534906">
                    <a:extLst>
                      <a:ext uri="{9D8B030D-6E8A-4147-A177-3AD203B41FA5}">
                        <a16:colId xmlns:a16="http://schemas.microsoft.com/office/drawing/2014/main" xmlns="" val="1705598244"/>
                      </a:ext>
                    </a:extLst>
                  </a:gridCol>
                </a:tblGrid>
                <a:tr h="287671">
                  <a:tc rowSpan="2">
                    <a:txBody>
                      <a:bodyPr/>
                      <a:lstStyle/>
                      <a:p>
                        <a:pPr marL="0" marR="0" indent="0" algn="ctr" defTabSz="914400" rtl="0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1200" b="1" i="0" u="none" strike="noStrike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+mn-lt"/>
                            <a:cs typeface="+mn-cs"/>
                          </a:rPr>
                          <a:t>Среднесписочная</a:t>
                        </a:r>
                        <a:r>
                          <a:rPr lang="ru-RU" sz="1200" b="1" i="0" u="none" strike="noStrike" baseline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+mn-lt"/>
                            <a:cs typeface="+mn-cs"/>
                          </a:rPr>
                          <a:t> численность работников</a:t>
                        </a:r>
                        <a:endParaRPr lang="en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tc gridSpan="4"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1200" b="1" i="0" u="none" strike="noStrike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Доход от предпринимательской деятельности</a:t>
                        </a:r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ru-RU"/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ru-RU"/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ru-RU" dirty="0"/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2877278826"/>
                    </a:ext>
                  </a:extLst>
                </a:tr>
                <a:tr h="281650">
                  <a:tc vMerge="1">
                    <a:txBody>
                      <a:bodyPr/>
                      <a:lstStyle/>
                      <a:p>
                        <a:pPr algn="ctr" fontAlgn="b"/>
                        <a:endParaRPr lang="en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fontAlgn="ctr" latinLnBrk="0" hangingPunct="1"/>
                        <a:r>
                          <a:rPr lang="ru-RU" sz="1400" b="1" u="none" strike="noStrike" kern="12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a:t>0-120 </a:t>
                        </a:r>
                        <a:br>
                          <a:rPr lang="ru-RU" sz="1400" b="1" u="none" strike="noStrike" kern="12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</a:br>
                        <a:r>
                          <a:rPr lang="ru-RU" sz="1400" b="1" u="none" strike="noStrike" kern="12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a:t>млн. руб.</a:t>
                        </a:r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fontAlgn="ctr" latinLnBrk="0" hangingPunct="1"/>
                        <a:r>
                          <a:rPr lang="ru-RU" sz="1400" b="1" u="none" strike="noStrike" kern="12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</a:rPr>
                          <a:t>121-800 </a:t>
                        </a:r>
                        <a:br>
                          <a:rPr lang="ru-RU" sz="1400" b="1" u="none" strike="noStrike" kern="12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</a:rPr>
                        </a:br>
                        <a:r>
                          <a:rPr lang="ru-RU" sz="1400" b="1" u="none" strike="noStrike" kern="12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</a:rPr>
                          <a:t>млн. руб.</a:t>
                        </a:r>
                        <a:r>
                          <a:rPr lang="ru-RU" sz="1400" b="1" u="none" strike="noStrike" kern="1200" baseline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</a:rPr>
                          <a:t> </a:t>
                        </a:r>
                        <a:endParaRPr lang="ru-RU" sz="14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fontAlgn="ctr" latinLnBrk="0" hangingPunct="1"/>
                        <a:r>
                          <a:rPr lang="ru-RU" sz="1400" b="1" u="none" strike="noStrike" kern="12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</a:rPr>
                          <a:t>801-2000</a:t>
                        </a:r>
                        <a:r>
                          <a:rPr lang="ru-RU" sz="1400" b="1" u="none" strike="noStrike" kern="1200" baseline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</a:rPr>
                          <a:t> </a:t>
                        </a:r>
                        <a:br>
                          <a:rPr lang="ru-RU" sz="1400" b="1" u="none" strike="noStrike" kern="1200" baseline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</a:rPr>
                        </a:br>
                        <a:r>
                          <a:rPr lang="ru-RU" sz="1400" b="1" u="none" strike="noStrike" kern="1200" baseline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</a:rPr>
                          <a:t>млн. руб.</a:t>
                        </a:r>
                        <a:endParaRPr lang="ru-RU" sz="14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ru-RU" sz="1400" b="1" u="none" strike="noStrike" kern="12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a:t>более 2000 млн. руб. </a:t>
                        </a:r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2886239226"/>
                    </a:ext>
                  </a:extLst>
                </a:tr>
                <a:tr h="705529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ru-RU" sz="1400" b="1" i="0" u="none" strike="noStrike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0-15 </a:t>
                        </a:r>
                        <a:br>
                          <a:rPr lang="ru-RU" sz="1400" b="1" i="0" u="none" strike="noStrike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</a:br>
                        <a:r>
                          <a:rPr lang="ru-RU" sz="1400" b="1" i="0" u="none" strike="noStrike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человек</a:t>
                        </a:r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ru-RU" sz="16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Микро</a:t>
                        </a:r>
                      </a:p>
                      <a:p>
                        <a:pPr algn="ctr" fontAlgn="ctr"/>
                        <a:r>
                          <a:rPr lang="ru-RU" sz="16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предприятие</a:t>
                        </a:r>
                      </a:p>
                    </a:txBody>
                    <a:tcPr marL="72000" marR="54000" marT="7734" marB="0" anchor="ctr">
                      <a:solidFill>
                        <a:srgbClr val="FFC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rgbClr val="00B0F0"/>
                      </a:solidFill>
                    </a:tcPr>
                  </a:tc>
                  <a:tc rowSpan="2">
                    <a:txBody>
                      <a:bodyPr/>
                      <a:lstStyle/>
                      <a:p>
                        <a:pPr algn="l" fontAlgn="ctr"/>
                        <a:endPara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rgbClr val="92D050"/>
                      </a:solidFill>
                    </a:tcPr>
                  </a:tc>
                  <a:tc rowSpan="4">
                    <a:txBody>
                      <a:bodyPr/>
                      <a:lstStyle/>
                      <a:p>
                        <a:pPr algn="l" fontAlgn="ctr"/>
                        <a:endPara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chemeClr val="bg1">
                          <a:lumMod val="5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673528972"/>
                    </a:ext>
                  </a:extLst>
                </a:tr>
                <a:tr h="705529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ru-RU" sz="1400" b="1" i="0" u="none" strike="noStrike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+mn-lt"/>
                            <a:cs typeface="+mn-cs"/>
                          </a:rPr>
                          <a:t>16-100</a:t>
                        </a:r>
                        <a:r>
                          <a:rPr lang="ru-RU" sz="1400" b="1" i="0" u="none" strike="noStrike" baseline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+mn-lt"/>
                            <a:cs typeface="+mn-cs"/>
                          </a:rPr>
                          <a:t> </a:t>
                        </a:r>
                        <a:br>
                          <a:rPr lang="ru-RU" sz="1400" b="1" i="0" u="none" strike="noStrike" baseline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+mn-lt"/>
                            <a:cs typeface="+mn-cs"/>
                          </a:rPr>
                        </a:br>
                        <a:r>
                          <a:rPr lang="ru-RU" sz="1400" b="1" i="0" u="none" strike="noStrike" baseline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+mn-lt"/>
                            <a:cs typeface="+mn-cs"/>
                          </a:rPr>
                          <a:t>человек</a:t>
                        </a:r>
                        <a:endPara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tc gridSpan="2">
                    <a:txBody>
                      <a:bodyPr/>
                      <a:lstStyle/>
                      <a:p>
                        <a:pPr algn="ctr" fontAlgn="b"/>
                        <a:r>
                          <a:rPr lang="ru-RU" sz="16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Малые </a:t>
                        </a:r>
                      </a:p>
                      <a:p>
                        <a:pPr algn="ctr" fontAlgn="b"/>
                        <a:r>
                          <a:rPr lang="ru-RU" sz="16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(без микропредприятий</a:t>
                        </a:r>
                        <a:r>
                          <a:rPr lang="ru-RU" sz="1600" b="1" i="0" u="none" strike="noStrike" baseline="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)</a:t>
                        </a:r>
                        <a:endPara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rgbClr val="00B0F0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l" fontAlgn="b"/>
                        <a:endPara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rgbClr val="00B0F0"/>
                      </a:solidFill>
                    </a:tcPr>
                  </a:tc>
                  <a:tc vMerge="1">
                    <a:txBody>
                      <a:bodyPr/>
                      <a:lstStyle/>
                      <a:p>
                        <a:pPr algn="l" fontAlgn="b"/>
                        <a:endPara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tc vMerge="1">
                    <a:txBody>
                      <a:bodyPr/>
                      <a:lstStyle/>
                      <a:p>
                        <a:pPr algn="l" fontAlgn="b"/>
                        <a:endPara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3017609531"/>
                    </a:ext>
                  </a:extLst>
                </a:tr>
                <a:tr h="784430">
                  <a:tc>
                    <a:txBody>
                      <a:bodyPr/>
                      <a:lstStyle/>
                      <a:p>
                        <a:pPr algn="l" fontAlgn="b"/>
                        <a:r>
                          <a:rPr lang="ru-RU" sz="1400" b="1" i="0" u="none" strike="noStrike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101-250 человек</a:t>
                        </a:r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tc gridSpan="3">
                    <a:txBody>
                      <a:bodyPr/>
                      <a:lstStyle/>
                      <a:p>
                        <a:pPr marL="0" marR="0" lvl="0" indent="0" algn="ctr" defTabSz="914400" rtl="0" eaLnBrk="1" fontAlgn="ctr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Средние предприятие</a:t>
                        </a:r>
                      </a:p>
                      <a:p>
                        <a:pPr algn="l" fontAlgn="b"/>
                        <a:endPara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rgbClr val="92D050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l" fontAlgn="b"/>
                        <a:endPara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l" fontAlgn="b"/>
                        <a:endPara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tc vMerge="1">
                    <a:txBody>
                      <a:bodyPr/>
                      <a:lstStyle/>
                      <a:p>
                        <a:pPr algn="l" fontAlgn="b"/>
                        <a:endPara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286277849"/>
                    </a:ext>
                  </a:extLst>
                </a:tr>
                <a:tr h="677777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ru-RU" sz="1400" b="1" i="0" u="none" strike="noStrike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более 250 человек </a:t>
                        </a:r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tc gridSpan="3">
                    <a:txBody>
                      <a:bodyPr/>
                      <a:lstStyle/>
                      <a:p>
                        <a:pPr marL="0" marR="0" lvl="0" indent="0" algn="r" defTabSz="914400" rtl="0" eaLnBrk="1" fontAlgn="ctr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Крупные предприятие</a:t>
                        </a:r>
                      </a:p>
                      <a:p>
                        <a:pPr algn="l" fontAlgn="b"/>
                        <a:endPara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chemeClr val="bg1">
                          <a:lumMod val="50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l" fontAlgn="b"/>
                        <a:endPara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rgbClr val="92D050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l" fontAlgn="b"/>
                        <a:endPara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rgbClr val="92D050"/>
                      </a:solidFill>
                    </a:tcPr>
                  </a:tc>
                  <a:tc vMerge="1">
                    <a:txBody>
                      <a:bodyPr/>
                      <a:lstStyle/>
                      <a:p>
                        <a:pPr algn="l" fontAlgn="b"/>
                        <a:endPara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72000" marR="54000" marT="7734" marB="0" anchor="ctr">
                      <a:solidFill>
                        <a:schemeClr val="dk1">
                          <a:tint val="2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3882339545"/>
                    </a:ext>
                  </a:extLst>
                </a:tr>
              </a:tbl>
            </a:graphicData>
          </a:graphic>
        </p:graphicFrame>
        <p:sp>
          <p:nvSpPr>
            <p:cNvPr id="7" name="Прямоугольник 6"/>
            <p:cNvSpPr/>
            <p:nvPr/>
          </p:nvSpPr>
          <p:spPr>
            <a:xfrm>
              <a:off x="1327939" y="1612469"/>
              <a:ext cx="6128036" cy="120755"/>
            </a:xfrm>
            <a:prstGeom prst="rect">
              <a:avLst/>
            </a:prstGeom>
            <a:gradFill flip="none" rotWithShape="1">
              <a:gsLst>
                <a:gs pos="69200">
                  <a:srgbClr val="004896"/>
                </a:gs>
                <a:gs pos="100000">
                  <a:srgbClr val="003C86"/>
                </a:gs>
                <a:gs pos="0">
                  <a:srgbClr val="0062BA"/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17996" y="1720561"/>
              <a:ext cx="135813" cy="3239793"/>
            </a:xfrm>
            <a:prstGeom prst="rect">
              <a:avLst/>
            </a:prstGeom>
            <a:gradFill flip="none" rotWithShape="1">
              <a:gsLst>
                <a:gs pos="69200">
                  <a:srgbClr val="004896"/>
                </a:gs>
                <a:gs pos="100000">
                  <a:srgbClr val="003C86"/>
                </a:gs>
                <a:gs pos="0">
                  <a:srgbClr val="0062BA"/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821544"/>
            <a:ext cx="494109" cy="499100"/>
            <a:chOff x="9699205" y="5186438"/>
            <a:chExt cx="440055" cy="444500"/>
          </a:xfrm>
        </p:grpSpPr>
        <p:sp>
          <p:nvSpPr>
            <p:cNvPr id="36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4" name="Текст 3"/>
          <p:cNvSpPr txBox="1">
            <a:spLocks/>
          </p:cNvSpPr>
          <p:nvPr/>
        </p:nvSpPr>
        <p:spPr>
          <a:xfrm>
            <a:off x="8382000" y="2442759"/>
            <a:ext cx="3376325" cy="15501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50" b="1" dirty="0"/>
          </a:p>
        </p:txBody>
      </p:sp>
      <p:sp>
        <p:nvSpPr>
          <p:cNvPr id="55" name="Текст 3"/>
          <p:cNvSpPr txBox="1">
            <a:spLocks/>
          </p:cNvSpPr>
          <p:nvPr/>
        </p:nvSpPr>
        <p:spPr>
          <a:xfrm>
            <a:off x="1575107" y="5426209"/>
            <a:ext cx="9407163" cy="9385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C00000"/>
              </a:buClr>
              <a:buSzPct val="115000"/>
              <a:buFont typeface="Wingdings" panose="05000000000000000000" pitchFamily="2" charset="2"/>
              <a:buChar char="ü"/>
            </a:pP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субъектами МСП могут быть признаны только хоз. субъекты, включенные ФНС России в ЕРМСП (статья 4.1. № </a:t>
            </a:r>
            <a:r>
              <a:rPr lang="en-US" sz="1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r>
              <a:rPr lang="en-US" sz="1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-ФЗ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24.07.2007) </a:t>
            </a:r>
            <a:endParaRPr lang="ru-RU" sz="14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SzPct val="115000"/>
              <a:buFont typeface="Wingdings" panose="05000000000000000000" pitchFamily="2" charset="2"/>
              <a:buChar char="ü"/>
            </a:pP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функции по типизации субъектов МСП законом возложены на ФНС России</a:t>
            </a:r>
            <a:endParaRPr lang="ru-RU" sz="14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2811" y="1140290"/>
            <a:ext cx="10814271" cy="31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Условия отнесения к субъектам МСП (статья 4 №209</a:t>
            </a:r>
            <a:r>
              <a:rPr lang="en-US" sz="14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-ФЗ</a:t>
            </a:r>
            <a:r>
              <a:rPr lang="ru-RU" sz="14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от </a:t>
            </a:r>
            <a:r>
              <a:rPr lang="ru-RU" sz="14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24.07.2007) </a:t>
            </a:r>
            <a:endParaRPr lang="ru-RU" sz="14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1273445" y="6370174"/>
            <a:ext cx="405862" cy="400050"/>
            <a:chOff x="472103" y="6408274"/>
            <a:chExt cx="446447" cy="400050"/>
          </a:xfrm>
        </p:grpSpPr>
        <p:cxnSp>
          <p:nvCxnSpPr>
            <p:cNvPr id="61" name="Прямая соединительная линия 60"/>
            <p:cNvCxnSpPr/>
            <p:nvPr/>
          </p:nvCxnSpPr>
          <p:spPr>
            <a:xfrm>
              <a:off x="472103" y="640827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485438" y="680832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Группа 62"/>
          <p:cNvGrpSpPr/>
          <p:nvPr/>
        </p:nvGrpSpPr>
        <p:grpSpPr>
          <a:xfrm>
            <a:off x="66995" y="6297065"/>
            <a:ext cx="4238230" cy="587782"/>
            <a:chOff x="1229045" y="2877590"/>
            <a:chExt cx="4238230" cy="587782"/>
          </a:xfrm>
        </p:grpSpPr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xmlns="" id="{4094BCAE-5706-C341-AF8A-A06C65373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10790" y="3061146"/>
              <a:ext cx="333959" cy="257626"/>
            </a:xfrm>
            <a:prstGeom prst="rect">
              <a:avLst/>
            </a:prstGeom>
          </p:spPr>
        </p:pic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xmlns="" id="{39DE13E1-CEDA-F24A-AB77-9B1F2E26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29045" y="3057747"/>
              <a:ext cx="333898" cy="248039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870" y="2996808"/>
              <a:ext cx="406680" cy="405351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129" y="2920521"/>
              <a:ext cx="405886" cy="404376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298" y="2996808"/>
              <a:ext cx="406680" cy="405351"/>
            </a:xfrm>
            <a:prstGeom prst="rect">
              <a:avLst/>
            </a:prstGeom>
          </p:spPr>
        </p:pic>
        <p:grpSp>
          <p:nvGrpSpPr>
            <p:cNvPr id="69" name="Группа 68"/>
            <p:cNvGrpSpPr/>
            <p:nvPr/>
          </p:nvGrpSpPr>
          <p:grpSpPr>
            <a:xfrm>
              <a:off x="2356129" y="2908962"/>
              <a:ext cx="565976" cy="527511"/>
              <a:chOff x="6245569" y="2607735"/>
              <a:chExt cx="753314" cy="702117"/>
            </a:xfrm>
          </p:grpSpPr>
          <p:pic>
            <p:nvPicPr>
              <p:cNvPr id="74" name="Рисунок 73"/>
              <p:cNvPicPr>
                <a:picLocks noChangeAspect="1"/>
              </p:cNvPicPr>
              <p:nvPr/>
            </p:nvPicPr>
            <p:blipFill>
              <a:blip r:embed="rId9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5936" y="2607735"/>
                <a:ext cx="492947" cy="541079"/>
              </a:xfrm>
              <a:prstGeom prst="rect">
                <a:avLst/>
              </a:prstGeom>
            </p:spPr>
          </p:pic>
          <p:pic>
            <p:nvPicPr>
              <p:cNvPr id="75" name="Рисунок 74"/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 b="4328"/>
              <a:stretch/>
            </p:blipFill>
            <p:spPr>
              <a:xfrm>
                <a:off x="6245569" y="2622832"/>
                <a:ext cx="359052" cy="687020"/>
              </a:xfrm>
              <a:prstGeom prst="rect">
                <a:avLst/>
              </a:prstGeom>
            </p:spPr>
          </p:pic>
        </p:grpSp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118" y="2950937"/>
              <a:ext cx="516157" cy="514435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149" y="2919357"/>
              <a:ext cx="469234" cy="467668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22" y="2969114"/>
              <a:ext cx="406680" cy="405351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427" y="2877590"/>
              <a:ext cx="567773" cy="565879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1439587" y="205622"/>
            <a:ext cx="10403788" cy="261367"/>
            <a:chOff x="1439587" y="3481958"/>
            <a:chExt cx="10403788" cy="261367"/>
          </a:xfrm>
        </p:grpSpPr>
        <p:sp>
          <p:nvSpPr>
            <p:cNvPr id="39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42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7834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8"/>
            <a:ext cx="5377060" cy="1028956"/>
          </a:xfrm>
        </p:spPr>
        <p:txBody>
          <a:bodyPr/>
          <a:lstStyle/>
          <a:p>
            <a:r>
              <a:rPr lang="ru-RU" dirty="0" smtClean="0"/>
              <a:t>Необходимость информационной поддержки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933824" y="1891314"/>
            <a:ext cx="3362326" cy="1160591"/>
          </a:xfrm>
        </p:spPr>
        <p:txBody>
          <a:bodyPr/>
          <a:lstStyle/>
          <a:p>
            <a:pPr algn="ctr"/>
            <a:r>
              <a:rPr lang="ru-RU" b="1" dirty="0"/>
              <a:t>Задача</a:t>
            </a:r>
          </a:p>
          <a:p>
            <a:pPr algn="ctr"/>
            <a:r>
              <a:rPr lang="ru-RU" dirty="0" smtClean="0"/>
              <a:t>сформировать </a:t>
            </a:r>
            <a:r>
              <a:rPr lang="ru-RU" dirty="0"/>
              <a:t>полные </a:t>
            </a:r>
            <a:br>
              <a:rPr lang="ru-RU" dirty="0"/>
            </a:br>
            <a:r>
              <a:rPr lang="ru-RU" dirty="0"/>
              <a:t>и достоверные данные сплошного наблюдения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5225144" y="1882605"/>
            <a:ext cx="6287588" cy="1518514"/>
          </a:xfrm>
        </p:spPr>
        <p:txBody>
          <a:bodyPr/>
          <a:lstStyle/>
          <a:p>
            <a:pPr algn="ctr"/>
            <a:r>
              <a:rPr lang="ru-RU" b="1" dirty="0"/>
              <a:t>Реальность</a:t>
            </a:r>
          </a:p>
          <a:p>
            <a:pPr algn="ctr"/>
            <a:r>
              <a:rPr lang="ru-RU" dirty="0" smtClean="0"/>
              <a:t>большая </a:t>
            </a:r>
            <a:r>
              <a:rPr lang="ru-RU" dirty="0"/>
              <a:t>мобильность сектора МСП, </a:t>
            </a:r>
            <a:r>
              <a:rPr lang="ru-RU" dirty="0" smtClean="0"/>
              <a:t>низкая </a:t>
            </a:r>
            <a:r>
              <a:rPr lang="ru-RU" dirty="0"/>
              <a:t>отчетная дисциплина,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недостаточная </a:t>
            </a:r>
            <a:r>
              <a:rPr lang="ru-RU" dirty="0"/>
              <a:t>экономическая и цифровая грамотность респондентов,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отсутствие </a:t>
            </a:r>
            <a:r>
              <a:rPr lang="ru-RU" dirty="0"/>
              <a:t>надежной адресной </a:t>
            </a:r>
            <a:r>
              <a:rPr lang="ru-RU" dirty="0" smtClean="0"/>
              <a:t>базы, </a:t>
            </a:r>
            <a:br>
              <a:rPr lang="ru-RU" dirty="0" smtClean="0"/>
            </a:br>
            <a:r>
              <a:rPr lang="ru-RU" dirty="0" smtClean="0"/>
              <a:t>отсутствие </a:t>
            </a:r>
            <a:r>
              <a:rPr lang="ru-RU" dirty="0"/>
              <a:t>финансирования </a:t>
            </a:r>
            <a:r>
              <a:rPr lang="ru-RU" dirty="0" smtClean="0"/>
              <a:t>на </a:t>
            </a:r>
            <a:r>
              <a:rPr lang="ru-RU" dirty="0"/>
              <a:t>полномасштабную ИРР, </a:t>
            </a:r>
            <a:br>
              <a:rPr lang="ru-RU" dirty="0"/>
            </a:br>
            <a:r>
              <a:rPr lang="ru-RU" dirty="0"/>
              <a:t>на привлечение персонала для обхода и опроса респондентов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939975" y="3232171"/>
            <a:ext cx="3362326" cy="2227901"/>
          </a:xfrm>
        </p:spPr>
        <p:txBody>
          <a:bodyPr/>
          <a:lstStyle/>
          <a:p>
            <a:pPr algn="ctr"/>
            <a:r>
              <a:rPr lang="ru-RU" b="1" dirty="0" smtClean="0"/>
              <a:t>Необходимо</a:t>
            </a:r>
            <a:endParaRPr lang="ru-RU" b="1" dirty="0"/>
          </a:p>
          <a:p>
            <a:pPr algn="ctr"/>
            <a:r>
              <a:rPr lang="ru-RU" dirty="0" smtClean="0"/>
              <a:t>обеспечить </a:t>
            </a:r>
            <a:r>
              <a:rPr lang="ru-RU" dirty="0"/>
              <a:t>полноту охвата субъектов МСП,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сформировать </a:t>
            </a:r>
            <a:r>
              <a:rPr lang="ru-RU" dirty="0"/>
              <a:t>положительное отношение малого бизнеса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 </a:t>
            </a:r>
            <a:r>
              <a:rPr lang="ru-RU" dirty="0"/>
              <a:t>предстоящей переписи, обеспечить высокую активность респондентов, полноту </a:t>
            </a:r>
            <a:br>
              <a:rPr lang="ru-RU" dirty="0"/>
            </a:br>
            <a:r>
              <a:rPr lang="ru-RU" dirty="0"/>
              <a:t>и качество предоставляемых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ими </a:t>
            </a:r>
            <a:r>
              <a:rPr lang="ru-RU" dirty="0"/>
              <a:t>сведений</a:t>
            </a:r>
          </a:p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78F0192-07CA-4091-B16B-6C9E7A459F91}"/>
              </a:ext>
            </a:extLst>
          </p:cNvPr>
          <p:cNvSpPr/>
          <p:nvPr/>
        </p:nvSpPr>
        <p:spPr>
          <a:xfrm>
            <a:off x="4851259" y="3972327"/>
            <a:ext cx="678251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Требуется содействие органов исполнительной власти субъектов РФ: </a:t>
            </a:r>
          </a:p>
          <a:p>
            <a:pPr algn="ctr">
              <a:spcBef>
                <a:spcPts val="600"/>
              </a:spcBef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обмен имеющейся информацией о субъектах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МСП </a:t>
            </a:r>
            <a:b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информационная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поддержка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1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411197" y="215342"/>
            <a:ext cx="10403790" cy="381755"/>
            <a:chOff x="1439586" y="4278651"/>
            <a:chExt cx="10403790" cy="381755"/>
          </a:xfrm>
        </p:grpSpPr>
        <p:sp>
          <p:nvSpPr>
            <p:cNvPr id="24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27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8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</p:grpSp>
      <p:grpSp>
        <p:nvGrpSpPr>
          <p:cNvPr id="32" name="Группа 31"/>
          <p:cNvGrpSpPr/>
          <p:nvPr/>
        </p:nvGrpSpPr>
        <p:grpSpPr>
          <a:xfrm>
            <a:off x="1787194" y="6379699"/>
            <a:ext cx="368965" cy="400050"/>
            <a:chOff x="472103" y="6408274"/>
            <a:chExt cx="446447" cy="400050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>
              <a:off x="472103" y="640827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485438" y="680832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Группа 34"/>
          <p:cNvGrpSpPr/>
          <p:nvPr/>
        </p:nvGrpSpPr>
        <p:grpSpPr>
          <a:xfrm>
            <a:off x="66995" y="6297065"/>
            <a:ext cx="4238230" cy="587782"/>
            <a:chOff x="1229045" y="2877590"/>
            <a:chExt cx="4238230" cy="587782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xmlns="" id="{4094BCAE-5706-C341-AF8A-A06C65373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10790" y="3061146"/>
              <a:ext cx="333959" cy="257626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xmlns="" id="{39DE13E1-CEDA-F24A-AB77-9B1F2E26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29045" y="3057747"/>
              <a:ext cx="333898" cy="248039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870" y="2996808"/>
              <a:ext cx="406680" cy="405351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129" y="2920521"/>
              <a:ext cx="405886" cy="40437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298" y="2996808"/>
              <a:ext cx="406680" cy="405351"/>
            </a:xfrm>
            <a:prstGeom prst="rect">
              <a:avLst/>
            </a:prstGeom>
          </p:spPr>
        </p:pic>
        <p:grpSp>
          <p:nvGrpSpPr>
            <p:cNvPr id="41" name="Группа 40"/>
            <p:cNvGrpSpPr/>
            <p:nvPr/>
          </p:nvGrpSpPr>
          <p:grpSpPr>
            <a:xfrm>
              <a:off x="2356129" y="2908962"/>
              <a:ext cx="565976" cy="527511"/>
              <a:chOff x="6245569" y="2607735"/>
              <a:chExt cx="753314" cy="702117"/>
            </a:xfrm>
          </p:grpSpPr>
          <p:pic>
            <p:nvPicPr>
              <p:cNvPr id="46" name="Рисунок 45"/>
              <p:cNvPicPr>
                <a:picLocks noChangeAspect="1"/>
              </p:cNvPicPr>
              <p:nvPr/>
            </p:nvPicPr>
            <p:blipFill>
              <a:blip r:embed="rId9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5936" y="2607735"/>
                <a:ext cx="492947" cy="541079"/>
              </a:xfrm>
              <a:prstGeom prst="rect">
                <a:avLst/>
              </a:prstGeom>
            </p:spPr>
          </p:pic>
          <p:pic>
            <p:nvPicPr>
              <p:cNvPr id="47" name="Рисунок 46"/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 b="4328"/>
              <a:stretch/>
            </p:blipFill>
            <p:spPr>
              <a:xfrm>
                <a:off x="6245569" y="2622832"/>
                <a:ext cx="359052" cy="687020"/>
              </a:xfrm>
              <a:prstGeom prst="rect">
                <a:avLst/>
              </a:prstGeom>
            </p:spPr>
          </p:pic>
        </p:grp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118" y="2950937"/>
              <a:ext cx="516157" cy="514435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149" y="2919357"/>
              <a:ext cx="469234" cy="467668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22" y="2969114"/>
              <a:ext cx="406680" cy="405351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427" y="2877590"/>
              <a:ext cx="567773" cy="565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6491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8477026" cy="936897"/>
          </a:xfrm>
        </p:spPr>
        <p:txBody>
          <a:bodyPr/>
          <a:lstStyle/>
          <a:p>
            <a:pPr marL="14227" lvl="0">
              <a:spcBef>
                <a:spcPts val="112"/>
              </a:spcBef>
            </a:pPr>
            <a:r>
              <a:rPr lang="ru-RU" spc="-39" dirty="0">
                <a:solidFill>
                  <a:srgbClr val="4472C4">
                    <a:lumMod val="75000"/>
                  </a:srgbClr>
                </a:solidFill>
                <a:latin typeface="Arial"/>
                <a:cs typeface="Arial"/>
              </a:rPr>
              <a:t>Необходимо   обеспечить   повышение осведомленности   респондентов 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105988" y="1873083"/>
            <a:ext cx="9431383" cy="3083081"/>
          </a:xfrm>
        </p:spPr>
        <p:txBody>
          <a:bodyPr/>
          <a:lstStyle/>
          <a:p>
            <a:pPr marL="182563" lvl="0" indent="-182563">
              <a:lnSpc>
                <a:spcPct val="100000"/>
              </a:lnSpc>
              <a:spcBef>
                <a:spcPts val="1344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6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и задачи сплошного наблюдения</a:t>
            </a:r>
          </a:p>
          <a:p>
            <a:pPr marL="182563" lvl="0" indent="-182563">
              <a:lnSpc>
                <a:spcPct val="100000"/>
              </a:lnSpc>
              <a:spcBef>
                <a:spcPts val="1344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6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правовая обязанность участвовать в сплошном наблюдении</a:t>
            </a:r>
          </a:p>
          <a:p>
            <a:pPr marL="182563" lvl="0" indent="-182563">
              <a:lnSpc>
                <a:spcPct val="100000"/>
              </a:lnSpc>
              <a:spcBef>
                <a:spcPts val="1344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6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возможные санкции в случае отказа от участия в сплошном наблюдении</a:t>
            </a:r>
          </a:p>
          <a:p>
            <a:pPr marL="182563" lvl="0" indent="-182563">
              <a:lnSpc>
                <a:spcPct val="100000"/>
              </a:lnSpc>
              <a:spcBef>
                <a:spcPts val="1344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6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гарантии соблюдения конфиденциальности предоставленной информации </a:t>
            </a:r>
          </a:p>
          <a:p>
            <a:pPr marL="182563" lvl="0" indent="-182563">
              <a:lnSpc>
                <a:spcPct val="100000"/>
              </a:lnSpc>
              <a:spcBef>
                <a:spcPts val="1344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6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выгоды от получения результатов сплошного наблюдения среди потенциальных пользователей в случае высокого уровня участия и точности представленной респондентами информации </a:t>
            </a:r>
            <a:r>
              <a:rPr lang="ru-RU" sz="1600" spc="0" dirty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/>
            </a:r>
            <a:br>
              <a:rPr lang="ru-RU" sz="1600" spc="0" dirty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</a:br>
            <a:endParaRPr lang="ru-RU" sz="1600" spc="0" dirty="0">
              <a:solidFill>
                <a:schemeClr val="tx1">
                  <a:lumMod val="65000"/>
                  <a:lumOff val="35000"/>
                </a:schemeClr>
              </a:solidFill>
              <a:cs typeface="+mn-cs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2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242115" y="6416933"/>
            <a:ext cx="335423" cy="363682"/>
            <a:chOff x="472103" y="6408274"/>
            <a:chExt cx="446447" cy="400050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472103" y="640827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485438" y="680832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/>
        </p:nvGrpSpPr>
        <p:grpSpPr>
          <a:xfrm>
            <a:off x="66995" y="6297065"/>
            <a:ext cx="4238230" cy="587782"/>
            <a:chOff x="1229045" y="2877590"/>
            <a:chExt cx="4238230" cy="587782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xmlns="" id="{4094BCAE-5706-C341-AF8A-A06C65373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10790" y="3061146"/>
              <a:ext cx="333959" cy="257626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xmlns="" id="{39DE13E1-CEDA-F24A-AB77-9B1F2E26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29045" y="3057747"/>
              <a:ext cx="333898" cy="248039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870" y="2996808"/>
              <a:ext cx="406680" cy="405351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129" y="2920521"/>
              <a:ext cx="405886" cy="404376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298" y="2996808"/>
              <a:ext cx="406680" cy="405351"/>
            </a:xfrm>
            <a:prstGeom prst="rect">
              <a:avLst/>
            </a:prstGeom>
          </p:spPr>
        </p:pic>
        <p:grpSp>
          <p:nvGrpSpPr>
            <p:cNvPr id="38" name="Группа 37"/>
            <p:cNvGrpSpPr/>
            <p:nvPr/>
          </p:nvGrpSpPr>
          <p:grpSpPr>
            <a:xfrm>
              <a:off x="2356129" y="2908962"/>
              <a:ext cx="565976" cy="527511"/>
              <a:chOff x="6245569" y="2607735"/>
              <a:chExt cx="753314" cy="702117"/>
            </a:xfrm>
          </p:grpSpPr>
          <p:pic>
            <p:nvPicPr>
              <p:cNvPr id="43" name="Рисунок 42"/>
              <p:cNvPicPr>
                <a:picLocks noChangeAspect="1"/>
              </p:cNvPicPr>
              <p:nvPr/>
            </p:nvPicPr>
            <p:blipFill>
              <a:blip r:embed="rId9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5936" y="2607735"/>
                <a:ext cx="492947" cy="541079"/>
              </a:xfrm>
              <a:prstGeom prst="rect">
                <a:avLst/>
              </a:prstGeom>
            </p:spPr>
          </p:pic>
          <p:pic>
            <p:nvPicPr>
              <p:cNvPr id="44" name="Рисунок 43"/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 b="4328"/>
              <a:stretch/>
            </p:blipFill>
            <p:spPr>
              <a:xfrm>
                <a:off x="6245569" y="2622832"/>
                <a:ext cx="359052" cy="687020"/>
              </a:xfrm>
              <a:prstGeom prst="rect">
                <a:avLst/>
              </a:prstGeom>
            </p:spPr>
          </p:pic>
        </p:grp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118" y="2950937"/>
              <a:ext cx="516157" cy="514435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149" y="2919357"/>
              <a:ext cx="469234" cy="467668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22" y="2969114"/>
              <a:ext cx="406680" cy="405351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427" y="2877590"/>
              <a:ext cx="567773" cy="565879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1411197" y="215342"/>
            <a:ext cx="10403790" cy="381755"/>
            <a:chOff x="1439586" y="4278651"/>
            <a:chExt cx="10403790" cy="381755"/>
          </a:xfrm>
        </p:grpSpPr>
        <p:sp>
          <p:nvSpPr>
            <p:cNvPr id="52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54" name="Группа 53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55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56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1046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6483</TotalTime>
  <Words>854</Words>
  <Application>Microsoft Office PowerPoint</Application>
  <PresentationFormat>Произвольный</PresentationFormat>
  <Paragraphs>159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Пакулова Лариса Борисовна</cp:lastModifiedBy>
  <cp:revision>255</cp:revision>
  <dcterms:created xsi:type="dcterms:W3CDTF">2020-03-31T09:31:17Z</dcterms:created>
  <dcterms:modified xsi:type="dcterms:W3CDTF">2020-11-27T05:02:39Z</dcterms:modified>
</cp:coreProperties>
</file>