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7" r:id="rId3"/>
    <p:sldId id="285" r:id="rId4"/>
    <p:sldId id="283" r:id="rId5"/>
    <p:sldId id="278" r:id="rId6"/>
    <p:sldId id="286" r:id="rId7"/>
    <p:sldId id="279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74BC"/>
    <a:srgbClr val="B1E2F9"/>
    <a:srgbClr val="9EC5E4"/>
    <a:srgbClr val="61B6E6"/>
    <a:srgbClr val="C1E6FB"/>
    <a:srgbClr val="1D71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4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8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845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692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601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309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190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9176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974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373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516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9314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099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D36A-30FE-40F5-B630-12E99ACF38C2}" type="datetimeFigureOut">
              <a:rPr lang="ru-RU" smtClean="0"/>
              <a:t>пн 15.03.21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4730D-8912-447C-AFF1-59F3724D78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51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AADB1EA-2FE6-4CDC-BEFF-BC1C510737E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813" t="24652" r="49184" b="5324"/>
          <a:stretch/>
        </p:blipFill>
        <p:spPr>
          <a:xfrm>
            <a:off x="0" y="0"/>
            <a:ext cx="4672668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2A50B0-8379-4BA9-8707-4481502C09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614" y="-602567"/>
            <a:ext cx="7089662" cy="33924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7F5162-88C3-40CF-A927-AE734487ED1B}"/>
              </a:ext>
            </a:extLst>
          </p:cNvPr>
          <p:cNvSpPr txBox="1"/>
          <p:nvPr/>
        </p:nvSpPr>
        <p:spPr>
          <a:xfrm>
            <a:off x="4358342" y="2390775"/>
            <a:ext cx="842420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solidFill>
                  <a:srgbClr val="1074BC"/>
                </a:solidFill>
              </a:rPr>
              <a:t>ЦЕНТР ПОДДЕРЖКИ ЭКСПОРТА </a:t>
            </a:r>
          </a:p>
          <a:p>
            <a:pPr algn="ctr"/>
            <a:r>
              <a:rPr lang="ru-RU" sz="3600" dirty="0">
                <a:solidFill>
                  <a:srgbClr val="1074BC"/>
                </a:solidFill>
              </a:rPr>
              <a:t>АМУРСКОЙ ОБЛАСТИ</a:t>
            </a:r>
          </a:p>
          <a:p>
            <a:pPr algn="ctr"/>
            <a:r>
              <a:rPr lang="ru-RU" sz="3200" dirty="0">
                <a:solidFill>
                  <a:srgbClr val="1074BC"/>
                </a:solidFill>
              </a:rPr>
              <a:t> </a:t>
            </a:r>
          </a:p>
          <a:p>
            <a:pPr algn="ctr"/>
            <a:r>
              <a:rPr lang="ru-RU" sz="2400" dirty="0">
                <a:solidFill>
                  <a:srgbClr val="1074BC"/>
                </a:solidFill>
              </a:rPr>
              <a:t>МЕРЫ ПОДДЕРЖКИ </a:t>
            </a:r>
            <a:r>
              <a:rPr lang="ru-RU" sz="2400" dirty="0">
                <a:solidFill>
                  <a:srgbClr val="1074BC"/>
                </a:solidFill>
                <a:latin typeface="Gilroy Medium" panose="00000600000000000000" pitchFamily="2" charset="-52"/>
                <a:cs typeface="Times New Roman" panose="02020603050405020304" pitchFamily="18" charset="0"/>
              </a:rPr>
              <a:t>ДЛЯ СУБЪЕКТОВ </a:t>
            </a:r>
          </a:p>
          <a:p>
            <a:pPr algn="ctr"/>
            <a:r>
              <a:rPr lang="ru-RU" sz="2400" dirty="0">
                <a:solidFill>
                  <a:srgbClr val="1074BC"/>
                </a:solidFill>
                <a:latin typeface="Gilroy Medium" panose="00000600000000000000" pitchFamily="2" charset="-52"/>
                <a:cs typeface="Times New Roman" panose="02020603050405020304" pitchFamily="18" charset="0"/>
              </a:rPr>
              <a:t>МАЛОГО И СРЕДНЕГО ПРЕДПРИНИМАТЕЛЬСТВА </a:t>
            </a:r>
            <a:endParaRPr lang="en-US" sz="2400" dirty="0">
              <a:solidFill>
                <a:srgbClr val="1074BC"/>
              </a:solidFill>
              <a:latin typeface="Gilroy Medium" panose="00000600000000000000" pitchFamily="2" charset="-52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rgbClr val="1074BC"/>
                </a:solidFill>
                <a:latin typeface="Gilroy Medium" panose="00000600000000000000" pitchFamily="2" charset="-52"/>
                <a:cs typeface="Times New Roman" panose="02020603050405020304" pitchFamily="18" charset="0"/>
              </a:rPr>
              <a:t>АМУРСКОЙ ОБЛАСТИ</a:t>
            </a:r>
          </a:p>
          <a:p>
            <a:r>
              <a:rPr lang="ru-RU" sz="2400" dirty="0">
                <a:solidFill>
                  <a:srgbClr val="1074B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34691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613C528-AD27-48FA-A5D6-F24E30A5D6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146" t="11633" r="22291" b="9107"/>
          <a:stretch/>
        </p:blipFill>
        <p:spPr>
          <a:xfrm>
            <a:off x="4457700" y="0"/>
            <a:ext cx="77343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724051D-CBA5-4498-9F95-83BEFA8CC5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52" t="36810" r="27102" b="49952"/>
          <a:stretch/>
        </p:blipFill>
        <p:spPr>
          <a:xfrm>
            <a:off x="177800" y="510220"/>
            <a:ext cx="4279900" cy="171228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9D8973C-AC23-4058-B6AF-10E8FF1613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963" t="52919" r="27884" b="36467"/>
          <a:stretch/>
        </p:blipFill>
        <p:spPr>
          <a:xfrm>
            <a:off x="177800" y="2594923"/>
            <a:ext cx="4166924" cy="13462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BB8AEC1-D292-4A34-82DB-0FC7CCB203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049" t="66601" r="26945" b="17506"/>
          <a:stretch/>
        </p:blipFill>
        <p:spPr>
          <a:xfrm>
            <a:off x="177800" y="4457700"/>
            <a:ext cx="4166924" cy="1986218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4EE2727-79A7-4EF4-9DEE-476152F1E0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256" y="-390946"/>
            <a:ext cx="4756542" cy="227602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A70126A-CCBB-4A12-AAEF-1B11E8E772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002" t="12392" r="18334" b="78902"/>
          <a:stretch/>
        </p:blipFill>
        <p:spPr>
          <a:xfrm>
            <a:off x="4457700" y="6095105"/>
            <a:ext cx="7734300" cy="76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0507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A77F5E0-7560-49DA-9D38-5AFB95C563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004" t="16760" r="19926" b="14862"/>
          <a:stretch/>
        </p:blipFill>
        <p:spPr>
          <a:xfrm>
            <a:off x="520116" y="914400"/>
            <a:ext cx="9446005" cy="5417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15ABD3-790F-49A4-B492-88161E91E5E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669" t="11666" r="18334" b="78902"/>
          <a:stretch/>
        </p:blipFill>
        <p:spPr>
          <a:xfrm>
            <a:off x="76882" y="87822"/>
            <a:ext cx="7404255" cy="82657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ACB864B-FBD6-4483-BA9D-35AED76C9EAD}"/>
              </a:ext>
            </a:extLst>
          </p:cNvPr>
          <p:cNvSpPr/>
          <p:nvPr/>
        </p:nvSpPr>
        <p:spPr>
          <a:xfrm>
            <a:off x="9179626" y="413289"/>
            <a:ext cx="1318161" cy="15817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57E5E03-57B2-49E5-AC69-A3212C15A3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7646" y="-649717"/>
            <a:ext cx="5324309" cy="2547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055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F00BB3-E655-475E-93EC-31FD0AAA7B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354" t="13149" r="19584" b="5185"/>
          <a:stretch/>
        </p:blipFill>
        <p:spPr>
          <a:xfrm>
            <a:off x="7868855" y="0"/>
            <a:ext cx="4323145" cy="683335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8C01FE1A-D276-4237-A386-4AA512B408DD}"/>
              </a:ext>
            </a:extLst>
          </p:cNvPr>
          <p:cNvSpPr/>
          <p:nvPr/>
        </p:nvSpPr>
        <p:spPr>
          <a:xfrm>
            <a:off x="602429" y="909180"/>
            <a:ext cx="771323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1074BC"/>
                </a:solidFill>
              </a:rPr>
              <a:t>ТРЕБОВАНИЯ К ПОЛУЧАТЕЛЮ УСЛУГ </a:t>
            </a:r>
          </a:p>
          <a:p>
            <a:pPr algn="just"/>
            <a:endParaRPr lang="ru-RU" sz="2000" dirty="0">
              <a:solidFill>
                <a:srgbClr val="1074BC"/>
              </a:solidFill>
            </a:endParaRPr>
          </a:p>
          <a:p>
            <a:pPr indent="-285750" algn="just">
              <a:buFontTx/>
              <a:buChar char="-"/>
            </a:pPr>
            <a:r>
              <a:rPr lang="ru-RU" sz="2000" dirty="0">
                <a:solidFill>
                  <a:srgbClr val="1074BC"/>
                </a:solidFill>
              </a:rPr>
              <a:t>Юридическое лицо зарегистрировано в Амурской области</a:t>
            </a:r>
          </a:p>
          <a:p>
            <a:pPr indent="-285750" algn="just">
              <a:buFontTx/>
              <a:buChar char="-"/>
            </a:pPr>
            <a:r>
              <a:rPr lang="ru-RU" sz="2000" dirty="0">
                <a:solidFill>
                  <a:srgbClr val="1074BC"/>
                </a:solidFill>
              </a:rPr>
              <a:t>Компания состоит в реестре субъектов малого и среднего предпринимательства Амурской области (сайт ФНС)   </a:t>
            </a:r>
          </a:p>
          <a:p>
            <a:pPr indent="-285750" algn="just">
              <a:buFontTx/>
              <a:buChar char="-"/>
            </a:pPr>
            <a:r>
              <a:rPr lang="ru-RU" sz="2000" dirty="0">
                <a:solidFill>
                  <a:srgbClr val="1074BC"/>
                </a:solidFill>
              </a:rPr>
              <a:t>Деятельность компании связана с несырьевым и неэнергетическим экспортом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13CEF1C-B6F9-469E-9AD0-4274265181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5" t="19788" r="7679" b="23291"/>
          <a:stretch/>
        </p:blipFill>
        <p:spPr>
          <a:xfrm>
            <a:off x="599140" y="4034927"/>
            <a:ext cx="2872293" cy="191389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813EC2B-9EC2-4094-8364-1437C010C0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517" y="3651678"/>
            <a:ext cx="5601606" cy="268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363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07EA7A-1DDB-4A34-A410-6DF6D6B8F6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050" t="11506" r="49500" b="6424"/>
          <a:stretch/>
        </p:blipFill>
        <p:spPr>
          <a:xfrm>
            <a:off x="0" y="0"/>
            <a:ext cx="3962400" cy="685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30152BC-A26C-4A36-8D2B-D92DACE322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700" t="11406" r="21875" b="4259"/>
          <a:stretch/>
        </p:blipFill>
        <p:spPr>
          <a:xfrm>
            <a:off x="4178300" y="0"/>
            <a:ext cx="6959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812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FBB1B5C-EFE3-4D79-898B-1E65C8773A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8" r="8857"/>
          <a:stretch/>
        </p:blipFill>
        <p:spPr>
          <a:xfrm>
            <a:off x="15492" y="116919"/>
            <a:ext cx="10435743" cy="662416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F8F16E-FBFE-4296-9CDC-F0E0A7C060A8}"/>
              </a:ext>
            </a:extLst>
          </p:cNvPr>
          <p:cNvSpPr txBox="1"/>
          <p:nvPr/>
        </p:nvSpPr>
        <p:spPr>
          <a:xfrm>
            <a:off x="7706596" y="2197435"/>
            <a:ext cx="1000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Россия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93B6408-A840-492E-9F69-D6671E9788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2180" y="5260316"/>
            <a:ext cx="3583056" cy="171450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DB0116A-0F39-4F4A-BBE3-62A48CB25C70}"/>
              </a:ext>
            </a:extLst>
          </p:cNvPr>
          <p:cNvSpPr txBox="1"/>
          <p:nvPr/>
        </p:nvSpPr>
        <p:spPr>
          <a:xfrm>
            <a:off x="7471436" y="3559805"/>
            <a:ext cx="735059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</a:rPr>
              <a:t>Китай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1D3B5E9-C6FD-4C85-855A-938BC85EB204}"/>
              </a:ext>
            </a:extLst>
          </p:cNvPr>
          <p:cNvSpPr txBox="1"/>
          <p:nvPr/>
        </p:nvSpPr>
        <p:spPr>
          <a:xfrm>
            <a:off x="8964822" y="3429000"/>
            <a:ext cx="1065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Япония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BDAC1968-B4D1-423E-B95B-D8F8F95D2439}"/>
              </a:ext>
            </a:extLst>
          </p:cNvPr>
          <p:cNvSpPr/>
          <p:nvPr/>
        </p:nvSpPr>
        <p:spPr>
          <a:xfrm>
            <a:off x="8297161" y="3811333"/>
            <a:ext cx="136781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/>
              <a:t>КНДР</a:t>
            </a:r>
          </a:p>
          <a:p>
            <a:r>
              <a:rPr lang="ru-RU" sz="1200" dirty="0"/>
              <a:t>Республика Корея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28ABEE9-9498-4C59-8534-6951B08BF2B9}"/>
              </a:ext>
            </a:extLst>
          </p:cNvPr>
          <p:cNvSpPr txBox="1"/>
          <p:nvPr/>
        </p:nvSpPr>
        <p:spPr>
          <a:xfrm>
            <a:off x="8420947" y="5469525"/>
            <a:ext cx="1065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Австралия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1D340E-8D29-4B15-8CCC-A6B28B83DD06}"/>
              </a:ext>
            </a:extLst>
          </p:cNvPr>
          <p:cNvSpPr txBox="1"/>
          <p:nvPr/>
        </p:nvSpPr>
        <p:spPr>
          <a:xfrm>
            <a:off x="6482036" y="4219277"/>
            <a:ext cx="1065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Индия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5A0EFC1-7E0E-4D2C-B566-2F261720C624}"/>
              </a:ext>
            </a:extLst>
          </p:cNvPr>
          <p:cNvSpPr txBox="1"/>
          <p:nvPr/>
        </p:nvSpPr>
        <p:spPr>
          <a:xfrm>
            <a:off x="1801455" y="3423845"/>
            <a:ext cx="732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США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1E0A10-613C-4FCC-A67D-896D953B025B}"/>
              </a:ext>
            </a:extLst>
          </p:cNvPr>
          <p:cNvSpPr txBox="1"/>
          <p:nvPr/>
        </p:nvSpPr>
        <p:spPr>
          <a:xfrm>
            <a:off x="4007675" y="3059132"/>
            <a:ext cx="1065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Франция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20B4AB2-B15D-477B-B92B-F446161E948D}"/>
              </a:ext>
            </a:extLst>
          </p:cNvPr>
          <p:cNvSpPr txBox="1"/>
          <p:nvPr/>
        </p:nvSpPr>
        <p:spPr>
          <a:xfrm>
            <a:off x="3887649" y="3429000"/>
            <a:ext cx="1065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Испания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CFD3B4A-77A4-4424-A4AA-41C44313AE9D}"/>
              </a:ext>
            </a:extLst>
          </p:cNvPr>
          <p:cNvSpPr txBox="1"/>
          <p:nvPr/>
        </p:nvSpPr>
        <p:spPr>
          <a:xfrm>
            <a:off x="7982588" y="4281566"/>
            <a:ext cx="1065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Вьетнам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04F11E9E-784E-4422-AF9E-7CD728105D4D}"/>
              </a:ext>
            </a:extLst>
          </p:cNvPr>
          <p:cNvSpPr txBox="1"/>
          <p:nvPr/>
        </p:nvSpPr>
        <p:spPr>
          <a:xfrm>
            <a:off x="4420152" y="2771354"/>
            <a:ext cx="10650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Германия</a:t>
            </a:r>
          </a:p>
        </p:txBody>
      </p:sp>
      <p:pic>
        <p:nvPicPr>
          <p:cNvPr id="27" name="Рисунок 26" descr="Маркер">
            <a:extLst>
              <a:ext uri="{FF2B5EF4-FFF2-40B4-BE49-F238E27FC236}">
                <a16:creationId xmlns:a16="http://schemas.microsoft.com/office/drawing/2014/main" id="{A25E3170-976C-42C9-A0DD-F19521CD58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5293" y="2043267"/>
            <a:ext cx="523500" cy="523500"/>
          </a:xfrm>
          <a:prstGeom prst="rect">
            <a:avLst/>
          </a:prstGeom>
        </p:spPr>
      </p:pic>
      <p:pic>
        <p:nvPicPr>
          <p:cNvPr id="28" name="Рисунок 27" descr="Маркер">
            <a:extLst>
              <a:ext uri="{FF2B5EF4-FFF2-40B4-BE49-F238E27FC236}">
                <a16:creationId xmlns:a16="http://schemas.microsoft.com/office/drawing/2014/main" id="{5C97EA09-9DF9-4DB9-BED3-23154C5891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3978" y="3423845"/>
            <a:ext cx="347088" cy="347088"/>
          </a:xfrm>
          <a:prstGeom prst="rect">
            <a:avLst/>
          </a:prstGeom>
        </p:spPr>
      </p:pic>
      <p:pic>
        <p:nvPicPr>
          <p:cNvPr id="29" name="Рисунок 28" descr="Маркер">
            <a:extLst>
              <a:ext uri="{FF2B5EF4-FFF2-40B4-BE49-F238E27FC236}">
                <a16:creationId xmlns:a16="http://schemas.microsoft.com/office/drawing/2014/main" id="{7BF80AC5-9E1E-4469-B258-DA126D846A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54860" y="3274092"/>
            <a:ext cx="347088" cy="347088"/>
          </a:xfrm>
          <a:prstGeom prst="rect">
            <a:avLst/>
          </a:prstGeom>
        </p:spPr>
      </p:pic>
      <p:pic>
        <p:nvPicPr>
          <p:cNvPr id="30" name="Рисунок 29" descr="Маркер">
            <a:extLst>
              <a:ext uri="{FF2B5EF4-FFF2-40B4-BE49-F238E27FC236}">
                <a16:creationId xmlns:a16="http://schemas.microsoft.com/office/drawing/2014/main" id="{31912E2C-E539-44CA-A79C-AD1D76417CA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20947" y="3423845"/>
            <a:ext cx="347088" cy="347088"/>
          </a:xfrm>
          <a:prstGeom prst="rect">
            <a:avLst/>
          </a:prstGeom>
        </p:spPr>
      </p:pic>
      <p:pic>
        <p:nvPicPr>
          <p:cNvPr id="31" name="Рисунок 30" descr="Маркер">
            <a:extLst>
              <a:ext uri="{FF2B5EF4-FFF2-40B4-BE49-F238E27FC236}">
                <a16:creationId xmlns:a16="http://schemas.microsoft.com/office/drawing/2014/main" id="{A65680DB-0C23-4ECB-8F88-95C8E9CAD2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1805" y="3491887"/>
            <a:ext cx="347088" cy="347088"/>
          </a:xfrm>
          <a:prstGeom prst="rect">
            <a:avLst/>
          </a:prstGeom>
        </p:spPr>
      </p:pic>
      <p:pic>
        <p:nvPicPr>
          <p:cNvPr id="32" name="Рисунок 31" descr="Маркер">
            <a:extLst>
              <a:ext uri="{FF2B5EF4-FFF2-40B4-BE49-F238E27FC236}">
                <a16:creationId xmlns:a16="http://schemas.microsoft.com/office/drawing/2014/main" id="{F2051A36-05CE-4602-8082-CD0AA17078C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36505" y="5399436"/>
            <a:ext cx="347088" cy="347088"/>
          </a:xfrm>
          <a:prstGeom prst="rect">
            <a:avLst/>
          </a:prstGeom>
        </p:spPr>
      </p:pic>
      <p:pic>
        <p:nvPicPr>
          <p:cNvPr id="33" name="Рисунок 32" descr="Маркер">
            <a:extLst>
              <a:ext uri="{FF2B5EF4-FFF2-40B4-BE49-F238E27FC236}">
                <a16:creationId xmlns:a16="http://schemas.microsoft.com/office/drawing/2014/main" id="{C52A8F4E-959A-4A46-8285-0903D986680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09044" y="4072393"/>
            <a:ext cx="347088" cy="347088"/>
          </a:xfrm>
          <a:prstGeom prst="rect">
            <a:avLst/>
          </a:prstGeom>
        </p:spPr>
      </p:pic>
      <p:pic>
        <p:nvPicPr>
          <p:cNvPr id="34" name="Рисунок 33" descr="Маркер">
            <a:extLst>
              <a:ext uri="{FF2B5EF4-FFF2-40B4-BE49-F238E27FC236}">
                <a16:creationId xmlns:a16="http://schemas.microsoft.com/office/drawing/2014/main" id="{999E95E6-ACC0-40A8-A317-7DD9E633D7E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38205" y="4008009"/>
            <a:ext cx="347088" cy="347088"/>
          </a:xfrm>
          <a:prstGeom prst="rect">
            <a:avLst/>
          </a:prstGeom>
        </p:spPr>
      </p:pic>
      <p:pic>
        <p:nvPicPr>
          <p:cNvPr id="35" name="Рисунок 34" descr="Маркер">
            <a:extLst>
              <a:ext uri="{FF2B5EF4-FFF2-40B4-BE49-F238E27FC236}">
                <a16:creationId xmlns:a16="http://schemas.microsoft.com/office/drawing/2014/main" id="{791E0B4C-1A59-471C-874C-7C43571A40C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031036" y="2812867"/>
            <a:ext cx="347088" cy="347088"/>
          </a:xfrm>
          <a:prstGeom prst="rect">
            <a:avLst/>
          </a:prstGeom>
        </p:spPr>
      </p:pic>
      <p:pic>
        <p:nvPicPr>
          <p:cNvPr id="36" name="Рисунок 35" descr="Маркер">
            <a:extLst>
              <a:ext uri="{FF2B5EF4-FFF2-40B4-BE49-F238E27FC236}">
                <a16:creationId xmlns:a16="http://schemas.microsoft.com/office/drawing/2014/main" id="{84045399-C3A3-4F10-9C2E-FB2D6C3EAA4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25594" y="3035478"/>
            <a:ext cx="347088" cy="347088"/>
          </a:xfrm>
          <a:prstGeom prst="rect">
            <a:avLst/>
          </a:prstGeom>
        </p:spPr>
      </p:pic>
      <p:pic>
        <p:nvPicPr>
          <p:cNvPr id="37" name="Рисунок 36" descr="Маркер">
            <a:extLst>
              <a:ext uri="{FF2B5EF4-FFF2-40B4-BE49-F238E27FC236}">
                <a16:creationId xmlns:a16="http://schemas.microsoft.com/office/drawing/2014/main" id="{DB4ABCEB-D6C6-447D-AB17-E4BFB808F8B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03071" y="3281743"/>
            <a:ext cx="347088" cy="347088"/>
          </a:xfrm>
          <a:prstGeom prst="rect">
            <a:avLst/>
          </a:prstGeom>
        </p:spPr>
      </p:pic>
      <p:pic>
        <p:nvPicPr>
          <p:cNvPr id="38" name="Рисунок 37" descr="Маркер">
            <a:extLst>
              <a:ext uri="{FF2B5EF4-FFF2-40B4-BE49-F238E27FC236}">
                <a16:creationId xmlns:a16="http://schemas.microsoft.com/office/drawing/2014/main" id="{D43E8335-91CA-4FC5-8C7F-6903799E4F9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83029" y="3318343"/>
            <a:ext cx="347088" cy="34708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75FA876-0565-42FC-8D0C-62194B6A9BDF}"/>
              </a:ext>
            </a:extLst>
          </p:cNvPr>
          <p:cNvSpPr txBox="1"/>
          <p:nvPr/>
        </p:nvSpPr>
        <p:spPr>
          <a:xfrm>
            <a:off x="7982588" y="28379"/>
            <a:ext cx="439141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Gilroy Medium" panose="00000600000000000000" pitchFamily="2" charset="-52"/>
                <a:cs typeface="Times New Roman" panose="02020603050405020304" pitchFamily="18" charset="0"/>
              </a:rPr>
              <a:t>География сотрудничества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1290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7B3138-5195-4CC7-9622-52652811C9E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00" t="19074" r="23645" b="5000"/>
          <a:stretch/>
        </p:blipFill>
        <p:spPr>
          <a:xfrm>
            <a:off x="0" y="0"/>
            <a:ext cx="8647771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3633B0-1DCB-4D28-8D05-F0408D1BF46A}"/>
              </a:ext>
            </a:extLst>
          </p:cNvPr>
          <p:cNvSpPr txBox="1"/>
          <p:nvPr/>
        </p:nvSpPr>
        <p:spPr>
          <a:xfrm>
            <a:off x="5007461" y="1540715"/>
            <a:ext cx="107279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1074BC"/>
                </a:solidFill>
              </a:rPr>
              <a:t>СПАСИБО </a:t>
            </a:r>
          </a:p>
          <a:p>
            <a:pPr algn="ctr"/>
            <a:r>
              <a:rPr lang="ru-RU" sz="3200" dirty="0">
                <a:solidFill>
                  <a:srgbClr val="1074BC"/>
                </a:solidFill>
              </a:rPr>
              <a:t>ЗА ВНИМАНИЕ!</a:t>
            </a:r>
            <a:endParaRPr lang="ru-RU" sz="3200" dirty="0">
              <a:solidFill>
                <a:srgbClr val="1074BC"/>
              </a:solidFill>
              <a:latin typeface="Gilroy Medium" panose="00000600000000000000" pitchFamily="2" charset="-52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DF3E35-9784-472D-A512-3C1AD9AB9890}"/>
              </a:ext>
            </a:extLst>
          </p:cNvPr>
          <p:cNvSpPr txBox="1"/>
          <p:nvPr/>
        </p:nvSpPr>
        <p:spPr>
          <a:xfrm>
            <a:off x="9311755" y="4547146"/>
            <a:ext cx="28802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1074BC"/>
                </a:solidFill>
              </a:rPr>
              <a:t>г. Благовещенск,</a:t>
            </a:r>
          </a:p>
          <a:p>
            <a:r>
              <a:rPr lang="ru-RU" sz="2000" dirty="0">
                <a:solidFill>
                  <a:srgbClr val="1074BC"/>
                </a:solidFill>
              </a:rPr>
              <a:t>Ул. Зейская, 287, 2 </a:t>
            </a:r>
            <a:r>
              <a:rPr lang="ru-RU" sz="2000" dirty="0" err="1">
                <a:solidFill>
                  <a:srgbClr val="1074BC"/>
                </a:solidFill>
              </a:rPr>
              <a:t>эт</a:t>
            </a:r>
            <a:r>
              <a:rPr lang="ru-RU" sz="2000" dirty="0">
                <a:solidFill>
                  <a:srgbClr val="1074BC"/>
                </a:solidFill>
              </a:rPr>
              <a:t>.</a:t>
            </a:r>
          </a:p>
          <a:p>
            <a:r>
              <a:rPr lang="ru-RU" sz="2000" dirty="0">
                <a:solidFill>
                  <a:srgbClr val="1074BC"/>
                </a:solidFill>
              </a:rPr>
              <a:t>+7(4162)77 26 09</a:t>
            </a:r>
          </a:p>
          <a:p>
            <a:endParaRPr lang="ru-RU" sz="2000" dirty="0">
              <a:solidFill>
                <a:srgbClr val="1074BC"/>
              </a:solidFill>
            </a:endParaRPr>
          </a:p>
          <a:p>
            <a:r>
              <a:rPr lang="en-US" sz="2000" dirty="0">
                <a:solidFill>
                  <a:srgbClr val="1074BC"/>
                </a:solidFill>
              </a:rPr>
              <a:t>info@amurexport.ru</a:t>
            </a:r>
            <a:endParaRPr lang="ru-RU" sz="2000" dirty="0">
              <a:solidFill>
                <a:srgbClr val="1074BC"/>
              </a:solidFill>
            </a:endParaRPr>
          </a:p>
          <a:p>
            <a:r>
              <a:rPr lang="en-US" sz="2000" dirty="0">
                <a:solidFill>
                  <a:srgbClr val="1074BC"/>
                </a:solidFill>
              </a:rPr>
              <a:t>www.amurexport.ru</a:t>
            </a:r>
            <a:endParaRPr lang="ru-RU" sz="2000" dirty="0">
              <a:solidFill>
                <a:srgbClr val="1074BC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1874A0-CCE1-4BEA-B84D-25A6E96EE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2042" y="-808535"/>
            <a:ext cx="7089662" cy="33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264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</TotalTime>
  <Words>98</Words>
  <Application>Microsoft Office PowerPoint</Application>
  <PresentationFormat>Широкоэкранный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Gilroy Medium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Захарова</dc:creator>
  <cp:lastModifiedBy>API511</cp:lastModifiedBy>
  <cp:revision>55</cp:revision>
  <dcterms:created xsi:type="dcterms:W3CDTF">2020-02-04T04:15:03Z</dcterms:created>
  <dcterms:modified xsi:type="dcterms:W3CDTF">2021-03-15T02:19:06Z</dcterms:modified>
</cp:coreProperties>
</file>