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6" r:id="rId1"/>
    <p:sldMasterId id="2147483657" r:id="rId2"/>
  </p:sldMasterIdLst>
  <p:notesMasterIdLst>
    <p:notesMasterId r:id="rId14"/>
  </p:notesMasterIdLst>
  <p:sldIdLst>
    <p:sldId id="257" r:id="rId3"/>
    <p:sldId id="280" r:id="rId4"/>
    <p:sldId id="281" r:id="rId5"/>
    <p:sldId id="282" r:id="rId6"/>
    <p:sldId id="283" r:id="rId7"/>
    <p:sldId id="538" r:id="rId8"/>
    <p:sldId id="286" r:id="rId9"/>
    <p:sldId id="287" r:id="rId10"/>
    <p:sldId id="536" r:id="rId11"/>
    <p:sldId id="537" r:id="rId12"/>
    <p:sldId id="288" r:id="rId13"/>
  </p:sldIdLst>
  <p:sldSz cx="9144000" cy="5143500" type="screen16x9"/>
  <p:notesSz cx="6797675" cy="9872663"/>
  <p:embeddedFontLst>
    <p:embeddedFont>
      <p:font typeface="Georgia" pitchFamily="18" charset="0"/>
      <p:regular r:id="rId15"/>
      <p:bold r:id="rId16"/>
      <p:italic r:id="rId17"/>
      <p:boldItalic r:id="rId18"/>
    </p:embeddedFont>
    <p:embeddedFont>
      <p:font typeface="Palatino" pitchFamily="18" charset="0"/>
      <p:regular r:id="rId19"/>
      <p:bold r:id="rId20"/>
      <p:italic r:id="rId21"/>
      <p:boldItalic r:id="rId22"/>
    </p:embeddedFont>
    <p:embeddedFont>
      <p:font typeface="Verdana" pitchFamily="34" charset="0"/>
      <p:regular r:id="rId23"/>
      <p:bold r:id="rId24"/>
      <p:italic r:id="rId25"/>
      <p:boldItalic r:id="rId26"/>
    </p:embeddedFont>
    <p:embeddedFont>
      <p:font typeface="Calibri" pitchFamily="34" charset="0"/>
      <p:regular r:id="rId27"/>
      <p:bold r:id="rId28"/>
      <p:italic r:id="rId29"/>
      <p:boldItalic r:id="rId30"/>
    </p:embeddedFont>
    <p:embeddedFont>
      <p:font typeface="Helvetica Neue" charset="0"/>
      <p:regular r:id="rId31"/>
      <p:bold r:id="rId32"/>
      <p:italic r:id="rId33"/>
      <p:boldItalic r:id="rId34"/>
    </p:embeddedFont>
    <p:embeddedFont>
      <p:font typeface="Calibri Light" pitchFamily="34" charset="0"/>
      <p:regular r:id="rId35"/>
      <p: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3300"/>
    <a:srgbClr val="CC6600"/>
    <a:srgbClr val="FFFFFF"/>
    <a:srgbClr val="FF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14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-36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34" Type="http://schemas.openxmlformats.org/officeDocument/2006/relationships/font" Target="fonts/font20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33" Type="http://schemas.openxmlformats.org/officeDocument/2006/relationships/font" Target="fonts/font19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0.fntdata"/><Relationship Id="rId32" Type="http://schemas.openxmlformats.org/officeDocument/2006/relationships/font" Target="fonts/font18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36" Type="http://schemas.openxmlformats.org/officeDocument/2006/relationships/font" Target="fonts/font22.fntdata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31" Type="http://schemas.openxmlformats.org/officeDocument/2006/relationships/font" Target="fonts/font1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font" Target="fonts/font16.fntdata"/><Relationship Id="rId35" Type="http://schemas.openxmlformats.org/officeDocument/2006/relationships/font" Target="fonts/font2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20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06358" y="4689516"/>
            <a:ext cx="4984962" cy="4442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389" tIns="45682" rIns="91389" bIns="45682" anchor="t" anchorCtr="0"/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5095538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08460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/>
          </a:p>
        </p:txBody>
      </p:sp>
    </p:spTree>
    <p:extLst>
      <p:ext uri="{BB962C8B-B14F-4D97-AF65-F5344CB8AC3E}">
        <p14:creationId xmlns:p14="http://schemas.microsoft.com/office/powerpoint/2010/main" xmlns="" val="4422919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0688" y="1241425"/>
            <a:ext cx="5956300" cy="33496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/>
          </a:p>
        </p:txBody>
      </p:sp>
    </p:spTree>
    <p:extLst>
      <p:ext uri="{BB962C8B-B14F-4D97-AF65-F5344CB8AC3E}">
        <p14:creationId xmlns:p14="http://schemas.microsoft.com/office/powerpoint/2010/main" xmlns="" val="1704708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 — сверху" type="tx">
  <p:cSld name="TITLE_AND_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357189" y="421927"/>
            <a:ext cx="8429625" cy="642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ctr" anchorCtr="0"/>
          <a:lstStyle>
            <a:lvl1pPr lvl="0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1pPr>
            <a:lvl2pPr lvl="1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2pPr>
            <a:lvl3pPr lvl="2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3pPr>
            <a:lvl4pPr lvl="3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4pPr>
            <a:lvl5pPr lvl="4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5pPr>
            <a:lvl6pPr lvl="5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6pPr>
            <a:lvl7pPr lvl="6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7pPr>
            <a:lvl8pPr lvl="7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8pPr>
            <a:lvl9pPr lvl="8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ldNum" idx="12"/>
          </p:nvPr>
        </p:nvSpPr>
        <p:spPr>
          <a:xfrm>
            <a:off x="4449585" y="4882307"/>
            <a:ext cx="235904" cy="233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369219"/>
            <a:ext cx="3886200" cy="32635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729D-6DE3-4785-BDC3-95AD7889F248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5059C1AD-E551-4CEB-BCD3-CC54D33833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1647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273845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3" indent="0">
              <a:buNone/>
              <a:defRPr sz="1500" b="1"/>
            </a:lvl2pPr>
            <a:lvl3pPr marL="685804" indent="0">
              <a:buNone/>
              <a:defRPr sz="1350" b="1"/>
            </a:lvl3pPr>
            <a:lvl4pPr marL="1028707" indent="0">
              <a:buNone/>
              <a:defRPr sz="1200" b="1"/>
            </a:lvl4pPr>
            <a:lvl5pPr marL="1371609" indent="0">
              <a:buNone/>
              <a:defRPr sz="1200" b="1"/>
            </a:lvl5pPr>
            <a:lvl6pPr marL="1714511" indent="0">
              <a:buNone/>
              <a:defRPr sz="1200" b="1"/>
            </a:lvl6pPr>
            <a:lvl7pPr marL="2057413" indent="0">
              <a:buNone/>
              <a:defRPr sz="1200" b="1"/>
            </a:lvl7pPr>
            <a:lvl8pPr marL="2400316" indent="0">
              <a:buNone/>
              <a:defRPr sz="1200" b="1"/>
            </a:lvl8pPr>
            <a:lvl9pPr marL="2743218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3" indent="0">
              <a:buNone/>
              <a:defRPr sz="1500" b="1"/>
            </a:lvl2pPr>
            <a:lvl3pPr marL="685804" indent="0">
              <a:buNone/>
              <a:defRPr sz="1350" b="1"/>
            </a:lvl3pPr>
            <a:lvl4pPr marL="1028707" indent="0">
              <a:buNone/>
              <a:defRPr sz="1200" b="1"/>
            </a:lvl4pPr>
            <a:lvl5pPr marL="1371609" indent="0">
              <a:buNone/>
              <a:defRPr sz="1200" b="1"/>
            </a:lvl5pPr>
            <a:lvl6pPr marL="1714511" indent="0">
              <a:buNone/>
              <a:defRPr sz="1200" b="1"/>
            </a:lvl6pPr>
            <a:lvl7pPr marL="2057413" indent="0">
              <a:buNone/>
              <a:defRPr sz="1200" b="1"/>
            </a:lvl7pPr>
            <a:lvl8pPr marL="2400316" indent="0">
              <a:buNone/>
              <a:defRPr sz="1200" b="1"/>
            </a:lvl8pPr>
            <a:lvl9pPr marL="2743218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729D-6DE3-4785-BDC3-95AD7889F248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5059C1AD-E551-4CEB-BCD3-CC54D33833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69828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729D-6DE3-4785-BDC3-95AD7889F248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5059C1AD-E551-4CEB-BCD3-CC54D33833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7919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729D-6DE3-4785-BDC3-95AD7889F248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5059C1AD-E551-4CEB-BCD3-CC54D33833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3251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3" indent="0">
              <a:buNone/>
              <a:defRPr sz="1050"/>
            </a:lvl2pPr>
            <a:lvl3pPr marL="685804" indent="0">
              <a:buNone/>
              <a:defRPr sz="900"/>
            </a:lvl3pPr>
            <a:lvl4pPr marL="1028707" indent="0">
              <a:buNone/>
              <a:defRPr sz="750"/>
            </a:lvl4pPr>
            <a:lvl5pPr marL="1371609" indent="0">
              <a:buNone/>
              <a:defRPr sz="750"/>
            </a:lvl5pPr>
            <a:lvl6pPr marL="1714511" indent="0">
              <a:buNone/>
              <a:defRPr sz="750"/>
            </a:lvl6pPr>
            <a:lvl7pPr marL="2057413" indent="0">
              <a:buNone/>
              <a:defRPr sz="750"/>
            </a:lvl7pPr>
            <a:lvl8pPr marL="2400316" indent="0">
              <a:buNone/>
              <a:defRPr sz="750"/>
            </a:lvl8pPr>
            <a:lvl9pPr marL="2743218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729D-6DE3-4785-BDC3-95AD7889F248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5059C1AD-E551-4CEB-BCD3-CC54D33833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463392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3" indent="0">
              <a:buNone/>
              <a:defRPr sz="2100"/>
            </a:lvl2pPr>
            <a:lvl3pPr marL="685804" indent="0">
              <a:buNone/>
              <a:defRPr sz="1800"/>
            </a:lvl3pPr>
            <a:lvl4pPr marL="1028707" indent="0">
              <a:buNone/>
              <a:defRPr sz="1500"/>
            </a:lvl4pPr>
            <a:lvl5pPr marL="1371609" indent="0">
              <a:buNone/>
              <a:defRPr sz="1500"/>
            </a:lvl5pPr>
            <a:lvl6pPr marL="1714511" indent="0">
              <a:buNone/>
              <a:defRPr sz="1500"/>
            </a:lvl6pPr>
            <a:lvl7pPr marL="2057413" indent="0">
              <a:buNone/>
              <a:defRPr sz="1500"/>
            </a:lvl7pPr>
            <a:lvl8pPr marL="2400316" indent="0">
              <a:buNone/>
              <a:defRPr sz="1500"/>
            </a:lvl8pPr>
            <a:lvl9pPr marL="2743218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3" indent="0">
              <a:buNone/>
              <a:defRPr sz="1050"/>
            </a:lvl2pPr>
            <a:lvl3pPr marL="685804" indent="0">
              <a:buNone/>
              <a:defRPr sz="900"/>
            </a:lvl3pPr>
            <a:lvl4pPr marL="1028707" indent="0">
              <a:buNone/>
              <a:defRPr sz="750"/>
            </a:lvl4pPr>
            <a:lvl5pPr marL="1371609" indent="0">
              <a:buNone/>
              <a:defRPr sz="750"/>
            </a:lvl5pPr>
            <a:lvl6pPr marL="1714511" indent="0">
              <a:buNone/>
              <a:defRPr sz="750"/>
            </a:lvl6pPr>
            <a:lvl7pPr marL="2057413" indent="0">
              <a:buNone/>
              <a:defRPr sz="750"/>
            </a:lvl7pPr>
            <a:lvl8pPr marL="2400316" indent="0">
              <a:buNone/>
              <a:defRPr sz="750"/>
            </a:lvl8pPr>
            <a:lvl9pPr marL="2743218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729D-6DE3-4785-BDC3-95AD7889F248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5059C1AD-E551-4CEB-BCD3-CC54D33833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4922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729D-6DE3-4785-BDC3-95AD7889F248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5059C1AD-E551-4CEB-BCD3-CC54D33833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177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5"/>
            <a:ext cx="1971675" cy="435887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5"/>
            <a:ext cx="5800725" cy="435887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729D-6DE3-4785-BDC3-95AD7889F248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5059C1AD-E551-4CEB-BCD3-CC54D33833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5783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 — по центру">
  <p:cSld name="Заголовок — по центру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>
          <a:xfrm>
            <a:off x="357189" y="1935511"/>
            <a:ext cx="8429625" cy="1272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ctr" anchorCtr="0"/>
          <a:lstStyle>
            <a:lvl1pPr lvl="0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1pPr>
            <a:lvl2pPr lvl="1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2pPr>
            <a:lvl3pPr lvl="2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3pPr>
            <a:lvl4pPr lvl="3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4pPr>
            <a:lvl5pPr lvl="4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5pPr>
            <a:lvl6pPr lvl="5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6pPr>
            <a:lvl7pPr lvl="6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7pPr>
            <a:lvl8pPr lvl="7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8pPr>
            <a:lvl9pPr lvl="8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4449585" y="4882307"/>
            <a:ext cx="235904" cy="233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пункты">
  <p:cSld name="Заголовок и пункты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>
            <a:spLocks noGrp="1"/>
          </p:cNvSpPr>
          <p:nvPr>
            <p:ph type="title"/>
          </p:nvPr>
        </p:nvSpPr>
        <p:spPr>
          <a:xfrm>
            <a:off x="357189" y="421927"/>
            <a:ext cx="8429625" cy="642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ctr" anchorCtr="0"/>
          <a:lstStyle>
            <a:lvl1pPr lvl="0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1pPr>
            <a:lvl2pPr lvl="1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2pPr>
            <a:lvl3pPr lvl="2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3pPr>
            <a:lvl4pPr lvl="3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4pPr>
            <a:lvl5pPr lvl="4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5pPr>
            <a:lvl6pPr lvl="5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6pPr>
            <a:lvl7pPr lvl="6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7pPr>
            <a:lvl8pPr lvl="7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8pPr>
            <a:lvl9pPr lvl="8" algn="ctr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18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1"/>
          </p:nvPr>
        </p:nvSpPr>
        <p:spPr>
          <a:xfrm>
            <a:off x="357189" y="1386334"/>
            <a:ext cx="8429625" cy="3214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ctr" anchorCtr="0"/>
          <a:lstStyle>
            <a:lvl1pPr marL="457200" lvl="0" indent="-297180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1pPr>
            <a:lvl2pPr marL="914400" lvl="1" indent="-297180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2pPr>
            <a:lvl3pPr marL="1371600" lvl="2" indent="-297180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3pPr>
            <a:lvl4pPr marL="1828800" lvl="3" indent="-297180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4pPr>
            <a:lvl5pPr marL="2286000" lvl="4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5pPr>
            <a:lvl6pPr marL="2743200" lvl="5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6pPr>
            <a:lvl7pPr marL="3200400" lvl="6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7pPr>
            <a:lvl8pPr marL="3657600" lvl="7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8pPr>
            <a:lvl9pPr marL="4114800" lvl="8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ldNum" idx="12"/>
          </p:nvPr>
        </p:nvSpPr>
        <p:spPr>
          <a:xfrm>
            <a:off x="4449585" y="4882307"/>
            <a:ext cx="235904" cy="233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Цитата">
  <p:cSld name="Цитата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>
            <a:spLocks noGrp="1"/>
          </p:cNvSpPr>
          <p:nvPr>
            <p:ph type="body" idx="1"/>
          </p:nvPr>
        </p:nvSpPr>
        <p:spPr>
          <a:xfrm>
            <a:off x="375047" y="3147716"/>
            <a:ext cx="8393906" cy="3567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t" anchorCtr="0"/>
          <a:lstStyle>
            <a:lvl1pPr marL="457200" lvl="0" indent="-228600" algn="ctr">
              <a:lnSpc>
                <a:spcPct val="100000"/>
              </a:lnSpc>
              <a:spcBef>
                <a:spcPts val="753"/>
              </a:spcBef>
              <a:spcAft>
                <a:spcPts val="0"/>
              </a:spcAft>
              <a:buClr>
                <a:srgbClr val="414141"/>
              </a:buClr>
              <a:buSzPts val="1900"/>
              <a:buFont typeface="Palatino"/>
              <a:buNone/>
              <a:defRPr sz="1900" i="1"/>
            </a:lvl1pPr>
            <a:lvl2pPr marL="914400" lvl="1" indent="-297180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2pPr>
            <a:lvl3pPr marL="1371600" lvl="2" indent="-297180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3pPr>
            <a:lvl4pPr marL="1828800" lvl="3" indent="-297180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4pPr>
            <a:lvl5pPr marL="2286000" lvl="4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5pPr>
            <a:lvl6pPr marL="2743200" lvl="5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6pPr>
            <a:lvl7pPr marL="3200400" lvl="6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7pPr>
            <a:lvl8pPr marL="3657600" lvl="7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8pPr>
            <a:lvl9pPr marL="4114800" lvl="8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body" idx="2"/>
          </p:nvPr>
        </p:nvSpPr>
        <p:spPr>
          <a:xfrm>
            <a:off x="892971" y="2221946"/>
            <a:ext cx="7358063" cy="418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ctr" anchorCtr="0"/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14141"/>
              </a:buClr>
              <a:buSzPts val="1800"/>
              <a:buNone/>
              <a:defRPr/>
            </a:lvl1pPr>
            <a:lvl2pPr marL="914400" lvl="1" indent="-297180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2pPr>
            <a:lvl3pPr marL="1371600" lvl="2" indent="-297180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3pPr>
            <a:lvl4pPr marL="1828800" lvl="3" indent="-297180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4pPr>
            <a:lvl5pPr marL="2286000" lvl="4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5pPr>
            <a:lvl6pPr marL="2743200" lvl="5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6pPr>
            <a:lvl7pPr marL="3200400" lvl="6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7pPr>
            <a:lvl8pPr marL="3657600" lvl="7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8pPr>
            <a:lvl9pPr marL="4114800" lvl="8" indent="-297179" algn="l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SzPts val="1080"/>
              <a:buChar char="●"/>
              <a:defRPr/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sldNum" idx="12"/>
          </p:nvPr>
        </p:nvSpPr>
        <p:spPr>
          <a:xfrm>
            <a:off x="4449585" y="4882307"/>
            <a:ext cx="235904" cy="233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Фото">
  <p:cSld name="Фото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9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7375" tIns="28675" rIns="57375" bIns="28675" anchor="t" anchorCtr="0"/>
          <a:lstStyle>
            <a:lvl1pPr marR="0" lvl="0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marR="0" lvl="1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marR="0" lvl="2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marR="0" lvl="3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marR="0" lvl="4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marR="0" lvl="5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marR="0" lvl="6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marR="0" lvl="7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marR="0" lvl="8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>
            <a:endParaRPr/>
          </a:p>
        </p:txBody>
      </p:sp>
      <p:sp>
        <p:nvSpPr>
          <p:cNvPr id="48" name="Google Shape;48;p9"/>
          <p:cNvSpPr txBox="1">
            <a:spLocks noGrp="1"/>
          </p:cNvSpPr>
          <p:nvPr>
            <p:ph type="sldNum" idx="12"/>
          </p:nvPr>
        </p:nvSpPr>
        <p:spPr>
          <a:xfrm>
            <a:off x="4449585" y="4882307"/>
            <a:ext cx="235904" cy="233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t" anchorCtr="0">
            <a:no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>
                <a:solidFill>
                  <a:srgbClr val="4C4946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C54BB-D3A7-4607-963B-BF038A6824ED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738C73-C123-495C-99F2-1C50F319B1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6660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3" indent="0" algn="ctr">
              <a:buNone/>
              <a:defRPr sz="1500"/>
            </a:lvl2pPr>
            <a:lvl3pPr marL="685804" indent="0" algn="ctr">
              <a:buNone/>
              <a:defRPr sz="1350"/>
            </a:lvl3pPr>
            <a:lvl4pPr marL="1028707" indent="0" algn="ctr">
              <a:buNone/>
              <a:defRPr sz="1200"/>
            </a:lvl4pPr>
            <a:lvl5pPr marL="1371609" indent="0" algn="ctr">
              <a:buNone/>
              <a:defRPr sz="1200"/>
            </a:lvl5pPr>
            <a:lvl6pPr marL="1714511" indent="0" algn="ctr">
              <a:buNone/>
              <a:defRPr sz="1200"/>
            </a:lvl6pPr>
            <a:lvl7pPr marL="2057413" indent="0" algn="ctr">
              <a:buNone/>
              <a:defRPr sz="1200"/>
            </a:lvl7pPr>
            <a:lvl8pPr marL="2400316" indent="0" algn="ctr">
              <a:buNone/>
              <a:defRPr sz="1200"/>
            </a:lvl8pPr>
            <a:lvl9pPr marL="2743218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729D-6DE3-4785-BDC3-95AD7889F248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5059C1AD-E551-4CEB-BCD3-CC54D33833D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778942" y="237603"/>
            <a:ext cx="1093721" cy="250663"/>
          </a:xfrm>
          <a:prstGeom prst="rect">
            <a:avLst/>
          </a:prstGeom>
        </p:spPr>
      </p:pic>
      <p:sp>
        <p:nvSpPr>
          <p:cNvPr id="11" name="Прямоугольник 10"/>
          <p:cNvSpPr/>
          <p:nvPr userDrawn="1"/>
        </p:nvSpPr>
        <p:spPr>
          <a:xfrm>
            <a:off x="715914" y="244106"/>
            <a:ext cx="473363" cy="80512"/>
          </a:xfrm>
          <a:prstGeom prst="rect">
            <a:avLst/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74"/>
          </a:p>
        </p:txBody>
      </p:sp>
    </p:spTree>
    <p:extLst>
      <p:ext uri="{BB962C8B-B14F-4D97-AF65-F5344CB8AC3E}">
        <p14:creationId xmlns:p14="http://schemas.microsoft.com/office/powerpoint/2010/main" xmlns="" val="990820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729D-6DE3-4785-BDC3-95AD7889F248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5059C1AD-E551-4CEB-BCD3-CC54D33833DC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778942" y="237603"/>
            <a:ext cx="1093721" cy="250663"/>
          </a:xfrm>
          <a:prstGeom prst="rect">
            <a:avLst/>
          </a:prstGeom>
        </p:spPr>
      </p:pic>
      <p:sp>
        <p:nvSpPr>
          <p:cNvPr id="8" name="Прямоугольник 7"/>
          <p:cNvSpPr/>
          <p:nvPr userDrawn="1"/>
        </p:nvSpPr>
        <p:spPr>
          <a:xfrm>
            <a:off x="715914" y="244106"/>
            <a:ext cx="473363" cy="80512"/>
          </a:xfrm>
          <a:prstGeom prst="rect">
            <a:avLst/>
          </a:prstGeom>
          <a:solidFill>
            <a:srgbClr val="ED53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74"/>
          </a:p>
        </p:txBody>
      </p:sp>
    </p:spTree>
    <p:extLst>
      <p:ext uri="{BB962C8B-B14F-4D97-AF65-F5344CB8AC3E}">
        <p14:creationId xmlns:p14="http://schemas.microsoft.com/office/powerpoint/2010/main" xmlns="" val="1055574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4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1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1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1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1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C0729D-6DE3-4785-BDC3-95AD7889F248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/>
          <a:lstStyle/>
          <a:p>
            <a:fld id="{5059C1AD-E551-4CEB-BCD3-CC54D33833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3748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8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oogle Shape;6;p1"/>
          <p:cNvCxnSpPr/>
          <p:nvPr/>
        </p:nvCxnSpPr>
        <p:spPr>
          <a:xfrm>
            <a:off x="357187" y="1145232"/>
            <a:ext cx="8435596" cy="0"/>
          </a:xfrm>
          <a:prstGeom prst="straightConnector1">
            <a:avLst/>
          </a:prstGeom>
          <a:noFill/>
          <a:ln w="12700" cap="flat" cmpd="sng">
            <a:solidFill>
              <a:srgbClr val="444444">
                <a:alpha val="29803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cxnSp>
        <p:nvCxnSpPr>
          <p:cNvPr id="7" name="Google Shape;7;p1"/>
          <p:cNvCxnSpPr/>
          <p:nvPr/>
        </p:nvCxnSpPr>
        <p:spPr>
          <a:xfrm>
            <a:off x="357187" y="334863"/>
            <a:ext cx="8435596" cy="0"/>
          </a:xfrm>
          <a:prstGeom prst="straightConnector1">
            <a:avLst/>
          </a:prstGeom>
          <a:noFill/>
          <a:ln w="12700" cap="flat" cmpd="sng">
            <a:solidFill>
              <a:srgbClr val="444444">
                <a:alpha val="29803"/>
              </a:srgbClr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8" name="Google Shape;8;p1"/>
          <p:cNvSpPr txBox="1">
            <a:spLocks noGrp="1"/>
          </p:cNvSpPr>
          <p:nvPr>
            <p:ph type="title"/>
          </p:nvPr>
        </p:nvSpPr>
        <p:spPr>
          <a:xfrm>
            <a:off x="357189" y="421927"/>
            <a:ext cx="8429625" cy="642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ctr" anchorCtr="0"/>
          <a:lstStyle>
            <a:lvl1pPr marR="0" lvl="0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44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R="0" lvl="1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44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44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44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44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44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44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44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ctr" rtl="0">
              <a:lnSpc>
                <a:spcPct val="90000"/>
              </a:lnSpc>
              <a:spcBef>
                <a:spcPts val="1004"/>
              </a:spcBef>
              <a:spcAft>
                <a:spcPts val="0"/>
              </a:spcAft>
              <a:buClr>
                <a:srgbClr val="D93E2B"/>
              </a:buClr>
              <a:buSzPts val="4400"/>
              <a:buFont typeface="Georgia"/>
              <a:buNone/>
              <a:defRPr sz="4400" b="0" i="0" u="none" strike="noStrike" cap="none">
                <a:solidFill>
                  <a:srgbClr val="D93E2B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body" idx="1"/>
          </p:nvPr>
        </p:nvSpPr>
        <p:spPr>
          <a:xfrm>
            <a:off x="357189" y="1386334"/>
            <a:ext cx="8429625" cy="32146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ctr" anchorCtr="0"/>
          <a:lstStyle>
            <a:lvl1pPr marL="457200" marR="0" lvl="0" indent="-316230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marL="914400" marR="0" lvl="1" indent="-316230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marL="1371600" marR="0" lvl="2" indent="-316230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marL="1828800" marR="0" lvl="3" indent="-316230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marL="2286000" marR="0" lvl="4" indent="-316229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marL="2743200" marR="0" lvl="5" indent="-316229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marL="3200400" marR="0" lvl="6" indent="-316229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marL="3657600" marR="0" lvl="7" indent="-316229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marL="4114800" marR="0" lvl="8" indent="-316229" algn="l" rtl="0">
              <a:lnSpc>
                <a:spcPct val="100000"/>
              </a:lnSpc>
              <a:spcBef>
                <a:spcPts val="1506"/>
              </a:spcBef>
              <a:spcAft>
                <a:spcPts val="0"/>
              </a:spcAft>
              <a:buClr>
                <a:srgbClr val="929292"/>
              </a:buClr>
              <a:buSzPts val="1380"/>
              <a:buFont typeface="Arial"/>
              <a:buChar char="●"/>
              <a:defRPr sz="2300" b="0" i="0" u="none" strike="noStrike" cap="none">
                <a:solidFill>
                  <a:srgbClr val="414141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4449585" y="4882307"/>
            <a:ext cx="235904" cy="233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1875" tIns="31875" rIns="31875" bIns="31875" anchor="t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 b="0" i="0" u="none" strike="noStrike" cap="none">
                <a:solidFill>
                  <a:srgbClr val="4C4946"/>
                </a:solidFill>
                <a:latin typeface="Palatino"/>
                <a:ea typeface="Palatino"/>
                <a:cs typeface="Palatino"/>
                <a:sym typeface="Palatino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 b="0" i="0" u="none" strike="noStrike" cap="none">
                <a:solidFill>
                  <a:srgbClr val="4C4946"/>
                </a:solidFill>
                <a:latin typeface="Palatino"/>
                <a:ea typeface="Palatino"/>
                <a:cs typeface="Palatino"/>
                <a:sym typeface="Palatino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 b="0" i="0" u="none" strike="noStrike" cap="none">
                <a:solidFill>
                  <a:srgbClr val="4C4946"/>
                </a:solidFill>
                <a:latin typeface="Palatino"/>
                <a:ea typeface="Palatino"/>
                <a:cs typeface="Palatino"/>
                <a:sym typeface="Palatino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 b="0" i="0" u="none" strike="noStrike" cap="none">
                <a:solidFill>
                  <a:srgbClr val="4C4946"/>
                </a:solidFill>
                <a:latin typeface="Palatino"/>
                <a:ea typeface="Palatino"/>
                <a:cs typeface="Palatino"/>
                <a:sym typeface="Palatino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 b="0" i="0" u="none" strike="noStrike" cap="none">
                <a:solidFill>
                  <a:srgbClr val="4C4946"/>
                </a:solidFill>
                <a:latin typeface="Palatino"/>
                <a:ea typeface="Palatino"/>
                <a:cs typeface="Palatino"/>
                <a:sym typeface="Palatino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 b="0" i="0" u="none" strike="noStrike" cap="none">
                <a:solidFill>
                  <a:srgbClr val="4C4946"/>
                </a:solidFill>
                <a:latin typeface="Palatino"/>
                <a:ea typeface="Palatino"/>
                <a:cs typeface="Palatino"/>
                <a:sym typeface="Palatino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 b="0" i="0" u="none" strike="noStrike" cap="none">
                <a:solidFill>
                  <a:srgbClr val="4C4946"/>
                </a:solidFill>
                <a:latin typeface="Palatino"/>
                <a:ea typeface="Palatino"/>
                <a:cs typeface="Palatino"/>
                <a:sym typeface="Palatino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 b="0" i="0" u="none" strike="noStrike" cap="none">
                <a:solidFill>
                  <a:srgbClr val="4C4946"/>
                </a:solidFill>
                <a:latin typeface="Palatino"/>
                <a:ea typeface="Palatino"/>
                <a:cs typeface="Palatino"/>
                <a:sym typeface="Palatino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C4946"/>
              </a:buClr>
              <a:buSzPts val="1100"/>
              <a:buFont typeface="Palatino"/>
              <a:buNone/>
              <a:defRPr sz="1100" b="0" i="0" u="none" strike="noStrike" cap="none">
                <a:solidFill>
                  <a:srgbClr val="4C4946"/>
                </a:solidFill>
                <a:latin typeface="Palatino"/>
                <a:ea typeface="Palatino"/>
                <a:cs typeface="Palatino"/>
                <a:sym typeface="Palatino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  <p:sldLayoutId id="2147483654" r:id="rId4"/>
    <p:sldLayoutId id="2147483655" r:id="rId5"/>
    <p:sldLayoutId id="2147483669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вал 7"/>
          <p:cNvSpPr/>
          <p:nvPr userDrawn="1"/>
        </p:nvSpPr>
        <p:spPr>
          <a:xfrm>
            <a:off x="8647633" y="4810554"/>
            <a:ext cx="358266" cy="285021"/>
          </a:xfrm>
          <a:prstGeom prst="ellipse">
            <a:avLst/>
          </a:prstGeom>
          <a:solidFill>
            <a:srgbClr val="F7F2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53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0729D-6DE3-4785-BDC3-95AD7889F248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TextBox 6"/>
          <p:cNvSpPr txBox="1"/>
          <p:nvPr userDrawn="1"/>
        </p:nvSpPr>
        <p:spPr>
          <a:xfrm>
            <a:off x="8629058" y="4849718"/>
            <a:ext cx="395416" cy="2209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B4796126-9FE8-47CA-8F39-CFE5822E4F2F}" type="slidenum">
              <a:rPr lang="ru-RU" sz="836" smtClean="0">
                <a:solidFill>
                  <a:srgbClr val="562212"/>
                </a:solidFill>
              </a:rPr>
              <a:pPr algn="ctr"/>
              <a:t>‹#›</a:t>
            </a:fld>
            <a:endParaRPr lang="ru-RU" sz="836" dirty="0">
              <a:solidFill>
                <a:srgbClr val="56221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517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algn="l" defTabSz="685804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1" indent="-171451" algn="l" defTabSz="68580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3" indent="-171451" algn="l" defTabSz="68580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6" indent="-171451" algn="l" defTabSz="68580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8" indent="-171451" algn="l" defTabSz="68580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60" indent="-171451" algn="l" defTabSz="68580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63" indent="-171451" algn="l" defTabSz="68580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65" indent="-171451" algn="l" defTabSz="68580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67" indent="-171451" algn="l" defTabSz="68580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69" indent="-171451" algn="l" defTabSz="68580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3" algn="l" defTabSz="6858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4" algn="l" defTabSz="6858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7" algn="l" defTabSz="6858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9" algn="l" defTabSz="6858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11" algn="l" defTabSz="6858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13" algn="l" defTabSz="6858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16" algn="l" defTabSz="6858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18" algn="l" defTabSz="685804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604949" y="1548909"/>
            <a:ext cx="7791628" cy="1138632"/>
          </a:xfrm>
        </p:spPr>
        <p:txBody>
          <a:bodyPr anchor="t">
            <a:noAutofit/>
          </a:bodyPr>
          <a:lstStyle/>
          <a:p>
            <a:r>
              <a:rPr lang="ru-RU" sz="2800" dirty="0">
                <a:latin typeface="TT Norms ExtraBold" panose="02000503040000020004" pitchFamily="50" charset="-52"/>
              </a:rPr>
              <a:t>АВТОНОМНАЯ НЕКОММЕРЧЕСКАЯ ОРГАНИЗАЦИЯ</a:t>
            </a:r>
            <a:r>
              <a:rPr lang="ru-RU" sz="2800" b="1" dirty="0">
                <a:latin typeface="TT Norms ExtraBold" panose="02000503040000020004" pitchFamily="50" charset="-52"/>
              </a:rPr>
              <a:t/>
            </a:r>
            <a:br>
              <a:rPr lang="ru-RU" sz="2800" b="1" dirty="0">
                <a:latin typeface="TT Norms ExtraBold" panose="02000503040000020004" pitchFamily="50" charset="-52"/>
              </a:rPr>
            </a:br>
            <a:r>
              <a:rPr lang="ru-RU" sz="2800" b="1" dirty="0">
                <a:latin typeface="TT Norms ExtraBold" panose="02000503040000020004" pitchFamily="50" charset="-52"/>
              </a:rPr>
              <a:t>«АМУРСКАЯ РЕГИОНАЛЬНАЯ МИКРОКРЕДИТНАЯ КОМПАНИЯ»</a:t>
            </a:r>
            <a:endParaRPr lang="ru-RU" sz="2800" dirty="0">
              <a:latin typeface="TT Norms Regular" pitchFamily="50" charset="-52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1009F56F-B5B1-4B54-BF21-77EB333C19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5788" y="266055"/>
            <a:ext cx="850789" cy="730779"/>
          </a:xfrm>
          <a:prstGeom prst="rect">
            <a:avLst/>
          </a:prstGeom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F600094A-A102-45CA-A01E-B1641B11AA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949" y="3824454"/>
            <a:ext cx="1213209" cy="54259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DBAD51F-876E-42A1-ADB2-ECB34EAB9D74}"/>
              </a:ext>
            </a:extLst>
          </p:cNvPr>
          <p:cNvSpPr txBox="1"/>
          <p:nvPr/>
        </p:nvSpPr>
        <p:spPr>
          <a:xfrm>
            <a:off x="6629400" y="3824454"/>
            <a:ext cx="205216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FF3300"/>
                </a:solidFill>
              </a:rPr>
              <a:t>Докладчик: </a:t>
            </a:r>
          </a:p>
          <a:p>
            <a:r>
              <a:rPr lang="ru-RU" dirty="0">
                <a:solidFill>
                  <a:srgbClr val="FF3300"/>
                </a:solidFill>
              </a:rPr>
              <a:t>Директор АНО АРМКК</a:t>
            </a:r>
          </a:p>
          <a:p>
            <a:r>
              <a:rPr lang="ru-RU" dirty="0">
                <a:solidFill>
                  <a:srgbClr val="FF3300"/>
                </a:solidFill>
              </a:rPr>
              <a:t>Функнер Лилия </a:t>
            </a:r>
          </a:p>
        </p:txBody>
      </p:sp>
    </p:spTree>
    <p:extLst>
      <p:ext uri="{BB962C8B-B14F-4D97-AF65-F5344CB8AC3E}">
        <p14:creationId xmlns:p14="http://schemas.microsoft.com/office/powerpoint/2010/main" xmlns="" val="1502729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12129" y="213667"/>
            <a:ext cx="553215" cy="148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  <a:defRPr/>
            </a:pPr>
            <a:endParaRPr lang="ru-RU" sz="1225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746816" y="4820056"/>
            <a:ext cx="385270" cy="258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endParaRPr lang="ru-RU" sz="1225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8BEA0799-6B4A-4A79-9A48-0DD1D4F0C1D9}"/>
              </a:ext>
            </a:extLst>
          </p:cNvPr>
          <p:cNvSpPr/>
          <p:nvPr/>
        </p:nvSpPr>
        <p:spPr>
          <a:xfrm>
            <a:off x="1839657" y="172364"/>
            <a:ext cx="5759558" cy="636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11079">
              <a:buClrTx/>
            </a:pPr>
            <a:r>
              <a:rPr lang="ru-RU" sz="1633" b="1" kern="1200" dirty="0">
                <a:solidFill>
                  <a:srgbClr val="ED5338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  <a:t>«ЛОЯЛЬНЫЙ»</a:t>
            </a:r>
          </a:p>
          <a:p>
            <a:pPr algn="ctr" defTabSz="311079">
              <a:buClrTx/>
            </a:pPr>
            <a:r>
              <a:rPr lang="ru-RU" sz="953" b="1" kern="1200" dirty="0" err="1">
                <a:solidFill>
                  <a:srgbClr val="ED5338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  <a:t>Микрозаём</a:t>
            </a:r>
            <a:r>
              <a:rPr lang="ru-RU" sz="953" b="1" kern="1200" dirty="0">
                <a:solidFill>
                  <a:srgbClr val="ED5338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  <a:t> предоставляется СМСП из наиболее пострадавших сфер деятельности, </a:t>
            </a:r>
          </a:p>
          <a:p>
            <a:pPr algn="ctr" defTabSz="311079">
              <a:buClrTx/>
            </a:pPr>
            <a:r>
              <a:rPr lang="ru-RU" sz="953" b="1" kern="1200" dirty="0">
                <a:solidFill>
                  <a:srgbClr val="ED5338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  <a:t>а также СМСП, у которых произошло снижение дохода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E12DEDC-5525-45B5-9B0E-8C3B971B0255}"/>
              </a:ext>
            </a:extLst>
          </p:cNvPr>
          <p:cNvSpPr txBox="1"/>
          <p:nvPr/>
        </p:nvSpPr>
        <p:spPr>
          <a:xfrm>
            <a:off x="1463979" y="1581027"/>
            <a:ext cx="1868391" cy="280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11079">
              <a:buClrTx/>
            </a:pPr>
            <a:r>
              <a:rPr lang="ru-RU" sz="1225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2 000 000 рублей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D16F6C2F-2DF9-4230-9CE9-2163F0350C86}"/>
              </a:ext>
            </a:extLst>
          </p:cNvPr>
          <p:cNvSpPr txBox="1"/>
          <p:nvPr/>
        </p:nvSpPr>
        <p:spPr>
          <a:xfrm>
            <a:off x="1754223" y="2393165"/>
            <a:ext cx="1208985" cy="2808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311079">
              <a:buClrTx/>
            </a:pPr>
            <a:r>
              <a:rPr lang="ru-RU" sz="1225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24 месяцев</a:t>
            </a: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xmlns="" id="{F50DB82B-E96B-44B0-89EC-0C50D20C22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7957" b="23452"/>
          <a:stretch/>
        </p:blipFill>
        <p:spPr>
          <a:xfrm>
            <a:off x="7114943" y="3986150"/>
            <a:ext cx="1075800" cy="1149424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ED601D89-E655-4C1C-BD1A-F5CBA792038C}"/>
              </a:ext>
            </a:extLst>
          </p:cNvPr>
          <p:cNvSpPr txBox="1"/>
          <p:nvPr/>
        </p:nvSpPr>
        <p:spPr>
          <a:xfrm>
            <a:off x="4719436" y="3311700"/>
            <a:ext cx="3560086" cy="1014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4424" indent="-194424" defTabSz="311079">
              <a:buClr>
                <a:srgbClr val="ED5338"/>
              </a:buClr>
              <a:buFont typeface="Arial"/>
              <a:buChar char="•"/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Аннуитетный платеж</a:t>
            </a:r>
          </a:p>
          <a:p>
            <a:pPr marL="194424" indent="-194424" defTabSz="311079">
              <a:buClr>
                <a:srgbClr val="ED5338"/>
              </a:buClr>
              <a:buFont typeface="Arial"/>
              <a:buChar char="•"/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Дифференцированный платеж</a:t>
            </a:r>
          </a:p>
          <a:p>
            <a:pPr marL="194424" indent="-194424" defTabSz="311079">
              <a:buClr>
                <a:srgbClr val="ED5338"/>
              </a:buClr>
              <a:buFont typeface="Arial"/>
              <a:buChar char="•"/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Индивидуальный график</a:t>
            </a:r>
          </a:p>
          <a:p>
            <a:pPr defTabSz="311079">
              <a:buClr>
                <a:srgbClr val="ED5338"/>
              </a:buClr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Возможно предоставление отсрочки по выплате основного долга до 6 мес.</a:t>
            </a:r>
          </a:p>
          <a:p>
            <a:pPr marL="194424" indent="-194424" defTabSz="311079">
              <a:buClr>
                <a:srgbClr val="ED5338"/>
              </a:buClr>
              <a:buFont typeface="Arial" panose="020B0604020202020204" pitchFamily="34" charset="0"/>
              <a:buChar char="•"/>
            </a:pPr>
            <a:endParaRPr lang="ru-RU" sz="1225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126723A-B60A-4DC7-B8D2-95886B1464BA}"/>
              </a:ext>
            </a:extLst>
          </p:cNvPr>
          <p:cNvSpPr txBox="1"/>
          <p:nvPr/>
        </p:nvSpPr>
        <p:spPr>
          <a:xfrm>
            <a:off x="4678137" y="1632676"/>
            <a:ext cx="3320799" cy="678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11079">
              <a:buClr>
                <a:srgbClr val="ED5338"/>
              </a:buClr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В зависимости от суммы микрозайма: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/>
              <a:buChar char="•"/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Поручительство платежеспособного   ФЛ/ИП/ЮЛ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/>
              <a:buChar char="•"/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Залог имущества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/>
              <a:buChar char="•"/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Поручительство Гарантийного фонда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867819E4-91DD-48CC-994F-659A2E45277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lum bright="40000" contrast="-40000"/>
          </a:blip>
          <a:srcRect l="1" r="-4920" b="37038"/>
          <a:stretch/>
        </p:blipFill>
        <p:spPr>
          <a:xfrm>
            <a:off x="2212266" y="4340904"/>
            <a:ext cx="1323534" cy="794006"/>
          </a:xfrm>
          <a:prstGeom prst="rect">
            <a:avLst/>
          </a:prstGeom>
          <a:solidFill>
            <a:schemeClr val="bg1">
              <a:alpha val="60000"/>
            </a:schemeClr>
          </a:solidFill>
        </p:spPr>
      </p:pic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xmlns="" id="{55C790C4-ABD9-4523-A71A-D9AC80D0282C}"/>
              </a:ext>
            </a:extLst>
          </p:cNvPr>
          <p:cNvSpPr/>
          <p:nvPr/>
        </p:nvSpPr>
        <p:spPr>
          <a:xfrm>
            <a:off x="4678137" y="1133522"/>
            <a:ext cx="2748110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Обеспечение</a:t>
            </a:r>
          </a:p>
        </p:txBody>
      </p:sp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xmlns="" id="{AE3F8695-499E-45D4-A607-B3A4CBBBE483}"/>
              </a:ext>
            </a:extLst>
          </p:cNvPr>
          <p:cNvSpPr/>
          <p:nvPr/>
        </p:nvSpPr>
        <p:spPr>
          <a:xfrm>
            <a:off x="1178872" y="1133522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Сумма микрозайма</a:t>
            </a:r>
          </a:p>
        </p:txBody>
      </p:sp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xmlns="" id="{11957601-343F-4604-8352-D348E6DEF691}"/>
              </a:ext>
            </a:extLst>
          </p:cNvPr>
          <p:cNvSpPr/>
          <p:nvPr/>
        </p:nvSpPr>
        <p:spPr>
          <a:xfrm>
            <a:off x="1178871" y="1938746"/>
            <a:ext cx="2450098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Срок кредитования</a:t>
            </a:r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xmlns="" id="{9F80D9C4-D74F-4832-A5B0-3B6CC2E3CA7A}"/>
              </a:ext>
            </a:extLst>
          </p:cNvPr>
          <p:cNvSpPr/>
          <p:nvPr/>
        </p:nvSpPr>
        <p:spPr>
          <a:xfrm>
            <a:off x="4678137" y="2758516"/>
            <a:ext cx="2748110" cy="403784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Порядок погашения микрозайма</a:t>
            </a: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xmlns="" id="{224AE4F4-CEBC-455D-B353-3E7A023060E2}"/>
              </a:ext>
            </a:extLst>
          </p:cNvPr>
          <p:cNvSpPr/>
          <p:nvPr/>
        </p:nvSpPr>
        <p:spPr>
          <a:xfrm>
            <a:off x="1173126" y="2742752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Процентная ставка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A9BED91-223C-4E95-8C64-795A2FA2B023}"/>
              </a:ext>
            </a:extLst>
          </p:cNvPr>
          <p:cNvSpPr txBox="1"/>
          <p:nvPr/>
        </p:nvSpPr>
        <p:spPr>
          <a:xfrm>
            <a:off x="1159571" y="3229418"/>
            <a:ext cx="3171746" cy="174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11079">
              <a:buClrTx/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В зависимости от целевого использования микрозайма:</a:t>
            </a:r>
          </a:p>
          <a:p>
            <a:pPr defTabSz="311079">
              <a:buClr>
                <a:srgbClr val="ED5338"/>
              </a:buClr>
              <a:buSzPct val="103000"/>
            </a:pPr>
            <a:r>
              <a:rPr lang="ru-RU" sz="953" b="1" kern="1200" dirty="0">
                <a:solidFill>
                  <a:srgbClr val="ED5338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1 %</a:t>
            </a:r>
            <a:r>
              <a:rPr lang="ru-RU" sz="953" kern="1200" dirty="0">
                <a:solidFill>
                  <a:srgbClr val="ED5338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      </a:t>
            </a: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- приобретение дез.  средств и средств</a:t>
            </a:r>
          </a:p>
          <a:p>
            <a:pPr defTabSz="311079">
              <a:buClr>
                <a:srgbClr val="ED5338"/>
              </a:buClr>
              <a:buSzPct val="103000"/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               индивидуальной защиты</a:t>
            </a:r>
          </a:p>
          <a:p>
            <a:pPr defTabSz="311079">
              <a:buClr>
                <a:srgbClr val="ED5338"/>
              </a:buClr>
              <a:buSzPct val="103000"/>
            </a:pPr>
            <a:r>
              <a:rPr lang="ru-RU" sz="953" b="1" kern="1200" dirty="0">
                <a:solidFill>
                  <a:srgbClr val="ED5338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3 %      </a:t>
            </a: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- выплата заработной платы</a:t>
            </a:r>
          </a:p>
          <a:p>
            <a:pPr defTabSz="311079">
              <a:buClr>
                <a:srgbClr val="ED5338"/>
              </a:buClr>
              <a:buSzPct val="103000"/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             - арендные и коммунальные платежи</a:t>
            </a:r>
          </a:p>
          <a:p>
            <a:pPr defTabSz="311079">
              <a:buClr>
                <a:srgbClr val="ED5338"/>
              </a:buClr>
              <a:buSzPct val="103000"/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             - оплата заключенных до 15 апреля</a:t>
            </a:r>
          </a:p>
          <a:p>
            <a:pPr defTabSz="311079">
              <a:buClr>
                <a:srgbClr val="ED5338"/>
              </a:buClr>
              <a:buSzPct val="103000"/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             2020 года контрактов</a:t>
            </a:r>
          </a:p>
          <a:p>
            <a:pPr defTabSz="311079">
              <a:buClr>
                <a:srgbClr val="ED5338"/>
              </a:buClr>
              <a:buSzPct val="103000"/>
            </a:pPr>
            <a:r>
              <a:rPr lang="ru-RU" sz="953" b="1" kern="1200" dirty="0">
                <a:solidFill>
                  <a:srgbClr val="ED5338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4,25 %</a:t>
            </a: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 - рефинансирование действующих кредитов</a:t>
            </a:r>
          </a:p>
          <a:p>
            <a:pPr defTabSz="311079">
              <a:buClr>
                <a:srgbClr val="ED5338"/>
              </a:buClr>
              <a:buSzPct val="103000"/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             - пополнение оборотных средств 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 panose="020B0604020202020204" pitchFamily="34" charset="0"/>
              <a:buChar char="•"/>
            </a:pPr>
            <a:endParaRPr lang="ru-RU" sz="1225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C52AFA4E-A8EB-4233-AB3D-8BC771FEB947}"/>
              </a:ext>
            </a:extLst>
          </p:cNvPr>
          <p:cNvSpPr/>
          <p:nvPr/>
        </p:nvSpPr>
        <p:spPr>
          <a:xfrm>
            <a:off x="653143" y="213667"/>
            <a:ext cx="633548" cy="14869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32B1C74A-5A2A-450D-8F77-9C5390E26FD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076"/>
          <a:stretch/>
        </p:blipFill>
        <p:spPr>
          <a:xfrm>
            <a:off x="588397" y="156656"/>
            <a:ext cx="978010" cy="93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3513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C3EE99-06AC-4655-8AB4-60265C1C4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006" y="68611"/>
            <a:ext cx="8281988" cy="1055339"/>
          </a:xfrm>
        </p:spPr>
        <p:txBody>
          <a:bodyPr/>
          <a:lstStyle/>
          <a:p>
            <a:r>
              <a:rPr lang="ru-RU" sz="3600" dirty="0"/>
              <a:t>Наши контакты: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A53F8935-79E2-4F83-AF6E-4A771B57F938}"/>
              </a:ext>
            </a:extLst>
          </p:cNvPr>
          <p:cNvSpPr/>
          <p:nvPr/>
        </p:nvSpPr>
        <p:spPr>
          <a:xfrm>
            <a:off x="184597" y="1176160"/>
            <a:ext cx="8774805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tabLst>
                <a:tab pos="180340" algn="l"/>
              </a:tabLs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600"/>
              </a:spcAft>
              <a:tabLst>
                <a:tab pos="180340" algn="l"/>
              </a:tabLs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Благовещенск, </a:t>
            </a:r>
          </a:p>
          <a:p>
            <a:pPr lvl="0" algn="ctr">
              <a:spcAft>
                <a:spcPts val="600"/>
              </a:spcAft>
              <a:tabLst>
                <a:tab pos="180340" algn="l"/>
              </a:tabLs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ул. Зейская, 287</a:t>
            </a:r>
          </a:p>
          <a:p>
            <a:pPr lvl="0" algn="ctr">
              <a:spcAft>
                <a:spcPts val="600"/>
              </a:spcAft>
              <a:tabLst>
                <a:tab pos="180340" algn="l"/>
              </a:tabLs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Тел.+7 (4162)770-730</a:t>
            </a:r>
          </a:p>
          <a:p>
            <a:pPr lvl="0" algn="ctr">
              <a:spcAft>
                <a:spcPts val="600"/>
              </a:spcAft>
              <a:tabLst>
                <a:tab pos="180340" algn="l"/>
              </a:tabLs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Тел.8 914 556 36 06 (+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WhatsApp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lvl="0" algn="ctr">
              <a:spcAft>
                <a:spcPts val="600"/>
              </a:spcAft>
              <a:tabLst>
                <a:tab pos="180340" algn="l"/>
              </a:tabLst>
            </a:pP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Google Shape;160;p17" descr="razv.png">
            <a:extLst>
              <a:ext uri="{FF2B5EF4-FFF2-40B4-BE49-F238E27FC236}">
                <a16:creationId xmlns:a16="http://schemas.microsoft.com/office/drawing/2014/main" xmlns="" id="{A47F5CD2-9540-4D7C-A2D4-F0A002EF37CF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542554" y="4148454"/>
            <a:ext cx="12109837" cy="1113697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286351F5-5FF8-4C52-B493-93EA91AB6E56}"/>
              </a:ext>
            </a:extLst>
          </p:cNvPr>
          <p:cNvSpPr/>
          <p:nvPr/>
        </p:nvSpPr>
        <p:spPr>
          <a:xfrm>
            <a:off x="2937985" y="3238263"/>
            <a:ext cx="326802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latin typeface="Palatino"/>
              </a:rPr>
              <a:t>https://armkk28.ru/</a:t>
            </a:r>
            <a:endParaRPr lang="ru-RU" sz="1800" b="1" dirty="0">
              <a:latin typeface="Palatino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76277B0-FB97-4BDF-80D7-FDDAF9D997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2066" y="3710370"/>
            <a:ext cx="432854" cy="335309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D875BA69-E22C-4DD6-B331-4660B82EEA16}"/>
              </a:ext>
            </a:extLst>
          </p:cNvPr>
          <p:cNvSpPr/>
          <p:nvPr/>
        </p:nvSpPr>
        <p:spPr>
          <a:xfrm>
            <a:off x="3052066" y="3715452"/>
            <a:ext cx="32680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b="1" dirty="0">
                <a:latin typeface="Palatino"/>
              </a:rPr>
              <a:t>@armkk28</a:t>
            </a:r>
            <a:r>
              <a:rPr lang="ru-RU" sz="1800" b="1" dirty="0">
                <a:latin typeface="Palatino"/>
              </a:rPr>
              <a:t>  </a:t>
            </a:r>
            <a:r>
              <a:rPr lang="en-US" sz="1800" b="1" dirty="0">
                <a:latin typeface="Palatino"/>
              </a:rPr>
              <a:t>@mybusiness_28</a:t>
            </a:r>
            <a:endParaRPr lang="ru-RU" sz="1800" b="1" dirty="0">
              <a:latin typeface="Palatino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8D8E44C3-871E-45F7-83B0-60453C1F36B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754"/>
          <a:stretch/>
        </p:blipFill>
        <p:spPr>
          <a:xfrm>
            <a:off x="504971" y="68611"/>
            <a:ext cx="1174589" cy="1157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20481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44A417C-097F-4307-9FDF-6BEDEC515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/>
              <a:t>АНО «Амурская региональная микрокредитная компания»</a:t>
            </a:r>
          </a:p>
        </p:txBody>
      </p:sp>
      <p:pic>
        <p:nvPicPr>
          <p:cNvPr id="3" name="Google Shape;160;p17" descr="razv.png">
            <a:extLst>
              <a:ext uri="{FF2B5EF4-FFF2-40B4-BE49-F238E27FC236}">
                <a16:creationId xmlns:a16="http://schemas.microsoft.com/office/drawing/2014/main" xmlns="" id="{B651CF83-DCAB-4FC6-A2B0-CF857863C57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470991" y="4157118"/>
            <a:ext cx="11998518" cy="1101223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454B03FC-A82A-4C8A-941A-162E06EC5364}"/>
              </a:ext>
            </a:extLst>
          </p:cNvPr>
          <p:cNvSpPr/>
          <p:nvPr/>
        </p:nvSpPr>
        <p:spPr>
          <a:xfrm>
            <a:off x="1861315" y="1256103"/>
            <a:ext cx="692549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0363"/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Palatino"/>
              </a:rPr>
              <a:t>Создана в рамках федерального проекта финансовой поддержки МСП и ориентирована на расширение доступа к финансовым ресурсам субъектов малого и среднего предпринимательства</a:t>
            </a:r>
          </a:p>
          <a:p>
            <a:endParaRPr lang="ru-RU" dirty="0"/>
          </a:p>
          <a:p>
            <a:r>
              <a:rPr lang="ru-RU" b="1" dirty="0">
                <a:latin typeface="Verdana" panose="020B0604030504040204" pitchFamily="34" charset="0"/>
              </a:rPr>
              <a:t>						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D0BF8369-B3DB-42D0-B057-C1E50415BADA}"/>
              </a:ext>
            </a:extLst>
          </p:cNvPr>
          <p:cNvSpPr/>
          <p:nvPr/>
        </p:nvSpPr>
        <p:spPr>
          <a:xfrm>
            <a:off x="357189" y="2404373"/>
            <a:ext cx="360947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err="1">
                <a:solidFill>
                  <a:schemeClr val="accent5">
                    <a:lumMod val="75000"/>
                  </a:schemeClr>
                </a:solidFill>
                <a:latin typeface="Palatino"/>
              </a:rPr>
              <a:t>Микрозаймы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Palatino"/>
              </a:rPr>
              <a:t> предоставляются субъектам МСП и </a:t>
            </a:r>
            <a:r>
              <a:rPr lang="ru-RU" dirty="0" err="1">
                <a:solidFill>
                  <a:schemeClr val="accent5">
                    <a:lumMod val="75000"/>
                  </a:schemeClr>
                </a:solidFill>
                <a:latin typeface="Palatino"/>
              </a:rPr>
              <a:t>самозанятым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Palatino"/>
              </a:rPr>
              <a:t> лицам, зарегистрированным и осуществляющим свою деятельность на территории Амурской области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Palatino"/>
              </a:rPr>
              <a:t>Ставки от 1 % до 4,25%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Palatino"/>
              </a:rPr>
              <a:t>Цели кредитования:</a:t>
            </a:r>
            <a:endParaRPr lang="ru-RU" dirty="0">
              <a:latin typeface="Verdana" panose="020B060403050404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0037527-41D5-48EB-B20F-1DB164CFEB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9" y="1178466"/>
            <a:ext cx="1204585" cy="103466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73709" y="2005651"/>
            <a:ext cx="4613102" cy="2397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707536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4D93515-E2FB-4CE3-8918-D8C98C9B8D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1664" y="29357"/>
            <a:ext cx="7272336" cy="845789"/>
          </a:xfrm>
        </p:spPr>
        <p:txBody>
          <a:bodyPr/>
          <a:lstStyle/>
          <a:p>
            <a:r>
              <a:rPr lang="ru-RU" sz="4000" dirty="0"/>
              <a:t>СТАРТ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A51008CB-F77A-4F2B-8033-99C13AFBD60B}"/>
              </a:ext>
            </a:extLst>
          </p:cNvPr>
          <p:cNvSpPr/>
          <p:nvPr/>
        </p:nvSpPr>
        <p:spPr>
          <a:xfrm>
            <a:off x="632336" y="875146"/>
            <a:ext cx="4734795" cy="3370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микрозайма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любые цели бизнеса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регистрации бизнеса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до 12 месяцев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Максимальная сумма микрозайма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marL="285750" indent="-285750" algn="ctr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 700 000 рублей для СМСП</a:t>
            </a:r>
          </a:p>
          <a:p>
            <a:pPr marL="171450" indent="-171450" algn="ctr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 300 000 рублей для самозанятых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микрозайма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до 24 месяцев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Процентная ставка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от 1% до 4,25% годовых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Обеспечение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: поручительство платежеспособного ФЛ/ИП/ЮЛ / залог имущества / поручительство «Фонда содействия кредитованию СМСП Амурской области» </a:t>
            </a:r>
            <a:endParaRPr lang="ru-RU" dirty="0"/>
          </a:p>
        </p:txBody>
      </p:sp>
      <p:pic>
        <p:nvPicPr>
          <p:cNvPr id="4" name="Google Shape;160;p17" descr="razv.png">
            <a:extLst>
              <a:ext uri="{FF2B5EF4-FFF2-40B4-BE49-F238E27FC236}">
                <a16:creationId xmlns:a16="http://schemas.microsoft.com/office/drawing/2014/main" xmlns="" id="{5E094332-C994-4E87-BEE5-22260E2E5C3C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602933" y="4039776"/>
            <a:ext cx="12253913" cy="1196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FC72D6CD-21D0-4CFE-9092-E9F3C7CCDB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754"/>
          <a:stretch/>
        </p:blipFill>
        <p:spPr>
          <a:xfrm>
            <a:off x="127513" y="120734"/>
            <a:ext cx="1174589" cy="11574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2571" y="966523"/>
            <a:ext cx="2703759" cy="3144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612787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68D3AA1-A286-4601-B4AF-32D068E00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5484" y="0"/>
            <a:ext cx="7805736" cy="769589"/>
          </a:xfrm>
        </p:spPr>
        <p:txBody>
          <a:bodyPr/>
          <a:lstStyle/>
          <a:p>
            <a:r>
              <a:rPr lang="ru-RU" sz="4000" dirty="0"/>
              <a:t>СТАНДАРТ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C92FE7C5-C1B4-40E2-9B68-3B16AEF2D708}"/>
              </a:ext>
            </a:extLst>
          </p:cNvPr>
          <p:cNvSpPr/>
          <p:nvPr/>
        </p:nvSpPr>
        <p:spPr>
          <a:xfrm>
            <a:off x="570109" y="696259"/>
            <a:ext cx="4844729" cy="3994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микрозайма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любые цели бизнеса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регистрации бизнеса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от 6 мес.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Максимальная сумма микрозайма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pPr marL="285750" indent="-285750" algn="ctr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 3 000 000 рублей для СМСП</a:t>
            </a:r>
          </a:p>
          <a:p>
            <a:pPr marL="285750" indent="-285750" algn="ctr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 500 000 рублей для самозанятых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микрозайма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до 24 месяцев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Процентная ставка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от 1% до 4,25% годовых 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Обеспечение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: поручительство платежеспособного ФЛ/ИП/ЮЛ / залог имущества / поручительство «Фонда содействия кредитованию СМСП Амурской области» </a:t>
            </a:r>
            <a:endParaRPr lang="ru-RU" dirty="0"/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(до 200 000 руб. без залога и поручительств)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dirty="0"/>
          </a:p>
        </p:txBody>
      </p:sp>
      <p:pic>
        <p:nvPicPr>
          <p:cNvPr id="4" name="Google Shape;160;p17" descr="razv.png">
            <a:extLst>
              <a:ext uri="{FF2B5EF4-FFF2-40B4-BE49-F238E27FC236}">
                <a16:creationId xmlns:a16="http://schemas.microsoft.com/office/drawing/2014/main" xmlns="" id="{915DD411-B22F-4B26-9E26-EA890D8B7F57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423283" y="4166483"/>
            <a:ext cx="11895151" cy="10956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25A534C-85C2-4712-9CF4-BE583DE388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754"/>
          <a:stretch/>
        </p:blipFill>
        <p:spPr>
          <a:xfrm>
            <a:off x="150895" y="141355"/>
            <a:ext cx="1174589" cy="115749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8138" y="769589"/>
            <a:ext cx="2929782" cy="374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90369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76C7132-1D72-4303-8335-8AFB33504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902" y="106711"/>
            <a:ext cx="6696074" cy="902939"/>
          </a:xfrm>
        </p:spPr>
        <p:txBody>
          <a:bodyPr/>
          <a:lstStyle/>
          <a:p>
            <a:r>
              <a:rPr lang="ru-RU" sz="4000" dirty="0"/>
              <a:t>РЕФИНАНСИРОВАНИЕ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CE3119B-5DCC-4457-8793-E7F4A56CA7D0}"/>
              </a:ext>
            </a:extLst>
          </p:cNvPr>
          <p:cNvSpPr/>
          <p:nvPr/>
        </p:nvSpPr>
        <p:spPr>
          <a:xfrm>
            <a:off x="642470" y="1062257"/>
            <a:ext cx="4828027" cy="3418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микрозайма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погашение действующих кредитов </a:t>
            </a:r>
            <a:endParaRPr lang="en-GB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регистрации бизнеса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от 6 месяцев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микрозайма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до 24 месяцев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Максимальная сумма микрозайма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до 3 000 000 рублей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Процентная ставка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от 1,5% до 4,25% годовых 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поручительство платежеспособного ФЛ/ИП/ЮЛ / залог имущества / поручительство «Фонда содействия кредитованию СМСП Амурской области»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(до 200 000 руб. без залога и поручительств)</a:t>
            </a:r>
          </a:p>
          <a:p>
            <a:pPr algn="ctr"/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</a:rPr>
              <a:t>За счет средств микрозайма, предоставляемого АРМКК, основной долг по кредитному договору в полном объеме</a:t>
            </a:r>
            <a:endParaRPr lang="ru-RU" dirty="0"/>
          </a:p>
        </p:txBody>
      </p:sp>
      <p:pic>
        <p:nvPicPr>
          <p:cNvPr id="5" name="Google Shape;160;p17" descr="razv.png">
            <a:extLst>
              <a:ext uri="{FF2B5EF4-FFF2-40B4-BE49-F238E27FC236}">
                <a16:creationId xmlns:a16="http://schemas.microsoft.com/office/drawing/2014/main" xmlns="" id="{CD1DE60A-6369-435D-9048-93867535BE4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594982" y="4065176"/>
            <a:ext cx="12253913" cy="1196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7A32815-D8BF-4F6D-90C9-4AC520A81B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754"/>
          <a:stretch/>
        </p:blipFill>
        <p:spPr>
          <a:xfrm>
            <a:off x="171911" y="106711"/>
            <a:ext cx="1174589" cy="11574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2403" y="1054130"/>
            <a:ext cx="2735249" cy="3462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460440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76C7132-1D72-4303-8335-8AFB33504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5901" y="106711"/>
            <a:ext cx="7141263" cy="902939"/>
          </a:xfrm>
        </p:spPr>
        <p:txBody>
          <a:bodyPr/>
          <a:lstStyle/>
          <a:p>
            <a:r>
              <a:rPr lang="ru-RU" sz="4000" dirty="0"/>
              <a:t>КОММЕРЧЕСКАЯ ИПОТЕКА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DCE3119B-5DCC-4457-8793-E7F4A56CA7D0}"/>
              </a:ext>
            </a:extLst>
          </p:cNvPr>
          <p:cNvSpPr/>
          <p:nvPr/>
        </p:nvSpPr>
        <p:spPr>
          <a:xfrm>
            <a:off x="642470" y="1062257"/>
            <a:ext cx="4828027" cy="3258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микрозайма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приобретение коммерческой недвижимости или земельных участков под коммерческую застройку</a:t>
            </a:r>
            <a:endParaRPr lang="en-GB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регистрации бизнеса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от 6 месяцев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Срок микрозайма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до 24 месяцев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Максимальная сумма микрозайма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до 3 000 000 рублей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Процентная ставка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до 4,25% годовых </a:t>
            </a:r>
          </a:p>
          <a:p>
            <a:pPr algn="ctr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залог приобретаемого либо  дополнительного имущества / поручительство «Фонда содействия кредитованию СМСП Амурской области» </a:t>
            </a:r>
          </a:p>
          <a:p>
            <a:pPr algn="ctr"/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</a:rPr>
              <a:t>За счет средств микрозайма, предоставляемого АРМКК, основной долг по кредитному договору в полном объеме</a:t>
            </a:r>
            <a:endParaRPr lang="ru-RU" dirty="0"/>
          </a:p>
        </p:txBody>
      </p:sp>
      <p:pic>
        <p:nvPicPr>
          <p:cNvPr id="5" name="Google Shape;160;p17" descr="razv.png">
            <a:extLst>
              <a:ext uri="{FF2B5EF4-FFF2-40B4-BE49-F238E27FC236}">
                <a16:creationId xmlns:a16="http://schemas.microsoft.com/office/drawing/2014/main" xmlns="" id="{CD1DE60A-6369-435D-9048-93867535BE4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594982" y="4065176"/>
            <a:ext cx="12253913" cy="1196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7A32815-D8BF-4F6D-90C9-4AC520A81B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754"/>
          <a:stretch/>
        </p:blipFill>
        <p:spPr>
          <a:xfrm>
            <a:off x="171911" y="106711"/>
            <a:ext cx="1174589" cy="11574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1056" y="1062257"/>
            <a:ext cx="3018043" cy="3174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97142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44F9A34-A3B5-4234-B72D-A75FDDA9F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9205" y="611740"/>
            <a:ext cx="8384795" cy="1272480"/>
          </a:xfrm>
        </p:spPr>
        <p:txBody>
          <a:bodyPr/>
          <a:lstStyle/>
          <a:p>
            <a:r>
              <a:rPr lang="ru-RU" sz="2200" dirty="0"/>
              <a:t>СПЕЦИАЛЬНЫЕ ПРОЦЕНТНЫЕ СТАВКИ</a:t>
            </a:r>
            <a:br>
              <a:rPr lang="ru-RU" sz="2200" dirty="0"/>
            </a:br>
            <a:r>
              <a:rPr lang="ru-RU" sz="2200" dirty="0"/>
              <a:t>для субъектов малого и среднего предпринимательства, зарегистрированным и осуществляющим свою деятельность на территории моногородов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3DD14B04-FE08-4CDB-A03B-4599EB3965EC}"/>
              </a:ext>
            </a:extLst>
          </p:cNvPr>
          <p:cNvSpPr/>
          <p:nvPr/>
        </p:nvSpPr>
        <p:spPr>
          <a:xfrm>
            <a:off x="759205" y="1988057"/>
            <a:ext cx="8201022" cy="1472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Если СМСП реализует </a:t>
            </a:r>
            <a:r>
              <a:rPr lang="ru-RU" sz="22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приоритетный проект</a:t>
            </a: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то применяется процентная ставка не более ½ ключевой ставки Банка России </a:t>
            </a:r>
          </a:p>
          <a:p>
            <a:pPr>
              <a:lnSpc>
                <a:spcPct val="115000"/>
              </a:lnSpc>
            </a:pPr>
            <a:r>
              <a:rPr lang="ru-RU" sz="2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(при наличии залога) </a:t>
            </a:r>
          </a:p>
          <a:p>
            <a:pPr>
              <a:lnSpc>
                <a:spcPct val="115000"/>
              </a:lnSpc>
            </a:pP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Google Shape;160;p17" descr="razv.png">
            <a:extLst>
              <a:ext uri="{FF2B5EF4-FFF2-40B4-BE49-F238E27FC236}">
                <a16:creationId xmlns:a16="http://schemas.microsoft.com/office/drawing/2014/main" xmlns="" id="{607F74CD-DF31-49FF-9ECE-320F43AFE0D4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602933" y="4065176"/>
            <a:ext cx="12253913" cy="1196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5C5F7A7-8CFD-4011-958A-D9DAEC0A93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754"/>
          <a:stretch/>
        </p:blipFill>
        <p:spPr>
          <a:xfrm>
            <a:off x="171911" y="141403"/>
            <a:ext cx="1174589" cy="1157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77227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C3EE99-06AC-4655-8AB4-60265C1C4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006" y="68611"/>
            <a:ext cx="8281988" cy="1055339"/>
          </a:xfrm>
        </p:spPr>
        <p:txBody>
          <a:bodyPr/>
          <a:lstStyle/>
          <a:p>
            <a:r>
              <a:rPr lang="ru-RU" sz="2800" dirty="0"/>
              <a:t>Приоритетный проект – это проект, удовлетворяющий одному или нескольким условиям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A53F8935-79E2-4F83-AF6E-4A771B57F938}"/>
              </a:ext>
            </a:extLst>
          </p:cNvPr>
          <p:cNvSpPr/>
          <p:nvPr/>
        </p:nvSpPr>
        <p:spPr>
          <a:xfrm>
            <a:off x="184595" y="1009299"/>
            <a:ext cx="8774805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just">
              <a:tabLst>
                <a:tab pos="180340" algn="l"/>
              </a:tabLs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180340" algn="l"/>
              </a:tabLst>
            </a:pPr>
            <a:r>
              <a:rPr lang="ru-RU" sz="12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зарегистрирован и осуществляет деятельность на территориях опережающего социально-экономического развития, особой экономической зоны, и включен в реестр резидентов таких территорий;</a:t>
            </a: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180340" algn="l"/>
              </a:tabLst>
            </a:pPr>
            <a:r>
              <a:rPr lang="ru-RU" sz="12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является резидентом промышленного (индустриального) парка, агропромышленного парка, технопарка, промышленного технопарка, бизнес-инкубатора и включен в реестр резидентов таких организаций, образующих инфраструктуру поддержки субъектов малого и среднего предпринимательства; </a:t>
            </a: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180340" algn="l"/>
              </a:tabLst>
            </a:pPr>
            <a:r>
              <a:rPr lang="ru-RU" sz="12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осуществляет экспортную деятельность; </a:t>
            </a: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180340" algn="l"/>
              </a:tabLst>
            </a:pPr>
            <a:r>
              <a:rPr lang="ru-RU" sz="12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создан женщиной, или несколькими женщинами; </a:t>
            </a: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180340" algn="l"/>
              </a:tabLst>
            </a:pPr>
            <a:r>
              <a:rPr lang="ru-RU" sz="12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является сельскохозяйственным производственным или потребительским кооперативом, или членом сельскохозяйственного потребительского кооператива – крестьянским (фермерским) хозяйством; </a:t>
            </a: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180340" algn="l"/>
              </a:tabLst>
            </a:pPr>
            <a:r>
              <a:rPr lang="ru-RU" sz="12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является субъектом социального предпринимательства; </a:t>
            </a: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180340" algn="l"/>
              </a:tabLst>
            </a:pPr>
            <a:r>
              <a:rPr lang="ru-RU" sz="1200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осуществляет реализацию проекта в сферах туризма, экологии или спорта; </a:t>
            </a: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180340" algn="l"/>
              </a:tabLst>
            </a:pPr>
            <a:r>
              <a:rPr lang="ru-RU" sz="1200" dirty="0">
                <a:latin typeface="Georgia" panose="02040502050405020303" pitchFamily="18" charset="0"/>
                <a:ea typeface="Calibri" panose="020F0502020204030204" pitchFamily="34" charset="0"/>
              </a:rPr>
              <a:t>создан физическим лицом старше 45 лет (для вновь зарегистрированного и действующего менее 1 (одного) года);</a:t>
            </a:r>
          </a:p>
          <a:p>
            <a:pPr marL="342900" lvl="0" indent="-342900" algn="just">
              <a:spcAft>
                <a:spcPts val="600"/>
              </a:spcAft>
              <a:buFont typeface="Symbol" panose="05050102010706020507" pitchFamily="18" charset="2"/>
              <a:buChar char=""/>
              <a:tabLst>
                <a:tab pos="180340" algn="l"/>
              </a:tabLst>
            </a:pPr>
            <a:r>
              <a:rPr lang="ru-RU" sz="1200" b="0" i="0" dirty="0">
                <a:solidFill>
                  <a:srgbClr val="22272F"/>
                </a:solidFill>
                <a:effectLst/>
                <a:latin typeface="Georgia" panose="02040502050405020303" pitchFamily="18" charset="0"/>
                <a:cs typeface="Times New Roman" panose="02020603050405020304" pitchFamily="18" charset="0"/>
              </a:rPr>
              <a:t>является резидентом бизнес-инкубатора.</a:t>
            </a:r>
            <a:endParaRPr lang="ru-RU" sz="1200" dirty="0">
              <a:latin typeface="Georgia" panose="02040502050405020303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Google Shape;160;p17" descr="razv.png">
            <a:extLst>
              <a:ext uri="{FF2B5EF4-FFF2-40B4-BE49-F238E27FC236}">
                <a16:creationId xmlns:a16="http://schemas.microsoft.com/office/drawing/2014/main" xmlns="" id="{A47F5CD2-9540-4D7C-A2D4-F0A002EF37CF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554960" y="4107777"/>
            <a:ext cx="12253913" cy="1196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12096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xmlns="" id="{57F40CFF-544E-4C62-9FFE-65287B4391AE}"/>
              </a:ext>
            </a:extLst>
          </p:cNvPr>
          <p:cNvSpPr/>
          <p:nvPr/>
        </p:nvSpPr>
        <p:spPr>
          <a:xfrm>
            <a:off x="4678137" y="1133522"/>
            <a:ext cx="2748110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Обеспечение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xmlns="" id="{BF785C03-7D72-4A23-AF4C-5E1B15203E66}"/>
              </a:ext>
            </a:extLst>
          </p:cNvPr>
          <p:cNvSpPr/>
          <p:nvPr/>
        </p:nvSpPr>
        <p:spPr>
          <a:xfrm>
            <a:off x="1178872" y="1133522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Сумма микрозайма</a:t>
            </a:r>
          </a:p>
        </p:txBody>
      </p:sp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xmlns="" id="{AB9A6D63-3273-48E6-A955-6D55A36D733C}"/>
              </a:ext>
            </a:extLst>
          </p:cNvPr>
          <p:cNvSpPr/>
          <p:nvPr/>
        </p:nvSpPr>
        <p:spPr>
          <a:xfrm>
            <a:off x="1178871" y="1938746"/>
            <a:ext cx="2450098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ln w="0"/>
                <a:solidFill>
                  <a:srgbClr val="ED5338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Срок кредитования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xmlns="" id="{1B22496E-CF29-4F26-950F-4EC3C7BBCAFF}"/>
              </a:ext>
            </a:extLst>
          </p:cNvPr>
          <p:cNvSpPr/>
          <p:nvPr/>
        </p:nvSpPr>
        <p:spPr>
          <a:xfrm>
            <a:off x="4678137" y="2758515"/>
            <a:ext cx="2748110" cy="398742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Порядок погашения микрозайма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12129" y="213667"/>
            <a:ext cx="553215" cy="1486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  <a:defRPr/>
            </a:pPr>
            <a:endParaRPr lang="ru-RU" sz="1225" kern="120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746816" y="4820056"/>
            <a:ext cx="385270" cy="2583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endParaRPr lang="ru-RU" sz="1225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2" name="Прямоугольник: скругленные углы 21">
            <a:extLst>
              <a:ext uri="{FF2B5EF4-FFF2-40B4-BE49-F238E27FC236}">
                <a16:creationId xmlns:a16="http://schemas.microsoft.com/office/drawing/2014/main" xmlns="" id="{72787B51-6A2D-4664-B196-E05A2E9BA759}"/>
              </a:ext>
            </a:extLst>
          </p:cNvPr>
          <p:cNvSpPr/>
          <p:nvPr/>
        </p:nvSpPr>
        <p:spPr>
          <a:xfrm>
            <a:off x="1173126" y="2742752"/>
            <a:ext cx="2450097" cy="358205"/>
          </a:xfrm>
          <a:prstGeom prst="roundRect">
            <a:avLst/>
          </a:prstGeom>
          <a:noFill/>
          <a:ln w="28575">
            <a:solidFill>
              <a:srgbClr val="ED53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11079">
              <a:buClrTx/>
            </a:pPr>
            <a:r>
              <a:rPr lang="ru-RU" sz="1361" b="1" kern="1200" dirty="0">
                <a:solidFill>
                  <a:srgbClr val="ED5338"/>
                </a:solidFill>
                <a:latin typeface="Georgia" panose="02040502050405020303" pitchFamily="18" charset="0"/>
              </a:rPr>
              <a:t>Процентная ставка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8BEA0799-6B4A-4A79-9A48-0DD1D4F0C1D9}"/>
              </a:ext>
            </a:extLst>
          </p:cNvPr>
          <p:cNvSpPr/>
          <p:nvPr/>
        </p:nvSpPr>
        <p:spPr>
          <a:xfrm>
            <a:off x="1774781" y="139789"/>
            <a:ext cx="6090626" cy="636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311079">
              <a:buClrTx/>
            </a:pPr>
            <a:r>
              <a:rPr lang="ru-RU" sz="1633" b="1" kern="1200" dirty="0">
                <a:solidFill>
                  <a:srgbClr val="ED5338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  <a:t>«СПЕЦИАЛЬНЫЙ»</a:t>
            </a:r>
          </a:p>
          <a:p>
            <a:pPr algn="ctr" defTabSz="311079">
              <a:buClrTx/>
            </a:pPr>
            <a:r>
              <a:rPr lang="ru-RU" sz="953" b="1" kern="1200" dirty="0" err="1">
                <a:solidFill>
                  <a:srgbClr val="ED5338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  <a:t>Микрозаём</a:t>
            </a:r>
            <a:r>
              <a:rPr lang="ru-RU" sz="953" b="1" kern="1200" dirty="0">
                <a:solidFill>
                  <a:srgbClr val="ED5338"/>
                </a:solidFill>
                <a:latin typeface="Georgia" panose="02040502050405020303" pitchFamily="18" charset="0"/>
                <a:ea typeface="+mn-ea"/>
                <a:cs typeface="Arial" panose="020B0604020202020204" pitchFamily="34" charset="0"/>
              </a:rPr>
              <a:t> предоставляется СМСП, фактически осуществляющим деятельность в сферах, относящихся к наиболее пострадавшим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E12DEDC-5525-45B5-9B0E-8C3B971B0255}"/>
              </a:ext>
            </a:extLst>
          </p:cNvPr>
          <p:cNvSpPr txBox="1"/>
          <p:nvPr/>
        </p:nvSpPr>
        <p:spPr>
          <a:xfrm>
            <a:off x="1469724" y="1575230"/>
            <a:ext cx="18683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11079">
              <a:buClrTx/>
            </a:pPr>
            <a:r>
              <a:rPr lang="ru-RU" sz="12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1 000 000 рублей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D16F6C2F-2DF9-4230-9CE9-2163F0350C86}"/>
              </a:ext>
            </a:extLst>
          </p:cNvPr>
          <p:cNvSpPr txBox="1"/>
          <p:nvPr/>
        </p:nvSpPr>
        <p:spPr>
          <a:xfrm>
            <a:off x="1754223" y="2393165"/>
            <a:ext cx="11881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311079">
              <a:buClrTx/>
            </a:pPr>
            <a:r>
              <a:rPr lang="ru-RU" sz="1200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до 24 месяцев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ED601D89-E655-4C1C-BD1A-F5CBA792038C}"/>
              </a:ext>
            </a:extLst>
          </p:cNvPr>
          <p:cNvSpPr txBox="1"/>
          <p:nvPr/>
        </p:nvSpPr>
        <p:spPr>
          <a:xfrm>
            <a:off x="4572000" y="3222251"/>
            <a:ext cx="3560086" cy="1014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94424" indent="-194424" defTabSz="311079">
              <a:buClr>
                <a:srgbClr val="ED5338"/>
              </a:buClr>
              <a:buFont typeface="Arial"/>
              <a:buChar char="•"/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Аннуитетный платеж</a:t>
            </a:r>
          </a:p>
          <a:p>
            <a:pPr marL="194424" indent="-194424" defTabSz="311079">
              <a:buClr>
                <a:srgbClr val="ED5338"/>
              </a:buClr>
              <a:buFont typeface="Arial"/>
              <a:buChar char="•"/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Дифференцированный платеж</a:t>
            </a:r>
          </a:p>
          <a:p>
            <a:pPr marL="194424" indent="-194424" defTabSz="311079">
              <a:buClr>
                <a:srgbClr val="ED5338"/>
              </a:buClr>
              <a:buFont typeface="Arial"/>
              <a:buChar char="•"/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Индивидуальный график</a:t>
            </a:r>
          </a:p>
          <a:p>
            <a:pPr defTabSz="311079">
              <a:buClr>
                <a:srgbClr val="ED5338"/>
              </a:buClr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Возможно предоставление отсрочки по выплате основного долга до 6 мес.</a:t>
            </a:r>
          </a:p>
          <a:p>
            <a:pPr marL="194424" indent="-194424" defTabSz="311079">
              <a:buClr>
                <a:srgbClr val="ED5338"/>
              </a:buClr>
              <a:buFont typeface="Arial" panose="020B0604020202020204" pitchFamily="34" charset="0"/>
              <a:buChar char="•"/>
            </a:pPr>
            <a:endParaRPr lang="ru-RU" sz="1225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126723A-B60A-4DC7-B8D2-95886B1464BA}"/>
              </a:ext>
            </a:extLst>
          </p:cNvPr>
          <p:cNvSpPr txBox="1"/>
          <p:nvPr/>
        </p:nvSpPr>
        <p:spPr>
          <a:xfrm>
            <a:off x="4572000" y="1680627"/>
            <a:ext cx="3320799" cy="6789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11079">
              <a:buClr>
                <a:srgbClr val="ED5338"/>
              </a:buClr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В зависимости от суммы микрозайма: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/>
              <a:buChar char="•"/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Поручительство платежеспособного   ФЛ/ИП/ЮЛ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/>
              <a:buChar char="•"/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Залог имущества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/>
              <a:buChar char="•"/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Поручительство Гарантийного фонда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867819E4-91DD-48CC-994F-659A2E4527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lum bright="40000" contrast="-40000"/>
          </a:blip>
          <a:srcRect l="1" r="-4920" b="37038"/>
          <a:stretch/>
        </p:blipFill>
        <p:spPr>
          <a:xfrm>
            <a:off x="2212266" y="4340904"/>
            <a:ext cx="1323534" cy="794006"/>
          </a:xfrm>
          <a:prstGeom prst="rect">
            <a:avLst/>
          </a:prstGeom>
          <a:solidFill>
            <a:schemeClr val="bg1">
              <a:alpha val="60000"/>
            </a:schemeClr>
          </a:solidFill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C7A4E40D-8759-452C-BE23-98ACF22F39E8}"/>
              </a:ext>
            </a:extLst>
          </p:cNvPr>
          <p:cNvSpPr txBox="1"/>
          <p:nvPr/>
        </p:nvSpPr>
        <p:spPr>
          <a:xfrm>
            <a:off x="1112799" y="3157257"/>
            <a:ext cx="3171746" cy="189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11079">
              <a:buClrTx/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В зависимости от целевого использования микрозайма:</a:t>
            </a:r>
          </a:p>
          <a:p>
            <a:pPr defTabSz="311079">
              <a:buClr>
                <a:srgbClr val="ED5338"/>
              </a:buClr>
              <a:buSzPct val="103000"/>
            </a:pPr>
            <a:r>
              <a:rPr lang="ru-RU" sz="953" b="1" kern="1200" dirty="0">
                <a:solidFill>
                  <a:srgbClr val="ED5338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1 %</a:t>
            </a:r>
            <a:r>
              <a:rPr lang="ru-RU" sz="953" kern="1200" dirty="0">
                <a:solidFill>
                  <a:srgbClr val="ED5338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    </a:t>
            </a: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- выплата заработной платы</a:t>
            </a:r>
          </a:p>
          <a:p>
            <a:pPr defTabSz="311079">
              <a:buClr>
                <a:srgbClr val="ED5338"/>
              </a:buClr>
              <a:buSzPct val="103000"/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           - арендные и коммунальные платежи</a:t>
            </a:r>
          </a:p>
          <a:p>
            <a:pPr defTabSz="311079">
              <a:buClr>
                <a:srgbClr val="ED5338"/>
              </a:buClr>
              <a:buSzPct val="103000"/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           - оплата заключенных до 15 апреля</a:t>
            </a:r>
          </a:p>
          <a:p>
            <a:pPr defTabSz="311079">
              <a:buClr>
                <a:srgbClr val="ED5338"/>
              </a:buClr>
              <a:buSzPct val="103000"/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           2020 года контрактов</a:t>
            </a:r>
          </a:p>
          <a:p>
            <a:pPr defTabSz="311079">
              <a:buClr>
                <a:srgbClr val="ED5338"/>
              </a:buClr>
              <a:buSzPct val="103000"/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           - приобретение дез. средств и средств</a:t>
            </a:r>
          </a:p>
          <a:p>
            <a:pPr defTabSz="311079">
              <a:buClr>
                <a:srgbClr val="ED5338"/>
              </a:buClr>
              <a:buSzPct val="103000"/>
            </a:pP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           индивидуальной защиты</a:t>
            </a:r>
          </a:p>
          <a:p>
            <a:pPr defTabSz="311079">
              <a:buClr>
                <a:srgbClr val="ED5338"/>
              </a:buClr>
              <a:buSzPct val="103000"/>
            </a:pPr>
            <a:r>
              <a:rPr lang="ru-RU" sz="953" b="1" kern="1200" dirty="0">
                <a:solidFill>
                  <a:srgbClr val="ED5338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1,5 %</a:t>
            </a: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 рефинансирование действующих кредитов</a:t>
            </a:r>
          </a:p>
          <a:p>
            <a:pPr defTabSz="311079">
              <a:buClr>
                <a:srgbClr val="ED5338"/>
              </a:buClr>
              <a:buSzPct val="103000"/>
            </a:pPr>
            <a:endParaRPr lang="ru-RU" sz="953" kern="1200" dirty="0">
              <a:solidFill>
                <a:prstClr val="black"/>
              </a:solidFill>
              <a:latin typeface="Georgia" panose="02040502050405020303" pitchFamily="18" charset="0"/>
              <a:ea typeface="+mn-ea"/>
              <a:cs typeface="Times New Roman" panose="02020603050405020304" pitchFamily="18" charset="0"/>
            </a:endParaRPr>
          </a:p>
          <a:p>
            <a:pPr defTabSz="311079">
              <a:buClr>
                <a:srgbClr val="ED5338"/>
              </a:buClr>
              <a:buSzPct val="103000"/>
            </a:pPr>
            <a:r>
              <a:rPr lang="ru-RU" sz="953" b="1" kern="1200" dirty="0">
                <a:solidFill>
                  <a:srgbClr val="ED5338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3 %</a:t>
            </a:r>
            <a:r>
              <a:rPr lang="ru-RU" sz="953" b="1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    </a:t>
            </a:r>
            <a:r>
              <a:rPr lang="ru-RU" sz="953" kern="1200" dirty="0">
                <a:solidFill>
                  <a:prstClr val="black"/>
                </a:solidFill>
                <a:latin typeface="Georgia" panose="02040502050405020303" pitchFamily="18" charset="0"/>
                <a:ea typeface="+mn-ea"/>
                <a:cs typeface="Times New Roman" panose="02020603050405020304" pitchFamily="18" charset="0"/>
              </a:rPr>
              <a:t>пополнение оборотных средств </a:t>
            </a:r>
          </a:p>
          <a:p>
            <a:pPr indent="183623" defTabSz="311079">
              <a:buClr>
                <a:srgbClr val="ED5338"/>
              </a:buClr>
              <a:buSzPct val="103000"/>
              <a:buFont typeface="Arial" panose="020B0604020202020204" pitchFamily="34" charset="0"/>
              <a:buChar char="•"/>
            </a:pPr>
            <a:endParaRPr lang="ru-RU" sz="1225" kern="1200" dirty="0">
              <a:solidFill>
                <a:prstClr val="black"/>
              </a:solidFill>
              <a:latin typeface="Georgia" panose="02040502050405020303" pitchFamily="18" charset="0"/>
              <a:ea typeface="+mn-ea"/>
              <a:cs typeface="+mn-cs"/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xmlns="" id="{A9526203-70D6-45B0-9676-C7B32D7F64C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7957" b="23452"/>
          <a:stretch/>
        </p:blipFill>
        <p:spPr>
          <a:xfrm>
            <a:off x="7114943" y="3986150"/>
            <a:ext cx="1075800" cy="1149424"/>
          </a:xfrm>
          <a:prstGeom prst="rect">
            <a:avLst/>
          </a:prstGeom>
          <a:solidFill>
            <a:schemeClr val="bg1"/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8327F39-0A82-40C8-B70B-7E8E930C0384}"/>
              </a:ext>
            </a:extLst>
          </p:cNvPr>
          <p:cNvSpPr/>
          <p:nvPr/>
        </p:nvSpPr>
        <p:spPr>
          <a:xfrm>
            <a:off x="653143" y="213667"/>
            <a:ext cx="625450" cy="14869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32B1C74A-5A2A-450D-8F77-9C5390E26FD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754"/>
          <a:stretch/>
        </p:blipFill>
        <p:spPr>
          <a:xfrm>
            <a:off x="418866" y="40231"/>
            <a:ext cx="1174589" cy="1157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99435861"/>
      </p:ext>
    </p:extLst>
  </p:cSld>
  <p:clrMapOvr>
    <a:masterClrMapping/>
  </p:clrMapOvr>
</p:sld>
</file>

<file path=ppt/theme/theme1.xml><?xml version="1.0" encoding="utf-8"?>
<a:theme xmlns:a="http://schemas.openxmlformats.org/drawingml/2006/main" name="New_Template4">
  <a:themeElements>
    <a:clrScheme name="New_Template4">
      <a:dk1>
        <a:srgbClr val="414141"/>
      </a:dk1>
      <a:lt1>
        <a:srgbClr val="004141"/>
      </a:lt1>
      <a:dk2>
        <a:srgbClr val="66635F"/>
      </a:dk2>
      <a:lt2>
        <a:srgbClr val="C9C3BA"/>
      </a:lt2>
      <a:accent1>
        <a:srgbClr val="738FAF"/>
      </a:accent1>
      <a:accent2>
        <a:srgbClr val="74B6A8"/>
      </a:accent2>
      <a:accent3>
        <a:srgbClr val="A0AA69"/>
      </a:accent3>
      <a:accent4>
        <a:srgbClr val="CBA968"/>
      </a:accent4>
      <a:accent5>
        <a:srgbClr val="D08A7A"/>
      </a:accent5>
      <a:accent6>
        <a:srgbClr val="9E95A9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ew_Template4">
  <a:themeElements>
    <a:clrScheme name="New_Template4">
      <a:dk1>
        <a:srgbClr val="000000"/>
      </a:dk1>
      <a:lt1>
        <a:srgbClr val="FFFFFF"/>
      </a:lt1>
      <a:dk2>
        <a:srgbClr val="66635F"/>
      </a:dk2>
      <a:lt2>
        <a:srgbClr val="C9C3BA"/>
      </a:lt2>
      <a:accent1>
        <a:srgbClr val="738FAF"/>
      </a:accent1>
      <a:accent2>
        <a:srgbClr val="74B6A8"/>
      </a:accent2>
      <a:accent3>
        <a:srgbClr val="A0AA69"/>
      </a:accent3>
      <a:accent4>
        <a:srgbClr val="CBA968"/>
      </a:accent4>
      <a:accent5>
        <a:srgbClr val="D08A7A"/>
      </a:accent5>
      <a:accent6>
        <a:srgbClr val="9E95A9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1765</TotalTime>
  <Words>621</Words>
  <Application>Microsoft Office PowerPoint</Application>
  <PresentationFormat>Экран (16:9)</PresentationFormat>
  <Paragraphs>125</Paragraphs>
  <Slides>11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12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25" baseType="lpstr">
      <vt:lpstr>Arial</vt:lpstr>
      <vt:lpstr>TT Norms ExtraBold</vt:lpstr>
      <vt:lpstr>Georgia</vt:lpstr>
      <vt:lpstr>TT Norms Regular</vt:lpstr>
      <vt:lpstr>Palatino</vt:lpstr>
      <vt:lpstr>Verdana</vt:lpstr>
      <vt:lpstr>Wingdings</vt:lpstr>
      <vt:lpstr>Times New Roman</vt:lpstr>
      <vt:lpstr>Calibri</vt:lpstr>
      <vt:lpstr>Symbol</vt:lpstr>
      <vt:lpstr>Helvetica Neue</vt:lpstr>
      <vt:lpstr>Calibri Light</vt:lpstr>
      <vt:lpstr>New_Template4</vt:lpstr>
      <vt:lpstr>Тема Office</vt:lpstr>
      <vt:lpstr>АВТОНОМНАЯ НЕКОММЕРЧЕСКАЯ ОРГАНИЗАЦИЯ «АМУРСКАЯ РЕГИОНАЛЬНАЯ МИКРОКРЕДИТНАЯ КОМПАНИЯ»</vt:lpstr>
      <vt:lpstr>АНО «Амурская региональная микрокредитная компания»</vt:lpstr>
      <vt:lpstr>СТАРТ</vt:lpstr>
      <vt:lpstr>СТАНДАРТ</vt:lpstr>
      <vt:lpstr>РЕФИНАНСИРОВАНИЕ</vt:lpstr>
      <vt:lpstr>КОММЕРЧЕСКАЯ ИПОТЕКА</vt:lpstr>
      <vt:lpstr>СПЕЦИАЛЬНЫЕ ПРОЦЕНТНЫЕ СТАВКИ для субъектов малого и среднего предпринимательства, зарегистрированным и осуществляющим свою деятельность на территории моногородов</vt:lpstr>
      <vt:lpstr>Приоритетный проект – это проект, удовлетворяющий одному или нескольким условиям</vt:lpstr>
      <vt:lpstr>Слайд 9</vt:lpstr>
      <vt:lpstr>Слайд 10</vt:lpstr>
      <vt:lpstr>Наши контакты: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Практика создания и развития центра  «Мой бизнес»</dc:title>
  <dc:creator>пользователь</dc:creator>
  <cp:lastModifiedBy>HP</cp:lastModifiedBy>
  <cp:revision>71</cp:revision>
  <cp:lastPrinted>2021-03-14T15:00:23Z</cp:lastPrinted>
  <dcterms:modified xsi:type="dcterms:W3CDTF">2021-03-15T01:42:56Z</dcterms:modified>
</cp:coreProperties>
</file>