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28.jpg" ContentType="image/jpeg"/>
  <Override PartName="/ppt/notesSlides/notesSlide2.xml" ContentType="application/vnd.openxmlformats-officedocument.presentationml.notesSlide+xml"/>
  <Override PartName="/ppt/media/image55.jpg" ContentType="image/jpeg"/>
  <Override PartName="/ppt/media/image58.jpg" ContentType="image/jpeg"/>
  <Override PartName="/ppt/media/image64.jpg" ContentType="image/jpeg"/>
  <Override PartName="/ppt/media/image65.jpg" ContentType="image/jpeg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0" r:id="rId2"/>
    <p:sldId id="269" r:id="rId3"/>
    <p:sldId id="257" r:id="rId4"/>
    <p:sldId id="258" r:id="rId5"/>
    <p:sldId id="303" r:id="rId6"/>
    <p:sldId id="271" r:id="rId7"/>
    <p:sldId id="279" r:id="rId8"/>
    <p:sldId id="267" r:id="rId9"/>
    <p:sldId id="311" r:id="rId10"/>
    <p:sldId id="312" r:id="rId11"/>
    <p:sldId id="301" r:id="rId12"/>
    <p:sldId id="302" r:id="rId13"/>
    <p:sldId id="285" r:id="rId14"/>
    <p:sldId id="308" r:id="rId15"/>
    <p:sldId id="309" r:id="rId16"/>
    <p:sldId id="265" r:id="rId1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EA1"/>
    <a:srgbClr val="0057D6"/>
    <a:srgbClr val="EBEBFF"/>
    <a:srgbClr val="0D00B8"/>
    <a:srgbClr val="FF0541"/>
    <a:srgbClr val="E20036"/>
    <a:srgbClr val="000066"/>
    <a:srgbClr val="174FAB"/>
    <a:srgbClr val="F3F4FB"/>
    <a:srgbClr val="EBEC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40" autoAdjust="0"/>
    <p:restoredTop sz="95262" autoAdjust="0"/>
  </p:normalViewPr>
  <p:slideViewPr>
    <p:cSldViewPr>
      <p:cViewPr varScale="1">
        <p:scale>
          <a:sx n="88" d="100"/>
          <a:sy n="88" d="100"/>
        </p:scale>
        <p:origin x="-596" y="-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5A9329-8DE5-47F7-A0AA-7A69D3B4DE41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B28AD8-60F0-42C4-ADDB-1A30A4354E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39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28AD8-60F0-42C4-ADDB-1A30A4354E7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28AD8-60F0-42C4-ADDB-1A30A4354E7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B28AD8-60F0-42C4-ADDB-1A30A4354E7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3863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C23D35-40AB-4DF8-AE6A-7934AA6A21D7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37070-A16A-41C3-8408-C3F4E28E3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g"/><Relationship Id="rId3" Type="http://schemas.openxmlformats.org/officeDocument/2006/relationships/image" Target="../media/image54.jpeg"/><Relationship Id="rId7" Type="http://schemas.openxmlformats.org/officeDocument/2006/relationships/image" Target="../media/image58.jpg"/><Relationship Id="rId12" Type="http://schemas.openxmlformats.org/officeDocument/2006/relationships/image" Target="../media/image63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62.jpe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jpg"/><Relationship Id="rId9" Type="http://schemas.openxmlformats.org/officeDocument/2006/relationships/image" Target="../media/image6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pn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12" Type="http://schemas.openxmlformats.org/officeDocument/2006/relationships/image" Target="../media/image45.png"/><Relationship Id="rId17" Type="http://schemas.openxmlformats.org/officeDocument/2006/relationships/image" Target="../media/image4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10" Type="http://schemas.openxmlformats.org/officeDocument/2006/relationships/image" Target="../media/image43.jpeg"/><Relationship Id="rId4" Type="http://schemas.openxmlformats.org/officeDocument/2006/relationships/image" Target="../media/image37.png"/><Relationship Id="rId9" Type="http://schemas.openxmlformats.org/officeDocument/2006/relationships/image" Target="../media/image42.jpeg"/><Relationship Id="rId14" Type="http://schemas.openxmlformats.org/officeDocument/2006/relationships/image" Target="../media/image4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D576A6AC-6EAA-422A-9074-448EFCC009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" t="15001" r="29794" b="8700"/>
          <a:stretch/>
        </p:blipFill>
        <p:spPr>
          <a:xfrm>
            <a:off x="0" y="-2113"/>
            <a:ext cx="9144000" cy="5145613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914C183C-EED9-4E4C-B23C-DEAAB4A04910}"/>
              </a:ext>
            </a:extLst>
          </p:cNvPr>
          <p:cNvSpPr/>
          <p:nvPr/>
        </p:nvSpPr>
        <p:spPr>
          <a:xfrm>
            <a:off x="-13761" y="-4762"/>
            <a:ext cx="9144000" cy="5143500"/>
          </a:xfrm>
          <a:prstGeom prst="rect">
            <a:avLst/>
          </a:prstGeom>
          <a:gradFill flip="none" rotWithShape="1">
            <a:gsLst>
              <a:gs pos="23000">
                <a:srgbClr val="0110A1">
                  <a:lumMod val="100000"/>
                  <a:alpha val="48000"/>
                </a:srgbClr>
              </a:gs>
              <a:gs pos="100000">
                <a:srgbClr val="010367"/>
              </a:gs>
            </a:gsLst>
            <a:lin ang="10800000" scaled="1"/>
            <a:tileRect/>
          </a:gradFill>
          <a:ln/>
        </p:spPr>
        <p:style>
          <a:lnRef idx="1">
            <a:schemeClr val="accent1"/>
          </a:lnRef>
          <a:fillRef idx="1003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Agency AO2.png">
            <a:extLst>
              <a:ext uri="{FF2B5EF4-FFF2-40B4-BE49-F238E27FC236}">
                <a16:creationId xmlns:a16="http://schemas.microsoft.com/office/drawing/2014/main" xmlns="" id="{A7531183-3624-4C33-8888-7FC275839DF3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746" y="357828"/>
            <a:ext cx="1806355" cy="6625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333621E-41CF-4638-BE57-2D643D7C4B65}"/>
              </a:ext>
            </a:extLst>
          </p:cNvPr>
          <p:cNvSpPr txBox="1"/>
          <p:nvPr/>
        </p:nvSpPr>
        <p:spPr>
          <a:xfrm>
            <a:off x="386450" y="2067694"/>
            <a:ext cx="6525809" cy="2202345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sz="27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«Агентство Амурской области по привлечению инвестиций»</a:t>
            </a:r>
          </a:p>
          <a:p>
            <a:endParaRPr lang="ru-RU" sz="2700" b="1" dirty="0">
              <a:solidFill>
                <a:schemeClr val="bg1"/>
              </a:solidFill>
              <a:latin typeface="Verdana" pitchFamily="34" charset="0"/>
              <a:ea typeface="Verdana" pitchFamily="34" charset="0"/>
            </a:endParaRPr>
          </a:p>
          <a:p>
            <a:r>
              <a:rPr lang="ru-RU" sz="1400" b="1" dirty="0">
                <a:solidFill>
                  <a:schemeClr val="bg1"/>
                </a:solidFill>
                <a:highlight>
                  <a:srgbClr val="FF0000"/>
                </a:highlight>
                <a:latin typeface="Verdana" pitchFamily="34" charset="0"/>
                <a:ea typeface="Verdana" pitchFamily="34" charset="0"/>
              </a:rPr>
              <a:t>специализированная организация по работе с инвесторами</a:t>
            </a:r>
          </a:p>
          <a:p>
            <a:endParaRPr lang="ru-RU" sz="2700" b="1" dirty="0">
              <a:solidFill>
                <a:schemeClr val="bg1"/>
              </a:solidFill>
              <a:latin typeface="Verdana" pitchFamily="34" charset="0"/>
              <a:ea typeface="Verdana" pitchFamily="34" charset="0"/>
            </a:endParaRPr>
          </a:p>
          <a:p>
            <a:r>
              <a:rPr lang="ru-RU" sz="16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Пузанов П.И, директор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1B98FC1-C2E7-43BF-A35A-1E3ECD44FEE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082" y="3687874"/>
            <a:ext cx="1083199" cy="1126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40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425" y="-10390"/>
            <a:ext cx="7735651" cy="515389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3939888" cy="5143500"/>
          </a:xfrm>
          <a:prstGeom prst="rect">
            <a:avLst/>
          </a:prstGeom>
          <a:solidFill>
            <a:srgbClr val="171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rgbClr val="0D00B8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3548" y="590658"/>
            <a:ext cx="6336704" cy="324908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sz="1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Tahoma" pitchFamily="34" charset="0"/>
              </a:rPr>
              <a:t>ТОР «Белогорск»</a:t>
            </a:r>
            <a:endParaRPr lang="ru-RU" sz="16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Tahom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31675" y="387429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27 —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07811" y="3765019"/>
            <a:ext cx="2104192" cy="1123527"/>
          </a:xfrm>
          <a:prstGeom prst="rect">
            <a:avLst/>
          </a:prstGeom>
        </p:spPr>
      </p:pic>
      <p:pic>
        <p:nvPicPr>
          <p:cNvPr id="23" name="Рисунок 22" descr="9 — копия.png"/>
          <p:cNvPicPr>
            <a:picLocks noChangeAspect="1"/>
          </p:cNvPicPr>
          <p:nvPr/>
        </p:nvPicPr>
        <p:blipFill>
          <a:blip r:embed="rId4" cstate="print"/>
          <a:srcRect l="16144"/>
          <a:stretch>
            <a:fillRect/>
          </a:stretch>
        </p:blipFill>
        <p:spPr>
          <a:xfrm>
            <a:off x="-13377" y="1886549"/>
            <a:ext cx="684259" cy="8488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1440" y="1047400"/>
            <a:ext cx="2844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СЕЛЬСКОЕ ХОЗЯЙСТВО</a:t>
            </a:r>
          </a:p>
          <a:p>
            <a:pPr algn="l"/>
            <a:r>
              <a:rPr lang="ru-RU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algn="l"/>
            <a:r>
              <a:rPr lang="ru-RU" sz="12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 резидентов </a:t>
            </a:r>
          </a:p>
          <a:p>
            <a:pPr algn="l"/>
            <a:r>
              <a:rPr lang="ru-RU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1440" y="1910908"/>
            <a:ext cx="31307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ТОР «Приамурская»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0597" y="2412242"/>
            <a:ext cx="2685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ЛОГИСТИКА</a:t>
            </a:r>
          </a:p>
          <a:p>
            <a:pPr algn="l"/>
            <a:endParaRPr lang="ru-RU" sz="12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r>
              <a:rPr lang="ru-RU" sz="12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14 резидентов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9608" y="3370647"/>
            <a:ext cx="263423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6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ТОР «Свободный»</a:t>
            </a:r>
          </a:p>
          <a:p>
            <a:pPr algn="l"/>
            <a:endParaRPr lang="ru-RU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r>
              <a:rPr lang="ru-RU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ГАЗОПЕРЕРАБОТКА</a:t>
            </a:r>
          </a:p>
          <a:p>
            <a:pPr algn="l"/>
            <a:endParaRPr lang="ru-RU" sz="12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r>
              <a:rPr lang="ru-RU" sz="1200" b="1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 резидентов</a:t>
            </a:r>
          </a:p>
        </p:txBody>
      </p:sp>
    </p:spTree>
    <p:extLst>
      <p:ext uri="{BB962C8B-B14F-4D97-AF65-F5344CB8AC3E}">
        <p14:creationId xmlns:p14="http://schemas.microsoft.com/office/powerpoint/2010/main" val="41178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Объект 4">
            <a:extLst>
              <a:ext uri="{FF2B5EF4-FFF2-40B4-BE49-F238E27FC236}">
                <a16:creationId xmlns:a16="http://schemas.microsoft.com/office/drawing/2014/main" xmlns="" id="{89F47CBA-A0CF-46AB-A5B1-84B9C1AF2A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9" t="22522" r="50783" b="6549"/>
          <a:stretch/>
        </p:blipFill>
        <p:spPr>
          <a:xfrm>
            <a:off x="359532" y="987574"/>
            <a:ext cx="3916198" cy="362933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608004" y="0"/>
            <a:ext cx="4535996" cy="5143500"/>
          </a:xfrm>
          <a:prstGeom prst="rect">
            <a:avLst/>
          </a:prstGeom>
          <a:solidFill>
            <a:srgbClr val="171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718547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Аня\Desktop\Элементы\6.png"/>
          <p:cNvPicPr>
            <a:picLocks noChangeAspect="1" noChangeArrowheads="1"/>
          </p:cNvPicPr>
          <p:nvPr/>
        </p:nvPicPr>
        <p:blipFill>
          <a:blip r:embed="rId3" cstate="print"/>
          <a:srcRect t="22005" r="15160"/>
          <a:stretch>
            <a:fillRect/>
          </a:stretch>
        </p:blipFill>
        <p:spPr bwMode="auto">
          <a:xfrm>
            <a:off x="7611866" y="1"/>
            <a:ext cx="1532134" cy="1455625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770F964-496D-4BF9-82E1-A91204BE886E}"/>
              </a:ext>
            </a:extLst>
          </p:cNvPr>
          <p:cNvSpPr txBox="1"/>
          <p:nvPr/>
        </p:nvSpPr>
        <p:spPr>
          <a:xfrm>
            <a:off x="5004048" y="244984"/>
            <a:ext cx="2771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Снижение рисков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961CBE57-C02B-410E-BAB8-939978D12997}"/>
              </a:ext>
            </a:extLst>
          </p:cNvPr>
          <p:cNvSpPr txBox="1"/>
          <p:nvPr/>
        </p:nvSpPr>
        <p:spPr>
          <a:xfrm>
            <a:off x="5004048" y="870942"/>
            <a:ext cx="234104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«Одно окно» для инвесторов</a:t>
            </a:r>
            <a:endParaRPr lang="en-US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endParaRPr lang="ru-RU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Готовая инфраструктура </a:t>
            </a:r>
            <a:endParaRPr lang="en-US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endParaRPr lang="ru-RU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Сокращенные сроки проведения проверок </a:t>
            </a:r>
            <a:endParaRPr lang="en-US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endParaRPr lang="ru-RU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Право управляющей компании на защиту резидентов в суде</a:t>
            </a:r>
            <a:endParaRPr lang="en-US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endParaRPr lang="ru-RU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Режим свободной таможенной зоны для резидентов </a:t>
            </a:r>
            <a:endParaRPr lang="en-US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endParaRPr lang="ru-RU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Упрощенный государственный контроль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AB89E70-DD97-4132-9A34-1B872EB243B7}"/>
              </a:ext>
            </a:extLst>
          </p:cNvPr>
          <p:cNvSpPr txBox="1"/>
          <p:nvPr/>
        </p:nvSpPr>
        <p:spPr>
          <a:xfrm>
            <a:off x="7096884" y="1525309"/>
            <a:ext cx="229532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Комфортное государственное администрирование</a:t>
            </a:r>
            <a:endParaRPr lang="en-US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endParaRPr lang="ru-RU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Сокращенные сроки получения разрешительной документации</a:t>
            </a:r>
            <a:endParaRPr lang="en-US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endParaRPr lang="en-US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Льготное получение </a:t>
            </a: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земли и </a:t>
            </a:r>
            <a:r>
              <a:rPr lang="ru-RU" sz="1400" dirty="0" err="1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инфрастр</a:t>
            </a:r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.</a:t>
            </a:r>
          </a:p>
          <a:p>
            <a:endParaRPr lang="ru-RU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Ускоренный порядок возврата НДС</a:t>
            </a:r>
          </a:p>
          <a:p>
            <a:r>
              <a:rPr lang="ru-RU" sz="1400" dirty="0">
                <a:solidFill>
                  <a:schemeClr val="bg1"/>
                </a:solidFill>
                <a:ea typeface="Verdana" pitchFamily="34" charset="0"/>
                <a:cs typeface="Tahoma" pitchFamily="34" charset="0"/>
              </a:rPr>
              <a:t> </a:t>
            </a:r>
          </a:p>
          <a:p>
            <a:endParaRPr lang="ru-RU" sz="1400" dirty="0">
              <a:solidFill>
                <a:schemeClr val="bg1"/>
              </a:solidFill>
              <a:ea typeface="Verdana" pitchFamily="34" charset="0"/>
              <a:cs typeface="Tahoma" pitchFamily="34" charset="0"/>
            </a:endParaRPr>
          </a:p>
          <a:p>
            <a:endParaRPr lang="en-US" dirty="0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167B037-5EDB-4791-AB84-21371B5C23AC}"/>
              </a:ext>
            </a:extLst>
          </p:cNvPr>
          <p:cNvSpPr txBox="1"/>
          <p:nvPr/>
        </p:nvSpPr>
        <p:spPr>
          <a:xfrm flipH="1">
            <a:off x="287524" y="249580"/>
            <a:ext cx="49948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57D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Поддержка</a:t>
            </a:r>
            <a:r>
              <a:rPr lang="ru-RU" b="1" dirty="0">
                <a:latin typeface="Verdana" panose="020B0604030504040204" pitchFamily="34" charset="0"/>
                <a:ea typeface="Verdana" panose="020B0604030504040204" pitchFamily="34" charset="0"/>
              </a:rPr>
              <a:t> территорий опережающего развития</a:t>
            </a: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xmlns="" id="{F6184A98-3883-4B83-87D4-2DE5AE8DB068}"/>
              </a:ext>
            </a:extLst>
          </p:cNvPr>
          <p:cNvSpPr/>
          <p:nvPr/>
        </p:nvSpPr>
        <p:spPr>
          <a:xfrm flipV="1">
            <a:off x="4927959" y="989842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xmlns="" id="{5B458B2E-6109-4F6C-99F3-C70D12107183}"/>
              </a:ext>
            </a:extLst>
          </p:cNvPr>
          <p:cNvSpPr/>
          <p:nvPr/>
        </p:nvSpPr>
        <p:spPr>
          <a:xfrm flipV="1">
            <a:off x="4919369" y="1620239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xmlns="" id="{50BCDBAD-D198-4E05-AF81-A2BBAC04304E}"/>
              </a:ext>
            </a:extLst>
          </p:cNvPr>
          <p:cNvSpPr/>
          <p:nvPr/>
        </p:nvSpPr>
        <p:spPr>
          <a:xfrm flipV="1">
            <a:off x="4919369" y="2069065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xmlns="" id="{81DFD148-F77B-4B33-837F-931B52E5F92D}"/>
              </a:ext>
            </a:extLst>
          </p:cNvPr>
          <p:cNvSpPr/>
          <p:nvPr/>
        </p:nvSpPr>
        <p:spPr>
          <a:xfrm flipV="1">
            <a:off x="4913327" y="2705753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xmlns="" id="{B5509B68-72D6-4CFE-BB39-F0C58202B2BF}"/>
              </a:ext>
            </a:extLst>
          </p:cNvPr>
          <p:cNvSpPr/>
          <p:nvPr/>
        </p:nvSpPr>
        <p:spPr>
          <a:xfrm flipV="1">
            <a:off x="4913327" y="3571249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EF178AC1-2F06-4E7A-B054-05F6C2B47C83}"/>
              </a:ext>
            </a:extLst>
          </p:cNvPr>
          <p:cNvSpPr/>
          <p:nvPr/>
        </p:nvSpPr>
        <p:spPr>
          <a:xfrm flipV="1">
            <a:off x="7024875" y="1655434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6110AEE4-E4CE-4BCB-AFCD-51D1C80B9D18}"/>
              </a:ext>
            </a:extLst>
          </p:cNvPr>
          <p:cNvSpPr/>
          <p:nvPr/>
        </p:nvSpPr>
        <p:spPr>
          <a:xfrm flipV="1">
            <a:off x="4906666" y="4413885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32A53702-AAAA-4986-B8DC-0E837C8F778A}"/>
              </a:ext>
            </a:extLst>
          </p:cNvPr>
          <p:cNvSpPr/>
          <p:nvPr/>
        </p:nvSpPr>
        <p:spPr>
          <a:xfrm flipV="1">
            <a:off x="7024872" y="4213839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F6D96189-0DFE-4DA0-988B-D184605331EB}"/>
              </a:ext>
            </a:extLst>
          </p:cNvPr>
          <p:cNvSpPr/>
          <p:nvPr/>
        </p:nvSpPr>
        <p:spPr>
          <a:xfrm flipV="1">
            <a:off x="7024873" y="3571248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2B753834-6B80-4EEB-B67A-928D91269593}"/>
              </a:ext>
            </a:extLst>
          </p:cNvPr>
          <p:cNvSpPr/>
          <p:nvPr/>
        </p:nvSpPr>
        <p:spPr>
          <a:xfrm flipV="1">
            <a:off x="7024874" y="2519531"/>
            <a:ext cx="46635" cy="4571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FC68FC5-9018-495F-AE78-0D000980CF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265"/>
          <a:stretch/>
        </p:blipFill>
        <p:spPr>
          <a:xfrm>
            <a:off x="2004083" y="0"/>
            <a:ext cx="7149958" cy="51435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3095836" cy="5143500"/>
          </a:xfrm>
          <a:prstGeom prst="rect">
            <a:avLst/>
          </a:prstGeom>
          <a:solidFill>
            <a:srgbClr val="171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rgbClr val="0D00B8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3183724"/>
            <a:ext cx="6336704" cy="1463682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Продвижение инвестиционных возможностей региона</a:t>
            </a:r>
            <a:endParaRPr lang="ru-RU" sz="30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Tahom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8235" y="3003798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27 — копия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97795" y="267494"/>
            <a:ext cx="2104192" cy="1123527"/>
          </a:xfrm>
          <a:prstGeom prst="rect">
            <a:avLst/>
          </a:prstGeom>
        </p:spPr>
      </p:pic>
      <p:pic>
        <p:nvPicPr>
          <p:cNvPr id="23" name="Рисунок 22" descr="9 — копия.png"/>
          <p:cNvPicPr>
            <a:picLocks noChangeAspect="1"/>
          </p:cNvPicPr>
          <p:nvPr/>
        </p:nvPicPr>
        <p:blipFill>
          <a:blip r:embed="rId5" cstate="print"/>
          <a:srcRect l="16144"/>
          <a:stretch>
            <a:fillRect/>
          </a:stretch>
        </p:blipFill>
        <p:spPr>
          <a:xfrm>
            <a:off x="0" y="1722892"/>
            <a:ext cx="684259" cy="848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F2A056D0-F168-4AB0-9137-0715BCF81B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" y="-367260"/>
            <a:ext cx="9137654" cy="51435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45E1E09-F3C3-4E27-A7F4-AE62C15DA0BF}"/>
              </a:ext>
            </a:extLst>
          </p:cNvPr>
          <p:cNvSpPr txBox="1"/>
          <p:nvPr/>
        </p:nvSpPr>
        <p:spPr>
          <a:xfrm>
            <a:off x="402158" y="93800"/>
            <a:ext cx="61590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2000" b="1" dirty="0">
                <a:solidFill>
                  <a:srgbClr val="0057D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Каналы продвижения инвестиционных </a:t>
            </a:r>
          </a:p>
          <a:p>
            <a:pPr algn="l"/>
            <a:r>
              <a:rPr lang="ru-RU" sz="2000" b="1" dirty="0">
                <a:solidFill>
                  <a:srgbClr val="0057D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возможностей региона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BC916D3-6206-4434-928C-CD8FEB76754F}"/>
              </a:ext>
            </a:extLst>
          </p:cNvPr>
          <p:cNvSpPr txBox="1"/>
          <p:nvPr/>
        </p:nvSpPr>
        <p:spPr>
          <a:xfrm>
            <a:off x="549664" y="867474"/>
            <a:ext cx="275554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200" dirty="0">
                <a:ea typeface="Verdana" panose="020B0604030504040204" pitchFamily="34" charset="0"/>
              </a:rPr>
              <a:t>Участие в более </a:t>
            </a:r>
            <a:r>
              <a:rPr lang="ru-RU" b="1" dirty="0">
                <a:solidFill>
                  <a:srgbClr val="0057D6"/>
                </a:solidFill>
                <a:ea typeface="Verdana" panose="020B0604030504040204" pitchFamily="34" charset="0"/>
              </a:rPr>
              <a:t>20</a:t>
            </a:r>
            <a:r>
              <a:rPr lang="ru-RU" sz="1200" dirty="0">
                <a:ea typeface="Verdana" panose="020B0604030504040204" pitchFamily="34" charset="0"/>
              </a:rPr>
              <a:t> деловых, </a:t>
            </a:r>
            <a:r>
              <a:rPr lang="ru-RU" sz="1200" dirty="0" err="1">
                <a:ea typeface="Verdana" panose="020B0604030504040204" pitchFamily="34" charset="0"/>
              </a:rPr>
              <a:t>презентационно</a:t>
            </a:r>
            <a:r>
              <a:rPr lang="ru-RU" sz="1200" dirty="0">
                <a:ea typeface="Verdana" panose="020B0604030504040204" pitchFamily="34" charset="0"/>
              </a:rPr>
              <a:t>-выставочных мероприятиях </a:t>
            </a:r>
            <a:r>
              <a:rPr lang="ru-RU" sz="1200" b="1" dirty="0">
                <a:ea typeface="Verdana" panose="020B0604030504040204" pitchFamily="34" charset="0"/>
              </a:rPr>
              <a:t>(за 2020г)</a:t>
            </a:r>
          </a:p>
          <a:p>
            <a:pPr algn="l"/>
            <a:endParaRPr lang="ru-RU" sz="1200" dirty="0">
              <a:ea typeface="Verdana" panose="020B0604030504040204" pitchFamily="34" charset="0"/>
            </a:endParaRPr>
          </a:p>
          <a:p>
            <a:pPr algn="l"/>
            <a:r>
              <a:rPr lang="ru-RU" b="1" dirty="0">
                <a:solidFill>
                  <a:srgbClr val="0057D6"/>
                </a:solidFill>
                <a:ea typeface="Verdana" panose="020B0604030504040204" pitchFamily="34" charset="0"/>
              </a:rPr>
              <a:t>128</a:t>
            </a:r>
            <a:r>
              <a:rPr lang="ru-RU" b="1" dirty="0">
                <a:ea typeface="Verdana" panose="020B0604030504040204" pitchFamily="34" charset="0"/>
              </a:rPr>
              <a:t> </a:t>
            </a:r>
            <a:r>
              <a:rPr lang="ru-RU" sz="1200" dirty="0">
                <a:ea typeface="Verdana" panose="020B0604030504040204" pitchFamily="34" charset="0"/>
              </a:rPr>
              <a:t>публикации в региональных и федеральных СМИ </a:t>
            </a:r>
            <a:r>
              <a:rPr lang="ru-RU" sz="1200" b="1" dirty="0">
                <a:ea typeface="Verdana" panose="020B0604030504040204" pitchFamily="34" charset="0"/>
              </a:rPr>
              <a:t>(за 2020г.)</a:t>
            </a:r>
          </a:p>
          <a:p>
            <a:pPr algn="l"/>
            <a:endParaRPr lang="ru-RU" sz="1200" dirty="0">
              <a:ea typeface="Verdana" panose="020B0604030504040204" pitchFamily="34" charset="0"/>
            </a:endParaRPr>
          </a:p>
          <a:p>
            <a:r>
              <a:rPr lang="ru-RU" sz="1200" dirty="0">
                <a:ea typeface="Verdana" panose="020B0604030504040204" pitchFamily="34" charset="0"/>
              </a:rPr>
              <a:t>Подготовлено более </a:t>
            </a:r>
            <a:r>
              <a:rPr lang="ru-RU" sz="2000" b="1" dirty="0">
                <a:solidFill>
                  <a:srgbClr val="0057D6"/>
                </a:solidFill>
                <a:ea typeface="Verdana" panose="020B0604030504040204" pitchFamily="34" charset="0"/>
              </a:rPr>
              <a:t>25</a:t>
            </a:r>
            <a:r>
              <a:rPr lang="ru-RU" sz="1200" dirty="0">
                <a:ea typeface="Verdana" panose="020B0604030504040204" pitchFamily="34" charset="0"/>
              </a:rPr>
              <a:t> аналитических и презентационных материалов об инвестиционном и экономическом потенциале </a:t>
            </a:r>
          </a:p>
          <a:p>
            <a:r>
              <a:rPr lang="ru-RU" sz="1200" dirty="0">
                <a:ea typeface="Verdana" panose="020B0604030504040204" pitchFamily="34" charset="0"/>
              </a:rPr>
              <a:t>Амурской области </a:t>
            </a:r>
            <a:r>
              <a:rPr lang="ru-RU" sz="1200" b="1" dirty="0">
                <a:ea typeface="Verdana" panose="020B0604030504040204" pitchFamily="34" charset="0"/>
              </a:rPr>
              <a:t>(за 2020г.)</a:t>
            </a:r>
          </a:p>
          <a:p>
            <a:endParaRPr lang="ru-RU" sz="1200" dirty="0">
              <a:ea typeface="Verdana" panose="020B0604030504040204" pitchFamily="34" charset="0"/>
            </a:endParaRPr>
          </a:p>
          <a:p>
            <a:r>
              <a:rPr lang="ru-RU" sz="1200" dirty="0">
                <a:ea typeface="Verdana" panose="020B0604030504040204" pitchFamily="34" charset="0"/>
              </a:rPr>
              <a:t>Поддержка и развитие инвестиционного портала и онлайн-сервисов для инвестора </a:t>
            </a:r>
          </a:p>
          <a:p>
            <a:endParaRPr lang="ru-RU" sz="1200" b="1" dirty="0">
              <a:solidFill>
                <a:srgbClr val="171EA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sz="1200" b="1" dirty="0">
              <a:solidFill>
                <a:srgbClr val="171EA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xmlns="" id="{C25C5E1C-8011-4868-AA33-A4BC45A3491C}"/>
              </a:ext>
            </a:extLst>
          </p:cNvPr>
          <p:cNvSpPr/>
          <p:nvPr/>
        </p:nvSpPr>
        <p:spPr>
          <a:xfrm flipH="1">
            <a:off x="359956" y="1054960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34368678-E245-4A92-929C-553253398D3D}"/>
              </a:ext>
            </a:extLst>
          </p:cNvPr>
          <p:cNvSpPr/>
          <p:nvPr/>
        </p:nvSpPr>
        <p:spPr>
          <a:xfrm flipH="1">
            <a:off x="359956" y="1849837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8A23B99A-33A5-400B-B5D6-78F834C9F1CB}"/>
              </a:ext>
            </a:extLst>
          </p:cNvPr>
          <p:cNvSpPr/>
          <p:nvPr/>
        </p:nvSpPr>
        <p:spPr>
          <a:xfrm flipH="1">
            <a:off x="366154" y="2585099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xmlns="" id="{DFBB3F33-18F6-447B-829D-6BC8ECA69BAF}"/>
              </a:ext>
            </a:extLst>
          </p:cNvPr>
          <p:cNvSpPr/>
          <p:nvPr/>
        </p:nvSpPr>
        <p:spPr>
          <a:xfrm flipH="1">
            <a:off x="366154" y="3644137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FD7274F-6718-4B36-A62F-E7C2BA7F04DF}"/>
              </a:ext>
            </a:extLst>
          </p:cNvPr>
          <p:cNvSpPr txBox="1"/>
          <p:nvPr/>
        </p:nvSpPr>
        <p:spPr>
          <a:xfrm>
            <a:off x="377477" y="4438717"/>
            <a:ext cx="3060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rgbClr val="0057D6"/>
                </a:solidFill>
                <a:latin typeface="Verdana" pitchFamily="34" charset="0"/>
                <a:ea typeface="Verdana" pitchFamily="34" charset="0"/>
              </a:rPr>
              <a:t>INVEST.AMUROBL.RU </a:t>
            </a:r>
            <a:endParaRPr lang="ru-RU" b="1" u="sng" dirty="0">
              <a:solidFill>
                <a:srgbClr val="0057D6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577084F6-F950-4E1B-8F3A-671EDE464403}"/>
              </a:ext>
            </a:extLst>
          </p:cNvPr>
          <p:cNvSpPr/>
          <p:nvPr/>
        </p:nvSpPr>
        <p:spPr>
          <a:xfrm>
            <a:off x="3887924" y="627534"/>
            <a:ext cx="5151964" cy="4288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C1C37AB3-A511-4986-A5CE-929D9E66E1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7" t="18944" r="6496" b="17800"/>
          <a:stretch/>
        </p:blipFill>
        <p:spPr>
          <a:xfrm>
            <a:off x="5874880" y="2856566"/>
            <a:ext cx="1614488" cy="658269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A728C7A3-85AB-41F3-8E88-A4254DDEEE8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9" t="7404" r="12200" b="7404"/>
          <a:stretch/>
        </p:blipFill>
        <p:spPr>
          <a:xfrm>
            <a:off x="7553271" y="750017"/>
            <a:ext cx="1015173" cy="1126397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7CC47A27-DFC9-4809-95F6-6158EBCF8D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9460" y="3654584"/>
            <a:ext cx="1045145" cy="831454"/>
          </a:xfrm>
          <a:prstGeom prst="rect">
            <a:avLst/>
          </a:prstGeom>
        </p:spPr>
      </p:pic>
      <p:pic>
        <p:nvPicPr>
          <p:cNvPr id="36" name="Picture 14">
            <a:extLst>
              <a:ext uri="{FF2B5EF4-FFF2-40B4-BE49-F238E27FC236}">
                <a16:creationId xmlns:a16="http://schemas.microsoft.com/office/drawing/2014/main" xmlns="" id="{7730DDCE-1AFE-46E9-9EA5-91405E5C3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124" y="3512582"/>
            <a:ext cx="1746632" cy="104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xmlns="" id="{EB110CAA-F3C5-4F4D-B453-EA3B1FD9B16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73"/>
          <a:stretch/>
        </p:blipFill>
        <p:spPr>
          <a:xfrm>
            <a:off x="7785674" y="2511618"/>
            <a:ext cx="800231" cy="1043201"/>
          </a:xfrm>
          <a:prstGeom prst="rect">
            <a:avLst/>
          </a:prstGeom>
        </p:spPr>
      </p:pic>
      <p:pic>
        <p:nvPicPr>
          <p:cNvPr id="12" name="Picture 12" descr="Картинки по запросу дни дв в москве 2019">
            <a:extLst>
              <a:ext uri="{FF2B5EF4-FFF2-40B4-BE49-F238E27FC236}">
                <a16:creationId xmlns:a16="http://schemas.microsoft.com/office/drawing/2014/main" xmlns="" id="{20EA7436-CDC1-48A0-A972-EB3A18B353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92" r="33273"/>
          <a:stretch/>
        </p:blipFill>
        <p:spPr bwMode="auto">
          <a:xfrm>
            <a:off x="6316752" y="739029"/>
            <a:ext cx="847536" cy="121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Похожее изображение">
            <a:extLst>
              <a:ext uri="{FF2B5EF4-FFF2-40B4-BE49-F238E27FC236}">
                <a16:creationId xmlns:a16="http://schemas.microsoft.com/office/drawing/2014/main" xmlns="" id="{4628D943-0385-44EF-93E0-46CA539343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41" b="13833"/>
          <a:stretch/>
        </p:blipFill>
        <p:spPr bwMode="auto">
          <a:xfrm>
            <a:off x="3601060" y="809052"/>
            <a:ext cx="2197256" cy="942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314CB117-8596-4F57-A32A-489B9712FB46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0" t="31098" r="15417" b="22497"/>
          <a:stretch/>
        </p:blipFill>
        <p:spPr>
          <a:xfrm>
            <a:off x="3671900" y="1825895"/>
            <a:ext cx="1824900" cy="655972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DD4EEEA9-D3C7-42FF-8187-E9AEC27651C4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7" t="20510" r="10446" b="19201"/>
          <a:stretch/>
        </p:blipFill>
        <p:spPr>
          <a:xfrm>
            <a:off x="3779912" y="2657107"/>
            <a:ext cx="1626770" cy="763719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73AE9382-6045-4890-860D-96370AF6D026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794" y="2035920"/>
            <a:ext cx="2578496" cy="41114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3F72AA9C-BE46-4070-85B2-818AE336DAC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0" t="26077" r="26600" b="25540"/>
          <a:stretch/>
        </p:blipFill>
        <p:spPr>
          <a:xfrm>
            <a:off x="3779912" y="3636932"/>
            <a:ext cx="1730722" cy="85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6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006C875-07D2-4725-9585-108FAFD921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4"/>
          <a:stretch/>
        </p:blipFill>
        <p:spPr>
          <a:xfrm>
            <a:off x="1595427" y="-7624"/>
            <a:ext cx="7548573" cy="51435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3095836" cy="5143500"/>
          </a:xfrm>
          <a:prstGeom prst="rect">
            <a:avLst/>
          </a:prstGeom>
          <a:solidFill>
            <a:srgbClr val="171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rgbClr val="0D00B8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95536" y="3183724"/>
            <a:ext cx="6336704" cy="1002017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Инвестиционный портал Амурской области</a:t>
            </a:r>
            <a:endParaRPr lang="ru-RU" sz="30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Tahom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68235" y="3003798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27 —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97795" y="267494"/>
            <a:ext cx="2104192" cy="1123527"/>
          </a:xfrm>
          <a:prstGeom prst="rect">
            <a:avLst/>
          </a:prstGeom>
        </p:spPr>
      </p:pic>
      <p:pic>
        <p:nvPicPr>
          <p:cNvPr id="23" name="Рисунок 22" descr="9 — копия.png"/>
          <p:cNvPicPr>
            <a:picLocks noChangeAspect="1"/>
          </p:cNvPicPr>
          <p:nvPr/>
        </p:nvPicPr>
        <p:blipFill>
          <a:blip r:embed="rId4" cstate="print"/>
          <a:srcRect l="16144"/>
          <a:stretch>
            <a:fillRect/>
          </a:stretch>
        </p:blipFill>
        <p:spPr>
          <a:xfrm>
            <a:off x="0" y="1722892"/>
            <a:ext cx="684259" cy="84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74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63FD05D-1A94-42D8-ABBC-6D3E92CF74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54" r="42877"/>
          <a:stretch/>
        </p:blipFill>
        <p:spPr>
          <a:xfrm>
            <a:off x="3101126" y="-390"/>
            <a:ext cx="2756750" cy="51435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290" y="-390"/>
            <a:ext cx="3095836" cy="5143500"/>
          </a:xfrm>
          <a:prstGeom prst="rect">
            <a:avLst/>
          </a:prstGeom>
          <a:solidFill>
            <a:srgbClr val="171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1792" y="835837"/>
            <a:ext cx="2502832" cy="909684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Инвестиционный портал Амурской области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8485" y="1976129"/>
            <a:ext cx="2231383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«Одно окно» 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sz="1400" dirty="0">
                <a:solidFill>
                  <a:schemeClr val="bg1"/>
                </a:solidFill>
              </a:rPr>
              <a:t>для инвестора по взаимодействию с региональными и федеральными институтами поддержки, банками, фондами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32952" y="582369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C:\Users\Аня\Desktop\Элементы\1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53780" y="521736"/>
            <a:ext cx="1080294" cy="1711991"/>
          </a:xfrm>
          <a:prstGeom prst="rect">
            <a:avLst/>
          </a:prstGeom>
          <a:noFill/>
        </p:spPr>
      </p:pic>
      <p:pic>
        <p:nvPicPr>
          <p:cNvPr id="9219" name="Picture 3" descr="C:\Users\Аня\Desktop\Элементы\2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819697"/>
            <a:ext cx="1279699" cy="683292"/>
          </a:xfrm>
          <a:prstGeom prst="rect">
            <a:avLst/>
          </a:prstGeom>
          <a:noFill/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7A5D4F0-5D35-47EC-BE55-ADAA7EC13309}"/>
              </a:ext>
            </a:extLst>
          </p:cNvPr>
          <p:cNvSpPr txBox="1"/>
          <p:nvPr/>
        </p:nvSpPr>
        <p:spPr>
          <a:xfrm>
            <a:off x="6211838" y="273635"/>
            <a:ext cx="21948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200" b="1" dirty="0">
                <a:solidFill>
                  <a:srgbClr val="171EA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Специализированные </a:t>
            </a:r>
          </a:p>
          <a:p>
            <a:pPr algn="l"/>
            <a:r>
              <a:rPr lang="ru-RU" sz="1200" b="1" dirty="0">
                <a:solidFill>
                  <a:srgbClr val="171EA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сервисы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EEF2802-6854-4859-99EC-74FB5D5E75A7}"/>
              </a:ext>
            </a:extLst>
          </p:cNvPr>
          <p:cNvSpPr txBox="1"/>
          <p:nvPr/>
        </p:nvSpPr>
        <p:spPr>
          <a:xfrm>
            <a:off x="6207071" y="761221"/>
            <a:ext cx="2867650" cy="5370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100" dirty="0">
                <a:ea typeface="Verdana" panose="020B0604030504040204" pitchFamily="34" charset="0"/>
              </a:rPr>
              <a:t>Паспорт региона</a:t>
            </a:r>
          </a:p>
          <a:p>
            <a:pPr algn="l"/>
            <a:endParaRPr lang="ru-RU" sz="1100" dirty="0">
              <a:ea typeface="Verdana" panose="020B0604030504040204" pitchFamily="34" charset="0"/>
            </a:endParaRP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Инвестиционный климат</a:t>
            </a:r>
          </a:p>
          <a:p>
            <a:pPr algn="l"/>
            <a:endParaRPr lang="ru-RU" sz="1100" dirty="0">
              <a:ea typeface="Verdana" panose="020B0604030504040204" pitchFamily="34" charset="0"/>
            </a:endParaRPr>
          </a:p>
          <a:p>
            <a:pPr algn="l"/>
            <a:r>
              <a:rPr lang="ru-RU" sz="1100" dirty="0" err="1">
                <a:ea typeface="Verdana" panose="020B0604030504040204" pitchFamily="34" charset="0"/>
              </a:rPr>
              <a:t>Спец.организация</a:t>
            </a:r>
            <a:r>
              <a:rPr lang="ru-RU" sz="1100" dirty="0">
                <a:ea typeface="Verdana" panose="020B0604030504040204" pitchFamily="34" charset="0"/>
              </a:rPr>
              <a:t> по работе </a:t>
            </a: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с инвесторами</a:t>
            </a:r>
          </a:p>
          <a:p>
            <a:pPr algn="l"/>
            <a:endParaRPr lang="ru-RU" sz="1100" dirty="0">
              <a:ea typeface="Verdana" panose="020B0604030504040204" pitchFamily="34" charset="0"/>
            </a:endParaRP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Имиджевые презентационные материалы </a:t>
            </a: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об </a:t>
            </a:r>
            <a:r>
              <a:rPr lang="ru-RU" sz="1100" dirty="0" err="1">
                <a:ea typeface="Verdana" panose="020B0604030504040204" pitchFamily="34" charset="0"/>
              </a:rPr>
              <a:t>инвест</a:t>
            </a:r>
            <a:r>
              <a:rPr lang="ru-RU" sz="1100" dirty="0">
                <a:ea typeface="Verdana" panose="020B0604030504040204" pitchFamily="34" charset="0"/>
              </a:rPr>
              <a:t>. возможностях региона</a:t>
            </a:r>
          </a:p>
          <a:p>
            <a:pPr algn="l"/>
            <a:endParaRPr lang="ru-RU" sz="1100" dirty="0">
              <a:ea typeface="Verdana" panose="020B0604030504040204" pitchFamily="34" charset="0"/>
            </a:endParaRP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База данных региональных и муниципальных </a:t>
            </a: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мер поддержки </a:t>
            </a:r>
          </a:p>
          <a:p>
            <a:pPr algn="l"/>
            <a:endParaRPr lang="ru-RU" sz="1100" dirty="0">
              <a:ea typeface="Verdana" panose="020B0604030504040204" pitchFamily="34" charset="0"/>
            </a:endParaRP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Инфраструктура для производства</a:t>
            </a:r>
          </a:p>
          <a:p>
            <a:pPr algn="l"/>
            <a:endParaRPr lang="ru-RU" sz="1100" dirty="0">
              <a:ea typeface="Verdana" panose="020B0604030504040204" pitchFamily="34" charset="0"/>
            </a:endParaRP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База инвестиционных проектов и предложений (</a:t>
            </a:r>
            <a:r>
              <a:rPr lang="ru-RU" sz="1100" dirty="0" err="1">
                <a:ea typeface="Verdana" panose="020B0604030504040204" pitchFamily="34" charset="0"/>
              </a:rPr>
              <a:t>инвест</a:t>
            </a:r>
            <a:r>
              <a:rPr lang="ru-RU" sz="1100" dirty="0">
                <a:ea typeface="Verdana" panose="020B0604030504040204" pitchFamily="34" charset="0"/>
              </a:rPr>
              <a:t>. карта)</a:t>
            </a:r>
          </a:p>
          <a:p>
            <a:pPr algn="l"/>
            <a:endParaRPr lang="ru-RU" sz="1100" dirty="0">
              <a:ea typeface="Verdana" panose="020B0604030504040204" pitchFamily="34" charset="0"/>
            </a:endParaRP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Онлайн калькулятор налоговых преференций</a:t>
            </a:r>
          </a:p>
          <a:p>
            <a:pPr algn="l"/>
            <a:endParaRPr lang="ru-RU" sz="1100" dirty="0">
              <a:ea typeface="Verdana" panose="020B0604030504040204" pitchFamily="34" charset="0"/>
            </a:endParaRP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Муниципальные кабинеты </a:t>
            </a:r>
          </a:p>
          <a:p>
            <a:pPr algn="l"/>
            <a:endParaRPr lang="ru-RU" sz="1100" dirty="0">
              <a:ea typeface="Verdana" panose="020B0604030504040204" pitchFamily="34" charset="0"/>
            </a:endParaRPr>
          </a:p>
          <a:p>
            <a:pPr algn="l"/>
            <a:r>
              <a:rPr lang="ru-RU" sz="1100" dirty="0">
                <a:ea typeface="Verdana" panose="020B0604030504040204" pitchFamily="34" charset="0"/>
              </a:rPr>
              <a:t>И пр.</a:t>
            </a:r>
          </a:p>
          <a:p>
            <a:pPr algn="l"/>
            <a:endParaRPr lang="ru-RU" sz="1200" b="1" dirty="0">
              <a:solidFill>
                <a:srgbClr val="0057D6"/>
              </a:solidFill>
              <a:ea typeface="Verdana" panose="020B0604030504040204" pitchFamily="34" charset="0"/>
            </a:endParaRPr>
          </a:p>
          <a:p>
            <a:pPr algn="l"/>
            <a:endParaRPr lang="ru-RU" sz="1200" b="1" dirty="0">
              <a:solidFill>
                <a:srgbClr val="0057D6"/>
              </a:solidFill>
              <a:ea typeface="Verdana" panose="020B0604030504040204" pitchFamily="34" charset="0"/>
            </a:endParaRPr>
          </a:p>
          <a:p>
            <a:pPr algn="l"/>
            <a:endParaRPr lang="ru-RU" sz="1200" b="1" dirty="0">
              <a:solidFill>
                <a:srgbClr val="0057D6"/>
              </a:solidFill>
              <a:ea typeface="Verdana" panose="020B0604030504040204" pitchFamily="34" charset="0"/>
            </a:endParaRPr>
          </a:p>
          <a:p>
            <a:pPr algn="l"/>
            <a:endParaRPr lang="ru-RU" sz="1000" b="1" dirty="0">
              <a:solidFill>
                <a:srgbClr val="0057D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endParaRPr lang="ru-RU" sz="1000" b="1" dirty="0">
              <a:solidFill>
                <a:srgbClr val="0057D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endParaRPr lang="ru-RU" sz="1200" b="1" dirty="0">
              <a:solidFill>
                <a:srgbClr val="171EA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Овал 26">
            <a:extLst>
              <a:ext uri="{FF2B5EF4-FFF2-40B4-BE49-F238E27FC236}">
                <a16:creationId xmlns:a16="http://schemas.microsoft.com/office/drawing/2014/main" xmlns="" id="{8FA6A7EB-F321-4A8C-B319-F75F4F29A32A}"/>
              </a:ext>
            </a:extLst>
          </p:cNvPr>
          <p:cNvSpPr/>
          <p:nvPr/>
        </p:nvSpPr>
        <p:spPr>
          <a:xfrm flipH="1">
            <a:off x="6110563" y="839985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>
            <a:extLst>
              <a:ext uri="{FF2B5EF4-FFF2-40B4-BE49-F238E27FC236}">
                <a16:creationId xmlns:a16="http://schemas.microsoft.com/office/drawing/2014/main" xmlns="" id="{9F241886-C53D-4D54-991E-B2F4C1AE0040}"/>
              </a:ext>
            </a:extLst>
          </p:cNvPr>
          <p:cNvSpPr/>
          <p:nvPr/>
        </p:nvSpPr>
        <p:spPr>
          <a:xfrm flipH="1">
            <a:off x="6104545" y="2028516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>
            <a:extLst>
              <a:ext uri="{FF2B5EF4-FFF2-40B4-BE49-F238E27FC236}">
                <a16:creationId xmlns:a16="http://schemas.microsoft.com/office/drawing/2014/main" xmlns="" id="{79963F37-54D5-4840-8E02-ADC2788C7A0B}"/>
              </a:ext>
            </a:extLst>
          </p:cNvPr>
          <p:cNvSpPr/>
          <p:nvPr/>
        </p:nvSpPr>
        <p:spPr>
          <a:xfrm flipH="1">
            <a:off x="6110563" y="1182125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>
            <a:extLst>
              <a:ext uri="{FF2B5EF4-FFF2-40B4-BE49-F238E27FC236}">
                <a16:creationId xmlns:a16="http://schemas.microsoft.com/office/drawing/2014/main" xmlns="" id="{37C01A03-DF5D-43ED-88FF-729F0B180874}"/>
              </a:ext>
            </a:extLst>
          </p:cNvPr>
          <p:cNvSpPr/>
          <p:nvPr/>
        </p:nvSpPr>
        <p:spPr>
          <a:xfrm flipH="1">
            <a:off x="6109791" y="1524265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xmlns="" id="{0A1666FF-B735-4A78-9B65-63C5B77C1EAD}"/>
              </a:ext>
            </a:extLst>
          </p:cNvPr>
          <p:cNvSpPr/>
          <p:nvPr/>
        </p:nvSpPr>
        <p:spPr>
          <a:xfrm flipH="1">
            <a:off x="6104509" y="2538952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xmlns="" id="{CD5E06AE-F1D8-49FD-A0F9-E1B44F879B2C}"/>
              </a:ext>
            </a:extLst>
          </p:cNvPr>
          <p:cNvSpPr/>
          <p:nvPr/>
        </p:nvSpPr>
        <p:spPr>
          <a:xfrm flipH="1">
            <a:off x="6104509" y="3181043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xmlns="" id="{D692F30B-884D-4E98-99B4-3CD8A1B674AF}"/>
              </a:ext>
            </a:extLst>
          </p:cNvPr>
          <p:cNvSpPr/>
          <p:nvPr/>
        </p:nvSpPr>
        <p:spPr>
          <a:xfrm flipH="1">
            <a:off x="6104509" y="3568024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xmlns="" id="{2CF1F716-9CCB-4E02-9DFE-21981D939CD3}"/>
              </a:ext>
            </a:extLst>
          </p:cNvPr>
          <p:cNvSpPr/>
          <p:nvPr/>
        </p:nvSpPr>
        <p:spPr>
          <a:xfrm flipH="1">
            <a:off x="6109265" y="4011910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xmlns="" id="{4372DDFE-114B-44B2-9515-A9740523A103}"/>
              </a:ext>
            </a:extLst>
          </p:cNvPr>
          <p:cNvSpPr/>
          <p:nvPr/>
        </p:nvSpPr>
        <p:spPr>
          <a:xfrm flipH="1">
            <a:off x="6113673" y="4516161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35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23000">
                <a:srgbClr val="0110A1">
                  <a:alpha val="68000"/>
                </a:srgbClr>
              </a:gs>
              <a:gs pos="100000">
                <a:srgbClr val="010367"/>
              </a:gs>
            </a:gsLst>
            <a:lin ang="10800000" scaled="1"/>
            <a:tileRect/>
          </a:gradFill>
          <a:ln/>
        </p:spPr>
        <p:style>
          <a:lnRef idx="1">
            <a:schemeClr val="accent1"/>
          </a:lnRef>
          <a:fillRef idx="1003">
            <a:schemeClr val="dk2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Agency AO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83518"/>
            <a:ext cx="1656184" cy="607440"/>
          </a:xfrm>
          <a:prstGeom prst="rect">
            <a:avLst/>
          </a:prstGeom>
        </p:spPr>
      </p:pic>
      <p:pic>
        <p:nvPicPr>
          <p:cNvPr id="10" name="Рисунок 9" descr="Герб Правительства АО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495063"/>
            <a:ext cx="1800200" cy="5454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3327834"/>
            <a:ext cx="6336704" cy="1094350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sz="27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СПАСИБО </a:t>
            </a:r>
          </a:p>
          <a:p>
            <a:r>
              <a:rPr lang="ru-RU" sz="27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ЗА ВНИМАНИЕ!</a:t>
            </a:r>
          </a:p>
          <a:p>
            <a:endParaRPr lang="ru-RU" sz="12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Tahoma" pitchFamily="34" charset="0"/>
            </a:endParaRPr>
          </a:p>
        </p:txBody>
      </p:sp>
      <p:pic>
        <p:nvPicPr>
          <p:cNvPr id="8194" name="Picture 2" descr="C:\Users\Аня\Desktop\Элементы\11.png"/>
          <p:cNvPicPr>
            <a:picLocks noChangeAspect="1" noChangeArrowheads="1"/>
          </p:cNvPicPr>
          <p:nvPr/>
        </p:nvPicPr>
        <p:blipFill>
          <a:blip r:embed="rId5" cstate="print"/>
          <a:srcRect b="34065"/>
          <a:stretch>
            <a:fillRect/>
          </a:stretch>
        </p:blipFill>
        <p:spPr bwMode="auto">
          <a:xfrm>
            <a:off x="4896036" y="2715766"/>
            <a:ext cx="3530219" cy="2421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Аня\Desktop\Элементы\28.png"/>
          <p:cNvPicPr>
            <a:picLocks noChangeAspect="1" noChangeArrowheads="1"/>
          </p:cNvPicPr>
          <p:nvPr/>
        </p:nvPicPr>
        <p:blipFill>
          <a:blip r:embed="rId3" cstate="print"/>
          <a:srcRect r="29361"/>
          <a:stretch>
            <a:fillRect/>
          </a:stretch>
        </p:blipFill>
        <p:spPr bwMode="auto">
          <a:xfrm rot="16200000">
            <a:off x="7273380" y="214953"/>
            <a:ext cx="1761041" cy="1331135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3388645" y="376484"/>
            <a:ext cx="2268252" cy="540060"/>
          </a:xfrm>
          <a:prstGeom prst="roundRect">
            <a:avLst/>
          </a:prstGeom>
          <a:solidFill>
            <a:srgbClr val="0857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752104" y="1765360"/>
            <a:ext cx="1846303" cy="540060"/>
          </a:xfrm>
          <a:prstGeom prst="roundRect">
            <a:avLst/>
          </a:prstGeom>
          <a:solidFill>
            <a:schemeClr val="bg1"/>
          </a:solidFill>
          <a:ln>
            <a:solidFill>
              <a:srgbClr val="0857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Ц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946995" y="1757914"/>
            <a:ext cx="1859748" cy="540060"/>
          </a:xfrm>
          <a:prstGeom prst="roundRect">
            <a:avLst/>
          </a:prstGeom>
          <a:solidFill>
            <a:schemeClr val="bg1"/>
          </a:solidFill>
          <a:ln>
            <a:solidFill>
              <a:srgbClr val="0857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13338" y="1769796"/>
            <a:ext cx="1802943" cy="540060"/>
          </a:xfrm>
          <a:prstGeom prst="roundRect">
            <a:avLst/>
          </a:prstGeom>
          <a:solidFill>
            <a:schemeClr val="bg1"/>
          </a:solidFill>
          <a:ln>
            <a:solidFill>
              <a:srgbClr val="0857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755889" y="3683928"/>
            <a:ext cx="2268252" cy="540060"/>
          </a:xfrm>
          <a:prstGeom prst="roundRect">
            <a:avLst/>
          </a:prstGeom>
          <a:solidFill>
            <a:schemeClr val="bg1"/>
          </a:solidFill>
          <a:ln>
            <a:solidFill>
              <a:srgbClr val="D8E0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477742" y="449796"/>
            <a:ext cx="2124877" cy="4022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ru-RU" sz="1200" b="1" dirty="0">
                <a:solidFill>
                  <a:schemeClr val="bg1"/>
                </a:solidFill>
              </a:rPr>
              <a:t>Агентство Амурской области </a:t>
            </a:r>
          </a:p>
          <a:p>
            <a:pPr algn="ctr">
              <a:lnSpc>
                <a:spcPts val="1200"/>
              </a:lnSpc>
              <a:defRPr/>
            </a:pPr>
            <a:r>
              <a:rPr lang="ru-RU" sz="1200" b="1" dirty="0">
                <a:solidFill>
                  <a:schemeClr val="bg1"/>
                </a:solidFill>
              </a:rPr>
              <a:t>по привлечению инвестиций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021931" y="1826799"/>
            <a:ext cx="1733958" cy="402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ru-RU" sz="1200" b="1" dirty="0">
                <a:solidFill>
                  <a:srgbClr val="0D00B8"/>
                </a:solidFill>
              </a:rPr>
              <a:t>Центр поддержки экспорта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167241" y="1762700"/>
            <a:ext cx="1761242" cy="5561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ru-RU" sz="1200" b="1" dirty="0">
                <a:solidFill>
                  <a:srgbClr val="0D00B8"/>
                </a:solidFill>
              </a:rPr>
              <a:t>Туристско-информационный центр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975891" y="3749934"/>
            <a:ext cx="1828257" cy="4022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ru-RU" sz="1200" b="1" dirty="0"/>
              <a:t>Управляющая компания</a:t>
            </a:r>
          </a:p>
          <a:p>
            <a:pPr algn="ctr">
              <a:lnSpc>
                <a:spcPts val="1200"/>
              </a:lnSpc>
              <a:defRPr/>
            </a:pPr>
            <a:r>
              <a:rPr lang="ru-RU" sz="1200" b="1" dirty="0"/>
              <a:t>«Амурская»</a:t>
            </a:r>
          </a:p>
        </p:txBody>
      </p:sp>
      <p:cxnSp>
        <p:nvCxnSpPr>
          <p:cNvPr id="42" name="Прямая со стрелкой 41"/>
          <p:cNvCxnSpPr>
            <a:cxnSpLocks/>
            <a:stCxn id="5" idx="1"/>
          </p:cNvCxnSpPr>
          <p:nvPr/>
        </p:nvCxnSpPr>
        <p:spPr>
          <a:xfrm flipH="1">
            <a:off x="1764682" y="646514"/>
            <a:ext cx="1623963" cy="689784"/>
          </a:xfrm>
          <a:prstGeom prst="straightConnector1">
            <a:avLst/>
          </a:prstGeom>
          <a:ln w="12700">
            <a:solidFill>
              <a:srgbClr val="0857C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>
            <a:cxnSpLocks/>
            <a:stCxn id="5" idx="3"/>
          </p:cNvCxnSpPr>
          <p:nvPr/>
        </p:nvCxnSpPr>
        <p:spPr>
          <a:xfrm>
            <a:off x="5656897" y="646514"/>
            <a:ext cx="1722421" cy="745754"/>
          </a:xfrm>
          <a:prstGeom prst="straightConnector1">
            <a:avLst/>
          </a:prstGeom>
          <a:ln w="12700">
            <a:solidFill>
              <a:srgbClr val="0857C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cxnSpLocks/>
          </p:cNvCxnSpPr>
          <p:nvPr/>
        </p:nvCxnSpPr>
        <p:spPr>
          <a:xfrm>
            <a:off x="3851920" y="916544"/>
            <a:ext cx="0" cy="365635"/>
          </a:xfrm>
          <a:prstGeom prst="straightConnector1">
            <a:avLst/>
          </a:prstGeom>
          <a:ln w="12700">
            <a:solidFill>
              <a:srgbClr val="0857C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1403648" y="2355726"/>
            <a:ext cx="0" cy="216024"/>
          </a:xfrm>
          <a:prstGeom prst="straightConnector1">
            <a:avLst/>
          </a:prstGeom>
          <a:ln w="12700">
            <a:solidFill>
              <a:srgbClr val="0857C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Рисунок 29">
            <a:extLst>
              <a:ext uri="{FF2B5EF4-FFF2-40B4-BE49-F238E27FC236}">
                <a16:creationId xmlns:a16="http://schemas.microsoft.com/office/drawing/2014/main" xmlns="" id="{E536FA29-72DF-4BF6-8E20-9E2BBC87D0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4" t="11580" r="11725" b="28361"/>
          <a:stretch/>
        </p:blipFill>
        <p:spPr>
          <a:xfrm>
            <a:off x="7450763" y="1009488"/>
            <a:ext cx="897701" cy="653621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xmlns="" id="{348B986D-D817-45C8-A02D-304D701B0B5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7" t="23899" r="15619" b="23272"/>
          <a:stretch/>
        </p:blipFill>
        <p:spPr>
          <a:xfrm>
            <a:off x="4930328" y="1131910"/>
            <a:ext cx="1825561" cy="65362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5C3541F-2BAE-458E-A2F4-4683845419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503" y="1751901"/>
            <a:ext cx="1931885" cy="56697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0CB7655-DC6C-4E81-996D-51156CB1EE6F}"/>
              </a:ext>
            </a:extLst>
          </p:cNvPr>
          <p:cNvSpPr txBox="1"/>
          <p:nvPr/>
        </p:nvSpPr>
        <p:spPr>
          <a:xfrm>
            <a:off x="2853824" y="1775175"/>
            <a:ext cx="17105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200" b="1" dirty="0">
                <a:solidFill>
                  <a:srgbClr val="0D00B8"/>
                </a:solidFill>
                <a:ea typeface="Verdana" panose="020B0604030504040204" pitchFamily="34" charset="0"/>
              </a:rPr>
              <a:t>Центр государственно-</a:t>
            </a:r>
          </a:p>
          <a:p>
            <a:pPr algn="l"/>
            <a:r>
              <a:rPr lang="ru-RU" sz="1200" b="1" dirty="0">
                <a:solidFill>
                  <a:srgbClr val="0D00B8"/>
                </a:solidFill>
                <a:ea typeface="Verdana" panose="020B0604030504040204" pitchFamily="34" charset="0"/>
              </a:rPr>
              <a:t>частного партнерства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CEDC7D3F-5BDB-4523-8B54-7027FD7D8F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92777" y="3651397"/>
            <a:ext cx="2547675" cy="56697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41DDD0C5-7C10-47AC-BF9A-F15B77F2FD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2416" y="2668818"/>
            <a:ext cx="1932599" cy="566977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A2E9FC19-157D-49B6-B34C-15B1361F485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48126" y="916545"/>
            <a:ext cx="115933" cy="365634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xmlns="" id="{A70A890C-BE39-4B24-87A3-13406FE21D8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13" t="24323" r="17101" b="22001"/>
          <a:stretch/>
        </p:blipFill>
        <p:spPr>
          <a:xfrm>
            <a:off x="1182878" y="1250371"/>
            <a:ext cx="492707" cy="40446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45DD30C1-29C2-43F4-BDFD-056A5BDA8B6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98958" y="1261498"/>
            <a:ext cx="493819" cy="402371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xmlns="" id="{5604FE27-980B-445A-98C8-FDF54B1E5C04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976" y="2867908"/>
            <a:ext cx="1441757" cy="620603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A7E30446-456D-429B-BC6D-5E99844A9F19}"/>
              </a:ext>
            </a:extLst>
          </p:cNvPr>
          <p:cNvSpPr txBox="1"/>
          <p:nvPr/>
        </p:nvSpPr>
        <p:spPr>
          <a:xfrm>
            <a:off x="606543" y="1864058"/>
            <a:ext cx="17687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200" b="1" dirty="0">
                <a:solidFill>
                  <a:srgbClr val="0D00B8"/>
                </a:solidFill>
                <a:ea typeface="Verdana" panose="020B0604030504040204" pitchFamily="34" charset="0"/>
              </a:rPr>
              <a:t>Инвестиционный центр</a:t>
            </a: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xmlns="" id="{974A412C-B429-4D8B-A0F9-3E9CC314E46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6794" y="3651398"/>
            <a:ext cx="2342998" cy="566977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xmlns="" id="{8F495C2F-47ED-462B-964E-38D76D0651A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32410" y="3324212"/>
            <a:ext cx="158510" cy="29873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8C706EFE-3116-46AF-AB6F-2D1D9C0B9DA4}"/>
              </a:ext>
            </a:extLst>
          </p:cNvPr>
          <p:cNvSpPr txBox="1"/>
          <p:nvPr/>
        </p:nvSpPr>
        <p:spPr>
          <a:xfrm>
            <a:off x="493006" y="2721473"/>
            <a:ext cx="1967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D00B8"/>
                </a:solidFill>
                <a:ea typeface="Verdana" panose="020B0604030504040204" pitchFamily="34" charset="0"/>
              </a:rPr>
              <a:t>Отдел продвижения </a:t>
            </a:r>
          </a:p>
          <a:p>
            <a:pPr algn="ctr"/>
            <a:r>
              <a:rPr lang="ru-RU" sz="1200" b="1" dirty="0">
                <a:solidFill>
                  <a:srgbClr val="0D00B8"/>
                </a:solidFill>
                <a:ea typeface="Verdana" panose="020B0604030504040204" pitchFamily="34" charset="0"/>
              </a:rPr>
              <a:t>инвестиционных проектов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82C6C150-2657-42DD-AB52-DB62741FDC79}"/>
              </a:ext>
            </a:extLst>
          </p:cNvPr>
          <p:cNvSpPr txBox="1"/>
          <p:nvPr/>
        </p:nvSpPr>
        <p:spPr>
          <a:xfrm>
            <a:off x="356794" y="3669512"/>
            <a:ext cx="2585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200" b="1" dirty="0">
                <a:solidFill>
                  <a:srgbClr val="0D00B8"/>
                </a:solidFill>
                <a:ea typeface="Verdana" panose="020B0604030504040204" pitchFamily="34" charset="0"/>
              </a:rPr>
              <a:t>Отдел сопровождения и эксперт. </a:t>
            </a:r>
          </a:p>
          <a:p>
            <a:pPr algn="l"/>
            <a:r>
              <a:rPr lang="ru-RU" sz="1200" b="1" dirty="0">
                <a:solidFill>
                  <a:srgbClr val="0D00B8"/>
                </a:solidFill>
                <a:ea typeface="Verdana" panose="020B0604030504040204" pitchFamily="34" charset="0"/>
              </a:rPr>
              <a:t>инвестиционных проектов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954022B0-1D16-4C3A-B557-5349AB75436B}"/>
              </a:ext>
            </a:extLst>
          </p:cNvPr>
          <p:cNvSpPr txBox="1"/>
          <p:nvPr/>
        </p:nvSpPr>
        <p:spPr>
          <a:xfrm>
            <a:off x="3769400" y="3688379"/>
            <a:ext cx="2594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0D00B8"/>
                </a:solidFill>
                <a:ea typeface="Verdana" panose="020B0604030504040204" pitchFamily="34" charset="0"/>
              </a:rPr>
              <a:t>Пространство коллективной работы</a:t>
            </a:r>
          </a:p>
          <a:p>
            <a:pPr algn="ctr"/>
            <a:r>
              <a:rPr lang="ru-RU" sz="1200" b="1" dirty="0">
                <a:solidFill>
                  <a:srgbClr val="0D00B8"/>
                </a:solidFill>
                <a:ea typeface="Verdana" panose="020B0604030504040204" pitchFamily="34" charset="0"/>
              </a:rPr>
              <a:t>Точка </a:t>
            </a:r>
            <a:r>
              <a:rPr lang="ru-RU" sz="1200" b="1" dirty="0" err="1">
                <a:solidFill>
                  <a:srgbClr val="0D00B8"/>
                </a:solidFill>
                <a:ea typeface="Verdana" panose="020B0604030504040204" pitchFamily="34" charset="0"/>
              </a:rPr>
              <a:t>кипения.Благовещенск</a:t>
            </a:r>
            <a:endParaRPr lang="ru-RU" sz="1200" b="1" dirty="0">
              <a:solidFill>
                <a:srgbClr val="0D00B8"/>
              </a:solidFill>
              <a:ea typeface="Verdana" panose="020B0604030504040204" pitchFamily="34" charset="0"/>
            </a:endParaRPr>
          </a:p>
        </p:txBody>
      </p:sp>
      <p:cxnSp>
        <p:nvCxnSpPr>
          <p:cNvPr id="64" name="Прямая со стрелкой 63">
            <a:extLst>
              <a:ext uri="{FF2B5EF4-FFF2-40B4-BE49-F238E27FC236}">
                <a16:creationId xmlns:a16="http://schemas.microsoft.com/office/drawing/2014/main" xmlns="" id="{DFFB3AFD-878B-4536-A81B-AE6B65DB7BCE}"/>
              </a:ext>
            </a:extLst>
          </p:cNvPr>
          <p:cNvCxnSpPr/>
          <p:nvPr/>
        </p:nvCxnSpPr>
        <p:spPr>
          <a:xfrm>
            <a:off x="4716016" y="916544"/>
            <a:ext cx="0" cy="2035761"/>
          </a:xfrm>
          <a:prstGeom prst="straightConnector1">
            <a:avLst/>
          </a:prstGeom>
          <a:ln w="12700">
            <a:solidFill>
              <a:srgbClr val="0057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Рисунок 64">
            <a:extLst>
              <a:ext uri="{FF2B5EF4-FFF2-40B4-BE49-F238E27FC236}">
                <a16:creationId xmlns:a16="http://schemas.microsoft.com/office/drawing/2014/main" xmlns="" id="{D50AC260-8BA0-417F-B169-F56F86B61B6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9318" y="2755746"/>
            <a:ext cx="1151230" cy="8110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Аня\Desktop\Элементы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7924" y="375506"/>
            <a:ext cx="2107801" cy="21782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51920" cy="5143500"/>
          </a:xfrm>
          <a:prstGeom prst="rect">
            <a:avLst/>
          </a:prstGeom>
          <a:solidFill>
            <a:srgbClr val="F3F4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2468" y="266355"/>
            <a:ext cx="7150948" cy="694240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sz="2000" b="1" dirty="0">
                <a:solidFill>
                  <a:srgbClr val="0057D6"/>
                </a:solidFill>
                <a:latin typeface="Verdana" pitchFamily="34" charset="0"/>
                <a:ea typeface="Verdana" pitchFamily="34" charset="0"/>
              </a:rPr>
              <a:t>Основные направления</a:t>
            </a:r>
          </a:p>
          <a:p>
            <a:r>
              <a:rPr lang="ru-RU" sz="2000" b="1" dirty="0">
                <a:solidFill>
                  <a:srgbClr val="0057D6"/>
                </a:solidFill>
                <a:latin typeface="Verdana" pitchFamily="34" charset="0"/>
                <a:ea typeface="Verdana" pitchFamily="34" charset="0"/>
              </a:rPr>
              <a:t>деятельности Агентства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3487" y="1193128"/>
            <a:ext cx="4165233" cy="1723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600"/>
              </a:lnSpc>
            </a:pPr>
            <a:r>
              <a:rPr lang="ru-RU" sz="1600" b="1" dirty="0"/>
              <a:t>ПОЗИЦИОНИРОВАНИЕ</a:t>
            </a:r>
            <a:r>
              <a:rPr lang="ru-RU" sz="1400" dirty="0"/>
              <a:t> </a:t>
            </a:r>
          </a:p>
          <a:p>
            <a:pPr>
              <a:lnSpc>
                <a:spcPts val="1600"/>
              </a:lnSpc>
            </a:pPr>
            <a:endParaRPr lang="ru-RU" sz="1400" dirty="0"/>
          </a:p>
          <a:p>
            <a:pPr>
              <a:lnSpc>
                <a:spcPts val="1600"/>
              </a:lnSpc>
            </a:pPr>
            <a:r>
              <a:rPr lang="ru-RU" sz="1400" dirty="0"/>
              <a:t> </a:t>
            </a:r>
            <a:r>
              <a:rPr lang="ru-RU" sz="1200" dirty="0"/>
              <a:t>продвижение инвестиционных возможностей региона, формирование информационного поля для инвестора за пределами Амурской области </a:t>
            </a:r>
          </a:p>
          <a:p>
            <a:pPr>
              <a:lnSpc>
                <a:spcPts val="1600"/>
              </a:lnSpc>
            </a:pPr>
            <a:endParaRPr lang="ru-RU" sz="1200" dirty="0"/>
          </a:p>
          <a:p>
            <a:pPr>
              <a:lnSpc>
                <a:spcPts val="1600"/>
              </a:lnSpc>
            </a:pPr>
            <a:r>
              <a:rPr lang="ru-RU" sz="1200" dirty="0">
                <a:ea typeface="Verdana" pitchFamily="34" charset="0"/>
                <a:cs typeface="Tahoma" pitchFamily="34" charset="0"/>
              </a:rPr>
              <a:t>поддержка и развитие инвестиционного портала и онлайн-сервисов для инвестора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38299" y="4520561"/>
            <a:ext cx="3060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rgbClr val="0057D6"/>
                </a:solidFill>
                <a:latin typeface="Verdana" pitchFamily="34" charset="0"/>
                <a:ea typeface="Verdana" pitchFamily="34" charset="0"/>
              </a:rPr>
              <a:t>INVEST.AMUROBL.RU </a:t>
            </a:r>
            <a:endParaRPr lang="ru-RU" b="1" u="sng" dirty="0">
              <a:solidFill>
                <a:srgbClr val="0057D6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5" y="770116"/>
            <a:ext cx="293095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ea typeface="Verdana" pitchFamily="34" charset="0"/>
                <a:cs typeface="Tahoma" pitchFamily="34" charset="0"/>
              </a:rPr>
              <a:t>консультирование потенциального инвестора</a:t>
            </a:r>
          </a:p>
          <a:p>
            <a:endParaRPr lang="ru-RU" sz="1200" dirty="0">
              <a:ea typeface="Verdana" pitchFamily="34" charset="0"/>
              <a:cs typeface="Tahoma" pitchFamily="34" charset="0"/>
            </a:endParaRPr>
          </a:p>
          <a:p>
            <a:r>
              <a:rPr lang="ru-RU" sz="1200" dirty="0">
                <a:ea typeface="Verdana" pitchFamily="34" charset="0"/>
                <a:cs typeface="Tahoma" pitchFamily="34" charset="0"/>
              </a:rPr>
              <a:t>встреча </a:t>
            </a:r>
            <a:r>
              <a:rPr lang="ru-RU" sz="1200" dirty="0" err="1">
                <a:ea typeface="Verdana" pitchFamily="34" charset="0"/>
                <a:cs typeface="Tahoma" pitchFamily="34" charset="0"/>
              </a:rPr>
              <a:t>one-to-one</a:t>
            </a:r>
            <a:r>
              <a:rPr lang="ru-RU" sz="1200" dirty="0">
                <a:ea typeface="Verdana" pitchFamily="34" charset="0"/>
                <a:cs typeface="Tahoma" pitchFamily="34" charset="0"/>
              </a:rPr>
              <a:t> «пакетное решение» (под запрос)</a:t>
            </a:r>
          </a:p>
          <a:p>
            <a:endParaRPr lang="ru-RU" sz="1200" dirty="0">
              <a:ea typeface="Verdana" pitchFamily="34" charset="0"/>
              <a:cs typeface="Tahoma" pitchFamily="34" charset="0"/>
            </a:endParaRPr>
          </a:p>
          <a:p>
            <a:r>
              <a:rPr lang="ru-RU" sz="1200" dirty="0">
                <a:ea typeface="Verdana" pitchFamily="34" charset="0"/>
                <a:cs typeface="Tahoma" pitchFamily="34" charset="0"/>
              </a:rPr>
              <a:t>прием и анализ  заявок от инициаторов</a:t>
            </a:r>
          </a:p>
          <a:p>
            <a:endParaRPr lang="ru-RU" sz="1200" dirty="0">
              <a:ea typeface="Verdana" pitchFamily="34" charset="0"/>
              <a:cs typeface="Tahoma" pitchFamily="34" charset="0"/>
            </a:endParaRPr>
          </a:p>
          <a:p>
            <a:r>
              <a:rPr lang="ru-RU" sz="1200" dirty="0">
                <a:ea typeface="Verdana" pitchFamily="34" charset="0"/>
                <a:cs typeface="Tahoma" pitchFamily="34" charset="0"/>
              </a:rPr>
              <a:t>подбор площадок для размещения производства</a:t>
            </a:r>
          </a:p>
          <a:p>
            <a:endParaRPr lang="ru-RU" sz="1200" dirty="0">
              <a:ea typeface="Verdana" pitchFamily="34" charset="0"/>
              <a:cs typeface="Tahoma" pitchFamily="34" charset="0"/>
            </a:endParaRPr>
          </a:p>
          <a:p>
            <a:r>
              <a:rPr lang="ru-RU" sz="1200" dirty="0">
                <a:ea typeface="Verdana" pitchFamily="34" charset="0"/>
                <a:cs typeface="Tahoma" pitchFamily="34" charset="0"/>
              </a:rPr>
              <a:t> помощь в проведении согласительных процедур с органами власти</a:t>
            </a:r>
          </a:p>
          <a:p>
            <a:endParaRPr lang="ru-RU" sz="1200" dirty="0">
              <a:ea typeface="Verdana" pitchFamily="34" charset="0"/>
              <a:cs typeface="Tahoma" pitchFamily="34" charset="0"/>
            </a:endParaRPr>
          </a:p>
          <a:p>
            <a:r>
              <a:rPr lang="ru-RU" sz="1200" dirty="0">
                <a:ea typeface="Verdana" pitchFamily="34" charset="0"/>
                <a:cs typeface="Tahoma" pitchFamily="34" charset="0"/>
              </a:rPr>
              <a:t>привлечение ресурсов федеральных институтов развития, банков</a:t>
            </a:r>
          </a:p>
          <a:p>
            <a:endParaRPr lang="ru-RU" sz="1200" dirty="0">
              <a:ea typeface="Verdana" pitchFamily="34" charset="0"/>
              <a:cs typeface="Tahoma" pitchFamily="34" charset="0"/>
            </a:endParaRPr>
          </a:p>
          <a:p>
            <a:r>
              <a:rPr lang="ru-RU" sz="1200" dirty="0">
                <a:ea typeface="Verdana" pitchFamily="34" charset="0"/>
                <a:cs typeface="Tahoma" pitchFamily="34" charset="0"/>
              </a:rPr>
              <a:t>продвижение инвестиционных проектов на Российских и Зарубежных площадках</a:t>
            </a:r>
          </a:p>
          <a:p>
            <a:endParaRPr lang="ru-RU" sz="1200" dirty="0">
              <a:ea typeface="Verdana" pitchFamily="34" charset="0"/>
              <a:cs typeface="Tahoma" pitchFamily="34" charset="0"/>
            </a:endParaRPr>
          </a:p>
        </p:txBody>
      </p:sp>
      <p:sp>
        <p:nvSpPr>
          <p:cNvPr id="10" name="Овал 9"/>
          <p:cNvSpPr/>
          <p:nvPr/>
        </p:nvSpPr>
        <p:spPr>
          <a:xfrm flipH="1">
            <a:off x="5689063" y="1466513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flipH="1">
            <a:off x="5689011" y="888587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flipH="1">
            <a:off x="5689219" y="2010134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 flipH="1">
            <a:off x="5683273" y="3477590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xmlns="" id="{CD3021C1-B3D8-4C95-B7E6-EC4C58D255C7}"/>
              </a:ext>
            </a:extLst>
          </p:cNvPr>
          <p:cNvSpPr/>
          <p:nvPr/>
        </p:nvSpPr>
        <p:spPr>
          <a:xfrm flipH="1">
            <a:off x="306256" y="1705809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FA15D30-F19A-4E07-9A6C-8A6430D51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243" y="2534109"/>
            <a:ext cx="73158" cy="6706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89F12A10-6800-4D71-9F18-2F5107BFFAC1}"/>
              </a:ext>
            </a:extLst>
          </p:cNvPr>
          <p:cNvSpPr txBox="1"/>
          <p:nvPr/>
        </p:nvSpPr>
        <p:spPr>
          <a:xfrm>
            <a:off x="5585611" y="345224"/>
            <a:ext cx="33520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600" b="1" dirty="0">
                <a:ea typeface="Verdana" panose="020B0604030504040204" pitchFamily="34" charset="0"/>
              </a:rPr>
              <a:t>ПРИВЛЕЧЕНИЕ И СОПРОВОЖДЕНИЕ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01D9BEDB-81A7-4929-871A-6F9DEE30A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6974" y="2362265"/>
            <a:ext cx="73158" cy="73158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2A30BA4D-880B-4CD5-8B1C-31CD2906AF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6974" y="2929049"/>
            <a:ext cx="73158" cy="73158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CAF1B2A-B5A2-425A-A5E9-00D2886EEF3C}"/>
              </a:ext>
            </a:extLst>
          </p:cNvPr>
          <p:cNvSpPr txBox="1"/>
          <p:nvPr/>
        </p:nvSpPr>
        <p:spPr>
          <a:xfrm>
            <a:off x="372793" y="2928580"/>
            <a:ext cx="486569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600" b="1" dirty="0">
                <a:ea typeface="Verdana" panose="020B0604030504040204" pitchFamily="34" charset="0"/>
              </a:rPr>
              <a:t>ПОДДЕРЖКА</a:t>
            </a:r>
          </a:p>
          <a:p>
            <a:endParaRPr lang="ru-RU" sz="1600" b="1" dirty="0">
              <a:ea typeface="Verdana" panose="020B0604030504040204" pitchFamily="34" charset="0"/>
            </a:endParaRPr>
          </a:p>
          <a:p>
            <a:r>
              <a:rPr lang="ru-RU" sz="1200" dirty="0"/>
              <a:t>услуги по подготовке бизнес-планов, проектированию фин. моделей</a:t>
            </a:r>
          </a:p>
          <a:p>
            <a:endParaRPr lang="ru-RU" sz="1200" dirty="0"/>
          </a:p>
          <a:p>
            <a:r>
              <a:rPr lang="ru-RU" sz="1200" dirty="0"/>
              <a:t>помощь в подготовке документов необходимых для получения </a:t>
            </a:r>
          </a:p>
          <a:p>
            <a:r>
              <a:rPr lang="ru-RU" sz="1200" dirty="0"/>
              <a:t>статуса резидента ТОР, приоритетного проекта, регионального проекта</a:t>
            </a:r>
            <a:endParaRPr lang="ru-RU" sz="1200" b="1" dirty="0">
              <a:cs typeface="Arial" pitchFamily="34" charset="0"/>
            </a:endParaRPr>
          </a:p>
          <a:p>
            <a:endParaRPr lang="ru-RU" sz="1200" dirty="0"/>
          </a:p>
          <a:p>
            <a:r>
              <a:rPr lang="ru-RU" sz="1200" dirty="0"/>
              <a:t>расширение рынков сбыта, поддержка экспорта</a:t>
            </a:r>
          </a:p>
          <a:p>
            <a:endParaRPr lang="ru-RU" sz="1200" dirty="0"/>
          </a:p>
          <a:p>
            <a:r>
              <a:rPr lang="ru-RU" sz="1200" dirty="0"/>
              <a:t>развитие проектов ГЧП</a:t>
            </a:r>
          </a:p>
          <a:p>
            <a:pPr algn="l"/>
            <a:endParaRPr lang="ru-RU" sz="1600" b="1" dirty="0">
              <a:ea typeface="Verdana" panose="020B0604030504040204" pitchFamily="34" charset="0"/>
            </a:endParaRPr>
          </a:p>
          <a:p>
            <a:pPr algn="l"/>
            <a:endParaRPr lang="ru-RU" sz="1600" b="1" dirty="0">
              <a:ea typeface="Verdana" panose="020B0604030504040204" pitchFamily="34" charset="0"/>
            </a:endParaRP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99D8818C-E665-43B3-B2C9-15FACB96FE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14" y="3908856"/>
            <a:ext cx="73158" cy="6706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3FA9A4BC-9430-43A5-AA71-C832AFBE5C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12" y="3534032"/>
            <a:ext cx="73158" cy="67062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BB197459-BA1A-4B60-BE52-C527B94498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681" y="4441516"/>
            <a:ext cx="73158" cy="67062"/>
          </a:xfrm>
          <a:prstGeom prst="rect">
            <a:avLst/>
          </a:prstGeom>
        </p:spPr>
      </p:pic>
      <p:sp>
        <p:nvSpPr>
          <p:cNvPr id="23" name="Овал 22">
            <a:extLst>
              <a:ext uri="{FF2B5EF4-FFF2-40B4-BE49-F238E27FC236}">
                <a16:creationId xmlns:a16="http://schemas.microsoft.com/office/drawing/2014/main" xmlns="" id="{7853CC71-682D-40E0-A76A-65D62925C9AC}"/>
              </a:ext>
            </a:extLst>
          </p:cNvPr>
          <p:cNvSpPr/>
          <p:nvPr/>
        </p:nvSpPr>
        <p:spPr>
          <a:xfrm flipH="1">
            <a:off x="5678199" y="4003784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xmlns="" id="{9AC5B662-CA08-4C6B-80A8-A1CE4CB56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635" y="4831971"/>
            <a:ext cx="73158" cy="670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5284492" y="0"/>
            <a:ext cx="3851920" cy="5143500"/>
          </a:xfrm>
          <a:prstGeom prst="rect">
            <a:avLst/>
          </a:prstGeom>
          <a:solidFill>
            <a:srgbClr val="171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34109" y="2178837"/>
            <a:ext cx="233037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КОМАНДА АГЕНТСТВА</a:t>
            </a:r>
          </a:p>
          <a:p>
            <a:pPr algn="just"/>
            <a:r>
              <a:rPr lang="ru-RU" sz="48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26</a:t>
            </a:r>
            <a:endParaRPr lang="ru-RU" sz="1600" b="1" dirty="0">
              <a:solidFill>
                <a:schemeClr val="bg1"/>
              </a:solidFill>
              <a:latin typeface="Verdana" pitchFamily="34" charset="0"/>
              <a:ea typeface="Verdana" pitchFamily="34" charset="0"/>
            </a:endParaRPr>
          </a:p>
          <a:p>
            <a:pPr algn="just"/>
            <a:r>
              <a:rPr lang="ru-RU" sz="14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ВЫСОКОКВАЛИФИЦ.</a:t>
            </a:r>
          </a:p>
          <a:p>
            <a:pPr algn="just"/>
            <a:r>
              <a:rPr lang="ru-RU" sz="14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СПЕЦИАЛИСТОВ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78404" y="1975097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Аня\Desktop\Элементы\6.png"/>
          <p:cNvPicPr>
            <a:picLocks noChangeAspect="1" noChangeArrowheads="1"/>
          </p:cNvPicPr>
          <p:nvPr/>
        </p:nvPicPr>
        <p:blipFill>
          <a:blip r:embed="rId2" cstate="print"/>
          <a:srcRect t="22005" r="15160"/>
          <a:stretch>
            <a:fillRect/>
          </a:stretch>
        </p:blipFill>
        <p:spPr bwMode="auto">
          <a:xfrm>
            <a:off x="7296641" y="0"/>
            <a:ext cx="1847359" cy="1755109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C2CCD69-D14B-429B-B5C9-12F948185B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64" y="487426"/>
            <a:ext cx="5817606" cy="3880181"/>
          </a:xfrm>
          <a:prstGeom prst="rect">
            <a:avLst/>
          </a:prstGeom>
        </p:spPr>
      </p:pic>
      <p:pic>
        <p:nvPicPr>
          <p:cNvPr id="2050" name="Picture 2" descr="C:\Users\Аня\Desktop\Элементы\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83729" y="3992561"/>
            <a:ext cx="1080120" cy="1028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BE3CFD5-929E-4D44-8155-F15169E23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186" y="0"/>
            <a:ext cx="7715250" cy="51435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3095836" cy="5143500"/>
          </a:xfrm>
          <a:prstGeom prst="rect">
            <a:avLst/>
          </a:prstGeom>
          <a:solidFill>
            <a:srgbClr val="171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rgbClr val="0D00B8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9160" y="770058"/>
            <a:ext cx="6336704" cy="1463682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Сопровождение потенциальных </a:t>
            </a:r>
          </a:p>
          <a:p>
            <a:r>
              <a:rPr lang="ru-RU" sz="3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резидентов ТОР</a:t>
            </a:r>
            <a:endParaRPr lang="ru-RU" sz="30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Tahoma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805003" y="722874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27 —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3687874"/>
            <a:ext cx="2104192" cy="1123527"/>
          </a:xfrm>
          <a:prstGeom prst="rect">
            <a:avLst/>
          </a:prstGeom>
        </p:spPr>
      </p:pic>
      <p:pic>
        <p:nvPicPr>
          <p:cNvPr id="23" name="Рисунок 22" descr="9 — копия.png"/>
          <p:cNvPicPr>
            <a:picLocks noChangeAspect="1"/>
          </p:cNvPicPr>
          <p:nvPr/>
        </p:nvPicPr>
        <p:blipFill>
          <a:blip r:embed="rId4" cstate="print"/>
          <a:srcRect l="16144"/>
          <a:stretch>
            <a:fillRect/>
          </a:stretch>
        </p:blipFill>
        <p:spPr>
          <a:xfrm>
            <a:off x="0" y="1722892"/>
            <a:ext cx="684259" cy="84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74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F6A5AB0-A6AE-4579-99B4-89877E49A8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0674" cy="5147072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E3B1A57-2BBC-4E76-AF13-505CBA15623C}"/>
              </a:ext>
            </a:extLst>
          </p:cNvPr>
          <p:cNvSpPr txBox="1"/>
          <p:nvPr/>
        </p:nvSpPr>
        <p:spPr>
          <a:xfrm>
            <a:off x="359532" y="377183"/>
            <a:ext cx="6474849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2000" b="1" dirty="0">
                <a:solidFill>
                  <a:srgbClr val="0057D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Схема сопровождения проектов</a:t>
            </a:r>
          </a:p>
          <a:p>
            <a:pPr algn="l"/>
            <a:endParaRPr lang="ru-RU" sz="2000" b="1" dirty="0">
              <a:solidFill>
                <a:srgbClr val="0057D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l"/>
            <a:r>
              <a:rPr lang="ru-RU" sz="1100" b="1" dirty="0">
                <a:latin typeface="Verdana" panose="020B0604030504040204" pitchFamily="34" charset="0"/>
                <a:ea typeface="Verdana" panose="020B0604030504040204" pitchFamily="34" charset="0"/>
              </a:rPr>
              <a:t>Новый порядок предлагает инвестору эффективную схему взаимодействия.</a:t>
            </a:r>
          </a:p>
          <a:p>
            <a:pPr algn="l"/>
            <a:r>
              <a:rPr lang="ru-RU" sz="1100" b="1" dirty="0">
                <a:latin typeface="Verdana" panose="020B0604030504040204" pitchFamily="34" charset="0"/>
                <a:ea typeface="Verdana" panose="020B0604030504040204" pitchFamily="34" charset="0"/>
              </a:rPr>
              <a:t>Избавляет инвестора в выборе  органа консультирования</a:t>
            </a:r>
          </a:p>
          <a:p>
            <a:pPr algn="l"/>
            <a:endParaRPr lang="ru-RU" sz="14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D6C35E5-8328-46F0-8667-D0BA4FAB22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0" t="3800" r="46850" b="52100"/>
          <a:stretch/>
        </p:blipFill>
        <p:spPr>
          <a:xfrm>
            <a:off x="611187" y="1822151"/>
            <a:ext cx="676310" cy="1936707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D707E0B5-9BF9-4CD4-AF34-24C592AD8D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10" t="14612" r="9656" b="15166"/>
          <a:stretch/>
        </p:blipFill>
        <p:spPr>
          <a:xfrm>
            <a:off x="1875968" y="2129525"/>
            <a:ext cx="1965062" cy="134199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70ABDF3-923C-43B0-97A3-97A49D5FD1B0}"/>
              </a:ext>
            </a:extLst>
          </p:cNvPr>
          <p:cNvSpPr txBox="1"/>
          <p:nvPr/>
        </p:nvSpPr>
        <p:spPr>
          <a:xfrm>
            <a:off x="444339" y="3857135"/>
            <a:ext cx="11769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00" b="1" dirty="0">
                <a:solidFill>
                  <a:srgbClr val="171EA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ИНВЕСТОР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B17D772-CE0F-49DE-B9B8-4000B4C58E30}"/>
              </a:ext>
            </a:extLst>
          </p:cNvPr>
          <p:cNvSpPr txBox="1"/>
          <p:nvPr/>
        </p:nvSpPr>
        <p:spPr>
          <a:xfrm>
            <a:off x="2007539" y="3500880"/>
            <a:ext cx="1476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rgbClr val="171EA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Агентство по </a:t>
            </a:r>
          </a:p>
          <a:p>
            <a:pPr algn="ctr"/>
            <a:r>
              <a:rPr lang="ru-RU" sz="1200" b="1" dirty="0">
                <a:solidFill>
                  <a:srgbClr val="171EA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привлечению инвестиций </a:t>
            </a: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D646956E-31A9-4EAF-99A5-AD3FDC95EE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165" y="1403941"/>
            <a:ext cx="822708" cy="978706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628A2B0-8F4B-426B-B140-745A77DC99FF}"/>
              </a:ext>
            </a:extLst>
          </p:cNvPr>
          <p:cNvSpPr txBox="1"/>
          <p:nvPr/>
        </p:nvSpPr>
        <p:spPr>
          <a:xfrm>
            <a:off x="4572000" y="2403377"/>
            <a:ext cx="10438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200" b="1" dirty="0">
                <a:solidFill>
                  <a:srgbClr val="171EA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ИОГВ/МО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13C6CF0-BEFB-475C-B7FC-61631AE442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020" y="2878672"/>
            <a:ext cx="2326896" cy="16463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4FAFFCA-B33E-4262-BF28-AC85E09ACC1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2" t="12522" r="6320" b="25374"/>
          <a:stretch/>
        </p:blipFill>
        <p:spPr>
          <a:xfrm>
            <a:off x="6118997" y="1894875"/>
            <a:ext cx="2819044" cy="15369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0C4FF1C-FD0E-4A36-A0D9-456AE270895C}"/>
              </a:ext>
            </a:extLst>
          </p:cNvPr>
          <p:cNvSpPr txBox="1"/>
          <p:nvPr/>
        </p:nvSpPr>
        <p:spPr>
          <a:xfrm>
            <a:off x="3803702" y="4559280"/>
            <a:ext cx="290335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200" b="1" dirty="0">
                <a:solidFill>
                  <a:srgbClr val="171EA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Подкомиссия/комиссия/КРДВ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4EFD7C5-7EC8-4A6E-91CB-12AA4F2BF6EC}"/>
              </a:ext>
            </a:extLst>
          </p:cNvPr>
          <p:cNvSpPr txBox="1"/>
          <p:nvPr/>
        </p:nvSpPr>
        <p:spPr>
          <a:xfrm>
            <a:off x="6597978" y="3448747"/>
            <a:ext cx="22685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ru-RU" sz="1200" b="1" dirty="0">
                <a:solidFill>
                  <a:srgbClr val="171EA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РЕАЛИЗАЦИЯ ПРОЕКТА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xmlns="" id="{6403F6B0-2EB9-4C9B-A392-66FABD30F4FA}"/>
              </a:ext>
            </a:extLst>
          </p:cNvPr>
          <p:cNvCxnSpPr/>
          <p:nvPr/>
        </p:nvCxnSpPr>
        <p:spPr>
          <a:xfrm>
            <a:off x="1367644" y="2878672"/>
            <a:ext cx="432048" cy="0"/>
          </a:xfrm>
          <a:prstGeom prst="straightConnector1">
            <a:avLst/>
          </a:prstGeom>
          <a:ln w="38100">
            <a:solidFill>
              <a:srgbClr val="0057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DFD9867A-59AD-408D-8E8F-0C78D36F434B}"/>
              </a:ext>
            </a:extLst>
          </p:cNvPr>
          <p:cNvCxnSpPr>
            <a:cxnSpLocks/>
          </p:cNvCxnSpPr>
          <p:nvPr/>
        </p:nvCxnSpPr>
        <p:spPr>
          <a:xfrm flipV="1">
            <a:off x="3940192" y="2541876"/>
            <a:ext cx="631808" cy="311079"/>
          </a:xfrm>
          <a:prstGeom prst="straightConnector1">
            <a:avLst/>
          </a:prstGeom>
          <a:ln w="28575">
            <a:solidFill>
              <a:srgbClr val="0057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6407FD32-5A12-47DB-A80D-DDC1864AF3BE}"/>
              </a:ext>
            </a:extLst>
          </p:cNvPr>
          <p:cNvCxnSpPr>
            <a:cxnSpLocks/>
          </p:cNvCxnSpPr>
          <p:nvPr/>
        </p:nvCxnSpPr>
        <p:spPr>
          <a:xfrm>
            <a:off x="3940192" y="2991454"/>
            <a:ext cx="631808" cy="300376"/>
          </a:xfrm>
          <a:prstGeom prst="straightConnector1">
            <a:avLst/>
          </a:prstGeom>
          <a:ln w="28575">
            <a:solidFill>
              <a:srgbClr val="0057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>
            <a:extLst>
              <a:ext uri="{FF2B5EF4-FFF2-40B4-BE49-F238E27FC236}">
                <a16:creationId xmlns:a16="http://schemas.microsoft.com/office/drawing/2014/main" xmlns="" id="{F7C91FDB-0515-4636-BB1A-7B6A9AA16146}"/>
              </a:ext>
            </a:extLst>
          </p:cNvPr>
          <p:cNvCxnSpPr>
            <a:cxnSpLocks/>
          </p:cNvCxnSpPr>
          <p:nvPr/>
        </p:nvCxnSpPr>
        <p:spPr>
          <a:xfrm>
            <a:off x="5686949" y="2790504"/>
            <a:ext cx="594967" cy="0"/>
          </a:xfrm>
          <a:prstGeom prst="straightConnector1">
            <a:avLst/>
          </a:prstGeom>
          <a:ln w="38100">
            <a:solidFill>
              <a:srgbClr val="0057D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4A87BC75-E964-4694-87EA-8AC9455E4BB1}"/>
              </a:ext>
            </a:extLst>
          </p:cNvPr>
          <p:cNvSpPr/>
          <p:nvPr/>
        </p:nvSpPr>
        <p:spPr>
          <a:xfrm>
            <a:off x="444339" y="879562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968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1B3CA5A5-8BA3-47C9-85AE-79B4B4B0D4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719" y="44233"/>
            <a:ext cx="2815179" cy="25275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5AD6ED0-02AB-4502-B936-250825D3CE41}"/>
              </a:ext>
            </a:extLst>
          </p:cNvPr>
          <p:cNvSpPr txBox="1"/>
          <p:nvPr/>
        </p:nvSpPr>
        <p:spPr>
          <a:xfrm>
            <a:off x="433550" y="323201"/>
            <a:ext cx="46902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000" b="1" dirty="0">
                <a:solidFill>
                  <a:srgbClr val="0057D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Персональный менеджер 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D9A6306A-752F-4D32-BE91-CF07BB662B85}"/>
              </a:ext>
            </a:extLst>
          </p:cNvPr>
          <p:cNvSpPr/>
          <p:nvPr/>
        </p:nvSpPr>
        <p:spPr>
          <a:xfrm>
            <a:off x="539552" y="905140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BAB18E8-DF21-4F84-9EFB-4E4A19D91EDB}"/>
              </a:ext>
            </a:extLst>
          </p:cNvPr>
          <p:cNvSpPr txBox="1"/>
          <p:nvPr/>
        </p:nvSpPr>
        <p:spPr>
          <a:xfrm>
            <a:off x="484171" y="1152163"/>
            <a:ext cx="3434322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1400" dirty="0">
                <a:ea typeface="Verdana" panose="020B0604030504040204" pitchFamily="34" charset="0"/>
              </a:rPr>
              <a:t>Консультация, скоринг –анализ идеи</a:t>
            </a:r>
          </a:p>
          <a:p>
            <a:pPr algn="l"/>
            <a:endParaRPr lang="ru-RU" sz="1400" dirty="0">
              <a:ea typeface="Verdana" panose="020B0604030504040204" pitchFamily="34" charset="0"/>
            </a:endParaRPr>
          </a:p>
          <a:p>
            <a:pPr algn="l"/>
            <a:r>
              <a:rPr lang="ru-RU" sz="1400" dirty="0">
                <a:ea typeface="Verdana" panose="020B0604030504040204" pitchFamily="34" charset="0"/>
              </a:rPr>
              <a:t>Подбор свободных земельных участков, неиспользуемых производственных помещений</a:t>
            </a:r>
          </a:p>
          <a:p>
            <a:pPr algn="l"/>
            <a:endParaRPr lang="ru-RU" sz="1400" dirty="0">
              <a:ea typeface="Verdana" panose="020B0604030504040204" pitchFamily="34" charset="0"/>
            </a:endParaRPr>
          </a:p>
          <a:p>
            <a:pPr algn="l"/>
            <a:r>
              <a:rPr lang="ru-RU" sz="1400" dirty="0">
                <a:ea typeface="Verdana" panose="020B0604030504040204" pitchFamily="34" charset="0"/>
              </a:rPr>
              <a:t>Помощь в подготовке пакета документов</a:t>
            </a:r>
          </a:p>
          <a:p>
            <a:pPr algn="l"/>
            <a:endParaRPr lang="ru-RU" sz="1400" dirty="0">
              <a:ea typeface="Verdana" panose="020B0604030504040204" pitchFamily="34" charset="0"/>
            </a:endParaRPr>
          </a:p>
          <a:p>
            <a:pPr algn="l"/>
            <a:r>
              <a:rPr lang="ru-RU" sz="1400" dirty="0">
                <a:ea typeface="Verdana" panose="020B0604030504040204" pitchFamily="34" charset="0"/>
              </a:rPr>
              <a:t>Сопровождение на всех этапах реализации проекта</a:t>
            </a:r>
          </a:p>
          <a:p>
            <a:pPr algn="l"/>
            <a:endParaRPr lang="ru-RU" sz="1400" dirty="0">
              <a:ea typeface="Verdana" panose="020B0604030504040204" pitchFamily="34" charset="0"/>
            </a:endParaRPr>
          </a:p>
          <a:p>
            <a:r>
              <a:rPr lang="ru-RU" sz="1400" dirty="0">
                <a:ea typeface="Verdana" panose="020B0604030504040204" pitchFamily="34" charset="0"/>
              </a:rPr>
              <a:t>Привлечении дополнительных источников финансирования, кредитных ресурсов</a:t>
            </a:r>
          </a:p>
          <a:p>
            <a:endParaRPr lang="ru-RU" sz="1400" dirty="0">
              <a:ea typeface="Verdana" panose="020B0604030504040204" pitchFamily="34" charset="0"/>
            </a:endParaRPr>
          </a:p>
          <a:p>
            <a:r>
              <a:rPr lang="ru-RU" sz="1400" dirty="0">
                <a:ea typeface="Verdana" panose="020B0604030504040204" pitchFamily="34" charset="0"/>
              </a:rPr>
              <a:t>Продвижение инвестиционного проекта на российских и зарубежных рынках </a:t>
            </a:r>
          </a:p>
          <a:p>
            <a:pPr marL="228600" indent="-228600" algn="l">
              <a:buFont typeface="+mj-lt"/>
              <a:buAutoNum type="arabicPeriod"/>
            </a:pPr>
            <a:endParaRPr lang="ru-RU" sz="1200" b="1" dirty="0">
              <a:solidFill>
                <a:srgbClr val="171EA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xmlns="" id="{D6337BFF-4A6F-47FD-8460-68DCB038B7E6}"/>
              </a:ext>
            </a:extLst>
          </p:cNvPr>
          <p:cNvSpPr/>
          <p:nvPr/>
        </p:nvSpPr>
        <p:spPr>
          <a:xfrm flipH="1">
            <a:off x="315832" y="1271987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xmlns="" id="{43558CB4-59F0-4CF4-A5D8-CDC70652A799}"/>
              </a:ext>
            </a:extLst>
          </p:cNvPr>
          <p:cNvSpPr/>
          <p:nvPr/>
        </p:nvSpPr>
        <p:spPr>
          <a:xfrm flipH="1">
            <a:off x="327994" y="1707654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xmlns="" id="{07EC4813-7E83-4FF4-9206-937B4AA5749D}"/>
              </a:ext>
            </a:extLst>
          </p:cNvPr>
          <p:cNvSpPr/>
          <p:nvPr/>
        </p:nvSpPr>
        <p:spPr>
          <a:xfrm flipH="1">
            <a:off x="329796" y="2534264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xmlns="" id="{374E978D-7C18-419C-8612-059F767495CC}"/>
              </a:ext>
            </a:extLst>
          </p:cNvPr>
          <p:cNvSpPr/>
          <p:nvPr/>
        </p:nvSpPr>
        <p:spPr>
          <a:xfrm flipH="1">
            <a:off x="327994" y="2978207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xmlns="" id="{CD554A0F-0C75-4CF9-9F78-6CE48228797E}"/>
              </a:ext>
            </a:extLst>
          </p:cNvPr>
          <p:cNvSpPr/>
          <p:nvPr/>
        </p:nvSpPr>
        <p:spPr>
          <a:xfrm flipH="1">
            <a:off x="334976" y="3579862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xmlns="" id="{5F7215EC-A827-4D32-B685-BA481DBE9100}"/>
              </a:ext>
            </a:extLst>
          </p:cNvPr>
          <p:cNvSpPr/>
          <p:nvPr/>
        </p:nvSpPr>
        <p:spPr>
          <a:xfrm flipH="1">
            <a:off x="334976" y="4248760"/>
            <a:ext cx="72008" cy="72008"/>
          </a:xfrm>
          <a:prstGeom prst="ellipse">
            <a:avLst/>
          </a:prstGeom>
          <a:solidFill>
            <a:srgbClr val="0057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FB51530-64E6-4828-AA51-4BA4DA98E1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8" r="10087"/>
          <a:stretch/>
        </p:blipFill>
        <p:spPr>
          <a:xfrm>
            <a:off x="4734909" y="800616"/>
            <a:ext cx="3884179" cy="3724097"/>
          </a:xfrm>
          <a:prstGeom prst="rect">
            <a:avLst/>
          </a:prstGeom>
        </p:spPr>
      </p:pic>
      <p:pic>
        <p:nvPicPr>
          <p:cNvPr id="6" name="Picture 3" descr="C:\Users\Аня\Desktop\Элементы\27.png">
            <a:extLst>
              <a:ext uri="{FF2B5EF4-FFF2-40B4-BE49-F238E27FC236}">
                <a16:creationId xmlns:a16="http://schemas.microsoft.com/office/drawing/2014/main" xmlns="" id="{5C9FAC9D-84C7-4452-9583-12E951514B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9235" y="950859"/>
            <a:ext cx="1271347" cy="678832"/>
          </a:xfrm>
          <a:prstGeom prst="rect">
            <a:avLst/>
          </a:prstGeom>
          <a:noFill/>
        </p:spPr>
      </p:pic>
      <p:pic>
        <p:nvPicPr>
          <p:cNvPr id="7" name="Picture 4" descr="C:\Users\Аня\Desktop\Элементы\24.png">
            <a:extLst>
              <a:ext uri="{FF2B5EF4-FFF2-40B4-BE49-F238E27FC236}">
                <a16:creationId xmlns:a16="http://schemas.microsoft.com/office/drawing/2014/main" xmlns="" id="{5876B57C-AD40-44F7-AC99-3E7BF92B2F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6200000">
            <a:off x="7535766" y="4326690"/>
            <a:ext cx="1165257" cy="3960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4223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7915" y="5759"/>
            <a:ext cx="3095836" cy="5143500"/>
          </a:xfrm>
          <a:prstGeom prst="rect">
            <a:avLst/>
          </a:prstGeom>
          <a:solidFill>
            <a:srgbClr val="171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3922" y="856768"/>
            <a:ext cx="2395696" cy="909684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</a:rPr>
              <a:t>Взаимодействие и выбор поддержки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3922" y="1958260"/>
            <a:ext cx="223138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Агентство  инвестиций это</a:t>
            </a:r>
          </a:p>
          <a:p>
            <a:r>
              <a:rPr lang="ru-RU" sz="1400" dirty="0">
                <a:solidFill>
                  <a:schemeClr val="bg1"/>
                </a:solidFill>
              </a:rPr>
              <a:t> 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«Одно окно» </a:t>
            </a:r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sz="1400" dirty="0">
                <a:solidFill>
                  <a:schemeClr val="bg1"/>
                </a:solidFill>
              </a:rPr>
              <a:t>для инвестора по взаимодействию с региональными и федеральными институтами поддержки, банками, фондами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98446" y="656305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578" name="Picture 2" descr="https://www.gazprom.ru/f/posts/07/635941/dji_0657.jpg"/>
          <p:cNvPicPr>
            <a:picLocks noChangeAspect="1" noChangeArrowheads="1"/>
          </p:cNvPicPr>
          <p:nvPr/>
        </p:nvPicPr>
        <p:blipFill>
          <a:blip r:embed="rId3" cstate="print"/>
          <a:srcRect l="48420" r="20751"/>
          <a:stretch>
            <a:fillRect/>
          </a:stretch>
        </p:blipFill>
        <p:spPr bwMode="auto">
          <a:xfrm>
            <a:off x="3095836" y="0"/>
            <a:ext cx="2360912" cy="5143500"/>
          </a:xfrm>
          <a:prstGeom prst="rect">
            <a:avLst/>
          </a:prstGeom>
          <a:noFill/>
        </p:spPr>
      </p:pic>
      <p:pic>
        <p:nvPicPr>
          <p:cNvPr id="9218" name="Picture 2" descr="C:\Users\Аня\Desktop\Элементы\1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618" y="663538"/>
            <a:ext cx="828266" cy="1312591"/>
          </a:xfrm>
          <a:prstGeom prst="rect">
            <a:avLst/>
          </a:prstGeom>
          <a:noFill/>
        </p:spPr>
      </p:pic>
      <p:pic>
        <p:nvPicPr>
          <p:cNvPr id="9219" name="Picture 3" descr="C:\Users\Аня\Desktop\Элементы\2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25686" y="4017271"/>
            <a:ext cx="1279699" cy="683292"/>
          </a:xfrm>
          <a:prstGeom prst="rect">
            <a:avLst/>
          </a:prstGeom>
          <a:noFill/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0C4B0ECB-A836-4C2F-9B58-D2917591A7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232" y="349398"/>
            <a:ext cx="1702758" cy="35801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61DBEE5D-C0A9-4BE7-B0BA-59DA02F18CF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1" t="37998" r="3186" b="36997"/>
          <a:stretch/>
        </p:blipFill>
        <p:spPr>
          <a:xfrm>
            <a:off x="7345990" y="311770"/>
            <a:ext cx="1591041" cy="433271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E78EBDE7-D09C-4887-A5A4-6579F5F3B17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830" y="1122235"/>
            <a:ext cx="1535968" cy="33688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E6DE6AD5-227A-4130-A265-CDF24043158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855" y="1138082"/>
            <a:ext cx="1588108" cy="36350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xmlns="" id="{96AB5C8D-2315-4C5C-9A05-702C0FF24E3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0406" y="1815354"/>
            <a:ext cx="1615076" cy="274102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F7D5FC70-4374-403B-8F98-BDB4706D6433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881" y="1827129"/>
            <a:ext cx="1054842" cy="511598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8BA3E931-FD47-4ED4-9FA5-A29A91794355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3" t="29716" r="15350" b="29172"/>
          <a:stretch/>
        </p:blipFill>
        <p:spPr>
          <a:xfrm>
            <a:off x="5653746" y="2549804"/>
            <a:ext cx="1342301" cy="41418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0D72A141-BE76-4C83-81B8-05E7977FDF31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3746" y="3197396"/>
            <a:ext cx="1370744" cy="37203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xmlns="" id="{D0BA225B-B35B-4BC2-96BA-D61713B6095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94" t="26339" r="13776" b="24367"/>
          <a:stretch/>
        </p:blipFill>
        <p:spPr>
          <a:xfrm>
            <a:off x="5637621" y="3826900"/>
            <a:ext cx="1425348" cy="380741"/>
          </a:xfrm>
          <a:prstGeom prst="rect">
            <a:avLst/>
          </a:prstGeom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D2797EF9-35D2-476D-8591-2907717C4622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80" b="22995"/>
          <a:stretch/>
        </p:blipFill>
        <p:spPr>
          <a:xfrm>
            <a:off x="5647898" y="4437026"/>
            <a:ext cx="1709280" cy="39035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EEDEAE1-9692-4117-890D-96C5AAD7B93E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78"/>
          <a:stretch/>
        </p:blipFill>
        <p:spPr>
          <a:xfrm>
            <a:off x="7486666" y="2549804"/>
            <a:ext cx="1272806" cy="88349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ED950A-FCB2-47ED-8ECB-BD1D778E96C6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412" y="3699394"/>
            <a:ext cx="1224095" cy="6120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3180E60-E6B3-4890-AC93-D53776B2D6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795" y="0"/>
            <a:ext cx="7728470" cy="51435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3095836" cy="5143500"/>
          </a:xfrm>
          <a:prstGeom prst="rect">
            <a:avLst/>
          </a:prstGeom>
          <a:solidFill>
            <a:srgbClr val="171E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rgbClr val="0D00B8"/>
              </a:solidFill>
              <a:latin typeface="Verdana" pitchFamily="34" charset="0"/>
              <a:ea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520" y="3365113"/>
            <a:ext cx="6336704" cy="540352"/>
          </a:xfrm>
          <a:prstGeom prst="rect">
            <a:avLst/>
          </a:prstGeom>
          <a:noFill/>
        </p:spPr>
        <p:txBody>
          <a:bodyPr wrap="square" lIns="77925" tIns="38963" rIns="77925" bIns="38963" rtlCol="0">
            <a:spAutoFit/>
          </a:bodyPr>
          <a:lstStyle/>
          <a:p>
            <a:r>
              <a:rPr lang="ru-RU" sz="3000" b="1" dirty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Tahoma" pitchFamily="34" charset="0"/>
              </a:rPr>
              <a:t>Истории успеха ТОР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8235" y="3003798"/>
            <a:ext cx="432048" cy="45719"/>
          </a:xfrm>
          <a:prstGeom prst="rect">
            <a:avLst/>
          </a:prstGeom>
          <a:solidFill>
            <a:srgbClr val="EA00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 descr="27 — копия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97795" y="267494"/>
            <a:ext cx="2104192" cy="1123527"/>
          </a:xfrm>
          <a:prstGeom prst="rect">
            <a:avLst/>
          </a:prstGeom>
        </p:spPr>
      </p:pic>
      <p:pic>
        <p:nvPicPr>
          <p:cNvPr id="23" name="Рисунок 22" descr="9 — копия.png"/>
          <p:cNvPicPr>
            <a:picLocks noChangeAspect="1"/>
          </p:cNvPicPr>
          <p:nvPr/>
        </p:nvPicPr>
        <p:blipFill>
          <a:blip r:embed="rId4" cstate="print"/>
          <a:srcRect l="16144"/>
          <a:stretch>
            <a:fillRect/>
          </a:stretch>
        </p:blipFill>
        <p:spPr>
          <a:xfrm>
            <a:off x="0" y="1722892"/>
            <a:ext cx="684259" cy="84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91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sz="1200" b="1" dirty="0" smtClean="0">
            <a:solidFill>
              <a:srgbClr val="171EA1"/>
            </a:solidFill>
            <a:latin typeface="Verdana" panose="020B0604030504040204" pitchFamily="34" charset="0"/>
            <a:ea typeface="Verdana" panose="020B0604030504040204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</TotalTime>
  <Words>500</Words>
  <Application>Microsoft Office PowerPoint</Application>
  <PresentationFormat>Экран (16:9)</PresentationFormat>
  <Paragraphs>176</Paragraphs>
  <Slides>16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Аня</dc:creator>
  <cp:lastModifiedBy>User</cp:lastModifiedBy>
  <cp:revision>164</cp:revision>
  <dcterms:created xsi:type="dcterms:W3CDTF">2021-01-14T19:26:32Z</dcterms:created>
  <dcterms:modified xsi:type="dcterms:W3CDTF">2021-03-15T02:30:00Z</dcterms:modified>
</cp:coreProperties>
</file>