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67" r:id="rId3"/>
    <p:sldId id="272" r:id="rId4"/>
    <p:sldId id="307" r:id="rId5"/>
    <p:sldId id="310" r:id="rId6"/>
    <p:sldId id="309" r:id="rId7"/>
    <p:sldId id="308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41" d="100"/>
          <a:sy n="41" d="100"/>
        </p:scale>
        <p:origin x="84" y="16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6406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707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578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38740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6653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944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98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944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8077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4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6902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6220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7306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87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6784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9352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519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7A8B74D-E988-4825-9698-1D7117192BF1}" type="datetimeFigureOut">
              <a:rPr lang="ru-RU" smtClean="0"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A7223FD-3FF4-4BB9-8939-F61B5EECB7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042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3640" y="800226"/>
            <a:ext cx="871296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Фонд содействия кредитованию 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СМСП Амурской области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424418"/>
            <a:ext cx="9999238" cy="363335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цель 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доступа субъектов МСП к заемным средствам на развитие бизнеса.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поручительств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помощь предпринимателям, которые хотят получить заемное финансирование, но не имеют достаточного залогового обеспечения для получения необходимой суммы. Гарантийный фонд берет перед банком часть рисков не возврата обязательства заемщиком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добавляет для предпринимателя свое поручительство. Чтобы воспользоваться данной формой финансовой поддержки, необходимо обратиться к Партнеру или в Фонд.</a:t>
            </a:r>
          </a:p>
        </p:txBody>
      </p:sp>
      <p:pic>
        <p:nvPicPr>
          <p:cNvPr id="4" name="Picture 3" descr="C:\Users\user\Desktop\1_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978" y="644968"/>
            <a:ext cx="2972397" cy="1697983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95EA04-DC99-4B9B-A7C5-6B85C4606882}"/>
              </a:ext>
            </a:extLst>
          </p:cNvPr>
          <p:cNvSpPr txBox="1"/>
          <p:nvPr/>
        </p:nvSpPr>
        <p:spPr>
          <a:xfrm>
            <a:off x="11140580" y="5889072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2834" y="1072328"/>
            <a:ext cx="8229600" cy="996720"/>
          </a:xfrm>
        </p:spPr>
        <p:txBody>
          <a:bodyPr>
            <a:normAutofit/>
          </a:bodyPr>
          <a:lstStyle/>
          <a:p>
            <a:pPr algn="ctr"/>
            <a:r>
              <a:rPr lang="ru-RU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ПАРТНЕРЫ ФОНДА: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91544" y="1772816"/>
            <a:ext cx="8229600" cy="4536504"/>
          </a:xfrm>
        </p:spPr>
        <p:txBody>
          <a:bodyPr>
            <a:normAutofit/>
          </a:bodyPr>
          <a:lstStyle/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3" descr="C:\Users\user\Desktop\1_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1895" y="404663"/>
            <a:ext cx="2370939" cy="1354399"/>
          </a:xfrm>
          <a:prstGeom prst="rect">
            <a:avLst/>
          </a:prstGeom>
          <a:noFill/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AE5A074-5A76-4143-A7AB-41CFED2AEA89}"/>
              </a:ext>
            </a:extLst>
          </p:cNvPr>
          <p:cNvSpPr txBox="1"/>
          <p:nvPr/>
        </p:nvSpPr>
        <p:spPr>
          <a:xfrm>
            <a:off x="11246240" y="5829686"/>
            <a:ext cx="29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B83DF6F-9738-46B2-B140-C1DB138522FC}"/>
              </a:ext>
            </a:extLst>
          </p:cNvPr>
          <p:cNvSpPr/>
          <p:nvPr/>
        </p:nvSpPr>
        <p:spPr>
          <a:xfrm>
            <a:off x="1191237" y="2421468"/>
            <a:ext cx="490476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ПАО «Сбербанк России»;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«Азиатско-Тихоокеанский Банк» (ПАО);  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 ВТБ (ПАО);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ПАО «Промсвязьбанк»;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ПАО «Дальневосточный банк»; 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АНО «Амурская региональная микрокредитная компания»;</a:t>
            </a:r>
          </a:p>
          <a:p>
            <a:pPr algn="ctr"/>
            <a:endParaRPr lang="ru-RU" sz="2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BE4280F-A822-46F0-ADA3-E613E4FB37E8}"/>
              </a:ext>
            </a:extLst>
          </p:cNvPr>
          <p:cNvSpPr/>
          <p:nvPr/>
        </p:nvSpPr>
        <p:spPr>
          <a:xfrm>
            <a:off x="6096000" y="2404536"/>
            <a:ext cx="490476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«Россельхозбанк»;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«Крона-Банк»;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«МСП Банк»;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«Солид Банк»;</a:t>
            </a:r>
          </a:p>
          <a:p>
            <a:pPr algn="ctr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ПАО Банк «ФК Открытие»;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АО «Региональная лизинговая компания республики Саха (Якутия)».</a:t>
            </a:r>
          </a:p>
          <a:p>
            <a:pPr algn="ctr"/>
            <a:endParaRPr lang="ru-RU" sz="24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451" y="548680"/>
            <a:ext cx="11090246" cy="1143000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поручительств Гарантийного фонда для субъектов МСП упрощены: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06353" y="1753948"/>
            <a:ext cx="9992949" cy="446449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sz="1800" b="1" strike="sngStrik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20% обязательств могут быть необеспеченными;</a:t>
            </a:r>
          </a:p>
          <a:p>
            <a:pPr marL="0" indent="0">
              <a:buNone/>
            </a:pP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собственного обеспечения в размере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30 %</a:t>
            </a:r>
          </a:p>
          <a:p>
            <a:pPr>
              <a:buNone/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Сумма поручительства Гарантийного фонда: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75%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продукта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Согарантия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с гарантией АО «Корпорация «МСП»;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70%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приоритетных видов деятельности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0" indent="0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50 %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неприоритетных видов деятельности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Picture 3" descr="C:\Users\user\Desktop\1_1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88956" y="4563611"/>
            <a:ext cx="3005866" cy="1717101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23C4939-282C-4FF1-82AD-D73DAD6C45F2}"/>
              </a:ext>
            </a:extLst>
          </p:cNvPr>
          <p:cNvSpPr txBox="1"/>
          <p:nvPr/>
        </p:nvSpPr>
        <p:spPr>
          <a:xfrm>
            <a:off x="11199302" y="5893656"/>
            <a:ext cx="377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19E63A-D838-418E-88F7-322FF1409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1454" y="683194"/>
            <a:ext cx="10029090" cy="130386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поручительств Гарантийного фонда для субъектов МСП: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462A43-7C8E-4F72-8F7B-33BAA49C0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506" y="2444262"/>
            <a:ext cx="10456985" cy="3730544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Регистрация и осуществление деятельности субъектов МСП на территории Амурской области;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осуществления деятельности –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менее 3 месяцев;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просроченной задолженности перед бюджетами всех уровней, а также нарушений условий по ранее заключенным кредитным договорам, договорам займа, лизинга и т.п. – </a:t>
            </a:r>
            <a:r>
              <a:rPr lang="ru-RU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50 </a:t>
            </a:r>
            <a:r>
              <a:rPr lang="ru-RU" sz="18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тыс.рублей</a:t>
            </a:r>
            <a:r>
              <a:rPr lang="ru-RU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Минимальная и максимальная сумма кредита –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ограничена; 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Максимальная сумма поручительства по 1 договору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 25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для самозанятых – до 1,5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Совокупный объем поручительств Фонда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одновременно действующий в отношении одного заемщика -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более 37,5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поручительства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 7 лет;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кредита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 ограничен.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228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19E63A-D838-418E-88F7-322FF1409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1454" y="683194"/>
            <a:ext cx="10029090" cy="1303867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Нововведения в 2021 году: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462A43-7C8E-4F72-8F7B-33BAA49C07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597" y="1987061"/>
            <a:ext cx="10737908" cy="3730544"/>
          </a:xfrm>
        </p:spPr>
        <p:txBody>
          <a:bodyPr>
            <a:noAutofit/>
          </a:bodyPr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самозанятыми (до 1,5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млн.рублей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начинающих субъектов МСП (0-12 мес.);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Новый ускоренный Механизм рассмотрения заявок без повторного андеррайтинга (ПАО «Сбербанк»);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рассрочки оплаты вознаграждения при реализации инвестиционных проектов (0-12 мес.);</a:t>
            </a:r>
          </a:p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Снят запрет на оказание поддержки бизнесу в сфере производства и реализации подакцизных товаров, добычи полезных ископаемых.</a:t>
            </a:r>
          </a:p>
          <a:p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3696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91D39E1B-6F06-45AF-A9E4-0C76B781E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89589" y="686083"/>
            <a:ext cx="8212821" cy="548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608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EA0C26-FA48-4414-A64D-DF46E37511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>
                <a:solidFill>
                  <a:srgbClr val="D93E2B"/>
                </a:solidFill>
                <a:latin typeface="Georgia" panose="02040502050405020303" pitchFamily="18" charset="0"/>
                <a:cs typeface="Arial" panose="020B0604020202020204" pitchFamily="34" charset="0"/>
                <a:sym typeface="Georgia" panose="02040502050405020303" pitchFamily="18" charset="0"/>
              </a:rPr>
              <a:t>Где нас найти?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237C27-B6E9-4514-83E8-D172E0FE0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Clr>
                <a:srgbClr val="79392B"/>
              </a:buClr>
              <a:buSzPts val="1800"/>
              <a:buNone/>
            </a:pP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г. Благовещенск</a:t>
            </a:r>
          </a:p>
          <a:p>
            <a:pPr algn="ctr">
              <a:buClr>
                <a:srgbClr val="79392B"/>
              </a:buClr>
              <a:buSzPts val="1800"/>
              <a:buNone/>
            </a:pP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ул. Зейская 287</a:t>
            </a:r>
          </a:p>
          <a:p>
            <a:pPr algn="ctr">
              <a:buClr>
                <a:srgbClr val="79392B"/>
              </a:buClr>
              <a:buSzPts val="1800"/>
              <a:buNone/>
            </a:pP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Тел.</a:t>
            </a:r>
            <a:r>
              <a:rPr lang="en-US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77-26-45(46)</a:t>
            </a:r>
            <a:endParaRPr lang="ru-RU" altLang="ru-RU" b="1" dirty="0">
              <a:solidFill>
                <a:srgbClr val="79392B"/>
              </a:solidFill>
              <a:latin typeface="Arial Black" panose="020B0A04020102020204" pitchFamily="34" charset="0"/>
              <a:sym typeface="Palatino" panose="02040602050305020304" pitchFamily="18" charset="0"/>
            </a:endParaRPr>
          </a:p>
          <a:p>
            <a:pPr algn="ctr">
              <a:buClr>
                <a:srgbClr val="79392B"/>
              </a:buClr>
              <a:buSzPts val="1800"/>
              <a:buNone/>
            </a:pP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Тел.8</a:t>
            </a:r>
            <a:r>
              <a:rPr lang="en-US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 </a:t>
            </a: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965</a:t>
            </a:r>
            <a:r>
              <a:rPr lang="en-US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 </a:t>
            </a: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671</a:t>
            </a:r>
            <a:r>
              <a:rPr lang="en-US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 </a:t>
            </a: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10</a:t>
            </a:r>
            <a:r>
              <a:rPr lang="en-US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 </a:t>
            </a:r>
            <a:r>
              <a:rPr lang="ru-RU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70 (</a:t>
            </a:r>
            <a:r>
              <a:rPr lang="en-US" altLang="ru-RU" b="1" dirty="0">
                <a:solidFill>
                  <a:srgbClr val="79392B"/>
                </a:solidFill>
                <a:latin typeface="Arial Black" panose="020B0A04020102020204" pitchFamily="34" charset="0"/>
                <a:sym typeface="Palatino" panose="02040602050305020304" pitchFamily="18" charset="0"/>
              </a:rPr>
              <a:t>+WhatsApp)</a:t>
            </a:r>
            <a:endParaRPr lang="ru-RU" altLang="ru-RU" b="1" dirty="0">
              <a:solidFill>
                <a:srgbClr val="79392B"/>
              </a:solidFill>
              <a:latin typeface="Arial Black" panose="020B0A04020102020204" pitchFamily="34" charset="0"/>
              <a:sym typeface="Palatino" panose="02040602050305020304" pitchFamily="18" charset="0"/>
            </a:endParaRPr>
          </a:p>
          <a:p>
            <a:pPr marL="0" indent="0" algn="ctr">
              <a:buNone/>
            </a:pPr>
            <a:r>
              <a:rPr lang="ru-RU" altLang="ru-RU" b="1" dirty="0" err="1"/>
              <a:t>Амурбизнес</a:t>
            </a:r>
            <a:r>
              <a:rPr lang="en-US" altLang="ru-RU" b="1" dirty="0"/>
              <a:t>.</a:t>
            </a:r>
            <a:r>
              <a:rPr lang="ru-RU" altLang="ru-RU" b="1" dirty="0" err="1"/>
              <a:t>рф</a:t>
            </a:r>
            <a:r>
              <a:rPr lang="ru-RU" altLang="ru-RU" b="1" dirty="0"/>
              <a:t>		</a:t>
            </a:r>
            <a:r>
              <a:rPr lang="en-US" altLang="ru-RU" b="1" dirty="0"/>
              <a:t>business.amurobl.ru</a:t>
            </a:r>
            <a:endParaRPr lang="ru-RU" altLang="ru-RU" b="1" dirty="0"/>
          </a:p>
          <a:p>
            <a:pPr marL="0" indent="0" algn="ctr">
              <a:buNone/>
            </a:pPr>
            <a:r>
              <a:rPr lang="en-US" altLang="ru-RU" b="1" dirty="0"/>
              <a:t>@mybusiness_28</a:t>
            </a:r>
            <a:endParaRPr lang="ru-RU" altLang="ru-RU" b="1" dirty="0"/>
          </a:p>
          <a:p>
            <a:endParaRPr lang="ru-RU" dirty="0"/>
          </a:p>
        </p:txBody>
      </p:sp>
      <p:pic>
        <p:nvPicPr>
          <p:cNvPr id="4" name="Google Shape;65;p11">
            <a:extLst>
              <a:ext uri="{FF2B5EF4-FFF2-40B4-BE49-F238E27FC236}">
                <a16:creationId xmlns:a16="http://schemas.microsoft.com/office/drawing/2014/main" id="{D039BDCB-E48B-4F75-AB31-F2555D624B8B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7" y="711199"/>
            <a:ext cx="2604541" cy="130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9493B973-579F-4D92-9CAC-F863EBE118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541" y="5238983"/>
            <a:ext cx="4333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30475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268</TotalTime>
  <Words>411</Words>
  <Application>Microsoft Office PowerPoint</Application>
  <PresentationFormat>Широкоэкранный</PresentationFormat>
  <Paragraphs>55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Arial Black</vt:lpstr>
      <vt:lpstr>Garamond</vt:lpstr>
      <vt:lpstr>Georgia</vt:lpstr>
      <vt:lpstr>Times New Roman</vt:lpstr>
      <vt:lpstr>Натуральные материалы</vt:lpstr>
      <vt:lpstr>Фонд содействия кредитованию  СМСП Амурской области</vt:lpstr>
      <vt:lpstr>ПАРТНЕРЫ ФОНДА:</vt:lpstr>
      <vt:lpstr>Условия предоставления поручительств Гарантийного фонда для субъектов МСП упрощены:</vt:lpstr>
      <vt:lpstr>Условия предоставления поручительств Гарантийного фонда для субъектов МСП:</vt:lpstr>
      <vt:lpstr>Нововведения в 2021 году:</vt:lpstr>
      <vt:lpstr>Презентация PowerPoint</vt:lpstr>
      <vt:lpstr>Где нас найти?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Фонд содействия кредитованию  СМСП Амурской области</dc:title>
  <dc:creator>FSK302</dc:creator>
  <cp:lastModifiedBy>FSK302</cp:lastModifiedBy>
  <cp:revision>33</cp:revision>
  <dcterms:created xsi:type="dcterms:W3CDTF">2020-08-04T05:53:23Z</dcterms:created>
  <dcterms:modified xsi:type="dcterms:W3CDTF">2021-03-15T01:24:26Z</dcterms:modified>
</cp:coreProperties>
</file>