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2" r:id="rId2"/>
  </p:sldMasterIdLst>
  <p:notesMasterIdLst>
    <p:notesMasterId r:id="rId21"/>
  </p:notesMasterIdLst>
  <p:sldIdLst>
    <p:sldId id="256" r:id="rId3"/>
    <p:sldId id="564" r:id="rId4"/>
    <p:sldId id="565" r:id="rId5"/>
    <p:sldId id="566" r:id="rId6"/>
    <p:sldId id="569" r:id="rId7"/>
    <p:sldId id="567" r:id="rId8"/>
    <p:sldId id="568" r:id="rId9"/>
    <p:sldId id="572" r:id="rId10"/>
    <p:sldId id="570" r:id="rId11"/>
    <p:sldId id="550" r:id="rId12"/>
    <p:sldId id="563" r:id="rId13"/>
    <p:sldId id="551" r:id="rId14"/>
    <p:sldId id="554" r:id="rId15"/>
    <p:sldId id="555" r:id="rId16"/>
    <p:sldId id="556" r:id="rId17"/>
    <p:sldId id="543" r:id="rId18"/>
    <p:sldId id="549" r:id="rId19"/>
    <p:sldId id="55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EED"/>
    <a:srgbClr val="03A49A"/>
    <a:srgbClr val="BD6AF3"/>
    <a:srgbClr val="D7EDEC"/>
    <a:srgbClr val="71EB5D"/>
    <a:srgbClr val="99EB56"/>
    <a:srgbClr val="76E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7B952-7882-BC44-9BE7-D2DADD7173F1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B19E1-6707-3242-9636-F4A79F16C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0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20904-EB89-134D-87AC-95A08A93B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7F7C2-8DEC-7A4F-9D05-B62B1A596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8F01BF-4AEE-4E4E-BF15-ED75253E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ABB205-76E1-CE45-BE7B-DCA5EBEB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42AF3-D206-2C4C-95B9-942A26E0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3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FC446-8FD7-5D45-909F-1A8100C3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BB1F12-8731-0644-AD7C-A1C0124C3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A5B21-CFA5-504C-8D77-EE071969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2AB000-E30A-5D4F-BFCC-FF5240FD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0EE95-C9C0-F54F-91BE-9F113BEC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3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D07BF8-9040-5048-A13B-030532A3F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FB0CC-9129-334A-B601-CD84E316B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179F07-4BF5-9841-9348-12D46A96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B7B847-8A33-3D46-9A1D-AEF394FA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34492-E188-8C4F-BE61-834E73DB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2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6002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562100" y="-19050"/>
            <a:ext cx="9067800" cy="60483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663369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65221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3975100" y="552450"/>
            <a:ext cx="8629651" cy="5753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39359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468364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72336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95388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6768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91A36-1479-FC44-8774-B6F346FF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6B5BC-BD86-DF4B-9795-9D47EF701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E6225E-9C3B-D24C-88CB-4E95C059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F8C04-5C44-EB42-9837-FDA547C9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2FD27-BB6E-A048-B532-683CAF71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2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840670" y="3517900"/>
            <a:ext cx="4198339" cy="2800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7645400" y="565150"/>
            <a:ext cx="4165600" cy="2777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-1524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65320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998713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8132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90979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2F3F-CCB6-4241-90DA-94EB19AD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D96E41-F3E0-4143-8A53-0AE56C807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93E109-5839-5E48-BD52-BE2389B8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96388-F509-D94F-A4AD-4A42F577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2D05C3-F5A8-2F41-8D2D-95B8D563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2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11ED7-B5E9-AA41-85C3-D90C9266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5AE5A-1C8D-154E-9928-7AE249F4A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4FC0E1-5304-5F44-A04B-FE0812DAD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EFDCD4-497F-6645-A8AD-2060EC44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19A7EB-8A46-F845-BDB3-F9DA8BEE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BE7CAD-C217-A840-97C7-4671939A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7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FD569-1AA1-AC49-86BF-952A1A3B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C477C-E6E9-3447-B1D3-4717D63A6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92EBF6-7198-4E4F-9E00-D88D73CE9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6FF914-53A5-4548-9CBA-7F469F196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F1D0A6-C672-B34E-ABE7-0AEF7E23B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518567-B9A6-F942-8953-8C3930E5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DEE10A-3318-2E44-BFC7-94331D62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932EC-59CF-1B44-88CA-3091A25B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4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B19F2-5A3E-5F44-AA1C-232AED80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DA250C-003F-B44D-A6A5-BE27B584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998BD2-00EE-0843-9D47-0342C6EC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39673E-A638-464C-B0C2-BB018DB0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7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9FACD0-E6F7-894D-85AC-A2959AA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3F167C-D82C-8E41-8E7D-C5ECC419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68F012-49EA-1C4B-8FF0-4A8A9DB6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6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64C7A-A19B-C84D-B36F-8018CE2D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52BC3-C734-1E42-B327-96EF4D77B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05E027-1CAE-3E4A-A0B9-0D8B43EC2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38F503-6906-1844-A29E-59834017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BE4964-539C-6C48-B774-16A9007A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CF0351-BF74-BC48-AC8C-7D99A677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6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0A999-2E89-C04E-9E3B-2240B8E5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D015E7-6F4A-DE4B-A2CE-734E1DE67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08BFB7-8C33-C94E-9AAD-1101C297C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79C961-00AE-4244-A810-E53401A5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30A3-46BF-CA44-AAE7-F0085366439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7A500F-BA80-4A4F-A4FD-C5EC41AD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D0245B-8649-864B-9AF9-533327D0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0BFA-1D50-1D45-9CF6-A50E9558C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5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7F2DC-8C5F-4747-A394-977CDE66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9A00FE-5D94-A142-BC79-3A450B75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988A8-FB89-FF4C-87B6-2313A1976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30A3-46BF-CA44-AAE7-F00853664395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6575C-CB18-8B4E-A0AB-BC82070A6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FBCA8B-464B-B34C-ABE9-32F07B799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0BFA-1D50-1D45-9CF6-A50E9558C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4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67702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95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.ru/ru/press_center/all/article?newsID=2c120d70-38b4-4e97-bbd0-3fa8427a285a&amp;blockID=1303&amp;&amp;regionID=77&amp;lang=ru&amp;type=NEWS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berbank.ru/ru/s_m_business/hotnews/article?newsID=0636eb6e-24b4-43cc-9506-f1ad17998616&amp;blockID=05016366-2da5-47cf-8807-52ee80288da1&amp;regionID=77&amp;lang=ru&amp;type=NEWS" TargetMode="Externa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.ru/ru/s_m_business/open-accounts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koronavirus.pravocard.ru/" TargetMode="External"/><Relationship Id="rId3" Type="http://schemas.openxmlformats.org/officeDocument/2006/relationships/hyperlink" Target="%22https:/vk.com/sberbusiness%20https:/www.facebook.com/pg/sberbusiness/posts/%22" TargetMode="External"/><Relationship Id="rId7" Type="http://schemas.openxmlformats.org/officeDocument/2006/relationships/hyperlink" Target="https://sberbank-bs.ru/edo_sber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m.docdoc.ru/cortest" TargetMode="External"/><Relationship Id="rId5" Type="http://schemas.openxmlformats.org/officeDocument/2006/relationships/hyperlink" Target="https://docdoc.ru/coronavirus?utm_source=sber&amp;utm_medium=lp&amp;utm_campaign=koronasbermmb&amp;_ga=2.240314890.820950846.1586766416-611888314.1579594879" TargetMode="External"/><Relationship Id="rId10" Type="http://schemas.openxmlformats.org/officeDocument/2006/relationships/hyperlink" Target="https://www.sberbank.ru/ru/s_m_business/bankingservice/moya_torgovlya" TargetMode="External"/><Relationship Id="rId4" Type="http://schemas.openxmlformats.org/officeDocument/2006/relationships/image" Target="../media/image7.emf"/><Relationship Id="rId9" Type="http://schemas.openxmlformats.org/officeDocument/2006/relationships/hyperlink" Target="8-800-700-94-8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%22&#1057;&#1089;&#1099;&#1083;&#1082;&#1072;%20&#1085;&#1072;%20&#1088;&#1077;&#1075;&#1080;&#1089;&#1090;&#1088;&#1072;&#1094;&#1080;&#1102;:%20https:/www.bitrix24.ru/create.php?reg=sbcrm&amp;p=9409443%20&#1057;&#1089;&#1099;&#1083;&#1082;&#1072;%20&#1085;&#1072;%20&#1083;&#1077;&#1085;&#1076;&#1080;&#1085;&#1075;:%20https://sbcrm.ru/?utm_source=rabotaizdoma%20%22" TargetMode="External"/><Relationship Id="rId3" Type="http://schemas.openxmlformats.org/officeDocument/2006/relationships/hyperlink" Target="%22https:/vk.com/sberbusiness%20https:/www.facebook.com/pg/sberbusiness/posts/%22" TargetMode="External"/><Relationship Id="rId7" Type="http://schemas.openxmlformats.org/officeDocument/2006/relationships/hyperlink" Target="https://dasreda.ru/learn/courses/120-sekund-sekretnyj-opyt-millionerov?utm_medium=sber&amp;utm_source=special&amp;utm_campaign=integration_23_03_20&amp;_ga=2.42748844.820950846.1586766416-611888314.1579594879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6" Type="http://schemas.openxmlformats.org/officeDocument/2006/relationships/hyperlink" Target="sberbank.napolke.ru" TargetMode="External"/><Relationship Id="rId5" Type="http://schemas.openxmlformats.org/officeDocument/2006/relationships/hyperlink" Target="https://www.rabota.ru/articles/hr/rabotaem-vakansii-llya-malogo-biznesa-i-budjetnyh-uchrezhdeniy-za-1-rubl-5555?utm_source=facebook&amp;utm_medium=dark_post_tbwa&amp;utm_campaign=rabota_0304" TargetMode="External"/><Relationship Id="rId10" Type="http://schemas.openxmlformats.org/officeDocument/2006/relationships/hyperlink" Target="https://wilstream.ru/sberbank/" TargetMode="External"/><Relationship Id="rId4" Type="http://schemas.openxmlformats.org/officeDocument/2006/relationships/image" Target="../media/image7.emf"/><Relationship Id="rId9" Type="http://schemas.openxmlformats.org/officeDocument/2006/relationships/hyperlink" Target="https://order.megafon.ru/ml_catalog/webinarvks?utm_source=zayavka&amp;utm_medium=vebinar&amp;utm_campaign=sber_stayonlin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bota.ru/articles/hr/rabotaem-vakansii-llya-malogo-biznesa-i-budjetnyh-uchrezhdeniy-za-1-rubl-5555?utm_source=facebook&amp;utm_medium=dark_post_tbwa&amp;utm_campaign=rabota_0304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hyperlink" Target="https://www.sberbank.ru/promo/stayonline/" TargetMode="External"/><Relationship Id="rId7" Type="http://schemas.openxmlformats.org/officeDocument/2006/relationships/hyperlink" Target="%22https:/vk.com/sberbusiness%20https:/www.facebook.com/pg/sberbusiness/posts/%22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berbank.ru/ru/s_m_business/bankingservice/cards/business-cashback" TargetMode="External"/><Relationship Id="rId5" Type="http://schemas.openxmlformats.org/officeDocument/2006/relationships/hyperlink" Target="https://www.sberbank.ru/ru/s_m_business/open-accounts" TargetMode="Externa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--yYkaU2ZY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urse.sberbank-school.ru/" TargetMode="External"/><Relationship Id="rId5" Type="http://schemas.openxmlformats.org/officeDocument/2006/relationships/hyperlink" Target="https://www.sberbank.ru/ru/s_m_business/hotnews" TargetMode="Externa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erbank.ru/ru/s_m_business/pro_business/business2020/" TargetMode="External"/><Relationship Id="rId3" Type="http://schemas.openxmlformats.org/officeDocument/2006/relationships/hyperlink" Target="%22https:/vk.com/sberbusiness%20https:/www.facebook.com/pg/sberbusiness/posts/%22" TargetMode="External"/><Relationship Id="rId7" Type="http://schemas.openxmlformats.org/officeDocument/2006/relationships/hyperlink" Target="https://pro.dasreda.ru/derjis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berbank.ru/promo/svoedelo_home/" TargetMode="External"/><Relationship Id="rId5" Type="http://schemas.openxmlformats.org/officeDocument/2006/relationships/hyperlink" Target="http://www.svoedelo.blog/" TargetMode="External"/><Relationship Id="rId10" Type="http://schemas.openxmlformats.org/officeDocument/2006/relationships/hyperlink" Target="https://business-class.pro/" TargetMode="External"/><Relationship Id="rId4" Type="http://schemas.openxmlformats.org/officeDocument/2006/relationships/image" Target="../media/image7.emf"/><Relationship Id="rId9" Type="http://schemas.openxmlformats.org/officeDocument/2006/relationships/hyperlink" Target="https://dasreda.ru/learn/courses/120-sekund-sekretnyj-opyt-millioner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.ru/ru/s_m_business/credits/restr#list1https://www.sberbank.ru/ru/s_m_business/credits/restr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www.sberbank.ru/ru/s_m_business/credits/restr#list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Изображение" descr="Изображение"/>
          <p:cNvPicPr>
            <a:picLocks noChangeAspect="1"/>
          </p:cNvPicPr>
          <p:nvPr/>
        </p:nvPicPr>
        <p:blipFill>
          <a:blip r:embed="rId2"/>
          <a:srcRect l="48686" t="3017" r="17405"/>
          <a:stretch>
            <a:fillRect/>
          </a:stretch>
        </p:blipFill>
        <p:spPr>
          <a:xfrm>
            <a:off x="8331176" y="809526"/>
            <a:ext cx="3071852" cy="300373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Меры по поддержке малого бизнеса"/>
          <p:cNvSpPr txBox="1"/>
          <p:nvPr/>
        </p:nvSpPr>
        <p:spPr>
          <a:xfrm>
            <a:off x="1264979" y="2151720"/>
            <a:ext cx="5596228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7000" b="0"/>
            </a:lvl1pPr>
          </a:lstStyle>
          <a:p>
            <a:pPr defTabSz="412750" hangingPunct="0"/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Меры</a:t>
            </a:r>
            <a:r>
              <a:rPr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</a:t>
            </a:r>
            <a:r>
              <a:rPr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поддержке</a:t>
            </a:r>
            <a:r>
              <a:rPr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малого</a:t>
            </a:r>
            <a:r>
              <a:rPr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бизнеса</a:t>
            </a:r>
            <a:endParaRPr sz="35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79" y="936154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Линия"/>
          <p:cNvSpPr/>
          <p:nvPr/>
        </p:nvSpPr>
        <p:spPr>
          <a:xfrm>
            <a:off x="1301302" y="3937000"/>
            <a:ext cx="9915404" cy="0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3" name="31.03.2020"/>
          <p:cNvSpPr txBox="1"/>
          <p:nvPr/>
        </p:nvSpPr>
        <p:spPr>
          <a:xfrm>
            <a:off x="1345302" y="6157425"/>
            <a:ext cx="2145030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3600" b="0">
                <a:solidFill>
                  <a:srgbClr val="929292"/>
                </a:solidFill>
              </a:defRPr>
            </a:lvl1pPr>
          </a:lstStyle>
          <a:p>
            <a:pPr defTabSz="412750" hangingPunct="0"/>
            <a:r>
              <a:rPr lang="ru-RU" sz="1800" kern="0" dirty="0">
                <a:latin typeface="Helvetica Neue"/>
                <a:ea typeface="Helvetica Neue"/>
                <a:cs typeface="Helvetica Neue"/>
                <a:sym typeface="Helvetica Neue"/>
              </a:rPr>
              <a:t>Май </a:t>
            </a:r>
            <a:r>
              <a:rPr sz="1800" kern="0" dirty="0">
                <a:latin typeface="Helvetica Neue"/>
                <a:ea typeface="Helvetica Neue"/>
                <a:cs typeface="Helvetica Neue"/>
                <a:sym typeface="Helvetica Neue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44594092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id="{980010FF-2D71-0C45-9C1A-4D881A83F5C6}"/>
              </a:ext>
            </a:extLst>
          </p:cNvPr>
          <p:cNvSpPr txBox="1"/>
          <p:nvPr/>
        </p:nvSpPr>
        <p:spPr>
          <a:xfrm>
            <a:off x="1244691" y="1442605"/>
            <a:ext cx="8011851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412750" hangingPunct="0">
              <a:defRPr sz="7000" b="0"/>
            </a:pP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Приём платежей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D516F101-2C7E-FE4E-B8D7-EAD53981880D}"/>
              </a:ext>
            </a:extLst>
          </p:cNvPr>
          <p:cNvSpPr/>
          <p:nvPr/>
        </p:nvSpPr>
        <p:spPr>
          <a:xfrm>
            <a:off x="1198070" y="2314647"/>
            <a:ext cx="2649365" cy="2649365"/>
          </a:xfrm>
          <a:prstGeom prst="roundRect">
            <a:avLst/>
          </a:prstGeom>
          <a:solidFill>
            <a:srgbClr val="03A4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E37C809-527A-5941-BE65-50F2319A0442}"/>
              </a:ext>
            </a:extLst>
          </p:cNvPr>
          <p:cNvSpPr/>
          <p:nvPr/>
        </p:nvSpPr>
        <p:spPr>
          <a:xfrm>
            <a:off x="1377277" y="2512149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EFC29722-7330-C14B-B3E5-52C9A2FCFACD}"/>
              </a:ext>
            </a:extLst>
          </p:cNvPr>
          <p:cNvSpPr txBox="1"/>
          <p:nvPr/>
        </p:nvSpPr>
        <p:spPr>
          <a:xfrm>
            <a:off x="1470405" y="2743050"/>
            <a:ext cx="2330995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Эквайринг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 и кассы</a:t>
            </a: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2BE482A1-DAEC-9340-A0B4-F8F24C73725B}"/>
              </a:ext>
            </a:extLst>
          </p:cNvPr>
          <p:cNvSpPr txBox="1"/>
          <p:nvPr/>
        </p:nvSpPr>
        <p:spPr>
          <a:xfrm>
            <a:off x="1470405" y="2983840"/>
            <a:ext cx="2184207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2000" b="1" kern="0" dirty="0">
                <a:solidFill>
                  <a:srgbClr val="262626"/>
                </a:solidFill>
                <a:latin typeface="Helvetica"/>
                <a:sym typeface="Helvetica Neue"/>
              </a:rPr>
              <a:t>Отмена сервисной платы за оборудование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24B4FC07-EDF4-0B4B-B8C2-2B18739B8432}"/>
              </a:ext>
            </a:extLst>
          </p:cNvPr>
          <p:cNvSpPr/>
          <p:nvPr/>
        </p:nvSpPr>
        <p:spPr>
          <a:xfrm>
            <a:off x="4697612" y="2314647"/>
            <a:ext cx="2649365" cy="2649365"/>
          </a:xfrm>
          <a:prstGeom prst="roundRect">
            <a:avLst/>
          </a:prstGeom>
          <a:solidFill>
            <a:srgbClr val="BD6A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68270869-9D6C-4C44-9E32-443BCFD9BAB5}"/>
              </a:ext>
            </a:extLst>
          </p:cNvPr>
          <p:cNvSpPr/>
          <p:nvPr/>
        </p:nvSpPr>
        <p:spPr>
          <a:xfrm>
            <a:off x="4876819" y="2512149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5E8ADB56-CBE7-C545-BF93-D7813C79DE23}"/>
              </a:ext>
            </a:extLst>
          </p:cNvPr>
          <p:cNvSpPr txBox="1"/>
          <p:nvPr/>
        </p:nvSpPr>
        <p:spPr>
          <a:xfrm>
            <a:off x="4909729" y="2743050"/>
            <a:ext cx="179376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Интернет-</a:t>
            </a:r>
            <a:r>
              <a:rPr lang="ru-RU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эквайринг</a:t>
            </a:r>
            <a:endParaRPr lang="ru-RU" sz="11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35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A9BD1E2B-7427-ED47-B143-0FD8F8B9CDDB}"/>
              </a:ext>
            </a:extLst>
          </p:cNvPr>
          <p:cNvSpPr txBox="1"/>
          <p:nvPr/>
        </p:nvSpPr>
        <p:spPr>
          <a:xfrm>
            <a:off x="4909729" y="4035725"/>
            <a:ext cx="2186262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для ограниченного количества </a:t>
            </a:r>
            <a:r>
              <a:rPr lang="en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MCC (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наиболее пострадавшие отрасли) ставка по ИЭ снижена до 1%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807B323-B4FC-EA49-AFD1-0D622DDB39CA}"/>
              </a:ext>
            </a:extLst>
          </p:cNvPr>
          <p:cNvGrpSpPr/>
          <p:nvPr/>
        </p:nvGrpSpPr>
        <p:grpSpPr>
          <a:xfrm>
            <a:off x="2347685" y="4885207"/>
            <a:ext cx="583572" cy="549170"/>
            <a:chOff x="2414594" y="4841252"/>
            <a:chExt cx="583572" cy="549170"/>
          </a:xfrm>
        </p:grpSpPr>
        <p:sp>
          <p:nvSpPr>
            <p:cNvPr id="60" name="Скругленный прямоугольник 59">
              <a:hlinkClick r:id="rId3"/>
              <a:extLst>
                <a:ext uri="{FF2B5EF4-FFF2-40B4-BE49-F238E27FC236}">
                  <a16:creationId xmlns:a16="http://schemas.microsoft.com/office/drawing/2014/main" id="{33AF17DA-9215-EC4B-AE76-4979CC79156E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03A4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hlinkClick r:id="rId3"/>
              <a:extLst>
                <a:ext uri="{FF2B5EF4-FFF2-40B4-BE49-F238E27FC236}">
                  <a16:creationId xmlns:a16="http://schemas.microsoft.com/office/drawing/2014/main" id="{39EC034C-1EB0-1B44-87C6-18B87B6F5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BAADF650-BA53-D14A-989E-3A2AC6B664A7}"/>
              </a:ext>
            </a:extLst>
          </p:cNvPr>
          <p:cNvGrpSpPr/>
          <p:nvPr/>
        </p:nvGrpSpPr>
        <p:grpSpPr>
          <a:xfrm>
            <a:off x="5873310" y="4885207"/>
            <a:ext cx="583572" cy="549170"/>
            <a:chOff x="2414594" y="4841252"/>
            <a:chExt cx="583572" cy="549170"/>
          </a:xfrm>
        </p:grpSpPr>
        <p:sp>
          <p:nvSpPr>
            <p:cNvPr id="63" name="Скругленный прямоугольник 62">
              <a:hlinkClick r:id="rId5"/>
              <a:extLst>
                <a:ext uri="{FF2B5EF4-FFF2-40B4-BE49-F238E27FC236}">
                  <a16:creationId xmlns:a16="http://schemas.microsoft.com/office/drawing/2014/main" id="{C3AC40BB-E55C-C54B-9B9A-C05BEDA399D9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BD6AF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pic>
          <p:nvPicPr>
            <p:cNvPr id="64" name="Рисунок 63">
              <a:hlinkClick r:id="rId5"/>
              <a:extLst>
                <a:ext uri="{FF2B5EF4-FFF2-40B4-BE49-F238E27FC236}">
                  <a16:creationId xmlns:a16="http://schemas.microsoft.com/office/drawing/2014/main" id="{868F74BE-C5CB-6242-A510-EF690E7BC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E9D1E3-6B33-9445-8F12-D125BDC1B6EF}"/>
              </a:ext>
            </a:extLst>
          </p:cNvPr>
          <p:cNvSpPr/>
          <p:nvPr/>
        </p:nvSpPr>
        <p:spPr>
          <a:xfrm>
            <a:off x="1470405" y="4207344"/>
            <a:ext cx="23910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 терминалам, кассам и смарт-терминалам за март, апрель и май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D3E814-9742-684A-B535-717E67269222}"/>
              </a:ext>
            </a:extLst>
          </p:cNvPr>
          <p:cNvSpPr/>
          <p:nvPr/>
        </p:nvSpPr>
        <p:spPr>
          <a:xfrm>
            <a:off x="4909729" y="3029951"/>
            <a:ext cx="2755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Снижена комиссия по интернет-</a:t>
            </a:r>
            <a:r>
              <a:rPr lang="ru-RU" sz="2000" b="1" kern="0" dirty="0" err="1">
                <a:solidFill>
                  <a:srgbClr val="262626"/>
                </a:solidFill>
                <a:latin typeface="Helvetica"/>
              </a:rPr>
              <a:t>эквайрингу</a:t>
            </a:r>
            <a:endParaRPr lang="ru-RU" sz="2000" b="1" kern="0" dirty="0">
              <a:solidFill>
                <a:srgbClr val="262626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0040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id="{980010FF-2D71-0C45-9C1A-4D881A83F5C6}"/>
              </a:ext>
            </a:extLst>
          </p:cNvPr>
          <p:cNvSpPr txBox="1"/>
          <p:nvPr/>
        </p:nvSpPr>
        <p:spPr>
          <a:xfrm>
            <a:off x="1244691" y="1442605"/>
            <a:ext cx="8011851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412750" hangingPunct="0">
              <a:defRPr sz="7000" b="0"/>
            </a:pP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Расчётно-кассовое обслуживание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D516F101-2C7E-FE4E-B8D7-EAD53981880D}"/>
              </a:ext>
            </a:extLst>
          </p:cNvPr>
          <p:cNvSpPr/>
          <p:nvPr/>
        </p:nvSpPr>
        <p:spPr>
          <a:xfrm>
            <a:off x="1264979" y="2350695"/>
            <a:ext cx="2649365" cy="2649365"/>
          </a:xfrm>
          <a:prstGeom prst="roundRect">
            <a:avLst/>
          </a:prstGeom>
          <a:solidFill>
            <a:srgbClr val="03A4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E37C809-527A-5941-BE65-50F2319A0442}"/>
              </a:ext>
            </a:extLst>
          </p:cNvPr>
          <p:cNvSpPr/>
          <p:nvPr/>
        </p:nvSpPr>
        <p:spPr>
          <a:xfrm>
            <a:off x="1444186" y="2548197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24B4FC07-EDF4-0B4B-B8C2-2B18739B8432}"/>
              </a:ext>
            </a:extLst>
          </p:cNvPr>
          <p:cNvSpPr/>
          <p:nvPr/>
        </p:nvSpPr>
        <p:spPr>
          <a:xfrm>
            <a:off x="4764521" y="2350695"/>
            <a:ext cx="2649365" cy="2649365"/>
          </a:xfrm>
          <a:prstGeom prst="roundRect">
            <a:avLst/>
          </a:prstGeom>
          <a:solidFill>
            <a:srgbClr val="BD6A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68270869-9D6C-4C44-9E32-443BCFD9BAB5}"/>
              </a:ext>
            </a:extLst>
          </p:cNvPr>
          <p:cNvSpPr/>
          <p:nvPr/>
        </p:nvSpPr>
        <p:spPr>
          <a:xfrm>
            <a:off x="4943728" y="2548197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E200CC95-38D4-BE4B-871B-B5A827C2D8CF}"/>
              </a:ext>
            </a:extLst>
          </p:cNvPr>
          <p:cNvSpPr txBox="1"/>
          <p:nvPr/>
        </p:nvSpPr>
        <p:spPr>
          <a:xfrm>
            <a:off x="1573753" y="2769758"/>
            <a:ext cx="200604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Пакеты услуг</a:t>
            </a:r>
          </a:p>
        </p:txBody>
      </p:sp>
      <p:sp>
        <p:nvSpPr>
          <p:cNvPr id="44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5162DDD9-03FD-2045-8C9B-F22F72C7322B}"/>
              </a:ext>
            </a:extLst>
          </p:cNvPr>
          <p:cNvSpPr txBox="1"/>
          <p:nvPr/>
        </p:nvSpPr>
        <p:spPr>
          <a:xfrm>
            <a:off x="1573753" y="4072322"/>
            <a:ext cx="2330520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 ХВ, АР или УС за 1 рубль в течение двух месяцев для новых клиентов, открывающих первый счет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617F1794-BBB1-1440-97A2-7DB63EE192C5}"/>
              </a:ext>
            </a:extLst>
          </p:cNvPr>
          <p:cNvGrpSpPr/>
          <p:nvPr/>
        </p:nvGrpSpPr>
        <p:grpSpPr>
          <a:xfrm>
            <a:off x="2428495" y="4911915"/>
            <a:ext cx="583572" cy="549170"/>
            <a:chOff x="2414594" y="4841252"/>
            <a:chExt cx="583572" cy="549170"/>
          </a:xfrm>
        </p:grpSpPr>
        <p:sp>
          <p:nvSpPr>
            <p:cNvPr id="66" name="Скругленный прямоугольник 65">
              <a:hlinkClick r:id="rId3"/>
              <a:extLst>
                <a:ext uri="{FF2B5EF4-FFF2-40B4-BE49-F238E27FC236}">
                  <a16:creationId xmlns:a16="http://schemas.microsoft.com/office/drawing/2014/main" id="{029A4325-51DA-6D43-975F-986651EB12F3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03A4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pic>
          <p:nvPicPr>
            <p:cNvPr id="67" name="Рисунок 66">
              <a:hlinkClick r:id="rId3"/>
              <a:extLst>
                <a:ext uri="{FF2B5EF4-FFF2-40B4-BE49-F238E27FC236}">
                  <a16:creationId xmlns:a16="http://schemas.microsoft.com/office/drawing/2014/main" id="{7D16B232-C9DC-344C-B5C7-5EA94DB9B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1E39D8-F35D-AF40-B9D0-B245BD528D62}"/>
              </a:ext>
            </a:extLst>
          </p:cNvPr>
          <p:cNvSpPr/>
          <p:nvPr/>
        </p:nvSpPr>
        <p:spPr>
          <a:xfrm>
            <a:off x="1573753" y="3066756"/>
            <a:ext cx="2627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Антикризисный счёт и пакеты услуг за 1 рубль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9F7DEC-983B-D341-B793-CEA540C71C11}"/>
              </a:ext>
            </a:extLst>
          </p:cNvPr>
          <p:cNvSpPr/>
          <p:nvPr/>
        </p:nvSpPr>
        <p:spPr>
          <a:xfrm>
            <a:off x="5051515" y="2984815"/>
            <a:ext cx="2506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Отмена комиссии по всем Пакетам услуг </a:t>
            </a:r>
          </a:p>
        </p:txBody>
      </p:sp>
      <p:sp>
        <p:nvSpPr>
          <p:cNvPr id="3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52B14EEF-3FBF-174D-A301-FD6AC21AA0F2}"/>
              </a:ext>
            </a:extLst>
          </p:cNvPr>
          <p:cNvSpPr txBox="1"/>
          <p:nvPr/>
        </p:nvSpPr>
        <p:spPr>
          <a:xfrm>
            <a:off x="5051515" y="2787313"/>
            <a:ext cx="200604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Пакеты услуг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D5262E-140B-D543-828B-6CA44E650CD3}"/>
              </a:ext>
            </a:extLst>
          </p:cNvPr>
          <p:cNvSpPr/>
          <p:nvPr/>
        </p:nvSpPr>
        <p:spPr>
          <a:xfrm>
            <a:off x="5051515" y="3897308"/>
            <a:ext cx="25415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5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если нет движения по счёту</a:t>
            </a:r>
          </a:p>
          <a:p>
            <a:endParaRPr lang="ru-RU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6C5E09D-CB04-C849-9E00-B6A4C42E8B30}"/>
              </a:ext>
            </a:extLst>
          </p:cNvPr>
          <p:cNvGrpSpPr/>
          <p:nvPr/>
        </p:nvGrpSpPr>
        <p:grpSpPr>
          <a:xfrm>
            <a:off x="5967218" y="4911915"/>
            <a:ext cx="583572" cy="549170"/>
            <a:chOff x="2414594" y="4841252"/>
            <a:chExt cx="583572" cy="549170"/>
          </a:xfrm>
          <a:solidFill>
            <a:srgbClr val="BD6AF3"/>
          </a:solidFill>
        </p:grpSpPr>
        <p:sp>
          <p:nvSpPr>
            <p:cNvPr id="19" name="Скругленный прямоугольник 18">
              <a:hlinkClick r:id="rId3"/>
              <a:extLst>
                <a:ext uri="{FF2B5EF4-FFF2-40B4-BE49-F238E27FC236}">
                  <a16:creationId xmlns:a16="http://schemas.microsoft.com/office/drawing/2014/main" id="{5E333F85-1A76-F643-B8A5-CE86619CE108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pic>
          <p:nvPicPr>
            <p:cNvPr id="23" name="Рисунок 22">
              <a:hlinkClick r:id="rId3"/>
              <a:extLst>
                <a:ext uri="{FF2B5EF4-FFF2-40B4-BE49-F238E27FC236}">
                  <a16:creationId xmlns:a16="http://schemas.microsoft.com/office/drawing/2014/main" id="{F33E8C81-549E-AE47-A1F1-4993D3273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25075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id="{980010FF-2D71-0C45-9C1A-4D881A83F5C6}"/>
              </a:ext>
            </a:extLst>
          </p:cNvPr>
          <p:cNvSpPr txBox="1"/>
          <p:nvPr/>
        </p:nvSpPr>
        <p:spPr>
          <a:xfrm>
            <a:off x="1244691" y="1442605"/>
            <a:ext cx="8011851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Страхование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D516F101-2C7E-FE4E-B8D7-EAD53981880D}"/>
              </a:ext>
            </a:extLst>
          </p:cNvPr>
          <p:cNvSpPr/>
          <p:nvPr/>
        </p:nvSpPr>
        <p:spPr>
          <a:xfrm>
            <a:off x="1264979" y="2350695"/>
            <a:ext cx="2649365" cy="3005110"/>
          </a:xfrm>
          <a:prstGeom prst="roundRect">
            <a:avLst/>
          </a:prstGeom>
          <a:solidFill>
            <a:srgbClr val="03A4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E37C809-527A-5941-BE65-50F2319A0442}"/>
              </a:ext>
            </a:extLst>
          </p:cNvPr>
          <p:cNvSpPr/>
          <p:nvPr/>
        </p:nvSpPr>
        <p:spPr>
          <a:xfrm>
            <a:off x="1444186" y="2548197"/>
            <a:ext cx="2649365" cy="30051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EFC29722-7330-C14B-B3E5-52C9A2FCFACD}"/>
              </a:ext>
            </a:extLst>
          </p:cNvPr>
          <p:cNvSpPr txBox="1"/>
          <p:nvPr/>
        </p:nvSpPr>
        <p:spPr>
          <a:xfrm>
            <a:off x="1493270" y="2792694"/>
            <a:ext cx="2330995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Страхование залогов</a:t>
            </a: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2BE482A1-DAEC-9340-A0B4-F8F24C73725B}"/>
              </a:ext>
            </a:extLst>
          </p:cNvPr>
          <p:cNvSpPr txBox="1"/>
          <p:nvPr/>
        </p:nvSpPr>
        <p:spPr>
          <a:xfrm>
            <a:off x="1493270" y="3990566"/>
            <a:ext cx="2418430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если клиенту одобрили реструкторизацию и у него есть залог, то есть возможность оформить страхование залога с рассрочкой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24B4FC07-EDF4-0B4B-B8C2-2B18739B8432}"/>
              </a:ext>
            </a:extLst>
          </p:cNvPr>
          <p:cNvSpPr/>
          <p:nvPr/>
        </p:nvSpPr>
        <p:spPr>
          <a:xfrm>
            <a:off x="4764521" y="2350695"/>
            <a:ext cx="3482820" cy="3005110"/>
          </a:xfrm>
          <a:prstGeom prst="roundRect">
            <a:avLst/>
          </a:prstGeom>
          <a:solidFill>
            <a:srgbClr val="BD6A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68270869-9D6C-4C44-9E32-443BCFD9BAB5}"/>
              </a:ext>
            </a:extLst>
          </p:cNvPr>
          <p:cNvSpPr/>
          <p:nvPr/>
        </p:nvSpPr>
        <p:spPr>
          <a:xfrm>
            <a:off x="4943728" y="2548197"/>
            <a:ext cx="3482820" cy="30051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5E8ADB56-CBE7-C545-BF93-D7813C79DE23}"/>
              </a:ext>
            </a:extLst>
          </p:cNvPr>
          <p:cNvSpPr txBox="1"/>
          <p:nvPr/>
        </p:nvSpPr>
        <p:spPr>
          <a:xfrm>
            <a:off x="5124087" y="2792694"/>
            <a:ext cx="179376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Сбереги себя</a:t>
            </a:r>
          </a:p>
        </p:txBody>
      </p:sp>
      <p:sp>
        <p:nvSpPr>
          <p:cNvPr id="35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A9BD1E2B-7427-ED47-B143-0FD8F8B9CDDB}"/>
              </a:ext>
            </a:extLst>
          </p:cNvPr>
          <p:cNvSpPr txBox="1"/>
          <p:nvPr/>
        </p:nvSpPr>
        <p:spPr>
          <a:xfrm>
            <a:off x="5124087" y="3910987"/>
            <a:ext cx="3302461" cy="1236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госпитализация, анализ на </a:t>
            </a:r>
            <a:r>
              <a:rPr lang="en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Covid-19,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проведение лабораторных исследований по 120 самым популярным анализам, медицинские консультации (очные и дистанционные), инструментальные обследования, и единовременные выплаты в случае госпитализации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1F442C-2274-CF46-BAF0-66079A84E42B}"/>
              </a:ext>
            </a:extLst>
          </p:cNvPr>
          <p:cNvSpPr/>
          <p:nvPr/>
        </p:nvSpPr>
        <p:spPr>
          <a:xfrm>
            <a:off x="1493270" y="3027253"/>
            <a:ext cx="269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Рассрочка платежа при пролонгации полиса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FB7F3D-CCE2-2348-853B-409E3880258D}"/>
              </a:ext>
            </a:extLst>
          </p:cNvPr>
          <p:cNvSpPr/>
          <p:nvPr/>
        </p:nvSpPr>
        <p:spPr>
          <a:xfrm>
            <a:off x="5124087" y="2974903"/>
            <a:ext cx="3026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Страхование и диагностирование COVID-19</a:t>
            </a:r>
          </a:p>
        </p:txBody>
      </p:sp>
    </p:spTree>
    <p:extLst>
      <p:ext uri="{BB962C8B-B14F-4D97-AF65-F5344CB8AC3E}">
        <p14:creationId xmlns:p14="http://schemas.microsoft.com/office/powerpoint/2010/main" val="420205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" descr="Изображение">
            <a:extLst>
              <a:ext uri="{FF2B5EF4-FFF2-40B4-BE49-F238E27FC236}">
                <a16:creationId xmlns:a16="http://schemas.microsoft.com/office/drawing/2014/main" id="{C788C8E4-6D30-B646-A889-435D1492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Линия">
            <a:extLst>
              <a:ext uri="{FF2B5EF4-FFF2-40B4-BE49-F238E27FC236}">
                <a16:creationId xmlns:a16="http://schemas.microsoft.com/office/drawing/2014/main" id="{9132F815-CCBC-0B4F-B046-5925D5559193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Реструктуризация кредитов для клиентов">
            <a:extLst>
              <a:ext uri="{FF2B5EF4-FFF2-40B4-BE49-F238E27FC236}">
                <a16:creationId xmlns:a16="http://schemas.microsoft.com/office/drawing/2014/main" id="{563AFB65-2ACF-2441-8E8F-1F63DFFD9D1B}"/>
              </a:ext>
            </a:extLst>
          </p:cNvPr>
          <p:cNvSpPr txBox="1"/>
          <p:nvPr/>
        </p:nvSpPr>
        <p:spPr>
          <a:xfrm>
            <a:off x="1244691" y="1442605"/>
            <a:ext cx="791295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Экосистема</a:t>
            </a:r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D9CFF6FB-D5D7-6A4F-A212-390930B3A91A}"/>
              </a:ext>
            </a:extLst>
          </p:cNvPr>
          <p:cNvSpPr txBox="1"/>
          <p:nvPr/>
        </p:nvSpPr>
        <p:spPr>
          <a:xfrm>
            <a:off x="1574595" y="2138572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DocDoc</a:t>
            </a:r>
            <a:r>
              <a:rPr lang="en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Телемедицина</a:t>
            </a:r>
          </a:p>
        </p:txBody>
      </p:sp>
      <p:sp>
        <p:nvSpPr>
          <p:cNvPr id="27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8F0FCF66-42A2-F249-9CC0-F5CC50E01C4F}"/>
              </a:ext>
            </a:extLst>
          </p:cNvPr>
          <p:cNvSpPr txBox="1"/>
          <p:nvPr/>
        </p:nvSpPr>
        <p:spPr>
          <a:xfrm>
            <a:off x="1574595" y="2313498"/>
            <a:ext cx="950628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Бесплатные консультации терапевта и психолога по вопросам </a:t>
            </a:r>
            <a:r>
              <a:rPr lang="en" sz="1600" kern="0" dirty="0">
                <a:solidFill>
                  <a:srgbClr val="03A49A"/>
                </a:solidFill>
                <a:latin typeface="Helvetica"/>
                <a:sym typeface="Helvetica Neue"/>
              </a:rPr>
              <a:t>COVID-19 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EC0CDF1-04B5-8740-915B-E211EF2AD7AD}"/>
              </a:ext>
            </a:extLst>
          </p:cNvPr>
          <p:cNvGrpSpPr/>
          <p:nvPr/>
        </p:nvGrpSpPr>
        <p:grpSpPr>
          <a:xfrm>
            <a:off x="1286119" y="2173766"/>
            <a:ext cx="221570" cy="221570"/>
            <a:chOff x="828531" y="5659562"/>
            <a:chExt cx="347666" cy="347666"/>
          </a:xfrm>
        </p:grpSpPr>
        <p:pic>
          <p:nvPicPr>
            <p:cNvPr id="29" name="Рисунок 28">
              <a:hlinkClick r:id="rId3"/>
              <a:extLst>
                <a:ext uri="{FF2B5EF4-FFF2-40B4-BE49-F238E27FC236}">
                  <a16:creationId xmlns:a16="http://schemas.microsoft.com/office/drawing/2014/main" id="{BDF4496B-620C-BE4B-B765-0ADF50B1B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30" name="Скругленный прямоугольник 29">
              <a:hlinkClick r:id="rId5"/>
              <a:extLst>
                <a:ext uri="{FF2B5EF4-FFF2-40B4-BE49-F238E27FC236}">
                  <a16:creationId xmlns:a16="http://schemas.microsoft.com/office/drawing/2014/main" id="{EBA98ECA-9E83-2846-AA41-6A6F8633CF86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E645F7EC-A022-5E48-A4DF-007090F55A0F}"/>
              </a:ext>
            </a:extLst>
          </p:cNvPr>
          <p:cNvSpPr txBox="1"/>
          <p:nvPr/>
        </p:nvSpPr>
        <p:spPr>
          <a:xfrm>
            <a:off x="1574595" y="2703348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DocDoc</a:t>
            </a:r>
            <a:r>
              <a:rPr lang="en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Телемедицина</a:t>
            </a:r>
          </a:p>
        </p:txBody>
      </p:sp>
      <p:sp>
        <p:nvSpPr>
          <p:cNvPr id="3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18CF847C-95DC-9E4C-A406-DF933551A75C}"/>
              </a:ext>
            </a:extLst>
          </p:cNvPr>
          <p:cNvSpPr txBox="1"/>
          <p:nvPr/>
        </p:nvSpPr>
        <p:spPr>
          <a:xfrm>
            <a:off x="1574595" y="2866611"/>
            <a:ext cx="9506283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Тестирование на </a:t>
            </a:r>
            <a:r>
              <a:rPr lang="en" sz="1600" kern="0" dirty="0">
                <a:solidFill>
                  <a:srgbClr val="03A49A"/>
                </a:solidFill>
                <a:latin typeface="Helvetica"/>
                <a:sym typeface="Helvetica Neue"/>
              </a:rPr>
              <a:t>COVID-19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сотрудников организаций, не ушедших в режим самоизоляции. </a:t>
            </a:r>
          </a:p>
          <a:p>
            <a:pPr lvl="0" defTabSz="412750" hangingPunct="0"/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Сервис оказывают в Москве, Московской области (в пределах 30 км), Санкт-Петербурге, Екатеринбурге, Казани и Самаре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59841A5-7C6F-874D-8F44-9F9AA5531791}"/>
              </a:ext>
            </a:extLst>
          </p:cNvPr>
          <p:cNvGrpSpPr/>
          <p:nvPr/>
        </p:nvGrpSpPr>
        <p:grpSpPr>
          <a:xfrm>
            <a:off x="1286119" y="2738542"/>
            <a:ext cx="221570" cy="221570"/>
            <a:chOff x="828531" y="5659562"/>
            <a:chExt cx="347666" cy="347666"/>
          </a:xfrm>
        </p:grpSpPr>
        <p:pic>
          <p:nvPicPr>
            <p:cNvPr id="47" name="Рисунок 46">
              <a:hlinkClick r:id="rId3"/>
              <a:extLst>
                <a:ext uri="{FF2B5EF4-FFF2-40B4-BE49-F238E27FC236}">
                  <a16:creationId xmlns:a16="http://schemas.microsoft.com/office/drawing/2014/main" id="{388825C2-482F-1E45-982B-A5F205C8F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49" name="Скругленный прямоугольник 48">
              <a:hlinkClick r:id="rId6"/>
              <a:extLst>
                <a:ext uri="{FF2B5EF4-FFF2-40B4-BE49-F238E27FC236}">
                  <a16:creationId xmlns:a16="http://schemas.microsoft.com/office/drawing/2014/main" id="{EB9AB720-9C9E-D044-A696-A3BF6B70E4BE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5EA10836-2DDE-F84A-99DD-30815B66C884}"/>
              </a:ext>
            </a:extLst>
          </p:cNvPr>
          <p:cNvSpPr txBox="1"/>
          <p:nvPr/>
        </p:nvSpPr>
        <p:spPr>
          <a:xfrm>
            <a:off x="1574595" y="3433500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ЭДО (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Корус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)</a:t>
            </a:r>
          </a:p>
        </p:txBody>
      </p:sp>
      <p:sp>
        <p:nvSpPr>
          <p:cNvPr id="54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CDCE53FB-11D7-4D49-9BD5-06959EA7F056}"/>
              </a:ext>
            </a:extLst>
          </p:cNvPr>
          <p:cNvSpPr txBox="1"/>
          <p:nvPr/>
        </p:nvSpPr>
        <p:spPr>
          <a:xfrm>
            <a:off x="1574595" y="3592928"/>
            <a:ext cx="9506283" cy="80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Электронный документооборот за 0 рублей</a:t>
            </a:r>
            <a:r>
              <a:rPr lang="ru-RU" sz="1600" kern="0" dirty="0">
                <a:solidFill>
                  <a:srgbClr val="262626"/>
                </a:solidFill>
                <a:latin typeface="Helvetica"/>
                <a:sym typeface="Helvetica Neue"/>
              </a:rPr>
              <a:t>,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получение и отправка документов контрагентам</a:t>
            </a:r>
          </a:p>
          <a:p>
            <a:pPr marL="171450" lvl="0" indent="-171450" defTabSz="412750" hangingPunct="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обмен документами с ПАО Сбербанк</a:t>
            </a:r>
          </a:p>
          <a:p>
            <a:pPr marL="171450" lvl="0" indent="-171450" defTabSz="412750" hangingPunct="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получение и отправка документов с кодами маркировки</a:t>
            </a:r>
          </a:p>
          <a:p>
            <a:pPr marL="171450" lvl="0" indent="-171450" defTabSz="412750" hangingPunct="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сдача отчётности в 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гос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органы: ФНС, ПФР, ФСС и Росстат</a:t>
            </a: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89ABBA6-4316-644D-AD94-6AAA84C7668F}"/>
              </a:ext>
            </a:extLst>
          </p:cNvPr>
          <p:cNvGrpSpPr/>
          <p:nvPr/>
        </p:nvGrpSpPr>
        <p:grpSpPr>
          <a:xfrm>
            <a:off x="1286119" y="3468694"/>
            <a:ext cx="221570" cy="221570"/>
            <a:chOff x="828531" y="5659562"/>
            <a:chExt cx="347666" cy="347666"/>
          </a:xfrm>
        </p:grpSpPr>
        <p:pic>
          <p:nvPicPr>
            <p:cNvPr id="59" name="Рисунок 58">
              <a:hlinkClick r:id="rId3"/>
              <a:extLst>
                <a:ext uri="{FF2B5EF4-FFF2-40B4-BE49-F238E27FC236}">
                  <a16:creationId xmlns:a16="http://schemas.microsoft.com/office/drawing/2014/main" id="{1E8163AB-C1B7-444E-A26F-20F06347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60" name="Скругленный прямоугольник 59">
              <a:hlinkClick r:id="rId7"/>
              <a:extLst>
                <a:ext uri="{FF2B5EF4-FFF2-40B4-BE49-F238E27FC236}">
                  <a16:creationId xmlns:a16="http://schemas.microsoft.com/office/drawing/2014/main" id="{AA5D79E7-918E-D74E-AE40-8B1F7B569C72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74A08867-6EA5-5045-B24F-06664A1BDC53}"/>
              </a:ext>
            </a:extLst>
          </p:cNvPr>
          <p:cNvSpPr txBox="1"/>
          <p:nvPr/>
        </p:nvSpPr>
        <p:spPr>
          <a:xfrm>
            <a:off x="1574595" y="4521839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Юрист для бизнеса</a:t>
            </a:r>
          </a:p>
        </p:txBody>
      </p:sp>
      <p:sp>
        <p:nvSpPr>
          <p:cNvPr id="62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12B00513-92BA-EE4F-AA76-5B544BC56A19}"/>
              </a:ext>
            </a:extLst>
          </p:cNvPr>
          <p:cNvSpPr txBox="1"/>
          <p:nvPr/>
        </p:nvSpPr>
        <p:spPr>
          <a:xfrm>
            <a:off x="1574595" y="4696092"/>
            <a:ext cx="9506283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Горячая линия по правам и обязанностям граждан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санитарным нормам и соблюдению законодательства сотрудниками и работодателями в связи пандемией </a:t>
            </a:r>
            <a:r>
              <a:rPr lang="en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05164D-DE09-974B-9D16-9CC67E34F125}"/>
              </a:ext>
            </a:extLst>
          </p:cNvPr>
          <p:cNvGrpSpPr/>
          <p:nvPr/>
        </p:nvGrpSpPr>
        <p:grpSpPr>
          <a:xfrm>
            <a:off x="1286119" y="4557033"/>
            <a:ext cx="221570" cy="221570"/>
            <a:chOff x="828531" y="5659562"/>
            <a:chExt cx="347666" cy="347666"/>
          </a:xfrm>
        </p:grpSpPr>
        <p:pic>
          <p:nvPicPr>
            <p:cNvPr id="66" name="Рисунок 65">
              <a:hlinkClick r:id="rId3"/>
              <a:extLst>
                <a:ext uri="{FF2B5EF4-FFF2-40B4-BE49-F238E27FC236}">
                  <a16:creationId xmlns:a16="http://schemas.microsoft.com/office/drawing/2014/main" id="{959E77B2-44C6-B14D-A54C-8D50D5C68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67" name="Скругленный прямоугольник 66">
              <a:hlinkClick r:id="rId8"/>
              <a:extLst>
                <a:ext uri="{FF2B5EF4-FFF2-40B4-BE49-F238E27FC236}">
                  <a16:creationId xmlns:a16="http://schemas.microsoft.com/office/drawing/2014/main" id="{4E08BCDD-023D-0D45-9C6B-B582A2F4F6F4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AE44DCF4-CB98-634A-9DCC-DD7362887DCC}"/>
              </a:ext>
            </a:extLst>
          </p:cNvPr>
          <p:cNvSpPr txBox="1"/>
          <p:nvPr/>
        </p:nvSpPr>
        <p:spPr>
          <a:xfrm>
            <a:off x="1574595" y="5256323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СберРешения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6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3BDC4A84-933A-8843-AAC8-99533F98021E}"/>
              </a:ext>
            </a:extLst>
          </p:cNvPr>
          <p:cNvSpPr txBox="1"/>
          <p:nvPr/>
        </p:nvSpPr>
        <p:spPr>
          <a:xfrm>
            <a:off x="1574595" y="5430576"/>
            <a:ext cx="950628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Консультация по всем аспектам перевода сотрудников на дистанционный формат работы 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7148729-BD2C-7E47-AC1A-76B88D2FD2B8}"/>
              </a:ext>
            </a:extLst>
          </p:cNvPr>
          <p:cNvGrpSpPr/>
          <p:nvPr/>
        </p:nvGrpSpPr>
        <p:grpSpPr>
          <a:xfrm>
            <a:off x="1286119" y="5291517"/>
            <a:ext cx="221570" cy="221570"/>
            <a:chOff x="828531" y="5659562"/>
            <a:chExt cx="347666" cy="347666"/>
          </a:xfrm>
        </p:grpSpPr>
        <p:pic>
          <p:nvPicPr>
            <p:cNvPr id="71" name="Рисунок 70">
              <a:hlinkClick r:id="rId3"/>
              <a:extLst>
                <a:ext uri="{FF2B5EF4-FFF2-40B4-BE49-F238E27FC236}">
                  <a16:creationId xmlns:a16="http://schemas.microsoft.com/office/drawing/2014/main" id="{1CDF5F95-85B2-2F4D-8128-F805CCFAE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72" name="Скругленный прямоугольник 71">
              <a:hlinkClick r:id="rId9" tooltip="8-800-700-94-82"/>
              <a:extLst>
                <a:ext uri="{FF2B5EF4-FFF2-40B4-BE49-F238E27FC236}">
                  <a16:creationId xmlns:a16="http://schemas.microsoft.com/office/drawing/2014/main" id="{0B2863FB-7F3F-4146-9E22-5AD4CCB38EF5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3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E5F7EDD4-3B77-464D-A6A3-354F294B00D3}"/>
              </a:ext>
            </a:extLst>
          </p:cNvPr>
          <p:cNvSpPr txBox="1"/>
          <p:nvPr/>
        </p:nvSpPr>
        <p:spPr>
          <a:xfrm>
            <a:off x="1574595" y="5966349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Моя торговля</a:t>
            </a:r>
          </a:p>
        </p:txBody>
      </p:sp>
      <p:sp>
        <p:nvSpPr>
          <p:cNvPr id="74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FEA16433-EFB7-E440-BA45-7C085801DCE0}"/>
              </a:ext>
            </a:extLst>
          </p:cNvPr>
          <p:cNvSpPr txBox="1"/>
          <p:nvPr/>
        </p:nvSpPr>
        <p:spPr>
          <a:xfrm>
            <a:off x="1574595" y="6124640"/>
            <a:ext cx="9506283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Управление торговлей и складом в режиме онлайн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defTabSz="412750" hangingPunct="0"/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Сервис предоставляется </a:t>
            </a:r>
            <a:r>
              <a:rPr lang="ru-RU" sz="11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бесплатно на 60 дней. </a:t>
            </a: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31D330DF-AC4D-414B-B5F5-71B40386F724}"/>
              </a:ext>
            </a:extLst>
          </p:cNvPr>
          <p:cNvGrpSpPr/>
          <p:nvPr/>
        </p:nvGrpSpPr>
        <p:grpSpPr>
          <a:xfrm>
            <a:off x="1286119" y="6001543"/>
            <a:ext cx="221570" cy="221570"/>
            <a:chOff x="828531" y="5659562"/>
            <a:chExt cx="347666" cy="347666"/>
          </a:xfrm>
        </p:grpSpPr>
        <p:pic>
          <p:nvPicPr>
            <p:cNvPr id="86" name="Рисунок 85">
              <a:hlinkClick r:id="rId3"/>
              <a:extLst>
                <a:ext uri="{FF2B5EF4-FFF2-40B4-BE49-F238E27FC236}">
                  <a16:creationId xmlns:a16="http://schemas.microsoft.com/office/drawing/2014/main" id="{CB90DFA1-99DC-A349-93E3-0E6649BB9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87" name="Скругленный прямоугольник 86">
              <a:hlinkClick r:id="rId10"/>
              <a:extLst>
                <a:ext uri="{FF2B5EF4-FFF2-40B4-BE49-F238E27FC236}">
                  <a16:creationId xmlns:a16="http://schemas.microsoft.com/office/drawing/2014/main" id="{F67EBAC9-EFE0-AF43-8A5B-0E87CABC26A4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91184C-C593-124E-A253-E4D0C9915115}"/>
              </a:ext>
            </a:extLst>
          </p:cNvPr>
          <p:cNvSpPr/>
          <p:nvPr/>
        </p:nvSpPr>
        <p:spPr>
          <a:xfrm>
            <a:off x="1574595" y="5651149"/>
            <a:ext cx="24096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«Горячая линия» СБЕР Решений. 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476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" descr="Изображение">
            <a:extLst>
              <a:ext uri="{FF2B5EF4-FFF2-40B4-BE49-F238E27FC236}">
                <a16:creationId xmlns:a16="http://schemas.microsoft.com/office/drawing/2014/main" id="{C788C8E4-6D30-B646-A889-435D1492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Линия">
            <a:extLst>
              <a:ext uri="{FF2B5EF4-FFF2-40B4-BE49-F238E27FC236}">
                <a16:creationId xmlns:a16="http://schemas.microsoft.com/office/drawing/2014/main" id="{9132F815-CCBC-0B4F-B046-5925D5559193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Реструктуризация кредитов для клиентов">
            <a:extLst>
              <a:ext uri="{FF2B5EF4-FFF2-40B4-BE49-F238E27FC236}">
                <a16:creationId xmlns:a16="http://schemas.microsoft.com/office/drawing/2014/main" id="{563AFB65-2ACF-2441-8E8F-1F63DFFD9D1B}"/>
              </a:ext>
            </a:extLst>
          </p:cNvPr>
          <p:cNvSpPr txBox="1"/>
          <p:nvPr/>
        </p:nvSpPr>
        <p:spPr>
          <a:xfrm>
            <a:off x="1244691" y="1442605"/>
            <a:ext cx="791295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Экосистема</a:t>
            </a:r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D9CFF6FB-D5D7-6A4F-A212-390930B3A91A}"/>
              </a:ext>
            </a:extLst>
          </p:cNvPr>
          <p:cNvSpPr txBox="1"/>
          <p:nvPr/>
        </p:nvSpPr>
        <p:spPr>
          <a:xfrm>
            <a:off x="1569700" y="2143429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Rabota.ru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27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8F0FCF66-42A2-F249-9CC0-F5CC50E01C4F}"/>
              </a:ext>
            </a:extLst>
          </p:cNvPr>
          <p:cNvSpPr txBox="1"/>
          <p:nvPr/>
        </p:nvSpPr>
        <p:spPr>
          <a:xfrm>
            <a:off x="1569700" y="2328833"/>
            <a:ext cx="9479388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Вакансии для малого бизнеса и государственных бюджетных учреждений за 1 рубль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Длительность лицензии 30 дней. Активировать лицензию можно после оплаты в срок до 30 июня 2020 года включительно.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EC0CDF1-04B5-8740-915B-E211EF2AD7AD}"/>
              </a:ext>
            </a:extLst>
          </p:cNvPr>
          <p:cNvGrpSpPr/>
          <p:nvPr/>
        </p:nvGrpSpPr>
        <p:grpSpPr>
          <a:xfrm>
            <a:off x="1286119" y="2178623"/>
            <a:ext cx="221570" cy="221570"/>
            <a:chOff x="828531" y="5659562"/>
            <a:chExt cx="347666" cy="347666"/>
          </a:xfrm>
        </p:grpSpPr>
        <p:pic>
          <p:nvPicPr>
            <p:cNvPr id="29" name="Рисунок 28">
              <a:hlinkClick r:id="rId3"/>
              <a:extLst>
                <a:ext uri="{FF2B5EF4-FFF2-40B4-BE49-F238E27FC236}">
                  <a16:creationId xmlns:a16="http://schemas.microsoft.com/office/drawing/2014/main" id="{BDF4496B-620C-BE4B-B765-0ADF50B1B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30" name="Скругленный прямоугольник 29">
              <a:hlinkClick r:id="rId5"/>
              <a:extLst>
                <a:ext uri="{FF2B5EF4-FFF2-40B4-BE49-F238E27FC236}">
                  <a16:creationId xmlns:a16="http://schemas.microsoft.com/office/drawing/2014/main" id="{EBA98ECA-9E83-2846-AA41-6A6F8633CF86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D2997A48-BF63-D148-82AB-B1EA31EC6E7E}"/>
              </a:ext>
            </a:extLst>
          </p:cNvPr>
          <p:cNvSpPr txBox="1"/>
          <p:nvPr/>
        </p:nvSpPr>
        <p:spPr>
          <a:xfrm>
            <a:off x="1569700" y="2856123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На_полке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42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48E3FC20-F765-F641-87A3-D13FDC9B4F48}"/>
              </a:ext>
            </a:extLst>
          </p:cNvPr>
          <p:cNvSpPr txBox="1"/>
          <p:nvPr/>
        </p:nvSpPr>
        <p:spPr>
          <a:xfrm>
            <a:off x="1569700" y="3030376"/>
            <a:ext cx="947938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 err="1">
                <a:solidFill>
                  <a:srgbClr val="03A49A"/>
                </a:solidFill>
                <a:latin typeface="Helvetica"/>
                <a:sym typeface="Helvetica Neue"/>
              </a:rPr>
              <a:t>Промокод</a:t>
            </a:r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 "</a:t>
            </a:r>
            <a:r>
              <a:rPr lang="en" sz="1600" kern="0" dirty="0">
                <a:solidFill>
                  <a:srgbClr val="03A49A"/>
                </a:solidFill>
                <a:latin typeface="Helvetica"/>
                <a:sym typeface="Helvetica Neue"/>
              </a:rPr>
              <a:t>STAYONLINE"  </a:t>
            </a:r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на первую покупку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сумма 1200 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руб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при заказе от 10 000 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руб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295A67B-3139-5A4B-B586-DBB126BCD49C}"/>
              </a:ext>
            </a:extLst>
          </p:cNvPr>
          <p:cNvGrpSpPr/>
          <p:nvPr/>
        </p:nvGrpSpPr>
        <p:grpSpPr>
          <a:xfrm>
            <a:off x="1286119" y="2891317"/>
            <a:ext cx="221570" cy="221570"/>
            <a:chOff x="828531" y="5659562"/>
            <a:chExt cx="347666" cy="347666"/>
          </a:xfrm>
        </p:grpSpPr>
        <p:pic>
          <p:nvPicPr>
            <p:cNvPr id="44" name="Рисунок 43">
              <a:hlinkClick r:id="rId3"/>
              <a:extLst>
                <a:ext uri="{FF2B5EF4-FFF2-40B4-BE49-F238E27FC236}">
                  <a16:creationId xmlns:a16="http://schemas.microsoft.com/office/drawing/2014/main" id="{F57F26DB-0526-1045-9300-70D9C3382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45" name="Скругленный прямоугольник 44">
              <a:hlinkClick r:id="rId6"/>
              <a:extLst>
                <a:ext uri="{FF2B5EF4-FFF2-40B4-BE49-F238E27FC236}">
                  <a16:creationId xmlns:a16="http://schemas.microsoft.com/office/drawing/2014/main" id="{1F91861B-E957-2F4D-AFAA-60D1A60E19C6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8AED4700-828C-2B4A-8260-D180949DE51A}"/>
              </a:ext>
            </a:extLst>
          </p:cNvPr>
          <p:cNvSpPr txBox="1"/>
          <p:nvPr/>
        </p:nvSpPr>
        <p:spPr>
          <a:xfrm>
            <a:off x="1569700" y="3394006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Деловая среда</a:t>
            </a:r>
          </a:p>
        </p:txBody>
      </p:sp>
      <p:sp>
        <p:nvSpPr>
          <p:cNvPr id="48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2E559E24-D46A-3A41-AEA3-670B3EE50ED4}"/>
              </a:ext>
            </a:extLst>
          </p:cNvPr>
          <p:cNvSpPr txBox="1"/>
          <p:nvPr/>
        </p:nvSpPr>
        <p:spPr>
          <a:xfrm>
            <a:off x="1569700" y="3579410"/>
            <a:ext cx="9479388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Бесплатный доступ к платформе «Деловая среда»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Полезные материалы про удаленную работу и эффективную работу из дома. Бесплатные видео из курса «120 секунд. Секретный опыт миллионеров».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20BCE90-CF26-DB49-BAB1-933B12982C3D}"/>
              </a:ext>
            </a:extLst>
          </p:cNvPr>
          <p:cNvGrpSpPr/>
          <p:nvPr/>
        </p:nvGrpSpPr>
        <p:grpSpPr>
          <a:xfrm>
            <a:off x="1286119" y="3429200"/>
            <a:ext cx="221570" cy="221570"/>
            <a:chOff x="828531" y="5659562"/>
            <a:chExt cx="347666" cy="347666"/>
          </a:xfrm>
        </p:grpSpPr>
        <p:pic>
          <p:nvPicPr>
            <p:cNvPr id="52" name="Рисунок 51">
              <a:hlinkClick r:id="rId3"/>
              <a:extLst>
                <a:ext uri="{FF2B5EF4-FFF2-40B4-BE49-F238E27FC236}">
                  <a16:creationId xmlns:a16="http://schemas.microsoft.com/office/drawing/2014/main" id="{BBD60858-40AB-6048-B87B-48B782C9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53" name="Скругленный прямоугольник 52">
              <a:hlinkClick r:id="rId7"/>
              <a:extLst>
                <a:ext uri="{FF2B5EF4-FFF2-40B4-BE49-F238E27FC236}">
                  <a16:creationId xmlns:a16="http://schemas.microsoft.com/office/drawing/2014/main" id="{005E46DF-BE77-DA4A-BD57-68C0A765DA4B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8382C9A7-E562-204B-A5B0-4B51241CE000}"/>
              </a:ext>
            </a:extLst>
          </p:cNvPr>
          <p:cNvSpPr txBox="1"/>
          <p:nvPr/>
        </p:nvSpPr>
        <p:spPr>
          <a:xfrm>
            <a:off x="1569700" y="4093253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CRM24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56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B189E0C5-2B3D-2543-8AAE-A12DE5CD005B}"/>
              </a:ext>
            </a:extLst>
          </p:cNvPr>
          <p:cNvSpPr txBox="1"/>
          <p:nvPr/>
        </p:nvSpPr>
        <p:spPr>
          <a:xfrm>
            <a:off x="1569700" y="4256355"/>
            <a:ext cx="947938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Единое онлайн-пространство для дистанционной работы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9A152323-1BA2-CD4D-A857-F9683B9479E5}"/>
              </a:ext>
            </a:extLst>
          </p:cNvPr>
          <p:cNvGrpSpPr/>
          <p:nvPr/>
        </p:nvGrpSpPr>
        <p:grpSpPr>
          <a:xfrm>
            <a:off x="1286119" y="4128447"/>
            <a:ext cx="221570" cy="221570"/>
            <a:chOff x="828531" y="5659562"/>
            <a:chExt cx="347666" cy="347666"/>
          </a:xfrm>
        </p:grpSpPr>
        <p:pic>
          <p:nvPicPr>
            <p:cNvPr id="64" name="Рисунок 63">
              <a:hlinkClick r:id="rId3"/>
              <a:extLst>
                <a:ext uri="{FF2B5EF4-FFF2-40B4-BE49-F238E27FC236}">
                  <a16:creationId xmlns:a16="http://schemas.microsoft.com/office/drawing/2014/main" id="{F85ACE6F-F970-2348-B46B-204B0287D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65" name="Скругленный прямоугольник 64">
              <a:hlinkClick r:id="rId8"/>
              <a:extLst>
                <a:ext uri="{FF2B5EF4-FFF2-40B4-BE49-F238E27FC236}">
                  <a16:creationId xmlns:a16="http://schemas.microsoft.com/office/drawing/2014/main" id="{2B668A93-55BF-A647-9480-C4AD4A68A8CC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D286C3F5-C14D-EC4B-9CC8-BE8885E0EA93}"/>
              </a:ext>
            </a:extLst>
          </p:cNvPr>
          <p:cNvSpPr txBox="1"/>
          <p:nvPr/>
        </p:nvSpPr>
        <p:spPr>
          <a:xfrm>
            <a:off x="1569700" y="4631136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Мегафон</a:t>
            </a:r>
          </a:p>
        </p:txBody>
      </p:sp>
      <p:sp>
        <p:nvSpPr>
          <p:cNvPr id="80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3046F4BC-9312-B543-901B-B2340087DA2D}"/>
              </a:ext>
            </a:extLst>
          </p:cNvPr>
          <p:cNvSpPr txBox="1"/>
          <p:nvPr/>
        </p:nvSpPr>
        <p:spPr>
          <a:xfrm>
            <a:off x="1569700" y="4803051"/>
            <a:ext cx="9479388" cy="63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Бесплатные услуги Мегафон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 18.04.2020:</a:t>
            </a:r>
            <a:b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ru-RU" sz="11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видеоконференции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b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ru-RU" sz="1100" kern="0" dirty="0" err="1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вебинары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100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7DA3B8F9-431B-DD4F-9CD4-88C6E58080D5}"/>
              </a:ext>
            </a:extLst>
          </p:cNvPr>
          <p:cNvGrpSpPr/>
          <p:nvPr/>
        </p:nvGrpSpPr>
        <p:grpSpPr>
          <a:xfrm>
            <a:off x="1286119" y="4666330"/>
            <a:ext cx="221570" cy="221570"/>
            <a:chOff x="828531" y="5659562"/>
            <a:chExt cx="347666" cy="347666"/>
          </a:xfrm>
        </p:grpSpPr>
        <p:pic>
          <p:nvPicPr>
            <p:cNvPr id="82" name="Рисунок 81">
              <a:hlinkClick r:id="rId3"/>
              <a:extLst>
                <a:ext uri="{FF2B5EF4-FFF2-40B4-BE49-F238E27FC236}">
                  <a16:creationId xmlns:a16="http://schemas.microsoft.com/office/drawing/2014/main" id="{438AF1B0-8ACB-4744-A488-20BC8C091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83" name="Скругленный прямоугольник 82">
              <a:hlinkClick r:id="rId9"/>
              <a:extLst>
                <a:ext uri="{FF2B5EF4-FFF2-40B4-BE49-F238E27FC236}">
                  <a16:creationId xmlns:a16="http://schemas.microsoft.com/office/drawing/2014/main" id="{B1E8EADB-BB36-C045-AE32-8D8B7B06D759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4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C5D14A3B-752D-FD4D-8C17-51D9F782034C}"/>
              </a:ext>
            </a:extLst>
          </p:cNvPr>
          <p:cNvSpPr txBox="1"/>
          <p:nvPr/>
        </p:nvSpPr>
        <p:spPr>
          <a:xfrm>
            <a:off x="1569700" y="5491748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DOCZILLA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88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0D406969-867B-D641-AB7F-8BA1935C2138}"/>
              </a:ext>
            </a:extLst>
          </p:cNvPr>
          <p:cNvSpPr txBox="1"/>
          <p:nvPr/>
        </p:nvSpPr>
        <p:spPr>
          <a:xfrm>
            <a:off x="1569700" y="5666001"/>
            <a:ext cx="947938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Бесплатный </a:t>
            </a:r>
            <a:r>
              <a:rPr lang="ru-RU" sz="1600" kern="0" dirty="0" err="1">
                <a:solidFill>
                  <a:srgbClr val="03A49A"/>
                </a:solidFill>
                <a:latin typeface="Helvetica"/>
                <a:sym typeface="Helvetica Neue"/>
              </a:rPr>
              <a:t>промокод</a:t>
            </a:r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 "</a:t>
            </a:r>
            <a:r>
              <a:rPr lang="en" sz="1600" kern="0" dirty="0">
                <a:solidFill>
                  <a:srgbClr val="03A49A"/>
                </a:solidFill>
                <a:latin typeface="Helvetica"/>
                <a:sym typeface="Helvetica Neue"/>
              </a:rPr>
              <a:t>DOCZILLA2020</a:t>
            </a:r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"</a:t>
            </a:r>
            <a:r>
              <a:rPr lang="ru-RU" sz="1100" kern="0" dirty="0">
                <a:solidFill>
                  <a:srgbClr val="03A49A"/>
                </a:solidFill>
                <a:latin typeface="Helvetica"/>
                <a:sym typeface="Helvetica Neue"/>
              </a:rPr>
              <a:t>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пользование услугой</a:t>
            </a:r>
          </a:p>
        </p:txBody>
      </p:sp>
      <p:sp>
        <p:nvSpPr>
          <p:cNvPr id="92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20033CAF-B381-BD41-BCCD-7AA02E9C0FFD}"/>
              </a:ext>
            </a:extLst>
          </p:cNvPr>
          <p:cNvSpPr txBox="1"/>
          <p:nvPr/>
        </p:nvSpPr>
        <p:spPr>
          <a:xfrm>
            <a:off x="1569700" y="6029630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Wilstream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93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DB654D4D-1797-7A48-AB49-BC1974B93E82}"/>
              </a:ext>
            </a:extLst>
          </p:cNvPr>
          <p:cNvSpPr txBox="1"/>
          <p:nvPr/>
        </p:nvSpPr>
        <p:spPr>
          <a:xfrm>
            <a:off x="1569700" y="6213856"/>
            <a:ext cx="947938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"/>
                <a:sym typeface="Helvetica Neue"/>
              </a:rPr>
              <a:t>Пакетное решение на прием и обработку входящих звонков с бесплатным и быстрым запуском</a:t>
            </a:r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24F11C1-189D-B342-BA7D-8598C4D987B2}"/>
              </a:ext>
            </a:extLst>
          </p:cNvPr>
          <p:cNvGrpSpPr/>
          <p:nvPr/>
        </p:nvGrpSpPr>
        <p:grpSpPr>
          <a:xfrm>
            <a:off x="1286119" y="6064824"/>
            <a:ext cx="221570" cy="221570"/>
            <a:chOff x="828531" y="5659562"/>
            <a:chExt cx="347666" cy="347666"/>
          </a:xfrm>
        </p:grpSpPr>
        <p:pic>
          <p:nvPicPr>
            <p:cNvPr id="95" name="Рисунок 94">
              <a:hlinkClick r:id="rId3"/>
              <a:extLst>
                <a:ext uri="{FF2B5EF4-FFF2-40B4-BE49-F238E27FC236}">
                  <a16:creationId xmlns:a16="http://schemas.microsoft.com/office/drawing/2014/main" id="{4ACDD08B-9EF0-6D42-889D-EF3FC6CD6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96" name="Скругленный прямоугольник 95">
              <a:hlinkClick r:id="rId10"/>
              <a:extLst>
                <a:ext uri="{FF2B5EF4-FFF2-40B4-BE49-F238E27FC236}">
                  <a16:creationId xmlns:a16="http://schemas.microsoft.com/office/drawing/2014/main" id="{48912E0A-0AB4-E240-9E70-A5E2AEFFA0E7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Скругленный прямоугольник 36">
            <a:hlinkClick r:id="rId5"/>
            <a:extLst>
              <a:ext uri="{FF2B5EF4-FFF2-40B4-BE49-F238E27FC236}">
                <a16:creationId xmlns:a16="http://schemas.microsoft.com/office/drawing/2014/main" id="{42B84643-9C5E-804F-9C6A-5014F301CFC7}"/>
              </a:ext>
            </a:extLst>
          </p:cNvPr>
          <p:cNvSpPr/>
          <p:nvPr/>
        </p:nvSpPr>
        <p:spPr>
          <a:xfrm>
            <a:off x="1301302" y="5492246"/>
            <a:ext cx="221570" cy="22157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8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" descr="Изображение">
            <a:extLst>
              <a:ext uri="{FF2B5EF4-FFF2-40B4-BE49-F238E27FC236}">
                <a16:creationId xmlns:a16="http://schemas.microsoft.com/office/drawing/2014/main" id="{C788C8E4-6D30-B646-A889-435D1492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Линия">
            <a:extLst>
              <a:ext uri="{FF2B5EF4-FFF2-40B4-BE49-F238E27FC236}">
                <a16:creationId xmlns:a16="http://schemas.microsoft.com/office/drawing/2014/main" id="{9132F815-CCBC-0B4F-B046-5925D5559193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Реструктуризация кредитов для клиентов">
            <a:extLst>
              <a:ext uri="{FF2B5EF4-FFF2-40B4-BE49-F238E27FC236}">
                <a16:creationId xmlns:a16="http://schemas.microsoft.com/office/drawing/2014/main" id="{563AFB65-2ACF-2441-8E8F-1F63DFFD9D1B}"/>
              </a:ext>
            </a:extLst>
          </p:cNvPr>
          <p:cNvSpPr txBox="1"/>
          <p:nvPr/>
        </p:nvSpPr>
        <p:spPr>
          <a:xfrm>
            <a:off x="1244691" y="1442605"/>
            <a:ext cx="791295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Экосистема</a:t>
            </a:r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D9CFF6FB-D5D7-6A4F-A212-390930B3A91A}"/>
              </a:ext>
            </a:extLst>
          </p:cNvPr>
          <p:cNvSpPr txBox="1"/>
          <p:nvPr/>
        </p:nvSpPr>
        <p:spPr>
          <a:xfrm>
            <a:off x="1569700" y="2143429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262626"/>
                </a:solidFill>
                <a:latin typeface="Helvetica"/>
                <a:sym typeface="Helvetica"/>
              </a:rPr>
              <a:t>1 С</a:t>
            </a: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27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8F0FCF66-42A2-F249-9CC0-F5CC50E01C4F}"/>
              </a:ext>
            </a:extLst>
          </p:cNvPr>
          <p:cNvSpPr txBox="1"/>
          <p:nvPr/>
        </p:nvSpPr>
        <p:spPr>
          <a:xfrm>
            <a:off x="1569700" y="2300280"/>
            <a:ext cx="947938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Антикризисный пакет решений "1С-Просто"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для малых розничных предприятий. Бесплатно до лета 2020</a:t>
            </a:r>
          </a:p>
        </p:txBody>
      </p:sp>
      <p:sp>
        <p:nvSpPr>
          <p:cNvPr id="41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0FC34960-D5E9-BB48-B53A-FF3C1CDAE7BC}"/>
              </a:ext>
            </a:extLst>
          </p:cNvPr>
          <p:cNvSpPr txBox="1"/>
          <p:nvPr/>
        </p:nvSpPr>
        <p:spPr>
          <a:xfrm>
            <a:off x="1569700" y="2742165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 err="1">
                <a:solidFill>
                  <a:srgbClr val="262626"/>
                </a:solidFill>
                <a:latin typeface="Helvetica"/>
                <a:sym typeface="Helvetica"/>
              </a:rPr>
              <a:t>Вконтакте</a:t>
            </a: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47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3B336210-D897-264B-B4B1-D142D73E7633}"/>
              </a:ext>
            </a:extLst>
          </p:cNvPr>
          <p:cNvSpPr txBox="1"/>
          <p:nvPr/>
        </p:nvSpPr>
        <p:spPr>
          <a:xfrm>
            <a:off x="1569700" y="2900789"/>
            <a:ext cx="947938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 в поддержку малого бизнеса — удваивает бюджет на рекламу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Срок  действия акции до 30.06.2020.</a:t>
            </a:r>
          </a:p>
        </p:txBody>
      </p:sp>
      <p:sp>
        <p:nvSpPr>
          <p:cNvPr id="58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2769D8C4-3DE2-D946-85B3-6B60A3F2C438}"/>
              </a:ext>
            </a:extLst>
          </p:cNvPr>
          <p:cNvSpPr txBox="1"/>
          <p:nvPr/>
        </p:nvSpPr>
        <p:spPr>
          <a:xfrm>
            <a:off x="1569700" y="3340901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kern="0" dirty="0" err="1">
                <a:solidFill>
                  <a:srgbClr val="262626"/>
                </a:solidFill>
                <a:latin typeface="Helvetica"/>
                <a:sym typeface="Helvetica"/>
              </a:rPr>
              <a:t>SberUnity</a:t>
            </a: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5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E840C8BD-DEE5-6A4A-BD6F-22DAE0D61429}"/>
              </a:ext>
            </a:extLst>
          </p:cNvPr>
          <p:cNvSpPr txBox="1"/>
          <p:nvPr/>
        </p:nvSpPr>
        <p:spPr>
          <a:xfrm>
            <a:off x="1569700" y="3537456"/>
            <a:ext cx="9479388" cy="713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Онлайн ресурс, для трансформации бизнеса , корректировки бизнес-модели предприятия, перевода бизнеса в онлайн режим, поиска новых каналов продаж </a:t>
            </a:r>
          </a:p>
          <a:p>
            <a:pPr lvl="0" defTabSz="412750" hangingPunct="0"/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 помощи известных бизнес 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трекеров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России и 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экпертов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Сбербанка </a:t>
            </a:r>
          </a:p>
        </p:txBody>
      </p:sp>
      <p:sp>
        <p:nvSpPr>
          <p:cNvPr id="11" name="Скругленный прямоугольник 10">
            <a:hlinkClick r:id="rId3"/>
            <a:extLst>
              <a:ext uri="{FF2B5EF4-FFF2-40B4-BE49-F238E27FC236}">
                <a16:creationId xmlns:a16="http://schemas.microsoft.com/office/drawing/2014/main" id="{B96E0146-2D58-3D4B-8A41-7EE05465FCF3}"/>
              </a:ext>
            </a:extLst>
          </p:cNvPr>
          <p:cNvSpPr/>
          <p:nvPr/>
        </p:nvSpPr>
        <p:spPr>
          <a:xfrm>
            <a:off x="1286119" y="2178623"/>
            <a:ext cx="221570" cy="22157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>
            <a:hlinkClick r:id="rId3"/>
            <a:extLst>
              <a:ext uri="{FF2B5EF4-FFF2-40B4-BE49-F238E27FC236}">
                <a16:creationId xmlns:a16="http://schemas.microsoft.com/office/drawing/2014/main" id="{882E75AC-6C45-1C4E-A9B8-48134FD4E5B3}"/>
              </a:ext>
            </a:extLst>
          </p:cNvPr>
          <p:cNvSpPr/>
          <p:nvPr/>
        </p:nvSpPr>
        <p:spPr>
          <a:xfrm>
            <a:off x="1286454" y="2784056"/>
            <a:ext cx="221570" cy="22157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>
            <a:hlinkClick r:id="rId3"/>
            <a:extLst>
              <a:ext uri="{FF2B5EF4-FFF2-40B4-BE49-F238E27FC236}">
                <a16:creationId xmlns:a16="http://schemas.microsoft.com/office/drawing/2014/main" id="{B267588C-400E-9E4B-B2F3-F83839615468}"/>
              </a:ext>
            </a:extLst>
          </p:cNvPr>
          <p:cNvSpPr/>
          <p:nvPr/>
        </p:nvSpPr>
        <p:spPr>
          <a:xfrm>
            <a:off x="1286119" y="3412247"/>
            <a:ext cx="221570" cy="22157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10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id="{980010FF-2D71-0C45-9C1A-4D881A83F5C6}"/>
              </a:ext>
            </a:extLst>
          </p:cNvPr>
          <p:cNvSpPr txBox="1"/>
          <p:nvPr/>
        </p:nvSpPr>
        <p:spPr>
          <a:xfrm>
            <a:off x="1244691" y="1442605"/>
            <a:ext cx="2937565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412750" hangingPunct="0">
              <a:defRPr sz="7000" b="0"/>
            </a:pP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Маркетинг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D516F101-2C7E-FE4E-B8D7-EAD53981880D}"/>
              </a:ext>
            </a:extLst>
          </p:cNvPr>
          <p:cNvSpPr/>
          <p:nvPr/>
        </p:nvSpPr>
        <p:spPr>
          <a:xfrm>
            <a:off x="1264979" y="2350695"/>
            <a:ext cx="2649365" cy="2649365"/>
          </a:xfrm>
          <a:prstGeom prst="roundRect">
            <a:avLst/>
          </a:prstGeom>
          <a:solidFill>
            <a:srgbClr val="03A4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E37C809-527A-5941-BE65-50F2319A0442}"/>
              </a:ext>
            </a:extLst>
          </p:cNvPr>
          <p:cNvSpPr/>
          <p:nvPr/>
        </p:nvSpPr>
        <p:spPr>
          <a:xfrm>
            <a:off x="1444186" y="2548197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EFC29722-7330-C14B-B3E5-52C9A2FCFACD}"/>
              </a:ext>
            </a:extLst>
          </p:cNvPr>
          <p:cNvSpPr txBox="1"/>
          <p:nvPr/>
        </p:nvSpPr>
        <p:spPr>
          <a:xfrm>
            <a:off x="1507689" y="2779098"/>
            <a:ext cx="2330995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Фокусные продукты банка и экосистемы</a:t>
            </a: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2BE482A1-DAEC-9340-A0B4-F8F24C73725B}"/>
              </a:ext>
            </a:extLst>
          </p:cNvPr>
          <p:cNvSpPr txBox="1"/>
          <p:nvPr/>
        </p:nvSpPr>
        <p:spPr>
          <a:xfrm>
            <a:off x="1507689" y="4196129"/>
            <a:ext cx="2184207" cy="559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предложения, скидки и полезные сервисы для бизнеса в текущей ситуации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24B4FC07-EDF4-0B4B-B8C2-2B18739B8432}"/>
              </a:ext>
            </a:extLst>
          </p:cNvPr>
          <p:cNvSpPr/>
          <p:nvPr/>
        </p:nvSpPr>
        <p:spPr>
          <a:xfrm>
            <a:off x="4764521" y="2350695"/>
            <a:ext cx="2649365" cy="2649365"/>
          </a:xfrm>
          <a:prstGeom prst="roundRect">
            <a:avLst/>
          </a:prstGeom>
          <a:solidFill>
            <a:srgbClr val="BD6A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68270869-9D6C-4C44-9E32-443BCFD9BAB5}"/>
              </a:ext>
            </a:extLst>
          </p:cNvPr>
          <p:cNvSpPr/>
          <p:nvPr/>
        </p:nvSpPr>
        <p:spPr>
          <a:xfrm>
            <a:off x="4943728" y="2548197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5E8ADB56-CBE7-C545-BF93-D7813C79DE23}"/>
              </a:ext>
            </a:extLst>
          </p:cNvPr>
          <p:cNvSpPr txBox="1"/>
          <p:nvPr/>
        </p:nvSpPr>
        <p:spPr>
          <a:xfrm>
            <a:off x="5030257" y="2779098"/>
            <a:ext cx="179376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Пакеты услуг</a:t>
            </a:r>
          </a:p>
        </p:txBody>
      </p:sp>
      <p:sp>
        <p:nvSpPr>
          <p:cNvPr id="35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A9BD1E2B-7427-ED47-B143-0FD8F8B9CDDB}"/>
              </a:ext>
            </a:extLst>
          </p:cNvPr>
          <p:cNvSpPr txBox="1"/>
          <p:nvPr/>
        </p:nvSpPr>
        <p:spPr>
          <a:xfrm>
            <a:off x="5030257" y="4226387"/>
            <a:ext cx="2587130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все платные ПУ (кроме "Больших возможностей") за 1 р. в течении </a:t>
            </a:r>
          </a:p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2-х месяцев, открытие счета не выходя из дома</a:t>
            </a: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4D428656-DA1E-6146-939E-C59D7292F55E}"/>
              </a:ext>
            </a:extLst>
          </p:cNvPr>
          <p:cNvSpPr/>
          <p:nvPr/>
        </p:nvSpPr>
        <p:spPr>
          <a:xfrm>
            <a:off x="8264063" y="2350695"/>
            <a:ext cx="2649365" cy="2649365"/>
          </a:xfrm>
          <a:prstGeom prst="roundRect">
            <a:avLst/>
          </a:prstGeom>
          <a:solidFill>
            <a:srgbClr val="71EB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5D9545EE-5E98-D34D-81E6-96F9DF328955}"/>
              </a:ext>
            </a:extLst>
          </p:cNvPr>
          <p:cNvSpPr/>
          <p:nvPr/>
        </p:nvSpPr>
        <p:spPr>
          <a:xfrm>
            <a:off x="8443270" y="2548197"/>
            <a:ext cx="2649365" cy="264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E200CC95-38D4-BE4B-871B-B5A827C2D8CF}"/>
              </a:ext>
            </a:extLst>
          </p:cNvPr>
          <p:cNvSpPr txBox="1"/>
          <p:nvPr/>
        </p:nvSpPr>
        <p:spPr>
          <a:xfrm>
            <a:off x="8505506" y="2779098"/>
            <a:ext cx="200604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Бизнес-</a:t>
            </a:r>
            <a:r>
              <a:rPr lang="ru-RU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кешбэк</a:t>
            </a:r>
            <a:endParaRPr lang="ru-RU" sz="11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44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5162DDD9-03FD-2045-8C9B-F22F72C7322B}"/>
              </a:ext>
            </a:extLst>
          </p:cNvPr>
          <p:cNvSpPr txBox="1"/>
          <p:nvPr/>
        </p:nvSpPr>
        <p:spPr>
          <a:xfrm>
            <a:off x="8505506" y="4282581"/>
            <a:ext cx="2345788" cy="559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возврат до 5% с каждой покупки по бизнес-карте </a:t>
            </a:r>
            <a:r>
              <a:rPr lang="en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Visa 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Сбербанка</a:t>
            </a:r>
          </a:p>
        </p:txBody>
      </p:sp>
      <p:sp>
        <p:nvSpPr>
          <p:cNvPr id="57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200CF30E-8D9A-5443-BE2E-1E0FF4EB676F}"/>
              </a:ext>
            </a:extLst>
          </p:cNvPr>
          <p:cNvSpPr txBox="1"/>
          <p:nvPr/>
        </p:nvSpPr>
        <p:spPr>
          <a:xfrm>
            <a:off x="1600988" y="5835431"/>
            <a:ext cx="5502806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35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Сбербанк для бизнеса</a:t>
            </a:r>
          </a:p>
        </p:txBody>
      </p:sp>
      <p:sp>
        <p:nvSpPr>
          <p:cNvPr id="58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04FB24C7-229F-3A42-85BE-28F3048C1379}"/>
              </a:ext>
            </a:extLst>
          </p:cNvPr>
          <p:cNvSpPr txBox="1"/>
          <p:nvPr/>
        </p:nvSpPr>
        <p:spPr>
          <a:xfrm>
            <a:off x="1600988" y="6017692"/>
            <a:ext cx="8616053" cy="566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2000" b="1" kern="0" dirty="0">
                <a:solidFill>
                  <a:srgbClr val="262626"/>
                </a:solidFill>
                <a:latin typeface="Helvetica"/>
                <a:sym typeface="Helvetica Neue"/>
              </a:rPr>
              <a:t>Актуальные посты, новые проекты и полезная информация </a:t>
            </a:r>
          </a:p>
          <a:p>
            <a:pPr defTabSz="412750" hangingPunct="0"/>
            <a:r>
              <a:rPr lang="ru-RU" sz="135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для клиентов в период кризиса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807B323-B4FC-EA49-AFD1-0D622DDB39CA}"/>
              </a:ext>
            </a:extLst>
          </p:cNvPr>
          <p:cNvGrpSpPr/>
          <p:nvPr/>
        </p:nvGrpSpPr>
        <p:grpSpPr>
          <a:xfrm>
            <a:off x="2414594" y="4921255"/>
            <a:ext cx="583572" cy="549170"/>
            <a:chOff x="2414594" y="4841252"/>
            <a:chExt cx="583572" cy="549170"/>
          </a:xfrm>
        </p:grpSpPr>
        <p:sp>
          <p:nvSpPr>
            <p:cNvPr id="60" name="Скругленный прямоугольник 59">
              <a:hlinkClick r:id="rId3"/>
              <a:extLst>
                <a:ext uri="{FF2B5EF4-FFF2-40B4-BE49-F238E27FC236}">
                  <a16:creationId xmlns:a16="http://schemas.microsoft.com/office/drawing/2014/main" id="{33AF17DA-9215-EC4B-AE76-4979CC79156E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03A4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11" name="Рисунок 10">
              <a:hlinkClick r:id="rId3"/>
              <a:extLst>
                <a:ext uri="{FF2B5EF4-FFF2-40B4-BE49-F238E27FC236}">
                  <a16:creationId xmlns:a16="http://schemas.microsoft.com/office/drawing/2014/main" id="{39EC034C-1EB0-1B44-87C6-18B87B6F5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BAADF650-BA53-D14A-989E-3A2AC6B664A7}"/>
              </a:ext>
            </a:extLst>
          </p:cNvPr>
          <p:cNvGrpSpPr/>
          <p:nvPr/>
        </p:nvGrpSpPr>
        <p:grpSpPr>
          <a:xfrm>
            <a:off x="5940219" y="4921255"/>
            <a:ext cx="583572" cy="549170"/>
            <a:chOff x="2414594" y="4841252"/>
            <a:chExt cx="583572" cy="549170"/>
          </a:xfrm>
        </p:grpSpPr>
        <p:sp>
          <p:nvSpPr>
            <p:cNvPr id="63" name="Скругленный прямоугольник 62">
              <a:hlinkClick r:id="rId5"/>
              <a:extLst>
                <a:ext uri="{FF2B5EF4-FFF2-40B4-BE49-F238E27FC236}">
                  <a16:creationId xmlns:a16="http://schemas.microsoft.com/office/drawing/2014/main" id="{C3AC40BB-E55C-C54B-9B9A-C05BEDA399D9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BD6AF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64" name="Рисунок 63">
              <a:hlinkClick r:id="rId5"/>
              <a:extLst>
                <a:ext uri="{FF2B5EF4-FFF2-40B4-BE49-F238E27FC236}">
                  <a16:creationId xmlns:a16="http://schemas.microsoft.com/office/drawing/2014/main" id="{868F74BE-C5CB-6242-A510-EF690E7BC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617F1794-BBB1-1440-97A2-7DB63EE192C5}"/>
              </a:ext>
            </a:extLst>
          </p:cNvPr>
          <p:cNvGrpSpPr/>
          <p:nvPr/>
        </p:nvGrpSpPr>
        <p:grpSpPr>
          <a:xfrm>
            <a:off x="9511762" y="4921255"/>
            <a:ext cx="583572" cy="549170"/>
            <a:chOff x="2414594" y="4841252"/>
            <a:chExt cx="583572" cy="549170"/>
          </a:xfrm>
        </p:grpSpPr>
        <p:sp>
          <p:nvSpPr>
            <p:cNvPr id="66" name="Скругленный прямоугольник 65">
              <a:hlinkClick r:id="rId6"/>
              <a:extLst>
                <a:ext uri="{FF2B5EF4-FFF2-40B4-BE49-F238E27FC236}">
                  <a16:creationId xmlns:a16="http://schemas.microsoft.com/office/drawing/2014/main" id="{029A4325-51DA-6D43-975F-986651EB12F3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71EB5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67" name="Рисунок 66">
              <a:hlinkClick r:id="rId6"/>
              <a:extLst>
                <a:ext uri="{FF2B5EF4-FFF2-40B4-BE49-F238E27FC236}">
                  <a16:creationId xmlns:a16="http://schemas.microsoft.com/office/drawing/2014/main" id="{7D16B232-C9DC-344C-B5C7-5EA94DB9B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98867B9-CF3C-7349-BF8C-2A42766BBC0A}"/>
              </a:ext>
            </a:extLst>
          </p:cNvPr>
          <p:cNvGrpSpPr/>
          <p:nvPr/>
        </p:nvGrpSpPr>
        <p:grpSpPr>
          <a:xfrm>
            <a:off x="1286119" y="5901671"/>
            <a:ext cx="221570" cy="221570"/>
            <a:chOff x="828531" y="5659562"/>
            <a:chExt cx="347666" cy="347666"/>
          </a:xfrm>
        </p:grpSpPr>
        <p:pic>
          <p:nvPicPr>
            <p:cNvPr id="2" name="Рисунок 1">
              <a:hlinkClick r:id="rId7"/>
              <a:extLst>
                <a:ext uri="{FF2B5EF4-FFF2-40B4-BE49-F238E27FC236}">
                  <a16:creationId xmlns:a16="http://schemas.microsoft.com/office/drawing/2014/main" id="{EAA8740C-04DB-D844-85BE-F6E5BA9C2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5" name="Скругленный прямоугольник 4">
              <a:hlinkClick r:id="rId7"/>
              <a:extLst>
                <a:ext uri="{FF2B5EF4-FFF2-40B4-BE49-F238E27FC236}">
                  <a16:creationId xmlns:a16="http://schemas.microsoft.com/office/drawing/2014/main" id="{6292E4BC-C4B8-BB42-A50C-D77EFE2AA8E1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728596-5E94-7A46-B3BA-F6A5631D8627}"/>
              </a:ext>
            </a:extLst>
          </p:cNvPr>
          <p:cNvSpPr/>
          <p:nvPr/>
        </p:nvSpPr>
        <p:spPr>
          <a:xfrm>
            <a:off x="1507689" y="3201483"/>
            <a:ext cx="2585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Кампания "Бизнес на </a:t>
            </a:r>
            <a:r>
              <a:rPr lang="ru-RU" sz="2000" b="1" kern="0" dirty="0" err="1">
                <a:solidFill>
                  <a:srgbClr val="262626"/>
                </a:solidFill>
                <a:latin typeface="Helvetica"/>
              </a:rPr>
              <a:t>удалёнке</a:t>
            </a:r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" в Интернете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8E7A022-C9A2-0E4F-A3ED-7946E058ED82}"/>
              </a:ext>
            </a:extLst>
          </p:cNvPr>
          <p:cNvSpPr/>
          <p:nvPr/>
        </p:nvSpPr>
        <p:spPr>
          <a:xfrm>
            <a:off x="5030257" y="2980671"/>
            <a:ext cx="2808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Продвижение антикризисного счёта для бизнеса от 0 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6E18F4-F7ED-BA48-9395-39F4E5A9205F}"/>
              </a:ext>
            </a:extLst>
          </p:cNvPr>
          <p:cNvSpPr/>
          <p:nvPr/>
        </p:nvSpPr>
        <p:spPr>
          <a:xfrm>
            <a:off x="8505506" y="3019551"/>
            <a:ext cx="2587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Рекламная кампания Бизнес-</a:t>
            </a:r>
            <a:r>
              <a:rPr lang="ru-RU" sz="2000" b="1" kern="0" dirty="0" err="1">
                <a:solidFill>
                  <a:srgbClr val="262626"/>
                </a:solidFill>
                <a:latin typeface="Helvetica"/>
              </a:rPr>
              <a:t>кешбэк</a:t>
            </a:r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 5% даже на </a:t>
            </a:r>
            <a:r>
              <a:rPr lang="ru-RU" sz="2000" b="1" kern="0" dirty="0" err="1">
                <a:solidFill>
                  <a:srgbClr val="262626"/>
                </a:solidFill>
                <a:latin typeface="Helvetica"/>
              </a:rPr>
              <a:t>удалёнке</a:t>
            </a:r>
            <a:endParaRPr lang="ru-RU" sz="2000" b="1" kern="0" dirty="0">
              <a:solidFill>
                <a:srgbClr val="262626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0747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" descr="Изображение">
            <a:extLst>
              <a:ext uri="{FF2B5EF4-FFF2-40B4-BE49-F238E27FC236}">
                <a16:creationId xmlns:a16="http://schemas.microsoft.com/office/drawing/2014/main" id="{C788C8E4-6D30-B646-A889-435D1492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Линия">
            <a:extLst>
              <a:ext uri="{FF2B5EF4-FFF2-40B4-BE49-F238E27FC236}">
                <a16:creationId xmlns:a16="http://schemas.microsoft.com/office/drawing/2014/main" id="{9132F815-CCBC-0B4F-B046-5925D5559193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Реструктуризация кредитов для клиентов">
            <a:extLst>
              <a:ext uri="{FF2B5EF4-FFF2-40B4-BE49-F238E27FC236}">
                <a16:creationId xmlns:a16="http://schemas.microsoft.com/office/drawing/2014/main" id="{563AFB65-2ACF-2441-8E8F-1F63DFFD9D1B}"/>
              </a:ext>
            </a:extLst>
          </p:cNvPr>
          <p:cNvSpPr txBox="1"/>
          <p:nvPr/>
        </p:nvSpPr>
        <p:spPr>
          <a:xfrm>
            <a:off x="1244691" y="1442605"/>
            <a:ext cx="791295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412750" hangingPunct="0">
              <a:defRPr sz="7000" b="0"/>
            </a:pP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Обучение и информирование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BF57986E-7661-2045-8C40-046D4A6477AC}"/>
              </a:ext>
            </a:extLst>
          </p:cNvPr>
          <p:cNvSpPr/>
          <p:nvPr/>
        </p:nvSpPr>
        <p:spPr>
          <a:xfrm>
            <a:off x="1264979" y="2350695"/>
            <a:ext cx="2649365" cy="2826691"/>
          </a:xfrm>
          <a:prstGeom prst="roundRect">
            <a:avLst/>
          </a:prstGeom>
          <a:solidFill>
            <a:srgbClr val="03A4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C9C84B33-77FA-1C4C-AD91-D784F00CDF8A}"/>
              </a:ext>
            </a:extLst>
          </p:cNvPr>
          <p:cNvSpPr/>
          <p:nvPr/>
        </p:nvSpPr>
        <p:spPr>
          <a:xfrm>
            <a:off x="1444186" y="2548197"/>
            <a:ext cx="2649365" cy="2826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6F965D99-5FE0-6C4F-A6B7-903D8C9CAC0A}"/>
              </a:ext>
            </a:extLst>
          </p:cNvPr>
          <p:cNvSpPr txBox="1"/>
          <p:nvPr/>
        </p:nvSpPr>
        <p:spPr>
          <a:xfrm>
            <a:off x="1563551" y="2779098"/>
            <a:ext cx="2330995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Ток-шоу Бизнес на </a:t>
            </a:r>
            <a:r>
              <a:rPr lang="ru-RU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удалёнке</a:t>
            </a:r>
            <a:endParaRPr lang="ru-RU" sz="11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4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24028397-848F-AF48-B9CA-C95B5F81E729}"/>
              </a:ext>
            </a:extLst>
          </p:cNvPr>
          <p:cNvSpPr txBox="1"/>
          <p:nvPr/>
        </p:nvSpPr>
        <p:spPr>
          <a:xfrm>
            <a:off x="1563551" y="4096574"/>
            <a:ext cx="2184207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 выпусков, где встретятся опытные бизнесмены и предприниматели- </a:t>
            </a:r>
            <a:r>
              <a:rPr lang="ru-RU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миллениалы</a:t>
            </a: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чтобы обсудить актуальные проблемы малого бизнеса</a:t>
            </a: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CC48E9E9-089E-C142-BB3B-2320B96B9D0D}"/>
              </a:ext>
            </a:extLst>
          </p:cNvPr>
          <p:cNvSpPr/>
          <p:nvPr/>
        </p:nvSpPr>
        <p:spPr>
          <a:xfrm>
            <a:off x="4764521" y="2350695"/>
            <a:ext cx="2649365" cy="2826691"/>
          </a:xfrm>
          <a:prstGeom prst="roundRect">
            <a:avLst/>
          </a:prstGeom>
          <a:solidFill>
            <a:srgbClr val="BD6A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3F519C46-5789-4445-8A12-C331EB5B2473}"/>
              </a:ext>
            </a:extLst>
          </p:cNvPr>
          <p:cNvSpPr/>
          <p:nvPr/>
        </p:nvSpPr>
        <p:spPr>
          <a:xfrm>
            <a:off x="4943728" y="2548197"/>
            <a:ext cx="2649365" cy="2826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29DE8675-92DE-E04B-A098-ADFF329C36A0}"/>
              </a:ext>
            </a:extLst>
          </p:cNvPr>
          <p:cNvSpPr txBox="1"/>
          <p:nvPr/>
        </p:nvSpPr>
        <p:spPr>
          <a:xfrm>
            <a:off x="4996635" y="2779098"/>
            <a:ext cx="179376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11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HotNews</a:t>
            </a:r>
            <a:endParaRPr lang="ru-RU" sz="11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"/>
            </a:endParaRPr>
          </a:p>
        </p:txBody>
      </p:sp>
      <p:sp>
        <p:nvSpPr>
          <p:cNvPr id="5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E22BBEA9-96FE-E14E-AA2F-F73068FE51B0}"/>
              </a:ext>
            </a:extLst>
          </p:cNvPr>
          <p:cNvSpPr txBox="1"/>
          <p:nvPr/>
        </p:nvSpPr>
        <p:spPr>
          <a:xfrm>
            <a:off x="4996635" y="4221422"/>
            <a:ext cx="2730277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 изменениях в работе сервисов и отделений банка, ответы на популярные вопросы и о том, как работать удалённо в Сбербанк Бизнес Онлайн</a:t>
            </a: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9C90CB1A-83F6-C940-96F7-41E000113691}"/>
              </a:ext>
            </a:extLst>
          </p:cNvPr>
          <p:cNvSpPr/>
          <p:nvPr/>
        </p:nvSpPr>
        <p:spPr>
          <a:xfrm>
            <a:off x="8264063" y="2350695"/>
            <a:ext cx="2649365" cy="2826691"/>
          </a:xfrm>
          <a:prstGeom prst="roundRect">
            <a:avLst/>
          </a:prstGeom>
          <a:solidFill>
            <a:srgbClr val="71EB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D9AE49F2-A5AC-274B-97DA-AC5E77F2CA48}"/>
              </a:ext>
            </a:extLst>
          </p:cNvPr>
          <p:cNvSpPr/>
          <p:nvPr/>
        </p:nvSpPr>
        <p:spPr>
          <a:xfrm>
            <a:off x="8443270" y="2548197"/>
            <a:ext cx="2649365" cy="2826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A63F7197-0F8E-2643-99DF-FC8949EE918E}"/>
              </a:ext>
            </a:extLst>
          </p:cNvPr>
          <p:cNvSpPr txBox="1"/>
          <p:nvPr/>
        </p:nvSpPr>
        <p:spPr>
          <a:xfrm>
            <a:off x="8500186" y="2787006"/>
            <a:ext cx="234458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"/>
              </a:rPr>
              <a:t>Виртуальная школа Сбербанка</a:t>
            </a:r>
          </a:p>
        </p:txBody>
      </p:sp>
      <p:sp>
        <p:nvSpPr>
          <p:cNvPr id="63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81F8E121-03F3-7B44-9362-1FF7F63D236D}"/>
              </a:ext>
            </a:extLst>
          </p:cNvPr>
          <p:cNvSpPr txBox="1"/>
          <p:nvPr/>
        </p:nvSpPr>
        <p:spPr>
          <a:xfrm>
            <a:off x="8500186" y="4245370"/>
            <a:ext cx="2427395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1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 теряя производительности, повышая безопасность и удовлетворенность сотрудников, и экономя затраты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B1EC15B4-3CDA-0046-AED0-85269AF4F6A3}"/>
              </a:ext>
            </a:extLst>
          </p:cNvPr>
          <p:cNvGrpSpPr/>
          <p:nvPr/>
        </p:nvGrpSpPr>
        <p:grpSpPr>
          <a:xfrm>
            <a:off x="2414594" y="5066219"/>
            <a:ext cx="583572" cy="549170"/>
            <a:chOff x="2414594" y="4841252"/>
            <a:chExt cx="583572" cy="549170"/>
          </a:xfrm>
        </p:grpSpPr>
        <p:sp>
          <p:nvSpPr>
            <p:cNvPr id="67" name="Скругленный прямоугольник 66">
              <a:hlinkClick r:id="rId3"/>
              <a:extLst>
                <a:ext uri="{FF2B5EF4-FFF2-40B4-BE49-F238E27FC236}">
                  <a16:creationId xmlns:a16="http://schemas.microsoft.com/office/drawing/2014/main" id="{FC8CFD3B-0997-504E-8312-8D8C6168E649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03A4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68" name="Рисунок 67">
              <a:hlinkClick r:id="rId3"/>
              <a:extLst>
                <a:ext uri="{FF2B5EF4-FFF2-40B4-BE49-F238E27FC236}">
                  <a16:creationId xmlns:a16="http://schemas.microsoft.com/office/drawing/2014/main" id="{67AA78E3-D2FF-0C4D-9D84-499EF3CFA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F324B0F1-9183-0644-ABD5-99629FC7AD6C}"/>
              </a:ext>
            </a:extLst>
          </p:cNvPr>
          <p:cNvGrpSpPr/>
          <p:nvPr/>
        </p:nvGrpSpPr>
        <p:grpSpPr>
          <a:xfrm>
            <a:off x="5940219" y="5066219"/>
            <a:ext cx="583572" cy="549170"/>
            <a:chOff x="2414594" y="4841252"/>
            <a:chExt cx="583572" cy="549170"/>
          </a:xfrm>
        </p:grpSpPr>
        <p:sp>
          <p:nvSpPr>
            <p:cNvPr id="70" name="Скругленный прямоугольник 69">
              <a:hlinkClick r:id="rId5"/>
              <a:extLst>
                <a:ext uri="{FF2B5EF4-FFF2-40B4-BE49-F238E27FC236}">
                  <a16:creationId xmlns:a16="http://schemas.microsoft.com/office/drawing/2014/main" id="{C679EC29-10EC-BE4C-82E2-D428E76CD9B3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BD6AF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71" name="Рисунок 70">
              <a:hlinkClick r:id="rId5"/>
              <a:extLst>
                <a:ext uri="{FF2B5EF4-FFF2-40B4-BE49-F238E27FC236}">
                  <a16:creationId xmlns:a16="http://schemas.microsoft.com/office/drawing/2014/main" id="{5FACA4E0-BDDD-494A-9C8F-816A3F1F9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08D7A29-A937-D749-A4BD-55DCC07ED9A3}"/>
              </a:ext>
            </a:extLst>
          </p:cNvPr>
          <p:cNvGrpSpPr/>
          <p:nvPr/>
        </p:nvGrpSpPr>
        <p:grpSpPr>
          <a:xfrm>
            <a:off x="9511762" y="5066219"/>
            <a:ext cx="583572" cy="549170"/>
            <a:chOff x="2414594" y="4841252"/>
            <a:chExt cx="583572" cy="549170"/>
          </a:xfrm>
        </p:grpSpPr>
        <p:sp>
          <p:nvSpPr>
            <p:cNvPr id="73" name="Скругленный прямоугольник 72">
              <a:hlinkClick r:id="rId6"/>
              <a:extLst>
                <a:ext uri="{FF2B5EF4-FFF2-40B4-BE49-F238E27FC236}">
                  <a16:creationId xmlns:a16="http://schemas.microsoft.com/office/drawing/2014/main" id="{91479720-0A02-084A-80EC-E298E8B667D4}"/>
                </a:ext>
              </a:extLst>
            </p:cNvPr>
            <p:cNvSpPr/>
            <p:nvPr/>
          </p:nvSpPr>
          <p:spPr>
            <a:xfrm>
              <a:off x="2414594" y="4841252"/>
              <a:ext cx="583572" cy="549170"/>
            </a:xfrm>
            <a:prstGeom prst="roundRect">
              <a:avLst>
                <a:gd name="adj" fmla="val 50000"/>
              </a:avLst>
            </a:prstGeom>
            <a:solidFill>
              <a:srgbClr val="71EB5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74" name="Рисунок 73">
              <a:hlinkClick r:id="rId6"/>
              <a:extLst>
                <a:ext uri="{FF2B5EF4-FFF2-40B4-BE49-F238E27FC236}">
                  <a16:creationId xmlns:a16="http://schemas.microsoft.com/office/drawing/2014/main" id="{FB5144B0-A48F-004F-8876-360C98ACF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12" y="4917677"/>
              <a:ext cx="262259" cy="377857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B2932E-2334-F04F-965D-3E264391A735}"/>
              </a:ext>
            </a:extLst>
          </p:cNvPr>
          <p:cNvSpPr/>
          <p:nvPr/>
        </p:nvSpPr>
        <p:spPr>
          <a:xfrm>
            <a:off x="8500186" y="2986828"/>
            <a:ext cx="2510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Управление дистанционными командами и сотрудниками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C6B5E6-9812-5143-95A1-24562160747C}"/>
              </a:ext>
            </a:extLst>
          </p:cNvPr>
          <p:cNvSpPr/>
          <p:nvPr/>
        </p:nvSpPr>
        <p:spPr>
          <a:xfrm>
            <a:off x="4996635" y="2952384"/>
            <a:ext cx="25964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Оперативная информация о работе Сбербанка для ЮЛ и ИП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246670-DD76-7B47-AD58-261DB4F5E013}"/>
              </a:ext>
            </a:extLst>
          </p:cNvPr>
          <p:cNvSpPr/>
          <p:nvPr/>
        </p:nvSpPr>
        <p:spPr>
          <a:xfrm>
            <a:off x="1563551" y="3042698"/>
            <a:ext cx="314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err="1">
                <a:solidFill>
                  <a:srgbClr val="262626"/>
                </a:solidFill>
                <a:latin typeface="Helvetica"/>
              </a:rPr>
              <a:t>Youtube</a:t>
            </a:r>
            <a:r>
              <a:rPr lang="ru-RU" sz="2000" b="1" kern="0" dirty="0">
                <a:solidFill>
                  <a:srgbClr val="262626"/>
                </a:solidFill>
                <a:latin typeface="Helvetica"/>
              </a:rPr>
              <a:t> шоу с Алексеем Пивоваровым</a:t>
            </a:r>
          </a:p>
        </p:txBody>
      </p:sp>
    </p:spTree>
    <p:extLst>
      <p:ext uri="{BB962C8B-B14F-4D97-AF65-F5344CB8AC3E}">
        <p14:creationId xmlns:p14="http://schemas.microsoft.com/office/powerpoint/2010/main" val="148254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" descr="Изображение">
            <a:extLst>
              <a:ext uri="{FF2B5EF4-FFF2-40B4-BE49-F238E27FC236}">
                <a16:creationId xmlns:a16="http://schemas.microsoft.com/office/drawing/2014/main" id="{C788C8E4-6D30-B646-A889-435D1492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Линия">
            <a:extLst>
              <a:ext uri="{FF2B5EF4-FFF2-40B4-BE49-F238E27FC236}">
                <a16:creationId xmlns:a16="http://schemas.microsoft.com/office/drawing/2014/main" id="{9132F815-CCBC-0B4F-B046-5925D5559193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Реструктуризация кредитов для клиентов">
            <a:extLst>
              <a:ext uri="{FF2B5EF4-FFF2-40B4-BE49-F238E27FC236}">
                <a16:creationId xmlns:a16="http://schemas.microsoft.com/office/drawing/2014/main" id="{563AFB65-2ACF-2441-8E8F-1F63DFFD9D1B}"/>
              </a:ext>
            </a:extLst>
          </p:cNvPr>
          <p:cNvSpPr txBox="1"/>
          <p:nvPr/>
        </p:nvSpPr>
        <p:spPr>
          <a:xfrm>
            <a:off x="1244691" y="1442605"/>
            <a:ext cx="791295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412750" hangingPunct="0">
              <a:defRPr sz="7000" b="0"/>
            </a:pP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Обучение и информирование</a:t>
            </a:r>
          </a:p>
        </p:txBody>
      </p:sp>
      <p:sp>
        <p:nvSpPr>
          <p:cNvPr id="2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D9CFF6FB-D5D7-6A4F-A212-390930B3A91A}"/>
              </a:ext>
            </a:extLst>
          </p:cNvPr>
          <p:cNvSpPr txBox="1"/>
          <p:nvPr/>
        </p:nvSpPr>
        <p:spPr>
          <a:xfrm>
            <a:off x="1569700" y="2208660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262626"/>
                </a:solidFill>
                <a:latin typeface="Helvetica"/>
                <a:sym typeface="Helvetica"/>
              </a:rPr>
              <a:t>СВОЕ </a:t>
            </a:r>
            <a:r>
              <a:rPr lang="ru-RU" sz="1100" kern="0" dirty="0" err="1">
                <a:solidFill>
                  <a:srgbClr val="262626"/>
                </a:solidFill>
                <a:latin typeface="Helvetica"/>
                <a:sym typeface="Helvetica"/>
              </a:rPr>
              <a:t>ДЕЛО.блог</a:t>
            </a:r>
            <a:endParaRPr lang="ru-RU" sz="1100" kern="0" dirty="0">
              <a:solidFill>
                <a:srgbClr val="262626"/>
              </a:solidFill>
              <a:latin typeface="Helvetica"/>
              <a:sym typeface="Helvetica"/>
            </a:endParaRPr>
          </a:p>
        </p:txBody>
      </p:sp>
      <p:sp>
        <p:nvSpPr>
          <p:cNvPr id="27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8F0FCF66-42A2-F249-9CC0-F5CC50E01C4F}"/>
              </a:ext>
            </a:extLst>
          </p:cNvPr>
          <p:cNvSpPr txBox="1"/>
          <p:nvPr/>
        </p:nvSpPr>
        <p:spPr>
          <a:xfrm>
            <a:off x="1569700" y="2402671"/>
            <a:ext cx="8616053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600" kern="0" dirty="0" err="1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Лайфхаки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истории предпринимателей, советы и сервисы для бизнеса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которые помогут организовать работу и не потерять клиентов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EC0CDF1-04B5-8740-915B-E211EF2AD7AD}"/>
              </a:ext>
            </a:extLst>
          </p:cNvPr>
          <p:cNvGrpSpPr/>
          <p:nvPr/>
        </p:nvGrpSpPr>
        <p:grpSpPr>
          <a:xfrm>
            <a:off x="1286119" y="2270748"/>
            <a:ext cx="221570" cy="221570"/>
            <a:chOff x="828531" y="5659562"/>
            <a:chExt cx="347666" cy="347666"/>
          </a:xfrm>
        </p:grpSpPr>
        <p:pic>
          <p:nvPicPr>
            <p:cNvPr id="29" name="Рисунок 28">
              <a:hlinkClick r:id="rId3"/>
              <a:extLst>
                <a:ext uri="{FF2B5EF4-FFF2-40B4-BE49-F238E27FC236}">
                  <a16:creationId xmlns:a16="http://schemas.microsoft.com/office/drawing/2014/main" id="{BDF4496B-620C-BE4B-B765-0ADF50B1B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30" name="Скругленный прямоугольник 29">
              <a:hlinkClick r:id="rId5"/>
              <a:extLst>
                <a:ext uri="{FF2B5EF4-FFF2-40B4-BE49-F238E27FC236}">
                  <a16:creationId xmlns:a16="http://schemas.microsoft.com/office/drawing/2014/main" id="{EBA98ECA-9E83-2846-AA41-6A6F8633CF86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0077103B-3215-4A4B-AF0D-14B0BA4A2454}"/>
              </a:ext>
            </a:extLst>
          </p:cNvPr>
          <p:cNvSpPr txBox="1"/>
          <p:nvPr/>
        </p:nvSpPr>
        <p:spPr>
          <a:xfrm>
            <a:off x="1569700" y="3042611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 err="1">
                <a:solidFill>
                  <a:srgbClr val="262626"/>
                </a:solidFill>
                <a:latin typeface="Helvetica"/>
                <a:sym typeface="Helvetica"/>
              </a:rPr>
              <a:t>Самозанятые</a:t>
            </a:r>
            <a:endParaRPr lang="ru-RU" sz="1100" kern="0" dirty="0">
              <a:solidFill>
                <a:srgbClr val="262626"/>
              </a:solidFill>
              <a:latin typeface="Helvetica"/>
              <a:sym typeface="Helvetica"/>
            </a:endParaRPr>
          </a:p>
        </p:txBody>
      </p:sp>
      <p:sp>
        <p:nvSpPr>
          <p:cNvPr id="42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D71B6FB6-F1CA-874D-BEE3-562442FE8596}"/>
              </a:ext>
            </a:extLst>
          </p:cNvPr>
          <p:cNvSpPr txBox="1"/>
          <p:nvPr/>
        </p:nvSpPr>
        <p:spPr>
          <a:xfrm>
            <a:off x="1569700" y="3177510"/>
            <a:ext cx="861605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Подборка полезных статей и </a:t>
            </a:r>
            <a:r>
              <a:rPr lang="ru-RU" sz="1600" kern="0" dirty="0" err="1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лайфхаков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для </a:t>
            </a:r>
            <a:r>
              <a:rPr lang="ru-RU" sz="1600" kern="0" dirty="0" err="1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самозанятых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поддержка регистрации на сайте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FDFB68E-3FE0-0343-8F6E-FC9449304D8E}"/>
              </a:ext>
            </a:extLst>
          </p:cNvPr>
          <p:cNvGrpSpPr/>
          <p:nvPr/>
        </p:nvGrpSpPr>
        <p:grpSpPr>
          <a:xfrm>
            <a:off x="1286119" y="3104699"/>
            <a:ext cx="221570" cy="221570"/>
            <a:chOff x="828531" y="5659562"/>
            <a:chExt cx="347666" cy="347666"/>
          </a:xfrm>
        </p:grpSpPr>
        <p:pic>
          <p:nvPicPr>
            <p:cNvPr id="44" name="Рисунок 43">
              <a:hlinkClick r:id="rId3"/>
              <a:extLst>
                <a:ext uri="{FF2B5EF4-FFF2-40B4-BE49-F238E27FC236}">
                  <a16:creationId xmlns:a16="http://schemas.microsoft.com/office/drawing/2014/main" id="{9C891BD6-5E2A-0741-A873-E08220D0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45" name="Скругленный прямоугольник 44">
              <a:hlinkClick r:id="rId6"/>
              <a:extLst>
                <a:ext uri="{FF2B5EF4-FFF2-40B4-BE49-F238E27FC236}">
                  <a16:creationId xmlns:a16="http://schemas.microsoft.com/office/drawing/2014/main" id="{67AF9913-4AB6-5A4C-993E-B4FCF24C14F8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C087EC1E-456D-064F-901B-B22F9157B186}"/>
              </a:ext>
            </a:extLst>
          </p:cNvPr>
          <p:cNvSpPr txBox="1"/>
          <p:nvPr/>
        </p:nvSpPr>
        <p:spPr>
          <a:xfrm>
            <a:off x="1569700" y="3694141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262626"/>
                </a:solidFill>
                <a:latin typeface="Helvetica"/>
                <a:sym typeface="Helvetica"/>
              </a:rPr>
              <a:t>Держись</a:t>
            </a:r>
          </a:p>
        </p:txBody>
      </p:sp>
      <p:sp>
        <p:nvSpPr>
          <p:cNvPr id="48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9AFD7754-518B-D84C-893B-BE844C067BB8}"/>
              </a:ext>
            </a:extLst>
          </p:cNvPr>
          <p:cNvSpPr txBox="1"/>
          <p:nvPr/>
        </p:nvSpPr>
        <p:spPr>
          <a:xfrm>
            <a:off x="1569700" y="3876562"/>
            <a:ext cx="8616053" cy="63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Цикл бесплатных </a:t>
            </a:r>
            <a:r>
              <a:rPr lang="ru-RU" sz="1600" kern="0" dirty="0" err="1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вебинаров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для предпринимателей от предпринимателей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Живые онлайн-разборы кейсов, трансляция лучших практик, </a:t>
            </a:r>
            <a:r>
              <a:rPr lang="ru-RU" sz="11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лайфхаки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чек-листы и шаблоны на все случаи жизни, "Горячая линия" и чат взаимопомощи друг другу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7866253-C800-584E-A7CF-1BDA920997F7}"/>
              </a:ext>
            </a:extLst>
          </p:cNvPr>
          <p:cNvGrpSpPr/>
          <p:nvPr/>
        </p:nvGrpSpPr>
        <p:grpSpPr>
          <a:xfrm>
            <a:off x="1286119" y="3756229"/>
            <a:ext cx="221570" cy="221570"/>
            <a:chOff x="828531" y="5659562"/>
            <a:chExt cx="347666" cy="347666"/>
          </a:xfrm>
        </p:grpSpPr>
        <p:pic>
          <p:nvPicPr>
            <p:cNvPr id="52" name="Рисунок 51">
              <a:hlinkClick r:id="rId3"/>
              <a:extLst>
                <a:ext uri="{FF2B5EF4-FFF2-40B4-BE49-F238E27FC236}">
                  <a16:creationId xmlns:a16="http://schemas.microsoft.com/office/drawing/2014/main" id="{65EB542D-F7C1-D54A-BBC4-870BCACDB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53" name="Скругленный прямоугольник 52">
              <a:hlinkClick r:id="rId7"/>
              <a:extLst>
                <a:ext uri="{FF2B5EF4-FFF2-40B4-BE49-F238E27FC236}">
                  <a16:creationId xmlns:a16="http://schemas.microsoft.com/office/drawing/2014/main" id="{3BED57C6-D12F-0B4F-8537-EB6A1A0EAAA1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0FD38F54-660C-6F45-A771-B15D72A9B60E}"/>
              </a:ext>
            </a:extLst>
          </p:cNvPr>
          <p:cNvSpPr txBox="1"/>
          <p:nvPr/>
        </p:nvSpPr>
        <p:spPr>
          <a:xfrm>
            <a:off x="1569700" y="4570829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262626"/>
                </a:solidFill>
                <a:latin typeface="Helvetica"/>
                <a:sym typeface="Helvetica"/>
              </a:rPr>
              <a:t>Просто про бизнес</a:t>
            </a:r>
          </a:p>
        </p:txBody>
      </p:sp>
      <p:sp>
        <p:nvSpPr>
          <p:cNvPr id="56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5B52DB7D-01F2-594F-A24C-F3DFA43EE484}"/>
              </a:ext>
            </a:extLst>
          </p:cNvPr>
          <p:cNvSpPr txBox="1"/>
          <p:nvPr/>
        </p:nvSpPr>
        <p:spPr>
          <a:xfrm>
            <a:off x="1569700" y="4789301"/>
            <a:ext cx="861605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Подборка статей, которые помогут вашему бизнесу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84849A5-85E2-904D-9455-42ED65B5F425}"/>
              </a:ext>
            </a:extLst>
          </p:cNvPr>
          <p:cNvGrpSpPr/>
          <p:nvPr/>
        </p:nvGrpSpPr>
        <p:grpSpPr>
          <a:xfrm>
            <a:off x="1286119" y="4632917"/>
            <a:ext cx="221570" cy="221570"/>
            <a:chOff x="828531" y="5659562"/>
            <a:chExt cx="347666" cy="347666"/>
          </a:xfrm>
        </p:grpSpPr>
        <p:pic>
          <p:nvPicPr>
            <p:cNvPr id="64" name="Рисунок 63">
              <a:hlinkClick r:id="rId3"/>
              <a:extLst>
                <a:ext uri="{FF2B5EF4-FFF2-40B4-BE49-F238E27FC236}">
                  <a16:creationId xmlns:a16="http://schemas.microsoft.com/office/drawing/2014/main" id="{23AE11A6-E32F-954B-90F6-9838B2FBF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65" name="Скругленный прямоугольник 64">
              <a:hlinkClick r:id="rId8"/>
              <a:extLst>
                <a:ext uri="{FF2B5EF4-FFF2-40B4-BE49-F238E27FC236}">
                  <a16:creationId xmlns:a16="http://schemas.microsoft.com/office/drawing/2014/main" id="{F1BFADFC-390D-3949-94BA-C91CFD948E4E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3A00BFA3-3521-984F-8140-10FF3DD712D5}"/>
              </a:ext>
            </a:extLst>
          </p:cNvPr>
          <p:cNvSpPr txBox="1"/>
          <p:nvPr/>
        </p:nvSpPr>
        <p:spPr>
          <a:xfrm>
            <a:off x="1569700" y="5205857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262626"/>
                </a:solidFill>
                <a:latin typeface="Helvetica"/>
                <a:sym typeface="Helvetica"/>
              </a:rPr>
              <a:t>120 секунд</a:t>
            </a:r>
          </a:p>
        </p:txBody>
      </p:sp>
      <p:sp>
        <p:nvSpPr>
          <p:cNvPr id="76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C6427FA0-4764-8349-B151-060D9A812C58}"/>
              </a:ext>
            </a:extLst>
          </p:cNvPr>
          <p:cNvSpPr txBox="1"/>
          <p:nvPr/>
        </p:nvSpPr>
        <p:spPr>
          <a:xfrm>
            <a:off x="1569700" y="5389666"/>
            <a:ext cx="861605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Бесплатный доступ к курсу «120 секунд. Секретный опыт миллионеров»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 Деловой среды</a:t>
            </a: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763AA8EB-577A-EC42-A414-1A25FE7EDC2E}"/>
              </a:ext>
            </a:extLst>
          </p:cNvPr>
          <p:cNvGrpSpPr/>
          <p:nvPr/>
        </p:nvGrpSpPr>
        <p:grpSpPr>
          <a:xfrm>
            <a:off x="1286119" y="5267945"/>
            <a:ext cx="221570" cy="221570"/>
            <a:chOff x="828531" y="5659562"/>
            <a:chExt cx="347666" cy="347666"/>
          </a:xfrm>
        </p:grpSpPr>
        <p:pic>
          <p:nvPicPr>
            <p:cNvPr id="78" name="Рисунок 77">
              <a:hlinkClick r:id="rId3"/>
              <a:extLst>
                <a:ext uri="{FF2B5EF4-FFF2-40B4-BE49-F238E27FC236}">
                  <a16:creationId xmlns:a16="http://schemas.microsoft.com/office/drawing/2014/main" id="{874DF414-2390-004C-B069-D266A85FE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79" name="Скругленный прямоугольник 78">
              <a:hlinkClick r:id="rId9"/>
              <a:extLst>
                <a:ext uri="{FF2B5EF4-FFF2-40B4-BE49-F238E27FC236}">
                  <a16:creationId xmlns:a16="http://schemas.microsoft.com/office/drawing/2014/main" id="{2C9A5F87-F635-E148-B67F-6E6CC54E96FF}"/>
                </a:ext>
              </a:extLst>
            </p:cNvPr>
            <p:cNvSpPr/>
            <p:nvPr/>
          </p:nvSpPr>
          <p:spPr>
            <a:xfrm>
              <a:off x="828531" y="5659562"/>
              <a:ext cx="347666" cy="347666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Уменьшение ежемесячного платежа за счёт увеличения срока кредита…">
            <a:extLst>
              <a:ext uri="{FF2B5EF4-FFF2-40B4-BE49-F238E27FC236}">
                <a16:creationId xmlns:a16="http://schemas.microsoft.com/office/drawing/2014/main" id="{95DFC494-9750-0D48-B0B1-D8C670A0617E}"/>
              </a:ext>
            </a:extLst>
          </p:cNvPr>
          <p:cNvSpPr txBox="1"/>
          <p:nvPr/>
        </p:nvSpPr>
        <p:spPr>
          <a:xfrm>
            <a:off x="1569700" y="5869881"/>
            <a:ext cx="550280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defTabSz="228600" hangingPunct="0">
              <a:spcBef>
                <a:spcPts val="1900"/>
              </a:spcBef>
              <a:buClr>
                <a:srgbClr val="262626"/>
              </a:buClr>
              <a:buSzPct val="125000"/>
              <a:defRPr sz="3300">
                <a:solidFill>
                  <a:srgbClr val="26262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100" kern="0" dirty="0">
                <a:solidFill>
                  <a:srgbClr val="262626"/>
                </a:solidFill>
                <a:latin typeface="Helvetica"/>
                <a:sym typeface="Helvetica"/>
              </a:rPr>
              <a:t>Бизнес-класс</a:t>
            </a:r>
          </a:p>
        </p:txBody>
      </p:sp>
      <p:sp>
        <p:nvSpPr>
          <p:cNvPr id="81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27F1C7AD-E9C9-3142-A9D4-F91FDE3DD377}"/>
              </a:ext>
            </a:extLst>
          </p:cNvPr>
          <p:cNvSpPr txBox="1"/>
          <p:nvPr/>
        </p:nvSpPr>
        <p:spPr>
          <a:xfrm>
            <a:off x="1569700" y="6095885"/>
            <a:ext cx="861605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defTabSz="412750" hangingPunct="0"/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Бесплатный онлайн-курс для прокачки бизнес-навыков </a:t>
            </a:r>
            <a:r>
              <a:rPr lang="ru-RU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 Сбербанка и </a:t>
            </a:r>
            <a:r>
              <a:rPr lang="en" sz="11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</a:t>
            </a:r>
            <a:endParaRPr lang="ru-RU" sz="11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7093C972-6E22-884C-AF94-B733A1DD0B0F}"/>
              </a:ext>
            </a:extLst>
          </p:cNvPr>
          <p:cNvGrpSpPr/>
          <p:nvPr/>
        </p:nvGrpSpPr>
        <p:grpSpPr>
          <a:xfrm>
            <a:off x="1286119" y="5931973"/>
            <a:ext cx="221570" cy="221570"/>
            <a:chOff x="828531" y="5659552"/>
            <a:chExt cx="347666" cy="347665"/>
          </a:xfrm>
        </p:grpSpPr>
        <p:pic>
          <p:nvPicPr>
            <p:cNvPr id="83" name="Рисунок 82">
              <a:hlinkClick r:id="rId3"/>
              <a:extLst>
                <a:ext uri="{FF2B5EF4-FFF2-40B4-BE49-F238E27FC236}">
                  <a16:creationId xmlns:a16="http://schemas.microsoft.com/office/drawing/2014/main" id="{E32909CE-2CF5-3543-8EB5-F25CDE3D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097" y="5708823"/>
              <a:ext cx="170707" cy="245951"/>
            </a:xfrm>
            <a:prstGeom prst="rect">
              <a:avLst/>
            </a:prstGeom>
          </p:spPr>
        </p:pic>
        <p:sp>
          <p:nvSpPr>
            <p:cNvPr id="84" name="Скругленный прямоугольник 83">
              <a:hlinkClick r:id="rId10"/>
              <a:extLst>
                <a:ext uri="{FF2B5EF4-FFF2-40B4-BE49-F238E27FC236}">
                  <a16:creationId xmlns:a16="http://schemas.microsoft.com/office/drawing/2014/main" id="{665D2F37-2F6A-AA47-8722-CC3226A2BB77}"/>
                </a:ext>
              </a:extLst>
            </p:cNvPr>
            <p:cNvSpPr/>
            <p:nvPr/>
          </p:nvSpPr>
          <p:spPr>
            <a:xfrm>
              <a:off x="828531" y="5659552"/>
              <a:ext cx="347666" cy="347665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77422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id="{980010FF-2D71-0C45-9C1A-4D881A83F5C6}"/>
              </a:ext>
            </a:extLst>
          </p:cNvPr>
          <p:cNvSpPr txBox="1"/>
          <p:nvPr/>
        </p:nvSpPr>
        <p:spPr>
          <a:xfrm>
            <a:off x="1264979" y="1916711"/>
            <a:ext cx="342143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Требование правительства РФ</a:t>
            </a: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2BE482A1-DAEC-9340-A0B4-F8F24C73725B}"/>
              </a:ext>
            </a:extLst>
          </p:cNvPr>
          <p:cNvSpPr txBox="1"/>
          <p:nvPr/>
        </p:nvSpPr>
        <p:spPr>
          <a:xfrm>
            <a:off x="6259004" y="1916711"/>
            <a:ext cx="5163671" cy="3498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Реструктуризация в соответствии </a:t>
            </a:r>
          </a:p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 ФЗ-106 (КАНИКУЛЫ):</a:t>
            </a:r>
          </a:p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При соответствии перечню отраслей:</a:t>
            </a:r>
          </a:p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000" b="0"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Отсрочка по о/д и процентам по требованию клиента - до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3A49A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6 месяцев</a:t>
            </a:r>
          </a:p>
          <a:p>
            <a:pPr marL="285750" marR="0" lvl="0" indent="-28575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000" b="0"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000" b="0"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Пролонгация обязательна - на срок необходимый для сохранения величины платежа до реструктуризации</a:t>
            </a:r>
          </a:p>
          <a:p>
            <a:pPr marL="285750" marR="0" lvl="0" indent="-28575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000" b="0"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000" b="0"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3A49A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Срок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рассмотрения - 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3A49A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5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</a:t>
            </a:r>
            <a:r>
              <a:rPr kumimoji="0" lang="ru-RU" sz="1600" i="0" u="none" strike="noStrike" kern="0" cap="none" spc="0" normalizeH="0" baseline="0" noProof="0" dirty="0" err="1">
                <a:ln>
                  <a:noFill/>
                </a:ln>
                <a:solidFill>
                  <a:srgbClr val="03A49A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алендарных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3A49A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дней</a:t>
            </a:r>
          </a:p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Реструктуризация кредитов для клиентов">
            <a:extLst>
              <a:ext uri="{FF2B5EF4-FFF2-40B4-BE49-F238E27FC236}">
                <a16:creationId xmlns:a16="http://schemas.microsoft.com/office/drawing/2014/main" id="{BDEB63AC-9629-2042-A5A1-C65193D428F6}"/>
              </a:ext>
            </a:extLst>
          </p:cNvPr>
          <p:cNvSpPr txBox="1"/>
          <p:nvPr/>
        </p:nvSpPr>
        <p:spPr>
          <a:xfrm>
            <a:off x="1264979" y="2318055"/>
            <a:ext cx="4128720" cy="1667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defRPr sz="7000" b="0"/>
            </a:pPr>
            <a:r>
              <a:rPr sz="35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Реструктуризация</a:t>
            </a:r>
            <a:r>
              <a:rPr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кредитов</a:t>
            </a:r>
            <a:r>
              <a:rPr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для</a:t>
            </a:r>
            <a:r>
              <a:rPr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клиентов</a:t>
            </a:r>
            <a:endParaRPr sz="35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585331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2BE482A1-DAEC-9340-A0B4-F8F24C73725B}"/>
              </a:ext>
            </a:extLst>
          </p:cNvPr>
          <p:cNvSpPr txBox="1"/>
          <p:nvPr/>
        </p:nvSpPr>
        <p:spPr>
          <a:xfrm>
            <a:off x="6053035" y="2608480"/>
            <a:ext cx="4820374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>
              <a:defRPr sz="7000" b="0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  <a:defRPr sz="7000" b="0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Получение отсрочки погашения ОД и/или %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(не более 6 месяцев)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  <a:defRPr sz="7000" b="0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  <a:defRPr sz="7000" b="0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Увеличение срока кредитования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 6 мес. </a:t>
            </a:r>
          </a:p>
          <a:p>
            <a:pPr lvl="0" defTabSz="412750" hangingPunct="0">
              <a:defRPr sz="7000" b="0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Реструктуризация кредитов для клиентов">
            <a:extLst>
              <a:ext uri="{FF2B5EF4-FFF2-40B4-BE49-F238E27FC236}">
                <a16:creationId xmlns:a16="http://schemas.microsoft.com/office/drawing/2014/main" id="{1E405350-CFDA-2047-88E9-A8D473355DED}"/>
              </a:ext>
            </a:extLst>
          </p:cNvPr>
          <p:cNvSpPr txBox="1"/>
          <p:nvPr/>
        </p:nvSpPr>
        <p:spPr>
          <a:xfrm>
            <a:off x="1253670" y="1888698"/>
            <a:ext cx="4799365" cy="1667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412750" hangingPunct="0">
              <a:defRPr sz="7000" b="0"/>
            </a:pP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Упрощенная реструктуризация </a:t>
            </a:r>
            <a:r>
              <a:rPr lang="ru-RU"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банка</a:t>
            </a:r>
          </a:p>
        </p:txBody>
      </p:sp>
      <p:sp>
        <p:nvSpPr>
          <p:cNvPr id="7" name="Реструктуризация кредитов для клиентов">
            <a:extLst>
              <a:ext uri="{FF2B5EF4-FFF2-40B4-BE49-F238E27FC236}">
                <a16:creationId xmlns:a16="http://schemas.microsoft.com/office/drawing/2014/main" id="{B8058F0B-B7F6-8241-B804-CCFFFD43B404}"/>
              </a:ext>
            </a:extLst>
          </p:cNvPr>
          <p:cNvSpPr txBox="1"/>
          <p:nvPr/>
        </p:nvSpPr>
        <p:spPr>
          <a:xfrm>
            <a:off x="1253670" y="1644111"/>
            <a:ext cx="3421438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412750" hangingPunct="0">
              <a:defRPr sz="7000" b="0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Реализовано в сбербанке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E31E2D-7672-494C-AB42-55295BA44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91" y="3555821"/>
            <a:ext cx="3214942" cy="269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883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id="{980010FF-2D71-0C45-9C1A-4D881A83F5C6}"/>
              </a:ext>
            </a:extLst>
          </p:cNvPr>
          <p:cNvSpPr txBox="1"/>
          <p:nvPr/>
        </p:nvSpPr>
        <p:spPr>
          <a:xfrm>
            <a:off x="1255548" y="2565357"/>
            <a:ext cx="4299636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412750" hangingPunct="0">
              <a:defRPr sz="7000" b="0"/>
            </a:pP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Субсидирование «1</a:t>
            </a:r>
            <a:r>
              <a:rPr lang="en-US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/3</a:t>
            </a: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»</a:t>
            </a: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2BE482A1-DAEC-9340-A0B4-F8F24C73725B}"/>
              </a:ext>
            </a:extLst>
          </p:cNvPr>
          <p:cNvSpPr txBox="1"/>
          <p:nvPr/>
        </p:nvSpPr>
        <p:spPr>
          <a:xfrm>
            <a:off x="6368074" y="2267840"/>
            <a:ext cx="5004749" cy="3252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lvl="0" defTabSz="412750" hangingPunct="0"/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Субсидия предоставляется компаниям соответствующим перечню отраслей*</a:t>
            </a:r>
            <a:endParaRPr lang="en-US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defTabSz="412750" hangingPunct="0"/>
            <a:endParaRPr lang="en-US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defTabSz="412750" hangingPunct="0"/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Отсрочка по погашению основного долга на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 месяцев с 01.04 по </a:t>
            </a:r>
            <a:r>
              <a:rPr lang="en-US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1.1</a:t>
            </a:r>
            <a:r>
              <a:rPr lang="en-US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lang="ru-RU" sz="1600" kern="0" dirty="0">
              <a:solidFill>
                <a:srgbClr val="03A49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defTabSz="412750" hangingPunct="0"/>
            <a:endParaRPr lang="en-US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34% ставки по договору субсидирует МЭР,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33% «прощает банк», 33% платит сам клиент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Субсидирование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 </a:t>
            </a:r>
            <a:r>
              <a:rPr lang="en-US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31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.12.20,</a:t>
            </a: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далее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ставка по договору возвращается до уровня ранее действовавшей</a:t>
            </a:r>
          </a:p>
          <a:p>
            <a:pPr lvl="0" defTabSz="412750" hangingPunct="0"/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Реструктуризация кредитов для клиентов">
            <a:extLst>
              <a:ext uri="{FF2B5EF4-FFF2-40B4-BE49-F238E27FC236}">
                <a16:creationId xmlns:a16="http://schemas.microsoft.com/office/drawing/2014/main" id="{14CDBFB1-422C-4F49-8B83-CE870B811F73}"/>
              </a:ext>
            </a:extLst>
          </p:cNvPr>
          <p:cNvSpPr txBox="1"/>
          <p:nvPr/>
        </p:nvSpPr>
        <p:spPr>
          <a:xfrm>
            <a:off x="1255548" y="2267840"/>
            <a:ext cx="483224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412750" hangingPunct="0">
              <a:defRPr sz="7000" b="0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Реализовано в Сбербанке</a:t>
            </a:r>
          </a:p>
        </p:txBody>
      </p:sp>
    </p:spTree>
    <p:extLst>
      <p:ext uri="{BB962C8B-B14F-4D97-AF65-F5344CB8AC3E}">
        <p14:creationId xmlns:p14="http://schemas.microsoft.com/office/powerpoint/2010/main" val="27822608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2BE482A1-DAEC-9340-A0B4-F8F24C73725B}"/>
              </a:ext>
            </a:extLst>
          </p:cNvPr>
          <p:cNvSpPr txBox="1"/>
          <p:nvPr/>
        </p:nvSpPr>
        <p:spPr>
          <a:xfrm>
            <a:off x="6100883" y="1386217"/>
            <a:ext cx="5962929" cy="5221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Кредит юридическим лицам и индивидуальным предпринимателям, соответствующим перечню отраслей*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Максимальный лимит кредитования = расчетная численность * МРОТ (с РК и страховыми взносами) * 6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Срок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 12 месяцев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3A49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Кредитный договор должен быть заключен по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 октября 2020 года 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Период доступности –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6 месяцев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Процентная ставка –0% годовых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 30.11.2020</a:t>
            </a: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далее — не выше ставки банка в рамках программы льготного рефинансирования ЦБ РФ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Погашение основного долга-  в дату окончания срока действия кредитного договора или с 1 октября 2020 г</a:t>
            </a: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defTabSz="412750" hangingPunct="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Целевое использование кредита</a:t>
            </a:r>
          </a:p>
        </p:txBody>
      </p:sp>
      <p:sp>
        <p:nvSpPr>
          <p:cNvPr id="6" name="Кредит…">
            <a:extLst>
              <a:ext uri="{FF2B5EF4-FFF2-40B4-BE49-F238E27FC236}">
                <a16:creationId xmlns:a16="http://schemas.microsoft.com/office/drawing/2014/main" id="{6CC93682-A363-234B-BA9E-39947D862973}"/>
              </a:ext>
            </a:extLst>
          </p:cNvPr>
          <p:cNvSpPr txBox="1"/>
          <p:nvPr/>
        </p:nvSpPr>
        <p:spPr>
          <a:xfrm>
            <a:off x="1269844" y="1658022"/>
            <a:ext cx="4170707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defRPr sz="7000" b="0"/>
            </a:pPr>
            <a:r>
              <a:rPr sz="35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Кредит</a:t>
            </a:r>
            <a:endParaRPr sz="35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2750" hangingPunct="0">
              <a:defRPr sz="7000"/>
            </a:pPr>
            <a:r>
              <a:rPr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</a:t>
            </a:r>
            <a:r>
              <a:rPr sz="35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500" b="1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зарплату</a:t>
            </a:r>
            <a:r>
              <a:rPr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0%»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6FD085-E830-A147-AF86-7979EAE12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94"/>
          <a:stretch/>
        </p:blipFill>
        <p:spPr>
          <a:xfrm>
            <a:off x="960398" y="3061065"/>
            <a:ext cx="4760178" cy="37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631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Онлайн-заявка доступна в Сбербанк Бизнес Онлайн">
            <a:extLst>
              <a:ext uri="{FF2B5EF4-FFF2-40B4-BE49-F238E27FC236}">
                <a16:creationId xmlns:a16="http://schemas.microsoft.com/office/drawing/2014/main" id="{2BE482A1-DAEC-9340-A0B4-F8F24C73725B}"/>
              </a:ext>
            </a:extLst>
          </p:cNvPr>
          <p:cNvSpPr txBox="1"/>
          <p:nvPr/>
        </p:nvSpPr>
        <p:spPr>
          <a:xfrm>
            <a:off x="6217529" y="1658022"/>
            <a:ext cx="5456179" cy="4237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algn="l">
              <a:defRPr sz="2700"/>
            </a:lvl1pPr>
          </a:lstStyle>
          <a:p>
            <a:r>
              <a:rPr lang="ru-RU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Программа Правительства РФ на получение кредита на возобновление бизнеса под 2% годовых</a:t>
            </a:r>
          </a:p>
          <a:p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Государство погасит основной долг и проценты, если вы сохраните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</a:rPr>
              <a:t>90% штата</a:t>
            </a: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, или половину суммы, если сохраните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</a:rPr>
              <a:t>не менее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Отсрочка платежей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</a:rPr>
              <a:t>до 1 декабря 2020 года</a:t>
            </a: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, при сохранении не менее 80% штата —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</a:rPr>
              <a:t>до 1 апреля 2021 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Ставка по кредиту — </a:t>
            </a:r>
            <a:r>
              <a:rPr lang="ru-RU" sz="1600" kern="0" dirty="0">
                <a:solidFill>
                  <a:srgbClr val="03A49A"/>
                </a:solidFill>
                <a:latin typeface="Helvetica Neue"/>
                <a:ea typeface="Helvetica Neue"/>
                <a:cs typeface="Helvetica Neue"/>
              </a:rPr>
              <a:t>2% </a:t>
            </a: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годовых на период отсрочки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Для компаний из</a:t>
            </a:r>
            <a:r>
              <a:rPr lang="ru-RU" sz="1600" dirty="0"/>
              <a:t> </a:t>
            </a:r>
            <a:r>
              <a:rPr lang="ru-RU" sz="1600" dirty="0">
                <a:solidFill>
                  <a:srgbClr val="03A4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наиболее пострадавших отраслей</a:t>
            </a:r>
            <a:r>
              <a:rPr lang="ru-RU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ru-RU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r>
              <a:rPr lang="ru-RU" sz="1600" dirty="0">
                <a:solidFill>
                  <a:srgbClr val="03A4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этих сфер</a:t>
            </a:r>
            <a:r>
              <a:rPr lang="en-US" sz="1600" dirty="0">
                <a:solidFill>
                  <a:srgbClr val="03A4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1600" dirty="0">
                <a:solidFill>
                  <a:srgbClr val="03A4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или включенных</a:t>
            </a:r>
            <a:r>
              <a:rPr lang="ru-RU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в реестр социально ориентированных некоммерческих организаций , получающих меры поддержки</a:t>
            </a:r>
            <a:endParaRPr lang="ru-RU" sz="16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Кредит…">
            <a:extLst>
              <a:ext uri="{FF2B5EF4-FFF2-40B4-BE49-F238E27FC236}">
                <a16:creationId xmlns:a16="http://schemas.microsoft.com/office/drawing/2014/main" id="{6CC93682-A363-234B-BA9E-39947D862973}"/>
              </a:ext>
            </a:extLst>
          </p:cNvPr>
          <p:cNvSpPr txBox="1"/>
          <p:nvPr/>
        </p:nvSpPr>
        <p:spPr>
          <a:xfrm>
            <a:off x="1269844" y="1658022"/>
            <a:ext cx="4640302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defRPr sz="7000" b="0"/>
            </a:pPr>
            <a:r>
              <a:rPr lang="ru-RU"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Кредит «</a:t>
            </a:r>
            <a:r>
              <a:rPr lang="ru-RU" sz="35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Господдержка 2%</a:t>
            </a:r>
            <a:r>
              <a:rPr lang="ru-RU" sz="35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C6DC97-1714-D94D-9C20-A9549D4F1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059" y="2941652"/>
            <a:ext cx="4166374" cy="33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153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id="{980010FF-2D71-0C45-9C1A-4D881A83F5C6}"/>
              </a:ext>
            </a:extLst>
          </p:cNvPr>
          <p:cNvSpPr txBox="1"/>
          <p:nvPr/>
        </p:nvSpPr>
        <p:spPr>
          <a:xfrm>
            <a:off x="3148148" y="786093"/>
            <a:ext cx="10772569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412750" hangingPunct="0">
              <a:defRPr sz="7000" b="0"/>
            </a:pPr>
            <a:r>
              <a:rPr lang="ru-RU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Наиболее пострадавшие отрасли </a:t>
            </a:r>
            <a:r>
              <a:rPr lang="en-US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</a:t>
            </a:r>
            <a:r>
              <a:rPr lang="en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-19</a:t>
            </a:r>
            <a:r>
              <a:rPr lang="ru-RU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(1</a:t>
            </a:r>
            <a:r>
              <a:rPr lang="en-US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/2</a:t>
            </a:r>
            <a:r>
              <a:rPr lang="ru-RU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90CA0926-2646-3240-A592-B0018B0A7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24155"/>
              </p:ext>
            </p:extLst>
          </p:nvPr>
        </p:nvGraphicFramePr>
        <p:xfrm>
          <a:off x="423746" y="1191377"/>
          <a:ext cx="11073162" cy="548063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025618">
                  <a:extLst>
                    <a:ext uri="{9D8B030D-6E8A-4147-A177-3AD203B41FA5}">
                      <a16:colId xmlns:a16="http://schemas.microsoft.com/office/drawing/2014/main" val="2915051890"/>
                    </a:ext>
                  </a:extLst>
                </a:gridCol>
                <a:gridCol w="4047544">
                  <a:extLst>
                    <a:ext uri="{9D8B030D-6E8A-4147-A177-3AD203B41FA5}">
                      <a16:colId xmlns:a16="http://schemas.microsoft.com/office/drawing/2014/main" val="329728176"/>
                    </a:ext>
                  </a:extLst>
                </a:gridCol>
              </a:tblGrid>
              <a:tr h="24468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СФЕРА ДЕЯТЕЛЬНОСТИ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КОД ОКВЭД 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9188898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Авиаперевозки, аэропортовая деятельность, автоперевозки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49.3, 49.4, 51.1, 51.21,  52.21.21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758771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Культура, организация досуга и развлечений</a:t>
                      </a: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54658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Физкультурно-оздоровительная деятельность и спорт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93</a:t>
                      </a: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, 96.04, 86.90.4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907557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Деятельность туристических агентств и прочих организаций, предоставляющих услуги в сфере туризма</a:t>
                      </a: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42701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Гостиничный бизнес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55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687620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Общественное питание</a:t>
                      </a: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56</a:t>
                      </a: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401047"/>
                  </a:ext>
                </a:extLst>
              </a:tr>
              <a:tr h="3279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Деятельность организаций дополнительного образования, негосударственных образовательных учреждений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85.41, 88.91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566523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Деятельность по организации конференций и выставок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82.3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173244"/>
                  </a:ext>
                </a:extLst>
              </a:tr>
              <a:tr h="3279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Деятельность по предоставлению бытовых услуг населению (ремонт, стирка, химчистка, услуги парикмахерских и салонов красоты)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95, 96.01, 96.02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225972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в области демонстрации кинофильмов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D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59.14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21760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в области здравоохранения. Стоматологическая практика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86.23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146872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cs typeface="Times New Roman" panose="02020603050405020304" pitchFamily="18" charset="0"/>
                        </a:rPr>
                        <a:t>Розничная торговля непродовольственными товарами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cs typeface="Times New Roman" panose="02020603050405020304" pitchFamily="18" charset="0"/>
                        </a:rPr>
                        <a:t>45.11.2,  45.11.3, 45.19.2, 45.19.3, 45.32, 45.40.2, 45.40.3, 47.4, 47.5,  47.6, 47.7, 47.82, 47.89</a:t>
                      </a:r>
                      <a:endParaRPr lang="ru-RU" sz="900" b="0" i="0" kern="1200" dirty="0">
                        <a:solidFill>
                          <a:srgbClr val="FF0000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228250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cs typeface="Times New Roman" panose="02020603050405020304" pitchFamily="18" charset="0"/>
                        </a:rPr>
                        <a:t>Деятельность музеев и зоопарков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cs typeface="Times New Roman" panose="02020603050405020304" pitchFamily="18" charset="0"/>
                        </a:rPr>
                        <a:t>91.02 и 91.04.1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487932"/>
                  </a:ext>
                </a:extLst>
              </a:tr>
              <a:tr h="3607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Times New Roman" panose="02020603050405020304" pitchFamily="18" charset="0"/>
                        </a:rPr>
                        <a:t>вступают в силу с 21.05.20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1736021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Times New Roman" panose="02020603050405020304" pitchFamily="18" charset="0"/>
                        </a:rPr>
                        <a:t>Производство изделий народных художественных промыслов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kern="120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32.99.8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92567"/>
                  </a:ext>
                </a:extLst>
              </a:tr>
              <a:tr h="2272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Times New Roman" panose="02020603050405020304" pitchFamily="18" charset="0"/>
                        </a:rPr>
                        <a:t>Торговля розничная прочая в неспециализированных магазинах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47.19</a:t>
                      </a:r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010002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Times New Roman" panose="02020603050405020304" pitchFamily="18" charset="0"/>
                        </a:rPr>
                        <a:t>Деятельность по осуществлению торговли через автоматы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47.99.2</a:t>
                      </a:r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821860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9429362D-25E0-7545-8C7A-DFA7CCB579AC}"/>
              </a:ext>
            </a:extLst>
          </p:cNvPr>
          <p:cNvSpPr txBox="1"/>
          <p:nvPr/>
        </p:nvSpPr>
        <p:spPr>
          <a:xfrm>
            <a:off x="6549251" y="93433"/>
            <a:ext cx="5425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prstClr val="black"/>
                </a:solidFill>
                <a:latin typeface="Helvetica" pitchFamily="2" charset="0"/>
                <a:ea typeface="Century Gothic" charset="0"/>
                <a:cs typeface="Century Gothic" charset="0"/>
              </a:rPr>
              <a:t>Утверждены Постановлением Правительства № 434 и Протоколом правительственной комиссии от 25.03.2020</a:t>
            </a:r>
          </a:p>
        </p:txBody>
      </p:sp>
      <p:sp>
        <p:nvSpPr>
          <p:cNvPr id="42" name="Прямоугольник">
            <a:extLst>
              <a:ext uri="{FF2B5EF4-FFF2-40B4-BE49-F238E27FC236}">
                <a16:creationId xmlns:a16="http://schemas.microsoft.com/office/drawing/2014/main" id="{C6DC11C6-1362-D245-A835-BCBA73BAD980}"/>
              </a:ext>
            </a:extLst>
          </p:cNvPr>
          <p:cNvSpPr/>
          <p:nvPr/>
        </p:nvSpPr>
        <p:spPr>
          <a:xfrm>
            <a:off x="6549251" y="84827"/>
            <a:ext cx="5425661" cy="43088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1112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id="{980010FF-2D71-0C45-9C1A-4D881A83F5C6}"/>
              </a:ext>
            </a:extLst>
          </p:cNvPr>
          <p:cNvSpPr txBox="1"/>
          <p:nvPr/>
        </p:nvSpPr>
        <p:spPr>
          <a:xfrm>
            <a:off x="3148148" y="786093"/>
            <a:ext cx="10772569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lvl="0" defTabSz="412750" hangingPunct="0">
              <a:defRPr sz="7000" b="0"/>
            </a:pPr>
            <a:r>
              <a:rPr lang="ru-RU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Наиболее пострадавшие отрасли </a:t>
            </a:r>
            <a:r>
              <a:rPr lang="en-US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</a:t>
            </a:r>
            <a:r>
              <a:rPr lang="en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-19 </a:t>
            </a:r>
            <a:r>
              <a:rPr lang="ru-RU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2/2</a:t>
            </a:r>
            <a:r>
              <a:rPr lang="ru-RU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lang="en"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90CA0926-2646-3240-A592-B0018B0A7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36551"/>
              </p:ext>
            </p:extLst>
          </p:nvPr>
        </p:nvGraphicFramePr>
        <p:xfrm>
          <a:off x="423746" y="1191377"/>
          <a:ext cx="11073162" cy="338665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025618">
                  <a:extLst>
                    <a:ext uri="{9D8B030D-6E8A-4147-A177-3AD203B41FA5}">
                      <a16:colId xmlns:a16="http://schemas.microsoft.com/office/drawing/2014/main" val="2915051890"/>
                    </a:ext>
                  </a:extLst>
                </a:gridCol>
                <a:gridCol w="4047544">
                  <a:extLst>
                    <a:ext uri="{9D8B030D-6E8A-4147-A177-3AD203B41FA5}">
                      <a16:colId xmlns:a16="http://schemas.microsoft.com/office/drawing/2014/main" val="329728176"/>
                    </a:ext>
                  </a:extLst>
                </a:gridCol>
              </a:tblGrid>
              <a:tr h="24468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СФЕРА ДЕЯТЕЛЬНОСТИ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КОД ОКВЭД 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9188898"/>
                  </a:ext>
                </a:extLst>
              </a:tr>
              <a:tr h="3607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Times New Roman" panose="02020603050405020304" pitchFamily="18" charset="0"/>
                        </a:rPr>
                        <a:t>вступают в силу с 29.05.20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1736021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вспомогательная, связанная с воздушным и космическим транспортом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52.23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92567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в области телевизионного и радиовещания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05499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сетевых изданий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63.12.1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093895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информационных агентств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63.91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36203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Печатание газет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18.11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747521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книг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58.11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81741"/>
                  </a:ext>
                </a:extLst>
              </a:tr>
              <a:tr h="2272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газет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58.13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010002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журналов и периодических изданий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58.14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21860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9429362D-25E0-7545-8C7A-DFA7CCB579AC}"/>
              </a:ext>
            </a:extLst>
          </p:cNvPr>
          <p:cNvSpPr txBox="1"/>
          <p:nvPr/>
        </p:nvSpPr>
        <p:spPr>
          <a:xfrm>
            <a:off x="6549251" y="93433"/>
            <a:ext cx="5425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prstClr val="black"/>
                </a:solidFill>
                <a:latin typeface="Helvetica" pitchFamily="2" charset="0"/>
                <a:ea typeface="Century Gothic" charset="0"/>
                <a:cs typeface="Century Gothic" charset="0"/>
              </a:rPr>
              <a:t>Утверждены Постановлением Правительства № 434 и Протоколом правительственной комиссии от 25.03.2020</a:t>
            </a:r>
          </a:p>
        </p:txBody>
      </p:sp>
      <p:sp>
        <p:nvSpPr>
          <p:cNvPr id="42" name="Прямоугольник">
            <a:extLst>
              <a:ext uri="{FF2B5EF4-FFF2-40B4-BE49-F238E27FC236}">
                <a16:creationId xmlns:a16="http://schemas.microsoft.com/office/drawing/2014/main" id="{C6DC11C6-1362-D245-A835-BCBA73BAD980}"/>
              </a:ext>
            </a:extLst>
          </p:cNvPr>
          <p:cNvSpPr/>
          <p:nvPr/>
        </p:nvSpPr>
        <p:spPr>
          <a:xfrm>
            <a:off x="6549251" y="84827"/>
            <a:ext cx="5425661" cy="43088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7623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id="{877DD5B3-ED83-EA49-87B4-7FFFCA4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79" y="420521"/>
            <a:ext cx="163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Линия">
            <a:extLst>
              <a:ext uri="{FF2B5EF4-FFF2-40B4-BE49-F238E27FC236}">
                <a16:creationId xmlns:a16="http://schemas.microsoft.com/office/drawing/2014/main" id="{4E58D5E4-A2A8-FB47-8986-4E1E8436FE17}"/>
              </a:ext>
            </a:extLst>
          </p:cNvPr>
          <p:cNvSpPr/>
          <p:nvPr/>
        </p:nvSpPr>
        <p:spPr>
          <a:xfrm>
            <a:off x="1301302" y="1182769"/>
            <a:ext cx="9915404" cy="1"/>
          </a:xfrm>
          <a:prstGeom prst="line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Реструктуризация кредитов для клиентов">
            <a:extLst>
              <a:ext uri="{FF2B5EF4-FFF2-40B4-BE49-F238E27FC236}">
                <a16:creationId xmlns:a16="http://schemas.microsoft.com/office/drawing/2014/main" id="{980010FF-2D71-0C45-9C1A-4D881A83F5C6}"/>
              </a:ext>
            </a:extLst>
          </p:cNvPr>
          <p:cNvSpPr txBox="1"/>
          <p:nvPr/>
        </p:nvSpPr>
        <p:spPr>
          <a:xfrm>
            <a:off x="3148148" y="786093"/>
            <a:ext cx="10772569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r>
              <a:rPr lang="ru-RU" b="1" dirty="0"/>
              <a:t>Дополнительный перечень отраслей для получения кредита «Господдержка 2%»:</a:t>
            </a: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B71D752-76BB-7740-A7A7-C76895060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32942"/>
              </p:ext>
            </p:extLst>
          </p:nvPr>
        </p:nvGraphicFramePr>
        <p:xfrm>
          <a:off x="423745" y="1360323"/>
          <a:ext cx="11073161" cy="52135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52427">
                  <a:extLst>
                    <a:ext uri="{9D8B030D-6E8A-4147-A177-3AD203B41FA5}">
                      <a16:colId xmlns:a16="http://schemas.microsoft.com/office/drawing/2014/main" val="2915051890"/>
                    </a:ext>
                  </a:extLst>
                </a:gridCol>
                <a:gridCol w="902825">
                  <a:extLst>
                    <a:ext uri="{9D8B030D-6E8A-4147-A177-3AD203B41FA5}">
                      <a16:colId xmlns:a16="http://schemas.microsoft.com/office/drawing/2014/main" val="329728176"/>
                    </a:ext>
                  </a:extLst>
                </a:gridCol>
                <a:gridCol w="4919241">
                  <a:extLst>
                    <a:ext uri="{9D8B030D-6E8A-4147-A177-3AD203B41FA5}">
                      <a16:colId xmlns:a16="http://schemas.microsoft.com/office/drawing/2014/main" val="4178520876"/>
                    </a:ext>
                  </a:extLst>
                </a:gridCol>
                <a:gridCol w="998668">
                  <a:extLst>
                    <a:ext uri="{9D8B030D-6E8A-4147-A177-3AD203B41FA5}">
                      <a16:colId xmlns:a16="http://schemas.microsoft.com/office/drawing/2014/main" val="3829491336"/>
                    </a:ext>
                  </a:extLst>
                </a:gridCol>
              </a:tblGrid>
              <a:tr h="24468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СФЕРА ДЕЯТЕЛЬНОСТИ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ОКВЭД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СФЕРА ДЕЯТЕЛЬНОСТИ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i="0" dirty="0">
                          <a:effectLst/>
                          <a:latin typeface="Helvetica" pitchFamily="2" charset="0"/>
                          <a:ea typeface="Century Gothic" charset="0"/>
                          <a:cs typeface="Century Gothic" charset="0"/>
                        </a:rPr>
                        <a:t>ОКВЭД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9188898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Производство мебели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31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(Производство статуэток, рам для фотографий, картин, зеркал и прочих декоративных изделий из недрагоценных металлов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25.99.24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758771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Производство одежды </a:t>
                      </a:r>
                      <a:endParaRPr lang="ru-RU" sz="1100" b="0" i="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14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велосипедов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30.92.1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54658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текстильных изделий </a:t>
                      </a:r>
                      <a:endParaRPr lang="ru-RU" sz="1100" b="0" i="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13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зонтов, тростей, пуговиц, кнопок, застежек-молний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32.99.3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907557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Издание книг, периодических публикаций и другие виды издательской деятельности </a:t>
                      </a:r>
                      <a:endParaRPr lang="ru-RU" sz="1100" b="0" i="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58.1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Изготовление готовых металлических изделий хозяйственного назначения по индивидуальному заказу населения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25.99.3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42701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кожи и изделий из кожи </a:t>
                      </a:r>
                      <a:endParaRPr lang="ru-RU" sz="1100" b="0" i="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15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предметов одежды и аксессуаров для нее, включая перчатки, из пластмасс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22.29.1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687620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ювелирных изделий, бижутерии и подобных товаров</a:t>
                      </a:r>
                      <a:endParaRPr lang="ru-RU" sz="1100" b="0" i="0" dirty="0"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32.1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инвалидных колясок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30.92.2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401047"/>
                  </a:ext>
                </a:extLst>
              </a:tr>
              <a:tr h="3279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парфюмерных и косметических средств </a:t>
                      </a:r>
                      <a:endParaRPr lang="ru-RU" sz="1100" b="0" i="0" dirty="0"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 20.42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изделий для праздников, карнавалов или прочих изделий для увеселения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32.99.6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566523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бытовых электрических приборов </a:t>
                      </a:r>
                      <a:endParaRPr lang="ru-RU" sz="1100" b="0" i="0" dirty="0"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27.51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предметов одежды и ее аксессуаров из вулканизированной резины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22.19.6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A49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173244"/>
                  </a:ext>
                </a:extLst>
              </a:tr>
              <a:tr h="3279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бытовой электроники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26.4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детских колясок и их частей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30.92.4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225972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металлических изделий для ванных комнат и кухни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D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25.99.1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D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столовой и кухонной посуды из стекла или хрусталя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D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23.13.3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21760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игр и игрушек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32.4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украшений для интерьера и аналогичных изделий из стекла или хрусталя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23.13.5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146872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изделий народных художественных промыслов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32.99.8</a:t>
                      </a:r>
                      <a:endParaRPr lang="ru-RU" sz="900" b="0" i="0" kern="1200" dirty="0">
                        <a:solidFill>
                          <a:srgbClr val="FF0000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фурнитуры из недрагоценных металлов для одежды, обуви, кожгалантереи и прочих изделий, в том числе крючков, пряжек, застежек, петелек, колечек, трубчатых и раздвоенных заклепок и др.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25.99.25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rgbClr val="000000"/>
                        </a:solidFill>
                        <a:latin typeface="OpenSans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228250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спортивных товаров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OpenSans"/>
                        </a:rPr>
                        <a:t>32.3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бытовых неэлектрических приборов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27.52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rgbClr val="000000"/>
                        </a:solidFill>
                        <a:latin typeface="OpenSans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487932"/>
                  </a:ext>
                </a:extLst>
              </a:tr>
              <a:tr h="360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OpenSans"/>
                        </a:rPr>
                        <a:t>Производство хозяйственных и декоративных керамических изделий 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23.41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Производство часов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3A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OpenSans"/>
                          <a:ea typeface="+mn-ea"/>
                          <a:cs typeface="+mn-cs"/>
                        </a:rPr>
                        <a:t>26.52</a:t>
                      </a:r>
                    </a:p>
                    <a:p>
                      <a:pPr algn="l"/>
                      <a:endParaRPr lang="ru-RU" sz="1100" kern="1200" dirty="0">
                        <a:solidFill>
                          <a:srgbClr val="000000"/>
                        </a:solidFill>
                        <a:latin typeface="OpenSans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736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380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1658</Words>
  <Application>Microsoft Office PowerPoint</Application>
  <PresentationFormat>Широкоэкранный</PresentationFormat>
  <Paragraphs>283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Helvetica</vt:lpstr>
      <vt:lpstr>Helvetica Neue</vt:lpstr>
      <vt:lpstr>Helvetica Neue Light</vt:lpstr>
      <vt:lpstr>Helvetica Neue Medium</vt:lpstr>
      <vt:lpstr>OpenSans</vt:lpstr>
      <vt:lpstr>Times New Roman</vt:lpstr>
      <vt:lpstr>Тема Office</vt:lpstr>
      <vt:lpstr>1_White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Mark Privezentsev</dc:creator>
  <cp:lastModifiedBy>Юсупова Татьяна Сергеевна</cp:lastModifiedBy>
  <cp:revision>194</cp:revision>
  <cp:lastPrinted>2020-06-02T07:21:42Z</cp:lastPrinted>
  <dcterms:created xsi:type="dcterms:W3CDTF">2020-04-14T14:34:12Z</dcterms:created>
  <dcterms:modified xsi:type="dcterms:W3CDTF">2020-06-04T22:57:12Z</dcterms:modified>
</cp:coreProperties>
</file>