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80" r:id="rId3"/>
    <p:sldId id="336" r:id="rId4"/>
    <p:sldId id="320" r:id="rId5"/>
    <p:sldId id="333" r:id="rId6"/>
    <p:sldId id="328" r:id="rId7"/>
    <p:sldId id="318" r:id="rId8"/>
    <p:sldId id="340" r:id="rId9"/>
    <p:sldId id="337" r:id="rId10"/>
    <p:sldId id="283" r:id="rId11"/>
    <p:sldId id="331" r:id="rId12"/>
    <p:sldId id="330" r:id="rId13"/>
    <p:sldId id="33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A"/>
    <a:srgbClr val="DA0000"/>
    <a:srgbClr val="FFC32E"/>
    <a:srgbClr val="FFD365"/>
    <a:srgbClr val="E1D473"/>
    <a:srgbClr val="334286"/>
    <a:srgbClr val="E1002B"/>
    <a:srgbClr val="0062BA"/>
    <a:srgbClr val="A21630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3" autoAdjust="0"/>
    <p:restoredTop sz="96395" autoAdjust="0"/>
  </p:normalViewPr>
  <p:slideViewPr>
    <p:cSldViewPr snapToGrid="0" snapToObjects="1">
      <p:cViewPr>
        <p:scale>
          <a:sx n="60" d="100"/>
          <a:sy n="60" d="100"/>
        </p:scale>
        <p:origin x="-156" y="-28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0348" y="3511632"/>
            <a:ext cx="8580120" cy="1588127"/>
          </a:xfrm>
        </p:spPr>
        <p:txBody>
          <a:bodyPr/>
          <a:lstStyle/>
          <a:p>
            <a:r>
              <a:rPr lang="ru-RU" sz="3600" dirty="0"/>
              <a:t>Сплошное наблюдение за  деятельностью субъектов малого </a:t>
            </a:r>
            <a:br>
              <a:rPr lang="ru-RU" sz="3600" dirty="0"/>
            </a:br>
            <a:r>
              <a:rPr lang="ru-RU" sz="3600" dirty="0"/>
              <a:t>и среднего предпринимательства  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6282055" cy="788421"/>
          </a:xfrm>
        </p:spPr>
        <p:txBody>
          <a:bodyPr/>
          <a:lstStyle/>
          <a:p>
            <a:pPr algn="ctr"/>
            <a:r>
              <a:rPr lang="ru-RU" dirty="0"/>
              <a:t>Управление статистики предприятий Росстата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834260" cy="936897"/>
          </a:xfrm>
        </p:spPr>
        <p:txBody>
          <a:bodyPr/>
          <a:lstStyle/>
          <a:p>
            <a:r>
              <a:rPr lang="ru-RU" dirty="0"/>
              <a:t>Формы обследования, основные показатели, разрезы</a:t>
            </a:r>
            <a:r>
              <a:rPr lang="en-US" dirty="0"/>
              <a:t> </a:t>
            </a:r>
            <a:r>
              <a:rPr lang="ru-RU" dirty="0"/>
              <a:t>разработки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26437" y="3031457"/>
            <a:ext cx="2960421" cy="2893093"/>
          </a:xfrm>
        </p:spPr>
        <p:txBody>
          <a:bodyPr/>
          <a:lstStyle/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МП-сп «Сведения об основных показателях деятельности малого предприятия за 2020 год»</a:t>
            </a: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1- предприниматель  «Сведения о деятельности индивидуального предпринимателя за 2020 год». </a:t>
            </a:r>
          </a:p>
          <a:p>
            <a:pPr lvl="0" algn="ctr" defTabSz="914379">
              <a:defRPr/>
            </a:pPr>
            <a:r>
              <a:rPr lang="ru-RU" sz="1400" dirty="0"/>
              <a:t>(приказ Росстата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en-US" sz="1400" dirty="0"/>
              <a:t>17</a:t>
            </a:r>
            <a:r>
              <a:rPr lang="ru-RU" sz="1400" dirty="0" smtClean="0"/>
              <a:t>.08.2020 </a:t>
            </a:r>
            <a:r>
              <a:rPr lang="ru-RU" sz="1400" dirty="0"/>
              <a:t>№ 469)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664492" y="2970497"/>
            <a:ext cx="3246119" cy="3136580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численность работников </a:t>
            </a:r>
            <a:br>
              <a:rPr lang="ru-RU" sz="1550" dirty="0"/>
            </a:br>
            <a:r>
              <a:rPr lang="ru-RU" sz="1550" dirty="0"/>
              <a:t>и начисленная заработная плата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платные услуги населению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выручка от реализации товаров (работ, услуг),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в </a:t>
            </a:r>
            <a:r>
              <a:rPr lang="ru-RU" sz="1550" dirty="0"/>
              <a:t>том числе по фактическим  видам деятельности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основные фонды и инвестиции в основной капитал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наличие инновационной деятельности (для юр. лиц)</a:t>
            </a:r>
          </a:p>
          <a:p>
            <a:endParaRPr lang="ru-RU" sz="155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075344" y="3031457"/>
            <a:ext cx="3094795" cy="2893093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региональный, </a:t>
            </a:r>
            <a:r>
              <a:rPr lang="ru-RU" dirty="0" smtClean="0"/>
              <a:t>муниципальный</a:t>
            </a:r>
            <a:r>
              <a:rPr lang="ru-RU" dirty="0"/>
              <a:t>, Арктическая зона,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народы </a:t>
            </a:r>
            <a:r>
              <a:rPr lang="ru-RU" dirty="0"/>
              <a:t>крайнего Севера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виды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детализацией </a:t>
            </a:r>
            <a:r>
              <a:rPr lang="ru-RU" dirty="0" smtClean="0"/>
              <a:t>до </a:t>
            </a:r>
            <a:r>
              <a:rPr lang="ru-RU" dirty="0"/>
              <a:t>4 знаков ОКВЭД2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формы собственности, организационно-правовые формы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Формы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Основные показатели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Разрезы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5" y="1234083"/>
            <a:ext cx="909087" cy="9060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07" y="1382900"/>
            <a:ext cx="720458" cy="718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5" y="1184746"/>
            <a:ext cx="793896" cy="871414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8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46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510660" cy="936897"/>
          </a:xfrm>
        </p:spPr>
        <p:txBody>
          <a:bodyPr/>
          <a:lstStyle/>
          <a:p>
            <a:r>
              <a:rPr lang="ru-RU" dirty="0"/>
              <a:t>Методы информирования и способы предоставления отчетности </a:t>
            </a:r>
          </a:p>
          <a:p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771524" y="2037632"/>
            <a:ext cx="5181601" cy="2412448"/>
          </a:xfrm>
        </p:spPr>
        <p:txBody>
          <a:bodyPr/>
          <a:lstStyle/>
          <a:p>
            <a:pPr marL="0"/>
            <a:r>
              <a:rPr lang="ru-RU" b="1" dirty="0"/>
              <a:t>Методы информирования респондентов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Единая система сдачи отчетности Росстата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АО «Корпорация МСП»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Операторы электронного документооборота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Размещение информационных материалов  </a:t>
            </a:r>
            <a:br>
              <a:rPr lang="ru-RU" dirty="0"/>
            </a:br>
            <a:r>
              <a:rPr lang="ru-RU" dirty="0"/>
              <a:t>на официальных сайтах ФОИВ, общественных организаций, в СМИ</a:t>
            </a:r>
            <a:endParaRPr lang="en-US" dirty="0"/>
          </a:p>
          <a:p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/>
          </p:nvPr>
        </p:nvSpPr>
        <p:spPr>
          <a:xfrm>
            <a:off x="6210301" y="2037631"/>
            <a:ext cx="5258990" cy="3004631"/>
          </a:xfrm>
        </p:spPr>
        <p:txBody>
          <a:bodyPr/>
          <a:lstStyle/>
          <a:p>
            <a:pPr lvl="0"/>
            <a:r>
              <a:rPr lang="ru-RU" b="1" dirty="0"/>
              <a:t>Способы представления отчетности</a:t>
            </a:r>
          </a:p>
          <a:p>
            <a:pPr lvl="0"/>
            <a:endParaRPr lang="ru-RU" b="1" dirty="0" smtClean="0"/>
          </a:p>
          <a:p>
            <a:pPr lvl="0">
              <a:spcBef>
                <a:spcPts val="0"/>
              </a:spcBef>
            </a:pPr>
            <a:r>
              <a:rPr lang="ru-RU" b="1" dirty="0" smtClean="0"/>
              <a:t>в </a:t>
            </a:r>
            <a:r>
              <a:rPr lang="ru-RU" b="1" dirty="0"/>
              <a:t>электронном виде: </a:t>
            </a:r>
            <a:endParaRPr lang="ru-RU" dirty="0"/>
          </a:p>
          <a:p>
            <a:pPr marL="298450" lvl="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Росстат (Единая система сбора отчетности)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984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Через операторов электронного документооборота</a:t>
            </a:r>
          </a:p>
          <a:p>
            <a:pPr marL="0">
              <a:buClr>
                <a:schemeClr val="accent2"/>
              </a:buClr>
            </a:pPr>
            <a:endParaRPr lang="ru-RU" b="1" dirty="0" smtClean="0"/>
          </a:p>
          <a:p>
            <a:pPr marL="0">
              <a:spcBef>
                <a:spcPts val="0"/>
              </a:spcBef>
              <a:buClr>
                <a:schemeClr val="accent2"/>
              </a:buClr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бумажном виде: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в территориальные органы Росстата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почтой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80315" y="6378747"/>
            <a:ext cx="335423" cy="440055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87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529460" cy="936897"/>
          </a:xfrm>
        </p:spPr>
        <p:txBody>
          <a:bodyPr/>
          <a:lstStyle/>
          <a:p>
            <a:r>
              <a:rPr lang="ru-RU" dirty="0"/>
              <a:t>Обязанность участвовать </a:t>
            </a:r>
            <a:br>
              <a:rPr lang="ru-RU" dirty="0"/>
            </a:br>
            <a:r>
              <a:rPr lang="ru-RU" dirty="0"/>
              <a:t>в сплошном наблюдении МСП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1" y="1610912"/>
            <a:ext cx="10333319" cy="4668570"/>
          </a:xfrm>
        </p:spPr>
        <p:txBody>
          <a:bodyPr/>
          <a:lstStyle/>
          <a:p>
            <a:r>
              <a:rPr lang="ru-RU" b="1" dirty="0"/>
              <a:t>Административная ответственность </a:t>
            </a:r>
          </a:p>
          <a:p>
            <a:r>
              <a:rPr lang="ru-RU" dirty="0"/>
              <a:t>ст. 13.19 КоАП РФ - непредставление, несвоевременное представление или предоставление недостоверных первичных данных</a:t>
            </a:r>
          </a:p>
          <a:p>
            <a:endParaRPr lang="ru-RU" dirty="0"/>
          </a:p>
          <a:p>
            <a:r>
              <a:rPr lang="ru-RU" b="1" dirty="0"/>
              <a:t>Порядок информирования респондентов </a:t>
            </a:r>
          </a:p>
          <a:p>
            <a:r>
              <a:rPr lang="ru-RU" dirty="0"/>
              <a:t>Постановление Правительства РФ от 18.08.2008 № 620, п. 4 Положения об условиях предоставления  в обязательном порядке первичных стат. данных и административных данных субъектам официального стат. учета </a:t>
            </a:r>
          </a:p>
          <a:p>
            <a:endParaRPr lang="ru-RU" dirty="0"/>
          </a:p>
          <a:p>
            <a:r>
              <a:rPr lang="ru-RU" b="1" dirty="0"/>
              <a:t>Пандемия, мораторий на штрафные санкции  для малого бизнеса</a:t>
            </a:r>
          </a:p>
          <a:p>
            <a:r>
              <a:rPr lang="ru-RU" dirty="0"/>
              <a:t>Нормативными правовыми актами РФ исключений не предусмотрено 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Гарантии по  соблюдению конфиденциальности </a:t>
            </a:r>
          </a:p>
          <a:p>
            <a:r>
              <a:rPr lang="ru-RU" dirty="0"/>
              <a:t>Публикация  итогов осуществляется с соблюдением требований законодательства </a:t>
            </a:r>
            <a:br>
              <a:rPr lang="ru-RU" dirty="0"/>
            </a:br>
            <a:r>
              <a:rPr lang="ru-RU" dirty="0"/>
              <a:t>по обеспечению конфиденциальности в отношении первичных данных, представленных респондентами</a:t>
            </a: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63594" y="6369222"/>
            <a:ext cx="368965" cy="440055"/>
            <a:chOff x="472103" y="6408274"/>
            <a:chExt cx="446447" cy="40005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36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7"/>
            <a:ext cx="4279780" cy="936897"/>
          </a:xfrm>
        </p:spPr>
        <p:txBody>
          <a:bodyPr/>
          <a:lstStyle/>
          <a:p>
            <a:r>
              <a:rPr lang="ru-RU" dirty="0"/>
              <a:t>Публикация итогов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2" y="1687112"/>
            <a:ext cx="10942919" cy="401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п.1.1</a:t>
            </a:r>
            <a:r>
              <a:rPr lang="en-US" dirty="0"/>
              <a:t>.4</a:t>
            </a:r>
            <a:r>
              <a:rPr lang="ru-RU" dirty="0"/>
              <a:t>. ФПСР: итоги сплошного наблюдения за деятельностью субъектов МСП публикуются не реже одного раза в пять лет: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dirty="0"/>
              <a:t>                                  предварительные через 11 месяцев после отчетного периода </a:t>
            </a:r>
            <a:br>
              <a:rPr lang="ru-RU" dirty="0"/>
            </a:br>
            <a:r>
              <a:rPr lang="ru-RU" dirty="0"/>
              <a:t>                                  окончательные через 18 месяцев после отчетного периода</a:t>
            </a:r>
          </a:p>
          <a:p>
            <a:endParaRPr lang="ru-RU" dirty="0"/>
          </a:p>
          <a:p>
            <a:r>
              <a:rPr lang="ru-RU" b="1" dirty="0"/>
              <a:t>Публикация итогов сплошного наблюдения:</a:t>
            </a:r>
          </a:p>
          <a:p>
            <a:r>
              <a:rPr lang="ru-RU" dirty="0"/>
              <a:t>предварительные — декабрь 2021</a:t>
            </a:r>
            <a:r>
              <a:rPr lang="en-US" dirty="0"/>
              <a:t> г.</a:t>
            </a:r>
            <a:r>
              <a:rPr lang="ru-RU" dirty="0"/>
              <a:t>, окончательные — июнь 2022</a:t>
            </a:r>
            <a:r>
              <a:rPr lang="en-US" dirty="0"/>
              <a:t> г.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Максимальная детализация — 4 знака ОКВЭД2</a:t>
            </a:r>
          </a:p>
          <a:p>
            <a:r>
              <a:rPr lang="ru-RU" dirty="0"/>
              <a:t>Муниципальный разрез — с соблюдением конфиденциальности</a:t>
            </a: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73169" y="6398749"/>
            <a:ext cx="368965" cy="400050"/>
            <a:chOff x="472103" y="6408274"/>
            <a:chExt cx="446447" cy="40005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83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04592" y="1742157"/>
            <a:ext cx="4691307" cy="3382294"/>
          </a:xfrm>
        </p:spPr>
        <p:txBody>
          <a:bodyPr/>
          <a:lstStyle/>
          <a:p>
            <a:r>
              <a:rPr lang="ru-RU" dirty="0">
                <a:solidFill>
                  <a:srgbClr val="334286"/>
                </a:solidFill>
              </a:rPr>
              <a:t>СПЛОШНОЕ НАБЛЮДЕНИЕМСП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548817" y="3181766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06" y="9510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="" xmlns:a16="http://schemas.microsoft.com/office/drawing/2014/main" id="{54DC0CE9-C08C-0C47-985C-B1EDEA90623E}"/>
              </a:ext>
            </a:extLst>
          </p:cNvPr>
          <p:cNvSpPr txBox="1"/>
          <p:nvPr/>
        </p:nvSpPr>
        <p:spPr>
          <a:xfrm>
            <a:off x="7665540" y="-91440"/>
            <a:ext cx="4008773" cy="825097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Методы статистического наблюдения 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Нормативно-правовая база</a:t>
            </a: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>Цель и задачи</a:t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Объекты наблюдения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Необходимость информационной поддержки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Повышение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осведомленности   респондентов </a:t>
            </a:r>
            <a:endParaRPr lang="ru-RU" sz="2000" spc="-10" dirty="0" smtClean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Формы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обследования, основные показатели, разрезы разработки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Методы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информирования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и  способы представления отчетности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Обязанность участвовать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в сплошном наблюдении МСП</a:t>
            </a:r>
            <a:endParaRPr lang="en-US" sz="2000" spc="-10" dirty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Публикация итогов 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сплошного наблюдения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57" y="594217"/>
            <a:ext cx="595420" cy="593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29" y="1176106"/>
            <a:ext cx="594257" cy="592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46" y="3826275"/>
            <a:ext cx="595420" cy="59347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6414875" y="1792521"/>
            <a:ext cx="684831" cy="638288"/>
            <a:chOff x="6245569" y="2607735"/>
            <a:chExt cx="753314" cy="70211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936" y="2607735"/>
              <a:ext cx="492947" cy="54107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4328"/>
            <a:stretch/>
          </p:blipFill>
          <p:spPr>
            <a:xfrm>
              <a:off x="6245569" y="2622832"/>
              <a:ext cx="359052" cy="687020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4" y="6279371"/>
            <a:ext cx="687005" cy="684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44" y="5512344"/>
            <a:ext cx="687005" cy="684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6" y="4663173"/>
            <a:ext cx="595420" cy="593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1" y="2271035"/>
            <a:ext cx="831276" cy="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622587" cy="936897"/>
          </a:xfrm>
        </p:spPr>
        <p:txBody>
          <a:bodyPr/>
          <a:lstStyle/>
          <a:p>
            <a:r>
              <a:rPr lang="ru-RU" dirty="0"/>
              <a:t>Методы статистического наблюдения </a:t>
            </a:r>
            <a:br>
              <a:rPr lang="ru-RU" dirty="0"/>
            </a:br>
            <a:r>
              <a:rPr lang="ru-RU" dirty="0"/>
              <a:t>за малым бизнесом</a:t>
            </a:r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14221" y="2672554"/>
            <a:ext cx="7912966" cy="457827"/>
          </a:xfrm>
          <a:custGeom>
            <a:avLst/>
            <a:gdLst>
              <a:gd name="T0" fmla="*/ 5105 w 5483"/>
              <a:gd name="T1" fmla="*/ 562 h 562"/>
              <a:gd name="T2" fmla="*/ 0 w 5483"/>
              <a:gd name="T3" fmla="*/ 562 h 562"/>
              <a:gd name="T4" fmla="*/ 378 w 5483"/>
              <a:gd name="T5" fmla="*/ 0 h 562"/>
              <a:gd name="T6" fmla="*/ 5483 w 5483"/>
              <a:gd name="T7" fmla="*/ 0 h 562"/>
              <a:gd name="T8" fmla="*/ 5105 w 5483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3" h="562">
                <a:moveTo>
                  <a:pt x="5105" y="562"/>
                </a:moveTo>
                <a:lnTo>
                  <a:pt x="0" y="562"/>
                </a:lnTo>
                <a:lnTo>
                  <a:pt x="378" y="0"/>
                </a:lnTo>
                <a:lnTo>
                  <a:pt x="5483" y="0"/>
                </a:lnTo>
                <a:lnTo>
                  <a:pt x="5105" y="562"/>
                </a:lnTo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chemeClr val="bg1">
                  <a:lumMod val="54000"/>
                </a:schemeClr>
              </a:gs>
            </a:gsLst>
            <a:lin ang="5400000" scaled="1"/>
          </a:gra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316833" y="1557669"/>
            <a:ext cx="1956955" cy="1378895"/>
          </a:xfrm>
          <a:prstGeom prst="rect">
            <a:avLst/>
          </a:prstGeom>
          <a:solidFill>
            <a:srgbClr val="0560B3"/>
          </a:solidFill>
          <a:ln w="9525" cap="flat" cmpd="sng" algn="ctr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64001" y="1557669"/>
            <a:ext cx="1954068" cy="1378895"/>
          </a:xfrm>
          <a:prstGeom prst="rect">
            <a:avLst/>
          </a:pr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769521" y="1557669"/>
            <a:ext cx="1956955" cy="1378895"/>
          </a:xfrm>
          <a:custGeom>
            <a:avLst/>
            <a:gdLst>
              <a:gd name="T0" fmla="*/ 1356 w 1356"/>
              <a:gd name="T1" fmla="*/ 0 h 1051"/>
              <a:gd name="T2" fmla="*/ 1356 w 1356"/>
              <a:gd name="T3" fmla="*/ 1051 h 1051"/>
              <a:gd name="T4" fmla="*/ 0 w 1356"/>
              <a:gd name="T5" fmla="*/ 1051 h 1051"/>
              <a:gd name="T6" fmla="*/ 0 w 1356"/>
              <a:gd name="T7" fmla="*/ 4 h 1051"/>
              <a:gd name="T8" fmla="*/ 0 w 1356"/>
              <a:gd name="T9" fmla="*/ 4 h 1051"/>
              <a:gd name="T10" fmla="*/ 0 w 1356"/>
              <a:gd name="T11" fmla="*/ 0 h 1051"/>
              <a:gd name="T12" fmla="*/ 1356 w 1356"/>
              <a:gd name="T13" fmla="*/ 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6" h="1051">
                <a:moveTo>
                  <a:pt x="1356" y="0"/>
                </a:moveTo>
                <a:lnTo>
                  <a:pt x="1356" y="1051"/>
                </a:lnTo>
                <a:lnTo>
                  <a:pt x="0" y="1051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1356" y="0"/>
                </a:lnTo>
                <a:close/>
              </a:path>
            </a:pathLst>
          </a:custGeom>
          <a:solidFill>
            <a:srgbClr val="093667"/>
          </a:solidFill>
          <a:ln w="9525" cap="flat" cmpd="sng" algn="ctr">
            <a:solidFill>
              <a:srgbClr val="0132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80177" y="1907269"/>
            <a:ext cx="1721716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191 </a:t>
            </a:r>
            <a:r>
              <a:rPr lang="ru-RU" sz="1600" dirty="0">
                <a:solidFill>
                  <a:schemeClr val="bg1"/>
                </a:solidFill>
              </a:rPr>
              <a:t>тыс. малых 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3377374" y="1907269"/>
            <a:ext cx="1896414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,1 </a:t>
            </a:r>
            <a:r>
              <a:rPr lang="ru-RU" sz="1600" dirty="0">
                <a:solidFill>
                  <a:schemeClr val="bg1"/>
                </a:solidFill>
              </a:rPr>
              <a:t>млн. микропредприятий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5769521" y="1769168"/>
            <a:ext cx="1872367" cy="73866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3,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ru-RU" sz="1600" dirty="0">
                <a:solidFill>
                  <a:schemeClr val="bg1"/>
                </a:solidFill>
              </a:rPr>
              <a:t> млн. индивидуальных предпринимател</a:t>
            </a:r>
            <a:r>
              <a:rPr lang="en-US" sz="1600" dirty="0">
                <a:solidFill>
                  <a:schemeClr val="bg1"/>
                </a:solidFill>
              </a:rPr>
              <a:t>ей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64251" y="3137659"/>
            <a:ext cx="6862475" cy="601960"/>
            <a:chOff x="834021" y="3452449"/>
            <a:chExt cx="6862475" cy="601960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834021" y="3452449"/>
              <a:ext cx="1954068" cy="570714"/>
            </a:xfrm>
            <a:prstGeom prst="rect">
              <a:avLst/>
            </a:pr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286853" y="3467439"/>
              <a:ext cx="1956955" cy="570714"/>
            </a:xfrm>
            <a:prstGeom prst="rect">
              <a:avLst/>
            </a:pr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lvl="0" algn="ctr"/>
              <a:r>
                <a:rPr lang="ru-RU" altLang="ru-RU" dirty="0">
                  <a:solidFill>
                    <a:schemeClr val="bg1"/>
                  </a:solidFill>
                </a:rPr>
                <a:t>297 тыс. предприятий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5739541" y="3467439"/>
              <a:ext cx="1956955" cy="570714"/>
            </a:xfrm>
            <a:prstGeom prst="rect">
              <a:avLst/>
            </a:pr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950197" y="3475797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95 тыс. предприятий</a:t>
              </a: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5857721" y="3500411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95 тыс. </a:t>
              </a:r>
              <a:r>
                <a:rPr lang="en-US" dirty="0">
                  <a:solidFill>
                    <a:schemeClr val="bg1"/>
                  </a:solidFill>
                </a:rPr>
                <a:t>физических лиц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Стрелка вниз 20"/>
          <p:cNvSpPr/>
          <p:nvPr/>
        </p:nvSpPr>
        <p:spPr bwMode="auto">
          <a:xfrm>
            <a:off x="1663540" y="374168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4108198" y="374082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585493" y="375581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67285" y="3925811"/>
            <a:ext cx="1747500" cy="316405"/>
            <a:chOff x="924414" y="3925811"/>
            <a:chExt cx="1747500" cy="31640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altLang="ru-RU" sz="1120" b="1" dirty="0"/>
                <a:t>№ПМ, квартальная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46813" y="3928311"/>
            <a:ext cx="1858812" cy="316405"/>
            <a:chOff x="858072" y="3925811"/>
            <a:chExt cx="1858812" cy="31640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8072" y="3955790"/>
              <a:ext cx="185881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№МП (микро), годовая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886505" y="3928311"/>
            <a:ext cx="1747500" cy="316405"/>
            <a:chOff x="924414" y="3925811"/>
            <a:chExt cx="1747500" cy="31640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№1-ИП, годовая</a:t>
              </a:r>
            </a:p>
          </p:txBody>
        </p:sp>
      </p:grpSp>
      <p:sp>
        <p:nvSpPr>
          <p:cNvPr id="34" name="Стрелка вниз 33"/>
          <p:cNvSpPr/>
          <p:nvPr/>
        </p:nvSpPr>
        <p:spPr bwMode="auto">
          <a:xfrm rot="16200000">
            <a:off x="8155528" y="1743577"/>
            <a:ext cx="341479" cy="64027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Скругленный прямоугольник 21"/>
          <p:cNvSpPr>
            <a:spLocks noChangeArrowheads="1"/>
          </p:cNvSpPr>
          <p:nvPr/>
        </p:nvSpPr>
        <p:spPr bwMode="auto">
          <a:xfrm>
            <a:off x="8941187" y="3055637"/>
            <a:ext cx="2433025" cy="47264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№ МП-сп, </a:t>
            </a:r>
          </a:p>
          <a:p>
            <a:pPr algn="ctr" eaLnBrk="1" hangingPunct="1"/>
            <a:r>
              <a:rPr lang="ru-RU" altLang="ru-RU" sz="1400" dirty="0">
                <a:latin typeface="+mn-lt"/>
              </a:rPr>
              <a:t>№ 1-предприниматель</a:t>
            </a:r>
          </a:p>
        </p:txBody>
      </p:sp>
      <p:sp>
        <p:nvSpPr>
          <p:cNvPr id="37" name="Овал 36"/>
          <p:cNvSpPr/>
          <p:nvPr/>
        </p:nvSpPr>
        <p:spPr>
          <a:xfrm>
            <a:off x="8834619" y="1185310"/>
            <a:ext cx="2433025" cy="16213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Сплошное наблюдение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 (1 раз в 5 лет) </a:t>
            </a: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9941036" y="284222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70148" y="4591168"/>
            <a:ext cx="3601352" cy="147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выборочных</a:t>
            </a:r>
            <a:r>
              <a:rPr lang="en-US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наблюдения</a:t>
            </a:r>
          </a:p>
          <a:p>
            <a:pPr marL="192075" indent="-192075"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нагрузки на респондентов</a:t>
            </a:r>
          </a:p>
          <a:p>
            <a:pPr marL="192075" indent="-1920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получение оценок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основным параметрам сектора малого предпринимательства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33208" y="4487743"/>
            <a:ext cx="7497886" cy="802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выборочных методов наблюдения</a:t>
            </a:r>
          </a:p>
          <a:p>
            <a:pPr algn="ctr"/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детализация информации регламентируется необходимостью обеспечения репрезентативности оценок на основании данных выборочного обследования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060349" y="5356636"/>
            <a:ext cx="3484807" cy="1282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512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системе показателей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необходимых показателей не позволяет осуществлять комплексную оценку экономической деятельности малого бизнеса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7341527" y="5353180"/>
            <a:ext cx="4563642" cy="1230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разрезам разработки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возможность подробной </a:t>
            </a: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детализации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 видам экономической деятельности, территориальным образованиям внутри субъекта РФ, товарным структурам производства и продажи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001" y="2888248"/>
            <a:ext cx="686272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выборочное обследование</a:t>
            </a:r>
          </a:p>
        </p:txBody>
      </p:sp>
      <p:sp>
        <p:nvSpPr>
          <p:cNvPr id="43" name="Скругленный прямоугольник 21"/>
          <p:cNvSpPr>
            <a:spLocks noChangeArrowheads="1"/>
          </p:cNvSpPr>
          <p:nvPr/>
        </p:nvSpPr>
        <p:spPr bwMode="auto">
          <a:xfrm>
            <a:off x="9008881" y="3654464"/>
            <a:ext cx="2277749" cy="62909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Средние предприятия (действующие формы наблюдения)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4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4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0890" y="6416933"/>
            <a:ext cx="335423" cy="363682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72" name="Группа 71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0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318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5304540" cy="977353"/>
          </a:xfrm>
        </p:spPr>
        <p:txBody>
          <a:bodyPr/>
          <a:lstStyle/>
          <a:p>
            <a:r>
              <a:rPr lang="ru-RU" dirty="0"/>
              <a:t>Нормативно-правовая база </a:t>
            </a:r>
            <a:br>
              <a:rPr lang="ru-RU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36720" y="3400231"/>
            <a:ext cx="10863010" cy="5909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Федеральный закон «Об официальном статистическом учете и системе государственной статистики в Российской Федерации» от </a:t>
            </a:r>
            <a:r>
              <a:rPr lang="ru-RU" sz="1800" dirty="0" smtClean="0"/>
              <a:t>29.11.2007 № </a:t>
            </a:r>
            <a:r>
              <a:rPr lang="ru-RU" sz="1800" dirty="0"/>
              <a:t>282-ФЗ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6068" y="5376718"/>
            <a:ext cx="10884314" cy="8059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Постановление Правительства РФ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учета»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ru-RU" sz="1800" dirty="0" smtClean="0"/>
              <a:t>18.08.2008 </a:t>
            </a:r>
            <a:r>
              <a:rPr lang="ru-RU" sz="1800" dirty="0"/>
              <a:t>№ 620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6722" y="4154841"/>
            <a:ext cx="10863008" cy="5142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800" dirty="0"/>
              <a:t>Федеральный закон  «О персональных данных» от </a:t>
            </a:r>
            <a:r>
              <a:rPr lang="ru-RU" sz="1800" dirty="0" smtClean="0"/>
              <a:t>27.07.2006 </a:t>
            </a:r>
            <a:r>
              <a:rPr lang="ru-RU" sz="1800" dirty="0"/>
              <a:t>№ 152-ФЗ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1" y="1627141"/>
            <a:ext cx="10820400" cy="84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Статья 5 Федерального закон «О развитии малого и среднего предпринимательства в Российской Федерации»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24.07.2007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209-ФЗ сплошное статистические наблюдения за деятельностью субъектов МСП проводятся один раз в пять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722" y="4837744"/>
            <a:ext cx="10884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Кодекс Российской Федерации об административных  правонарушениях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30.12.2001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195-ФЗ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2619756-866C-44F5-B937-A1DE08230E79}"/>
              </a:ext>
            </a:extLst>
          </p:cNvPr>
          <p:cNvSpPr/>
          <p:nvPr/>
        </p:nvSpPr>
        <p:spPr>
          <a:xfrm>
            <a:off x="536720" y="2634811"/>
            <a:ext cx="1086301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п. 1.1.4 Федерального плана статистических работ, утвержденный распоряжением Правительства Российской Федерации от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06.05.2008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№ 671-р 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1890" y="6416933"/>
            <a:ext cx="335423" cy="363682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5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21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Цель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66949" y="2246368"/>
            <a:ext cx="8961120" cy="3307972"/>
          </a:xfrm>
        </p:spPr>
        <p:txBody>
          <a:bodyPr/>
          <a:lstStyle/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/>
              <a:t>федеральных информационных ресурсов, содержащих объективную комплексную характеристику деятельности МСП 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экономике России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B1E9D0-5BA0-479D-AF37-DF4E0ADA72DB}"/>
              </a:ext>
            </a:extLst>
          </p:cNvPr>
          <p:cNvSpPr/>
          <p:nvPr/>
        </p:nvSpPr>
        <p:spPr>
          <a:xfrm>
            <a:off x="915324" y="1660614"/>
            <a:ext cx="10734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Сплошное наблюдение – это экономическая перепись малого бизнеса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5644" y="6351124"/>
            <a:ext cx="368965" cy="400050"/>
            <a:chOff x="472103" y="6408274"/>
            <a:chExt cx="446447" cy="40005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1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Задачи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28600" y="1579714"/>
            <a:ext cx="11170920" cy="465344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основа для: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формирования базовых таблиц «Затраты-Выпуск» - важнейшего аналитического инструмента для управления макроэкономическими процессами, осуществления расчетов ВВП и ВРП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расчета показателей национальных проектов (например, «Доля МСП в ВВП») 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определения базисных пропорций по экономическим показателям деятельности МСП в период между проведениями сплошных наблюдений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приближения к международным стандартам; обеспечение требований международных вопросников по детализации видов деятельности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Единственный источник:</a:t>
            </a:r>
          </a:p>
          <a:p>
            <a:pPr marL="1825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данных для формирования информации по </a:t>
            </a:r>
            <a:r>
              <a:rPr lang="ru-RU" b="1" dirty="0"/>
              <a:t>фактическому основному виду деятельности</a:t>
            </a:r>
            <a:r>
              <a:rPr lang="ru-RU" dirty="0"/>
              <a:t>, дополнительных фактических видах деятельности; 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сведений </a:t>
            </a:r>
            <a:r>
              <a:rPr lang="ru-RU" b="1" dirty="0"/>
              <a:t>о месте фактического осуществления деятельности </a:t>
            </a:r>
            <a:r>
              <a:rPr lang="ru-RU" dirty="0"/>
              <a:t>МСП в </a:t>
            </a:r>
            <a:r>
              <a:rPr lang="ru-RU" b="1" dirty="0"/>
              <a:t>муниципальном разрезе </a:t>
            </a:r>
            <a:r>
              <a:rPr lang="ru-RU" dirty="0"/>
              <a:t>(оценка  эффективности деятельности органов местного самоуправления Указ Президента РФ от 28.04.2008 № 607);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показателям, в отношении которых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выборочный метод  не позволяет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получить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представительный результат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(затраты на производство, основные средства и инвестиции в разрезе фактических видов деятельности и фактического местонахождения (включая сведения по ИП)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5169" y="6351124"/>
            <a:ext cx="368965" cy="400050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1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4099929" cy="936897"/>
          </a:xfrm>
        </p:spPr>
        <p:txBody>
          <a:bodyPr/>
          <a:lstStyle/>
          <a:p>
            <a:r>
              <a:rPr lang="ru-RU" dirty="0"/>
              <a:t>Объекты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наблюдения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77755" y="1541905"/>
            <a:ext cx="7837307" cy="3729807"/>
            <a:chOff x="917996" y="1612469"/>
            <a:chExt cx="6539171" cy="3350723"/>
          </a:xfrm>
        </p:grpSpPr>
        <p:graphicFrame>
          <p:nvGraphicFramePr>
            <p:cNvPr id="4" name="Таблица 3">
              <a:extLst>
                <a:ext uri="{FF2B5EF4-FFF2-40B4-BE49-F238E27FC236}">
                  <a16:creationId xmlns="" xmlns:a16="http://schemas.microsoft.com/office/drawing/2014/main" id="{4487E916-3A10-5245-A5D2-4FFFDBA15F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5998725"/>
                </p:ext>
              </p:extLst>
            </p:nvPr>
          </p:nvGraphicFramePr>
          <p:xfrm>
            <a:off x="1053809" y="1733224"/>
            <a:ext cx="6403358" cy="3229968"/>
          </p:xfrm>
          <a:graphic>
            <a:graphicData uri="http://schemas.openxmlformats.org/drawingml/2006/table">
              <a:tbl>
                <a:tblPr>
                  <a:tableStyleId>{E8034E78-7F5D-4C2E-B375-FC64B27BC917}</a:tableStyleId>
                </a:tblPr>
                <a:tblGrid>
                  <a:gridCol w="1534906">
                    <a:extLst>
                      <a:ext uri="{9D8B030D-6E8A-4147-A177-3AD203B41FA5}">
                        <a16:colId xmlns="" xmlns:a16="http://schemas.microsoft.com/office/drawing/2014/main" val="1961804217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="" xmlns:a16="http://schemas.microsoft.com/office/drawing/2014/main" val="2544290445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="" xmlns:a16="http://schemas.microsoft.com/office/drawing/2014/main" val="1833098214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="" xmlns:a16="http://schemas.microsoft.com/office/drawing/2014/main" val="2838186172"/>
                      </a:ext>
                    </a:extLst>
                  </a:gridCol>
                  <a:gridCol w="1534906">
                    <a:extLst>
                      <a:ext uri="{9D8B030D-6E8A-4147-A177-3AD203B41FA5}">
                        <a16:colId xmlns="" xmlns:a16="http://schemas.microsoft.com/office/drawing/2014/main" val="1705598244"/>
                      </a:ext>
                    </a:extLst>
                  </a:gridCol>
                </a:tblGrid>
                <a:tr h="287671">
                  <a:tc rowSpan="2">
                    <a:txBody>
                      <a:bodyPr/>
                      <a:lstStyle/>
                      <a:p>
                        <a:pPr marL="0" marR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Среднесписочная</a:t>
                        </a:r>
                        <a:r>
                          <a:rPr lang="ru-RU" sz="12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численность работников</a:t>
                        </a:r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Доход от предпринимательской деятельности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 dirty="0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2877278826"/>
                    </a:ext>
                  </a:extLst>
                </a:tr>
                <a:tr h="281650">
                  <a:tc vMerge="1">
                    <a:txBody>
                      <a:bodyPr/>
                      <a:lstStyle/>
                      <a:p>
                        <a:pPr algn="ctr" fontAlgn="b"/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0-120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млн. руб.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121-800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801-2000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b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более 2000 млн. руб.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2886239226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0-15 </a:t>
                        </a:r>
                        <a:b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Микро</a:t>
                        </a:r>
                      </a:p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предприятие</a:t>
                        </a:r>
                      </a:p>
                    </a:txBody>
                    <a:tcPr marL="72000" marR="54000" marT="7734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rowSpan="4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673528972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16-100</a:t>
                        </a: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</a:t>
                        </a:r>
                        <a:b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</a:b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человек</a:t>
                        </a:r>
                        <a:endPara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Малые </a:t>
                        </a:r>
                      </a:p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(без микропредприятий</a:t>
                        </a:r>
                        <a:r>
                          <a:rPr lang="ru-RU" sz="1600" b="1" i="0" u="none" strike="noStrike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3017609531"/>
                    </a:ext>
                  </a:extLst>
                </a:tr>
                <a:tr h="784430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101-250 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Средние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286277849"/>
                    </a:ext>
                  </a:extLst>
                </a:tr>
                <a:tr h="6777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более 250 человек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Крупные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3882339545"/>
                    </a:ext>
                  </a:extLst>
                </a:tr>
              </a:tbl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327939" y="1612469"/>
              <a:ext cx="6128036" cy="120755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17996" y="1720561"/>
              <a:ext cx="135813" cy="3239793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2154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Текст 3"/>
          <p:cNvSpPr txBox="1">
            <a:spLocks/>
          </p:cNvSpPr>
          <p:nvPr/>
        </p:nvSpPr>
        <p:spPr>
          <a:xfrm>
            <a:off x="8382000" y="2442759"/>
            <a:ext cx="3376325" cy="1550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50" b="1" dirty="0"/>
          </a:p>
        </p:txBody>
      </p:sp>
      <p:sp>
        <p:nvSpPr>
          <p:cNvPr id="55" name="Текст 3"/>
          <p:cNvSpPr txBox="1">
            <a:spLocks/>
          </p:cNvSpPr>
          <p:nvPr/>
        </p:nvSpPr>
        <p:spPr>
          <a:xfrm>
            <a:off x="1575107" y="5426209"/>
            <a:ext cx="9407163" cy="938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субъектами МСП могут быть признаны только хоз. субъекты, включенные ФНС России в ЕРМСП (статья 4.1. № 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-ФЗ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24.07.2007)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по типизации субъектов МСП законом возложены на ФНС России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11" y="1140290"/>
            <a:ext cx="1081427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отнесения к субъектам МСП (статья 4 №209</a:t>
            </a:r>
            <a:r>
              <a:rPr lang="en-US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-ФЗ</a:t>
            </a:r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24.07.2007) </a:t>
            </a:r>
            <a:endParaRPr lang="ru-RU" sz="14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273445" y="6370174"/>
            <a:ext cx="405862" cy="400050"/>
            <a:chOff x="472103" y="6408274"/>
            <a:chExt cx="446447" cy="40005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9" name="Группа 6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83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5377060" cy="1028956"/>
          </a:xfrm>
        </p:spPr>
        <p:txBody>
          <a:bodyPr/>
          <a:lstStyle/>
          <a:p>
            <a:r>
              <a:rPr lang="ru-RU" dirty="0" smtClean="0"/>
              <a:t>Необходимость информационной поддержки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33824" y="1891314"/>
            <a:ext cx="3362326" cy="1160591"/>
          </a:xfrm>
        </p:spPr>
        <p:txBody>
          <a:bodyPr/>
          <a:lstStyle/>
          <a:p>
            <a:pPr algn="ctr"/>
            <a:r>
              <a:rPr lang="ru-RU" b="1" dirty="0"/>
              <a:t>Задача</a:t>
            </a:r>
          </a:p>
          <a:p>
            <a:pPr algn="ctr"/>
            <a:r>
              <a:rPr lang="ru-RU" dirty="0" smtClean="0"/>
              <a:t>сформировать </a:t>
            </a:r>
            <a:r>
              <a:rPr lang="ru-RU" dirty="0"/>
              <a:t>полные </a:t>
            </a:r>
            <a:br>
              <a:rPr lang="ru-RU" dirty="0"/>
            </a:br>
            <a:r>
              <a:rPr lang="ru-RU" dirty="0"/>
              <a:t>и достоверные данные сплошного наблюдения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25144" y="1882605"/>
            <a:ext cx="6287588" cy="1518514"/>
          </a:xfrm>
        </p:spPr>
        <p:txBody>
          <a:bodyPr/>
          <a:lstStyle/>
          <a:p>
            <a:pPr algn="ctr"/>
            <a:r>
              <a:rPr lang="ru-RU" b="1" dirty="0"/>
              <a:t>Реальность</a:t>
            </a:r>
          </a:p>
          <a:p>
            <a:pPr algn="ctr"/>
            <a:r>
              <a:rPr lang="ru-RU" dirty="0" smtClean="0"/>
              <a:t>большая </a:t>
            </a:r>
            <a:r>
              <a:rPr lang="ru-RU" dirty="0"/>
              <a:t>мобильность сектора МСП, </a:t>
            </a:r>
            <a:r>
              <a:rPr lang="ru-RU" dirty="0" smtClean="0"/>
              <a:t>низкая </a:t>
            </a:r>
            <a:r>
              <a:rPr lang="ru-RU" dirty="0"/>
              <a:t>отчетная дисциплина,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недостаточная </a:t>
            </a:r>
            <a:r>
              <a:rPr lang="ru-RU" dirty="0"/>
              <a:t>экономическая и цифровая грамотность респондентов,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надежной адресной </a:t>
            </a:r>
            <a:r>
              <a:rPr lang="ru-RU" dirty="0" smtClean="0"/>
              <a:t>базы, </a:t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финансирования </a:t>
            </a:r>
            <a:r>
              <a:rPr lang="ru-RU" dirty="0" smtClean="0"/>
              <a:t>на </a:t>
            </a:r>
            <a:r>
              <a:rPr lang="ru-RU" dirty="0"/>
              <a:t>полномасштабную ИРР, </a:t>
            </a:r>
            <a:br>
              <a:rPr lang="ru-RU" dirty="0"/>
            </a:br>
            <a:r>
              <a:rPr lang="ru-RU" dirty="0"/>
              <a:t>на привлечение персонала для обхода и опроса респондентов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939975" y="3232171"/>
            <a:ext cx="3362326" cy="2227901"/>
          </a:xfrm>
        </p:spPr>
        <p:txBody>
          <a:bodyPr/>
          <a:lstStyle/>
          <a:p>
            <a:pPr algn="ctr"/>
            <a:r>
              <a:rPr lang="ru-RU" b="1" dirty="0" smtClean="0"/>
              <a:t>Необходимо</a:t>
            </a:r>
            <a:endParaRPr lang="ru-RU" b="1" dirty="0"/>
          </a:p>
          <a:p>
            <a:pPr algn="ctr"/>
            <a:r>
              <a:rPr lang="ru-RU" dirty="0" smtClean="0"/>
              <a:t>обеспечить </a:t>
            </a:r>
            <a:r>
              <a:rPr lang="ru-RU" dirty="0"/>
              <a:t>полноту охвата субъектов МСП,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сформировать </a:t>
            </a:r>
            <a:r>
              <a:rPr lang="ru-RU" dirty="0"/>
              <a:t>положительное отношение малого бизнеса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предстоящей переписи, обеспечить высокую активность респондентов, полноту </a:t>
            </a:r>
            <a:br>
              <a:rPr lang="ru-RU" dirty="0"/>
            </a:br>
            <a:r>
              <a:rPr lang="ru-RU" dirty="0"/>
              <a:t>и качество предоставляемых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ими </a:t>
            </a:r>
            <a:r>
              <a:rPr lang="ru-RU" dirty="0"/>
              <a:t>сведений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78F0192-07CA-4091-B16B-6C9E7A459F91}"/>
              </a:ext>
            </a:extLst>
          </p:cNvPr>
          <p:cNvSpPr/>
          <p:nvPr/>
        </p:nvSpPr>
        <p:spPr>
          <a:xfrm>
            <a:off x="4851259" y="3972327"/>
            <a:ext cx="67825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Требуется содействие органов исполнительной власти субъектов РФ: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 имеющейся информацией о субъектах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МСП </a:t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2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87194" y="6379699"/>
            <a:ext cx="368965" cy="400050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49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477026" cy="936897"/>
          </a:xfrm>
        </p:spPr>
        <p:txBody>
          <a:bodyPr/>
          <a:lstStyle/>
          <a:p>
            <a:pPr marL="14227" lvl="0">
              <a:spcBef>
                <a:spcPts val="112"/>
              </a:spcBef>
            </a:pPr>
            <a:r>
              <a:rPr lang="ru-RU" spc="-39" dirty="0">
                <a:solidFill>
                  <a:srgbClr val="4472C4">
                    <a:lumMod val="75000"/>
                  </a:srgbClr>
                </a:solidFill>
                <a:latin typeface="Arial"/>
                <a:cs typeface="Arial"/>
              </a:rPr>
              <a:t>Необходимо   обеспечить   повышение осведомленности   респондентов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05988" y="1873083"/>
            <a:ext cx="9431383" cy="3083081"/>
          </a:xfrm>
        </p:spPr>
        <p:txBody>
          <a:bodyPr/>
          <a:lstStyle/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сплошного наблюдения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обязанность участвовать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санкции в случае отказа от участия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соблюдения конфиденциальности предоставленной информации 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от получения результатов сплошного наблюдения среди потенциальных пользователей в случае высокого уровня участия и точности представленной респондентами информации </a:t>
            </a: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/>
            </a:r>
            <a:b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endParaRPr lang="ru-RU" sz="1600" spc="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242115" y="6416933"/>
            <a:ext cx="335423" cy="363682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5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04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6461</TotalTime>
  <Words>859</Words>
  <Application>Microsoft Office PowerPoint</Application>
  <PresentationFormat>Произвольный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Османова Эсмира Муса кызы</cp:lastModifiedBy>
  <cp:revision>250</cp:revision>
  <dcterms:created xsi:type="dcterms:W3CDTF">2020-03-31T09:31:17Z</dcterms:created>
  <dcterms:modified xsi:type="dcterms:W3CDTF">2020-10-30T16:23:32Z</dcterms:modified>
</cp:coreProperties>
</file>