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7"/>
  </p:handoutMasterIdLst>
  <p:sldIdLst>
    <p:sldId id="256" r:id="rId2"/>
    <p:sldId id="299" r:id="rId3"/>
    <p:sldId id="283" r:id="rId4"/>
    <p:sldId id="298" r:id="rId5"/>
    <p:sldId id="296" r:id="rId6"/>
  </p:sldIdLst>
  <p:sldSz cx="9144000" cy="6858000" type="screen4x3"/>
  <p:notesSz cx="6797675" cy="992822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15AEE"/>
    <a:srgbClr val="00612E"/>
    <a:srgbClr val="FDFE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B4B98B0-60AC-42C2-AFA5-B58CD77FA1E5}" styleName="Светлый стиль 1 - акцент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BC89EF96-8CEA-46FF-86C4-4CE0E7609802}" styleName="Светлый стиль 3 -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9012ECD-51FC-41F1-AA8D-1B2483CD663E}" styleName="Светлый стиль 2 - акцент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4660"/>
  </p:normalViewPr>
  <p:slideViewPr>
    <p:cSldViewPr>
      <p:cViewPr varScale="1">
        <p:scale>
          <a:sx n="88" d="100"/>
          <a:sy n="88" d="100"/>
        </p:scale>
        <p:origin x="1306" y="6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howGuides="1">
      <p:cViewPr varScale="1">
        <p:scale>
          <a:sx n="82" d="100"/>
          <a:sy n="82" d="100"/>
        </p:scale>
        <p:origin x="-3180" y="-9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3_5">
  <dgm:title val=""/>
  <dgm:desc val=""/>
  <dgm:catLst>
    <dgm:cat type="accent3" pri="11500"/>
  </dgm:catLst>
  <dgm:styleLbl name="node0">
    <dgm:fillClrLst meth="cycle">
      <a:schemeClr val="accent3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>
        <a:alpha val="9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>
        <a:alpha val="90000"/>
      </a:schemeClr>
      <a:schemeClr val="accent3">
        <a:alpha val="5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/>
    <dgm:txEffectClrLst/>
  </dgm:styleLbl>
  <dgm:styleLbl name="lnNode1">
    <dgm:fillClrLst>
      <a:schemeClr val="accent3">
        <a:shade val="90000"/>
      </a:schemeClr>
      <a:schemeClr val="accent3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shade val="80000"/>
        <a:alpha val="50000"/>
      </a:schemeClr>
      <a:schemeClr val="accent3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3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  <a:alpha val="90000"/>
      </a:schemeClr>
      <a:schemeClr val="accent3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fgSibTrans2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bgSibTrans2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sibTrans1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3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alpha val="90000"/>
        <a:tint val="40000"/>
      </a:schemeClr>
      <a:schemeClr val="accent3">
        <a:alpha val="5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784001D-E8BE-4FD1-9F25-D77DB448B8A3}" type="doc">
      <dgm:prSet loTypeId="urn:microsoft.com/office/officeart/2005/8/layout/chevron1" loCatId="process" qsTypeId="urn:microsoft.com/office/officeart/2005/8/quickstyle/simple1" qsCatId="simple" csTypeId="urn:microsoft.com/office/officeart/2005/8/colors/accent3_5" csCatId="accent3" phldr="1"/>
      <dgm:spPr/>
    </dgm:pt>
    <dgm:pt modelId="{6F63C44E-CE1B-42E1-A1BE-E99A55B18DE9}">
      <dgm:prSet phldrT="[Текст]" custT="1"/>
      <dgm:spPr>
        <a:solidFill>
          <a:srgbClr val="00A0C3">
            <a:alpha val="90000"/>
          </a:srgbClr>
        </a:solidFill>
      </dgm:spPr>
      <dgm:t>
        <a:bodyPr/>
        <a:lstStyle/>
        <a:p>
          <a:r>
            <a:rPr lang="ru-RU" sz="1300" b="1" dirty="0">
              <a:latin typeface="Arial" panose="020B0604020202020204" pitchFamily="34" charset="0"/>
              <a:cs typeface="Arial" panose="020B0604020202020204" pitchFamily="34" charset="0"/>
            </a:rPr>
            <a:t>2018</a:t>
          </a:r>
        </a:p>
      </dgm:t>
    </dgm:pt>
    <dgm:pt modelId="{BB0A8C69-5519-4BBE-8ABA-026A6A519F5B}" type="parTrans" cxnId="{B031A51F-FCE4-4BB8-B9CC-D79C77FE779D}">
      <dgm:prSet/>
      <dgm:spPr/>
      <dgm:t>
        <a:bodyPr/>
        <a:lstStyle/>
        <a:p>
          <a:endParaRPr lang="ru-RU" sz="1000" b="1"/>
        </a:p>
      </dgm:t>
    </dgm:pt>
    <dgm:pt modelId="{7544C149-28A1-4ACB-A303-3580CAE92D3C}" type="sibTrans" cxnId="{B031A51F-FCE4-4BB8-B9CC-D79C77FE779D}">
      <dgm:prSet/>
      <dgm:spPr/>
      <dgm:t>
        <a:bodyPr/>
        <a:lstStyle/>
        <a:p>
          <a:endParaRPr lang="ru-RU" sz="1000" b="1"/>
        </a:p>
      </dgm:t>
    </dgm:pt>
    <dgm:pt modelId="{1F67734A-CF3E-4F54-9EE8-2EBF6A42B1CF}">
      <dgm:prSet phldrT="[Текст]" custT="1"/>
      <dgm:spPr>
        <a:solidFill>
          <a:srgbClr val="0070C0"/>
        </a:solidFill>
      </dgm:spPr>
      <dgm:t>
        <a:bodyPr/>
        <a:lstStyle/>
        <a:p>
          <a:r>
            <a:rPr lang="ru-RU" sz="1200" b="1" dirty="0">
              <a:latin typeface="Arial" panose="020B0604020202020204" pitchFamily="34" charset="0"/>
              <a:cs typeface="Arial" panose="020B0604020202020204" pitchFamily="34" charset="0"/>
            </a:rPr>
            <a:t>2021</a:t>
          </a:r>
        </a:p>
      </dgm:t>
    </dgm:pt>
    <dgm:pt modelId="{E8E190B0-95BA-40A8-8581-93A0FAF9827C}" type="parTrans" cxnId="{D3BDF0EC-DCAE-4C18-9213-AEF2F3208C05}">
      <dgm:prSet/>
      <dgm:spPr/>
      <dgm:t>
        <a:bodyPr/>
        <a:lstStyle/>
        <a:p>
          <a:endParaRPr lang="ru-RU" sz="1000" b="1"/>
        </a:p>
      </dgm:t>
    </dgm:pt>
    <dgm:pt modelId="{12EB6FF7-1D82-4AB9-8079-F3865E0A38F5}" type="sibTrans" cxnId="{D3BDF0EC-DCAE-4C18-9213-AEF2F3208C05}">
      <dgm:prSet/>
      <dgm:spPr/>
      <dgm:t>
        <a:bodyPr/>
        <a:lstStyle/>
        <a:p>
          <a:endParaRPr lang="ru-RU" sz="1000" b="1"/>
        </a:p>
      </dgm:t>
    </dgm:pt>
    <dgm:pt modelId="{E9E1A765-D44F-49D6-8A47-6AF8AC698EC4}">
      <dgm:prSet custT="1"/>
      <dgm:spPr>
        <a:solidFill>
          <a:srgbClr val="002060"/>
        </a:solidFill>
      </dgm:spPr>
      <dgm:t>
        <a:bodyPr/>
        <a:lstStyle/>
        <a:p>
          <a:r>
            <a:rPr lang="ru-RU" sz="1200" b="1" dirty="0">
              <a:latin typeface="Arial" panose="020B0604020202020204" pitchFamily="34" charset="0"/>
              <a:cs typeface="Arial" panose="020B0604020202020204" pitchFamily="34" charset="0"/>
            </a:rPr>
            <a:t>2024</a:t>
          </a:r>
        </a:p>
      </dgm:t>
    </dgm:pt>
    <dgm:pt modelId="{F733FD94-A533-46A0-96A4-F47AA515C4B0}" type="parTrans" cxnId="{F9079378-8964-4E9F-8B63-CDE569C9458F}">
      <dgm:prSet/>
      <dgm:spPr/>
      <dgm:t>
        <a:bodyPr/>
        <a:lstStyle/>
        <a:p>
          <a:endParaRPr lang="ru-RU" sz="1000" b="1"/>
        </a:p>
      </dgm:t>
    </dgm:pt>
    <dgm:pt modelId="{8AAB95B2-8669-4695-8A67-292C95C68BE1}" type="sibTrans" cxnId="{F9079378-8964-4E9F-8B63-CDE569C9458F}">
      <dgm:prSet/>
      <dgm:spPr/>
      <dgm:t>
        <a:bodyPr/>
        <a:lstStyle/>
        <a:p>
          <a:endParaRPr lang="ru-RU" sz="1000" b="1"/>
        </a:p>
      </dgm:t>
    </dgm:pt>
    <dgm:pt modelId="{1DC9F980-641C-47EB-A783-FC0C7CCE339D}" type="pres">
      <dgm:prSet presAssocID="{6784001D-E8BE-4FD1-9F25-D77DB448B8A3}" presName="Name0" presStyleCnt="0">
        <dgm:presLayoutVars>
          <dgm:dir/>
          <dgm:animLvl val="lvl"/>
          <dgm:resizeHandles val="exact"/>
        </dgm:presLayoutVars>
      </dgm:prSet>
      <dgm:spPr/>
    </dgm:pt>
    <dgm:pt modelId="{6F40E6D4-8B68-4F25-A244-A59477C9D18A}" type="pres">
      <dgm:prSet presAssocID="{6F63C44E-CE1B-42E1-A1BE-E99A55B18DE9}" presName="parTxOnly" presStyleLbl="node1" presStyleIdx="0" presStyleCnt="3" custLinFactNeighborY="-436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CD0F0AB-CB82-47DD-B41C-8D921F693772}" type="pres">
      <dgm:prSet presAssocID="{7544C149-28A1-4ACB-A303-3580CAE92D3C}" presName="parTxOnlySpace" presStyleCnt="0"/>
      <dgm:spPr/>
    </dgm:pt>
    <dgm:pt modelId="{BD4899AC-B795-4DC9-A44F-81E7068E42CE}" type="pres">
      <dgm:prSet presAssocID="{1F67734A-CF3E-4F54-9EE8-2EBF6A42B1CF}" presName="parTxOnly" presStyleLbl="node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B76CA01-5BFB-4953-B7A8-30BFD8BCBB3B}" type="pres">
      <dgm:prSet presAssocID="{12EB6FF7-1D82-4AB9-8079-F3865E0A38F5}" presName="parTxOnlySpace" presStyleCnt="0"/>
      <dgm:spPr/>
    </dgm:pt>
    <dgm:pt modelId="{5DE5FE94-EFD6-46C3-8B73-A3EAAF3B3F59}" type="pres">
      <dgm:prSet presAssocID="{E9E1A765-D44F-49D6-8A47-6AF8AC698EC4}" presName="parTxOnly" presStyleLbl="node1" presStyleIdx="2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D3BDF0EC-DCAE-4C18-9213-AEF2F3208C05}" srcId="{6784001D-E8BE-4FD1-9F25-D77DB448B8A3}" destId="{1F67734A-CF3E-4F54-9EE8-2EBF6A42B1CF}" srcOrd="1" destOrd="0" parTransId="{E8E190B0-95BA-40A8-8581-93A0FAF9827C}" sibTransId="{12EB6FF7-1D82-4AB9-8079-F3865E0A38F5}"/>
    <dgm:cxn modelId="{06B48EEC-0269-4392-A606-D2B4437A35AF}" type="presOf" srcId="{E9E1A765-D44F-49D6-8A47-6AF8AC698EC4}" destId="{5DE5FE94-EFD6-46C3-8B73-A3EAAF3B3F59}" srcOrd="0" destOrd="0" presId="urn:microsoft.com/office/officeart/2005/8/layout/chevron1"/>
    <dgm:cxn modelId="{3C82D14F-26AC-4E0B-A3BF-A5A459EA0D9B}" type="presOf" srcId="{1F67734A-CF3E-4F54-9EE8-2EBF6A42B1CF}" destId="{BD4899AC-B795-4DC9-A44F-81E7068E42CE}" srcOrd="0" destOrd="0" presId="urn:microsoft.com/office/officeart/2005/8/layout/chevron1"/>
    <dgm:cxn modelId="{AA3259C5-A8B5-4F11-858B-BE875A49E53C}" type="presOf" srcId="{6F63C44E-CE1B-42E1-A1BE-E99A55B18DE9}" destId="{6F40E6D4-8B68-4F25-A244-A59477C9D18A}" srcOrd="0" destOrd="0" presId="urn:microsoft.com/office/officeart/2005/8/layout/chevron1"/>
    <dgm:cxn modelId="{F9079378-8964-4E9F-8B63-CDE569C9458F}" srcId="{6784001D-E8BE-4FD1-9F25-D77DB448B8A3}" destId="{E9E1A765-D44F-49D6-8A47-6AF8AC698EC4}" srcOrd="2" destOrd="0" parTransId="{F733FD94-A533-46A0-96A4-F47AA515C4B0}" sibTransId="{8AAB95B2-8669-4695-8A67-292C95C68BE1}"/>
    <dgm:cxn modelId="{E90B829B-5473-4FD3-A281-9B31AC05C3FD}" type="presOf" srcId="{6784001D-E8BE-4FD1-9F25-D77DB448B8A3}" destId="{1DC9F980-641C-47EB-A783-FC0C7CCE339D}" srcOrd="0" destOrd="0" presId="urn:microsoft.com/office/officeart/2005/8/layout/chevron1"/>
    <dgm:cxn modelId="{B031A51F-FCE4-4BB8-B9CC-D79C77FE779D}" srcId="{6784001D-E8BE-4FD1-9F25-D77DB448B8A3}" destId="{6F63C44E-CE1B-42E1-A1BE-E99A55B18DE9}" srcOrd="0" destOrd="0" parTransId="{BB0A8C69-5519-4BBE-8ABA-026A6A519F5B}" sibTransId="{7544C149-28A1-4ACB-A303-3580CAE92D3C}"/>
    <dgm:cxn modelId="{8A76F9A7-7BEA-4693-9D4C-4AAE0CAF3D59}" type="presParOf" srcId="{1DC9F980-641C-47EB-A783-FC0C7CCE339D}" destId="{6F40E6D4-8B68-4F25-A244-A59477C9D18A}" srcOrd="0" destOrd="0" presId="urn:microsoft.com/office/officeart/2005/8/layout/chevron1"/>
    <dgm:cxn modelId="{479579B9-355B-4404-A964-FDA4EAA252ED}" type="presParOf" srcId="{1DC9F980-641C-47EB-A783-FC0C7CCE339D}" destId="{ECD0F0AB-CB82-47DD-B41C-8D921F693772}" srcOrd="1" destOrd="0" presId="urn:microsoft.com/office/officeart/2005/8/layout/chevron1"/>
    <dgm:cxn modelId="{312618B9-B8AB-4ECD-9DCF-CE472536C416}" type="presParOf" srcId="{1DC9F980-641C-47EB-A783-FC0C7CCE339D}" destId="{BD4899AC-B795-4DC9-A44F-81E7068E42CE}" srcOrd="2" destOrd="0" presId="urn:microsoft.com/office/officeart/2005/8/layout/chevron1"/>
    <dgm:cxn modelId="{1F2BC43D-BE46-4B47-B570-39970A31456C}" type="presParOf" srcId="{1DC9F980-641C-47EB-A783-FC0C7CCE339D}" destId="{1B76CA01-5BFB-4953-B7A8-30BFD8BCBB3B}" srcOrd="3" destOrd="0" presId="urn:microsoft.com/office/officeart/2005/8/layout/chevron1"/>
    <dgm:cxn modelId="{498FA1C5-850E-4AB7-B747-0C7889D1E8F0}" type="presParOf" srcId="{1DC9F980-641C-47EB-A783-FC0C7CCE339D}" destId="{5DE5FE94-EFD6-46C3-8B73-A3EAAF3B3F59}" srcOrd="4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F40E6D4-8B68-4F25-A244-A59477C9D18A}">
      <dsp:nvSpPr>
        <dsp:cNvPr id="0" name=""/>
        <dsp:cNvSpPr/>
      </dsp:nvSpPr>
      <dsp:spPr>
        <a:xfrm>
          <a:off x="2078" y="0"/>
          <a:ext cx="2531755" cy="291038"/>
        </a:xfrm>
        <a:prstGeom prst="chevron">
          <a:avLst/>
        </a:prstGeom>
        <a:solidFill>
          <a:srgbClr val="00A0C3">
            <a:alpha val="90000"/>
          </a:srgb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2007" tIns="17336" rIns="17336" bIns="17336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b="1" kern="1200" dirty="0">
              <a:latin typeface="Arial" panose="020B0604020202020204" pitchFamily="34" charset="0"/>
              <a:cs typeface="Arial" panose="020B0604020202020204" pitchFamily="34" charset="0"/>
            </a:rPr>
            <a:t>2018</a:t>
          </a:r>
        </a:p>
      </dsp:txBody>
      <dsp:txXfrm>
        <a:off x="147597" y="0"/>
        <a:ext cx="2240717" cy="291038"/>
      </dsp:txXfrm>
    </dsp:sp>
    <dsp:sp modelId="{BD4899AC-B795-4DC9-A44F-81E7068E42CE}">
      <dsp:nvSpPr>
        <dsp:cNvPr id="0" name=""/>
        <dsp:cNvSpPr/>
      </dsp:nvSpPr>
      <dsp:spPr>
        <a:xfrm>
          <a:off x="2280658" y="0"/>
          <a:ext cx="2531755" cy="291038"/>
        </a:xfrm>
        <a:prstGeom prst="chevron">
          <a:avLst/>
        </a:prstGeom>
        <a:solidFill>
          <a:srgbClr val="0070C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8006" tIns="16002" rIns="16002" bIns="16002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>
              <a:latin typeface="Arial" panose="020B0604020202020204" pitchFamily="34" charset="0"/>
              <a:cs typeface="Arial" panose="020B0604020202020204" pitchFamily="34" charset="0"/>
            </a:rPr>
            <a:t>2021</a:t>
          </a:r>
        </a:p>
      </dsp:txBody>
      <dsp:txXfrm>
        <a:off x="2426177" y="0"/>
        <a:ext cx="2240717" cy="291038"/>
      </dsp:txXfrm>
    </dsp:sp>
    <dsp:sp modelId="{5DE5FE94-EFD6-46C3-8B73-A3EAAF3B3F59}">
      <dsp:nvSpPr>
        <dsp:cNvPr id="0" name=""/>
        <dsp:cNvSpPr/>
      </dsp:nvSpPr>
      <dsp:spPr>
        <a:xfrm>
          <a:off x="4559238" y="0"/>
          <a:ext cx="2531755" cy="291038"/>
        </a:xfrm>
        <a:prstGeom prst="chevron">
          <a:avLst/>
        </a:prstGeom>
        <a:solidFill>
          <a:srgbClr val="00206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8006" tIns="16002" rIns="16002" bIns="16002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>
              <a:latin typeface="Arial" panose="020B0604020202020204" pitchFamily="34" charset="0"/>
              <a:cs typeface="Arial" panose="020B0604020202020204" pitchFamily="34" charset="0"/>
            </a:rPr>
            <a:t>2024</a:t>
          </a:r>
        </a:p>
      </dsp:txBody>
      <dsp:txXfrm>
        <a:off x="4704757" y="0"/>
        <a:ext cx="2240717" cy="29103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77C4E27-DD5F-4592-A6BA-278671BF97BB}" type="datetimeFigureOut">
              <a:rPr lang="ru-RU" smtClean="0"/>
              <a:pPr/>
              <a:t>21.02.2020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50443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738D1F4-2D51-445C-830E-B1CD9A39A16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9640639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bg>
      <p:bgPr>
        <a:blipFill dpi="0"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40000"/>
                    </a14:imgEffect>
                    <a14:imgEffect>
                      <a14:colorTemperature colorTemp="5200"/>
                    </a14:imgEffect>
                    <a14:imgEffect>
                      <a14:brightnessContrast bright="6000" contrast="35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4"/>
          <p:cNvPicPr>
            <a:picLocks noChangeAspect="1" noChangeArrowheads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363" b="14351"/>
          <a:stretch/>
        </p:blipFill>
        <p:spPr bwMode="auto">
          <a:xfrm>
            <a:off x="236789" y="6309320"/>
            <a:ext cx="1152128" cy="3602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3710136" y="2490465"/>
            <a:ext cx="4966320" cy="1802631"/>
          </a:xfrm>
          <a:prstGeom prst="rect">
            <a:avLst/>
          </a:prstGeom>
        </p:spPr>
        <p:txBody>
          <a:bodyPr/>
          <a:lstStyle>
            <a:lvl1pPr marL="0" marR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tabLst/>
              <a:defRPr sz="3600" baseline="0">
                <a:latin typeface="TT Norms Regular" pitchFamily="50" charset="-52"/>
              </a:defRPr>
            </a:lvl1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tabLst/>
              <a:defRPr/>
            </a:pPr>
            <a:r>
              <a:rPr kumimoji="0" lang="ru-RU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TT Norms Regular" pitchFamily="50" charset="-52"/>
                <a:ea typeface="+mn-ea"/>
                <a:cs typeface="+mn-cs"/>
              </a:rPr>
              <a:t>Проект презентации </a:t>
            </a:r>
            <a:br>
              <a:rPr kumimoji="0" lang="ru-RU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TT Norms Regular" pitchFamily="50" charset="-52"/>
                <a:ea typeface="+mn-ea"/>
                <a:cs typeface="+mn-cs"/>
              </a:rPr>
            </a:br>
            <a:r>
              <a:rPr kumimoji="0" lang="ru-RU" sz="36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T Norms Regular" pitchFamily="50" charset="-52"/>
                <a:ea typeface="+mn-ea"/>
                <a:cs typeface="+mn-cs"/>
              </a:rPr>
              <a:t>Правительства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T Norms Regular" pitchFamily="50" charset="-52"/>
                <a:ea typeface="+mn-ea"/>
                <a:cs typeface="+mn-cs"/>
              </a:rPr>
              <a:t/>
            </a:r>
            <a:b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T Norms Regular" pitchFamily="50" charset="-52"/>
                <a:ea typeface="+mn-ea"/>
                <a:cs typeface="+mn-cs"/>
              </a:rPr>
            </a:br>
            <a:r>
              <a:rPr kumimoji="0" lang="ru-RU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TT Norms Regular" pitchFamily="50" charset="-52"/>
                <a:ea typeface="+mn-ea"/>
                <a:cs typeface="+mn-cs"/>
              </a:rPr>
              <a:t>Амурской области</a:t>
            </a:r>
            <a:endParaRPr kumimoji="0" lang="es-ES" sz="36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TT Norms Regular" pitchFamily="50" charset="-52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926264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bg>
      <p:bgPr>
        <a:solidFill>
          <a:srgbClr val="FDFE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Текст 3"/>
          <p:cNvSpPr>
            <a:spLocks noGrp="1"/>
          </p:cNvSpPr>
          <p:nvPr>
            <p:ph type="body" sz="half" idx="11" hasCustomPrompt="1"/>
          </p:nvPr>
        </p:nvSpPr>
        <p:spPr>
          <a:xfrm>
            <a:off x="323528" y="6165304"/>
            <a:ext cx="1584176" cy="504056"/>
          </a:xfrm>
        </p:spPr>
        <p:txBody>
          <a:bodyPr anchor="ctr">
            <a:normAutofit/>
          </a:bodyPr>
          <a:lstStyle>
            <a:lvl1pPr marL="0" indent="0" algn="ctr">
              <a:buNone/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  <a:latin typeface="TT Norms Regular" pitchFamily="50" charset="-52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dirty="0"/>
              <a:t>г. Благовещенск</a:t>
            </a:r>
          </a:p>
        </p:txBody>
      </p:sp>
      <p:sp>
        <p:nvSpPr>
          <p:cNvPr id="8" name="Заголовок 1"/>
          <p:cNvSpPr>
            <a:spLocks noGrp="1"/>
          </p:cNvSpPr>
          <p:nvPr>
            <p:ph type="title" hasCustomPrompt="1"/>
          </p:nvPr>
        </p:nvSpPr>
        <p:spPr>
          <a:xfrm>
            <a:off x="457200" y="274638"/>
            <a:ext cx="8229600" cy="922114"/>
          </a:xfrm>
        </p:spPr>
        <p:txBody>
          <a:bodyPr>
            <a:noAutofit/>
          </a:bodyPr>
          <a:lstStyle>
            <a:lvl1pPr>
              <a:defRPr sz="2800" b="0">
                <a:solidFill>
                  <a:schemeClr val="tx1">
                    <a:lumMod val="75000"/>
                    <a:lumOff val="25000"/>
                  </a:schemeClr>
                </a:solidFill>
                <a:latin typeface="TT Norms Regular" pitchFamily="50" charset="-52"/>
              </a:defRPr>
            </a:lvl1pPr>
          </a:lstStyle>
          <a:p>
            <a:r>
              <a:rPr lang="ru-RU" dirty="0"/>
              <a:t>ШАБЛОН презентации</a:t>
            </a:r>
            <a:br>
              <a:rPr lang="ru-RU" dirty="0"/>
            </a:br>
            <a:r>
              <a:rPr lang="ru-RU" dirty="0"/>
              <a:t>Правительства Амурской области</a:t>
            </a:r>
          </a:p>
        </p:txBody>
      </p:sp>
      <p:sp>
        <p:nvSpPr>
          <p:cNvPr id="10" name="34 Recortar rectángulo de esquina del mismo lado"/>
          <p:cNvSpPr/>
          <p:nvPr userDrawn="1"/>
        </p:nvSpPr>
        <p:spPr>
          <a:xfrm>
            <a:off x="8388424" y="-27384"/>
            <a:ext cx="504056" cy="432048"/>
          </a:xfrm>
          <a:prstGeom prst="snip2SameRect">
            <a:avLst/>
          </a:prstGeom>
          <a:gradFill>
            <a:gsLst>
              <a:gs pos="0">
                <a:srgbClr val="C00000"/>
              </a:gs>
              <a:gs pos="80000">
                <a:srgbClr val="70201E"/>
              </a:gs>
              <a:gs pos="100000">
                <a:schemeClr val="accent2">
                  <a:shade val="94000"/>
                  <a:satMod val="135000"/>
                </a:schemeClr>
              </a:gs>
            </a:gsLst>
          </a:gradFill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sz="1800" b="1" dirty="0">
              <a:latin typeface="TT Norms Regular" pitchFamily="50" charset="-52"/>
            </a:endParaRPr>
          </a:p>
        </p:txBody>
      </p:sp>
      <p:sp>
        <p:nvSpPr>
          <p:cNvPr id="11" name="Текст 3"/>
          <p:cNvSpPr>
            <a:spLocks noGrp="1"/>
          </p:cNvSpPr>
          <p:nvPr>
            <p:ph type="body" sz="half" idx="10" hasCustomPrompt="1"/>
          </p:nvPr>
        </p:nvSpPr>
        <p:spPr>
          <a:xfrm>
            <a:off x="8460432" y="8627"/>
            <a:ext cx="360040" cy="396038"/>
          </a:xfrm>
        </p:spPr>
        <p:txBody>
          <a:bodyPr>
            <a:normAutofit/>
          </a:bodyPr>
          <a:lstStyle>
            <a:lvl1pPr marL="0" indent="0" algn="ctr">
              <a:buNone/>
              <a:defRPr sz="1800" b="1">
                <a:solidFill>
                  <a:schemeClr val="bg1"/>
                </a:solidFill>
                <a:latin typeface="TT Norms Regular" pitchFamily="50" charset="-52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dirty="0"/>
              <a:t>№</a:t>
            </a:r>
          </a:p>
        </p:txBody>
      </p:sp>
      <p:pic>
        <p:nvPicPr>
          <p:cNvPr id="12" name="Picture 4"/>
          <p:cNvPicPr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8982" y="1196752"/>
            <a:ext cx="9125018" cy="1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Текст 3"/>
          <p:cNvSpPr>
            <a:spLocks noGrp="1"/>
          </p:cNvSpPr>
          <p:nvPr>
            <p:ph type="body" sz="half" idx="12" hasCustomPrompt="1"/>
          </p:nvPr>
        </p:nvSpPr>
        <p:spPr>
          <a:xfrm>
            <a:off x="323528" y="6453336"/>
            <a:ext cx="1584176" cy="288032"/>
          </a:xfrm>
        </p:spPr>
        <p:txBody>
          <a:bodyPr>
            <a:normAutofit/>
          </a:bodyPr>
          <a:lstStyle>
            <a:lvl1pPr marL="0" indent="0" algn="ctr">
              <a:buNone/>
              <a:defRPr sz="1000" b="0">
                <a:solidFill>
                  <a:schemeClr val="tx1">
                    <a:lumMod val="50000"/>
                    <a:lumOff val="50000"/>
                  </a:schemeClr>
                </a:solidFill>
                <a:latin typeface="TT Norms Regular" pitchFamily="50" charset="-52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dirty="0"/>
              <a:t>25 июля 2018 г.</a:t>
            </a:r>
          </a:p>
        </p:txBody>
      </p:sp>
      <p:sp>
        <p:nvSpPr>
          <p:cNvPr id="21" name="Объект 20"/>
          <p:cNvSpPr>
            <a:spLocks noGrp="1"/>
          </p:cNvSpPr>
          <p:nvPr>
            <p:ph sz="quarter" idx="13"/>
          </p:nvPr>
        </p:nvSpPr>
        <p:spPr>
          <a:xfrm>
            <a:off x="468313" y="1412875"/>
            <a:ext cx="8207375" cy="4537075"/>
          </a:xfrm>
        </p:spPr>
        <p:txBody>
          <a:bodyPr/>
          <a:lstStyle>
            <a:lvl1pPr marL="342900" indent="-342900">
              <a:buClr>
                <a:srgbClr val="C00000"/>
              </a:buClr>
              <a:buFont typeface="Wingdings" panose="05000000000000000000" pitchFamily="2" charset="2"/>
              <a:buChar char="§"/>
              <a:defRPr/>
            </a:lvl1pPr>
            <a:lvl2pPr>
              <a:buClr>
                <a:srgbClr val="C00000"/>
              </a:buClr>
              <a:defRPr/>
            </a:lvl2pPr>
            <a:lvl3pPr>
              <a:buClr>
                <a:srgbClr val="C00000"/>
              </a:buClr>
              <a:defRPr/>
            </a:lvl3pPr>
            <a:lvl4pPr>
              <a:buClr>
                <a:srgbClr val="C00000"/>
              </a:buClr>
              <a:defRPr/>
            </a:lvl4pPr>
            <a:lvl5pPr>
              <a:buClr>
                <a:srgbClr val="C00000"/>
              </a:buClr>
              <a:defRPr/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1848126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1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1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1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1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21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Текст 3"/>
          <p:cNvSpPr>
            <a:spLocks noGrp="1"/>
          </p:cNvSpPr>
          <p:nvPr>
            <p:ph type="body" sz="half" idx="11" hasCustomPrompt="1"/>
          </p:nvPr>
        </p:nvSpPr>
        <p:spPr>
          <a:xfrm>
            <a:off x="323528" y="6165304"/>
            <a:ext cx="1584176" cy="504056"/>
          </a:xfrm>
        </p:spPr>
        <p:txBody>
          <a:bodyPr anchor="ctr">
            <a:normAutofit/>
          </a:bodyPr>
          <a:lstStyle>
            <a:lvl1pPr marL="0" indent="0" algn="ctr">
              <a:buNone/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  <a:latin typeface="TT Norms Regular" pitchFamily="50" charset="-52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dirty="0"/>
              <a:t>г. Благовещенск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rgbClr val="C00000"/>
                </a:solidFill>
                <a:latin typeface="TT Norms Regular" pitchFamily="50" charset="-52"/>
              </a:defRPr>
            </a:lvl1pPr>
          </a:lstStyle>
          <a:p>
            <a:r>
              <a:rPr lang="ru-RU" dirty="0"/>
              <a:t>Амурская область</a:t>
            </a:r>
          </a:p>
        </p:txBody>
      </p:sp>
      <p:sp>
        <p:nvSpPr>
          <p:cNvPr id="7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1"/>
            <a:ext cx="8219256" cy="4514180"/>
          </a:xfrm>
        </p:spPr>
        <p:txBody>
          <a:bodyPr/>
          <a:lstStyle>
            <a:lvl1pPr marL="0" indent="0"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TT Norms Regular" pitchFamily="50" charset="-52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9" name="34 Recortar rectángulo de esquina del mismo lado"/>
          <p:cNvSpPr/>
          <p:nvPr userDrawn="1"/>
        </p:nvSpPr>
        <p:spPr>
          <a:xfrm>
            <a:off x="8388424" y="-27384"/>
            <a:ext cx="504056" cy="432048"/>
          </a:xfrm>
          <a:prstGeom prst="snip2SameRect">
            <a:avLst/>
          </a:prstGeom>
          <a:gradFill>
            <a:gsLst>
              <a:gs pos="0">
                <a:srgbClr val="C00000"/>
              </a:gs>
              <a:gs pos="80000">
                <a:srgbClr val="70201E"/>
              </a:gs>
              <a:gs pos="100000">
                <a:schemeClr val="accent2">
                  <a:shade val="94000"/>
                  <a:satMod val="135000"/>
                </a:schemeClr>
              </a:gs>
            </a:gsLst>
          </a:gradFill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sz="1800" b="1" dirty="0">
              <a:latin typeface="TT Norms Regular" pitchFamily="50" charset="-52"/>
            </a:endParaRPr>
          </a:p>
        </p:txBody>
      </p:sp>
      <p:sp>
        <p:nvSpPr>
          <p:cNvPr id="8" name="Текст 3"/>
          <p:cNvSpPr>
            <a:spLocks noGrp="1"/>
          </p:cNvSpPr>
          <p:nvPr>
            <p:ph type="body" sz="half" idx="10" hasCustomPrompt="1"/>
          </p:nvPr>
        </p:nvSpPr>
        <p:spPr>
          <a:xfrm>
            <a:off x="8460432" y="8627"/>
            <a:ext cx="360040" cy="396038"/>
          </a:xfrm>
        </p:spPr>
        <p:txBody>
          <a:bodyPr>
            <a:normAutofit/>
          </a:bodyPr>
          <a:lstStyle>
            <a:lvl1pPr marL="0" indent="0" algn="ctr">
              <a:buNone/>
              <a:defRPr sz="1800" b="1">
                <a:solidFill>
                  <a:schemeClr val="bg1"/>
                </a:solidFill>
                <a:latin typeface="TT Norms Regular" pitchFamily="50" charset="-52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dirty="0"/>
              <a:t>№</a:t>
            </a:r>
          </a:p>
        </p:txBody>
      </p:sp>
      <p:pic>
        <p:nvPicPr>
          <p:cNvPr id="10" name="Picture 4"/>
          <p:cNvPicPr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8982" y="1196752"/>
            <a:ext cx="9125018" cy="1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Текст 3"/>
          <p:cNvSpPr>
            <a:spLocks noGrp="1"/>
          </p:cNvSpPr>
          <p:nvPr>
            <p:ph type="body" sz="half" idx="12" hasCustomPrompt="1"/>
          </p:nvPr>
        </p:nvSpPr>
        <p:spPr>
          <a:xfrm>
            <a:off x="323528" y="6453336"/>
            <a:ext cx="1584176" cy="288032"/>
          </a:xfrm>
        </p:spPr>
        <p:txBody>
          <a:bodyPr>
            <a:normAutofit/>
          </a:bodyPr>
          <a:lstStyle>
            <a:lvl1pPr marL="0" indent="0" algn="ctr">
              <a:buNone/>
              <a:defRPr sz="1000" b="0">
                <a:solidFill>
                  <a:schemeClr val="tx1">
                    <a:lumMod val="50000"/>
                    <a:lumOff val="50000"/>
                  </a:schemeClr>
                </a:solidFill>
                <a:latin typeface="TT Norms Regular" pitchFamily="50" charset="-52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dirty="0"/>
              <a:t>25 июля 2018 г.</a:t>
            </a:r>
          </a:p>
        </p:txBody>
      </p:sp>
    </p:spTree>
    <p:extLst>
      <p:ext uri="{BB962C8B-B14F-4D97-AF65-F5344CB8AC3E}">
        <p14:creationId xmlns:p14="http://schemas.microsoft.com/office/powerpoint/2010/main" val="1322594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7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Текст 3"/>
          <p:cNvSpPr>
            <a:spLocks noGrp="1"/>
          </p:cNvSpPr>
          <p:nvPr>
            <p:ph type="body" sz="half" idx="11" hasCustomPrompt="1"/>
          </p:nvPr>
        </p:nvSpPr>
        <p:spPr>
          <a:xfrm>
            <a:off x="323528" y="6165304"/>
            <a:ext cx="1584176" cy="504056"/>
          </a:xfrm>
        </p:spPr>
        <p:txBody>
          <a:bodyPr anchor="ctr">
            <a:normAutofit/>
          </a:bodyPr>
          <a:lstStyle>
            <a:lvl1pPr marL="0" indent="0" algn="ctr">
              <a:buNone/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  <a:latin typeface="TT Norms Regular" pitchFamily="50" charset="-52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dirty="0"/>
              <a:t>г. Благовещенск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332656"/>
            <a:ext cx="8208912" cy="864096"/>
          </a:xfrm>
        </p:spPr>
        <p:txBody>
          <a:bodyPr anchor="b">
            <a:noAutofit/>
          </a:bodyPr>
          <a:lstStyle>
            <a:lvl1pPr algn="ctr">
              <a:defRPr sz="4400" b="0">
                <a:solidFill>
                  <a:schemeClr val="tx1">
                    <a:lumMod val="75000"/>
                    <a:lumOff val="25000"/>
                  </a:schemeClr>
                </a:solidFill>
                <a:latin typeface="TT Norms Regular" pitchFamily="50" charset="-52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67544" y="1484783"/>
            <a:ext cx="8208912" cy="3242791"/>
          </a:xfrm>
        </p:spPr>
        <p:txBody>
          <a:bodyPr/>
          <a:lstStyle>
            <a:lvl1pPr marL="0" indent="0">
              <a:buNone/>
              <a:defRPr sz="3200">
                <a:solidFill>
                  <a:schemeClr val="tx1">
                    <a:lumMod val="75000"/>
                    <a:lumOff val="25000"/>
                  </a:schemeClr>
                </a:solidFill>
                <a:latin typeface="TT Norms Regular" pitchFamily="50" charset="-52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67544" y="4869160"/>
            <a:ext cx="8208912" cy="1152128"/>
          </a:xfrm>
        </p:spPr>
        <p:txBody>
          <a:bodyPr/>
          <a:lstStyle>
            <a:lvl1pPr marL="0" indent="0"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TT Norms Regular" pitchFamily="50" charset="-52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11" name="34 Recortar rectángulo de esquina del mismo lado"/>
          <p:cNvSpPr/>
          <p:nvPr userDrawn="1"/>
        </p:nvSpPr>
        <p:spPr>
          <a:xfrm>
            <a:off x="8388424" y="-27384"/>
            <a:ext cx="504056" cy="432048"/>
          </a:xfrm>
          <a:prstGeom prst="snip2SameRect">
            <a:avLst/>
          </a:prstGeom>
          <a:gradFill>
            <a:gsLst>
              <a:gs pos="0">
                <a:srgbClr val="C00000"/>
              </a:gs>
              <a:gs pos="80000">
                <a:srgbClr val="70201E"/>
              </a:gs>
              <a:gs pos="100000">
                <a:schemeClr val="accent2">
                  <a:shade val="94000"/>
                  <a:satMod val="135000"/>
                </a:schemeClr>
              </a:gs>
            </a:gsLst>
          </a:gradFill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sz="1800" b="1" dirty="0">
              <a:latin typeface="TT Norms Regular" pitchFamily="50" charset="-52"/>
            </a:endParaRPr>
          </a:p>
        </p:txBody>
      </p:sp>
      <p:sp>
        <p:nvSpPr>
          <p:cNvPr id="12" name="Текст 3"/>
          <p:cNvSpPr>
            <a:spLocks noGrp="1"/>
          </p:cNvSpPr>
          <p:nvPr>
            <p:ph type="body" sz="half" idx="10" hasCustomPrompt="1"/>
          </p:nvPr>
        </p:nvSpPr>
        <p:spPr>
          <a:xfrm>
            <a:off x="8460432" y="8627"/>
            <a:ext cx="360040" cy="396038"/>
          </a:xfrm>
        </p:spPr>
        <p:txBody>
          <a:bodyPr>
            <a:normAutofit/>
          </a:bodyPr>
          <a:lstStyle>
            <a:lvl1pPr marL="0" indent="0" algn="ctr">
              <a:buNone/>
              <a:defRPr sz="1800" b="1">
                <a:solidFill>
                  <a:schemeClr val="bg1"/>
                </a:solidFill>
                <a:latin typeface="TT Norms Regular" pitchFamily="50" charset="-52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dirty="0"/>
              <a:t>№</a:t>
            </a:r>
          </a:p>
        </p:txBody>
      </p:sp>
      <p:pic>
        <p:nvPicPr>
          <p:cNvPr id="13" name="Picture 4"/>
          <p:cNvPicPr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8982" y="1196752"/>
            <a:ext cx="9125018" cy="1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Текст 3"/>
          <p:cNvSpPr>
            <a:spLocks noGrp="1"/>
          </p:cNvSpPr>
          <p:nvPr>
            <p:ph type="body" sz="half" idx="12" hasCustomPrompt="1"/>
          </p:nvPr>
        </p:nvSpPr>
        <p:spPr>
          <a:xfrm>
            <a:off x="323528" y="6453336"/>
            <a:ext cx="1584176" cy="288032"/>
          </a:xfrm>
        </p:spPr>
        <p:txBody>
          <a:bodyPr>
            <a:normAutofit/>
          </a:bodyPr>
          <a:lstStyle>
            <a:lvl1pPr marL="0" indent="0" algn="ctr">
              <a:buNone/>
              <a:defRPr sz="1000" b="0">
                <a:solidFill>
                  <a:schemeClr val="tx1">
                    <a:lumMod val="50000"/>
                    <a:lumOff val="50000"/>
                  </a:schemeClr>
                </a:solidFill>
                <a:latin typeface="TT Norms Regular" pitchFamily="50" charset="-52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dirty="0"/>
              <a:t>25 июля 2018 г.</a:t>
            </a:r>
          </a:p>
        </p:txBody>
      </p:sp>
    </p:spTree>
    <p:extLst>
      <p:ext uri="{BB962C8B-B14F-4D97-AF65-F5344CB8AC3E}">
        <p14:creationId xmlns:p14="http://schemas.microsoft.com/office/powerpoint/2010/main" val="27870094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4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Текст 3"/>
          <p:cNvSpPr>
            <a:spLocks noGrp="1"/>
          </p:cNvSpPr>
          <p:nvPr>
            <p:ph type="body" sz="half" idx="11" hasCustomPrompt="1"/>
          </p:nvPr>
        </p:nvSpPr>
        <p:spPr>
          <a:xfrm>
            <a:off x="323528" y="6165304"/>
            <a:ext cx="1584176" cy="504056"/>
          </a:xfrm>
        </p:spPr>
        <p:txBody>
          <a:bodyPr anchor="ctr">
            <a:normAutofit/>
          </a:bodyPr>
          <a:lstStyle>
            <a:lvl1pPr marL="0" indent="0" algn="ctr">
              <a:buNone/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  <a:latin typeface="TT Norms Regular" pitchFamily="50" charset="-52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dirty="0"/>
              <a:t>г. Благовещенск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332656"/>
            <a:ext cx="8208912" cy="864096"/>
          </a:xfrm>
        </p:spPr>
        <p:txBody>
          <a:bodyPr anchor="b">
            <a:noAutofit/>
          </a:bodyPr>
          <a:lstStyle>
            <a:lvl1pPr algn="ctr">
              <a:defRPr sz="4400" b="0">
                <a:solidFill>
                  <a:schemeClr val="tx1">
                    <a:lumMod val="75000"/>
                    <a:lumOff val="25000"/>
                  </a:schemeClr>
                </a:solidFill>
                <a:latin typeface="TT Norms Regular" pitchFamily="50" charset="-52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23528" y="4077072"/>
            <a:ext cx="3600400" cy="1944216"/>
          </a:xfrm>
        </p:spPr>
        <p:txBody>
          <a:bodyPr/>
          <a:lstStyle>
            <a:lvl1pPr marL="0" indent="0"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TT Norms Regular" pitchFamily="50" charset="-52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11" name="34 Recortar rectángulo de esquina del mismo lado"/>
          <p:cNvSpPr/>
          <p:nvPr userDrawn="1"/>
        </p:nvSpPr>
        <p:spPr>
          <a:xfrm>
            <a:off x="8388424" y="-27384"/>
            <a:ext cx="504056" cy="432048"/>
          </a:xfrm>
          <a:prstGeom prst="snip2SameRect">
            <a:avLst/>
          </a:prstGeom>
          <a:gradFill>
            <a:gsLst>
              <a:gs pos="0">
                <a:srgbClr val="C00000"/>
              </a:gs>
              <a:gs pos="80000">
                <a:srgbClr val="70201E"/>
              </a:gs>
              <a:gs pos="100000">
                <a:schemeClr val="accent2">
                  <a:shade val="94000"/>
                  <a:satMod val="135000"/>
                </a:schemeClr>
              </a:gs>
            </a:gsLst>
          </a:gradFill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sz="1800" b="1" dirty="0">
              <a:latin typeface="TT Norms Regular" pitchFamily="50" charset="-52"/>
            </a:endParaRPr>
          </a:p>
        </p:txBody>
      </p:sp>
      <p:sp>
        <p:nvSpPr>
          <p:cNvPr id="12" name="Текст 3"/>
          <p:cNvSpPr>
            <a:spLocks noGrp="1"/>
          </p:cNvSpPr>
          <p:nvPr>
            <p:ph type="body" sz="half" idx="10" hasCustomPrompt="1"/>
          </p:nvPr>
        </p:nvSpPr>
        <p:spPr>
          <a:xfrm>
            <a:off x="8460432" y="8627"/>
            <a:ext cx="360040" cy="396038"/>
          </a:xfrm>
        </p:spPr>
        <p:txBody>
          <a:bodyPr>
            <a:normAutofit/>
          </a:bodyPr>
          <a:lstStyle>
            <a:lvl1pPr marL="0" indent="0" algn="ctr">
              <a:buNone/>
              <a:defRPr sz="1800" b="1">
                <a:solidFill>
                  <a:schemeClr val="bg1"/>
                </a:solidFill>
                <a:latin typeface="TT Norms Regular" pitchFamily="50" charset="-52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dirty="0"/>
              <a:t>№</a:t>
            </a:r>
          </a:p>
        </p:txBody>
      </p:sp>
      <p:pic>
        <p:nvPicPr>
          <p:cNvPr id="13" name="Picture 4"/>
          <p:cNvPicPr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8982" y="1196752"/>
            <a:ext cx="9125018" cy="1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Рисунок 9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3648" y="1412776"/>
            <a:ext cx="6331285" cy="4572000"/>
          </a:xfrm>
          <a:prstGeom prst="rect">
            <a:avLst/>
          </a:prstGeom>
        </p:spPr>
      </p:pic>
      <p:sp>
        <p:nvSpPr>
          <p:cNvPr id="17" name="Текст 3"/>
          <p:cNvSpPr>
            <a:spLocks noGrp="1"/>
          </p:cNvSpPr>
          <p:nvPr>
            <p:ph type="body" sz="half" idx="12" hasCustomPrompt="1"/>
          </p:nvPr>
        </p:nvSpPr>
        <p:spPr>
          <a:xfrm>
            <a:off x="323528" y="6453336"/>
            <a:ext cx="1584176" cy="288032"/>
          </a:xfrm>
        </p:spPr>
        <p:txBody>
          <a:bodyPr>
            <a:normAutofit/>
          </a:bodyPr>
          <a:lstStyle>
            <a:lvl1pPr marL="0" indent="0" algn="ctr">
              <a:buNone/>
              <a:defRPr sz="1000" b="0">
                <a:solidFill>
                  <a:schemeClr val="tx1">
                    <a:lumMod val="50000"/>
                    <a:lumOff val="50000"/>
                  </a:schemeClr>
                </a:solidFill>
                <a:latin typeface="TT Norms Regular" pitchFamily="50" charset="-52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dirty="0"/>
              <a:t>25 июля 2018 г.</a:t>
            </a:r>
          </a:p>
        </p:txBody>
      </p:sp>
    </p:spTree>
    <p:extLst>
      <p:ext uri="{BB962C8B-B14F-4D97-AF65-F5344CB8AC3E}">
        <p14:creationId xmlns:p14="http://schemas.microsoft.com/office/powerpoint/2010/main" val="8734405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4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 hasCustomPrompt="1"/>
          </p:nvPr>
        </p:nvSpPr>
        <p:spPr>
          <a:xfrm>
            <a:off x="465682" y="4149080"/>
            <a:ext cx="8208912" cy="360040"/>
          </a:xfrm>
        </p:spPr>
        <p:txBody>
          <a:bodyPr anchor="ctr"/>
          <a:lstStyle>
            <a:lvl1pPr marL="0" indent="0" algn="ctr">
              <a:buNone/>
              <a:defRPr sz="1800" b="1" u="sng">
                <a:solidFill>
                  <a:schemeClr val="accent1"/>
                </a:solidFill>
                <a:latin typeface="TT Norms Regular" pitchFamily="50" charset="-52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www.amurobl.ru</a:t>
            </a:r>
            <a:endParaRPr lang="ru-RU" dirty="0"/>
          </a:p>
        </p:txBody>
      </p:sp>
      <p:pic>
        <p:nvPicPr>
          <p:cNvPr id="13" name="Picture 4"/>
          <p:cNvPicPr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8982" y="1196752"/>
            <a:ext cx="9125018" cy="1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4"/>
          <p:cNvPicPr>
            <a:picLocks noChangeAspect="1" noChangeArrowheads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363" b="14351"/>
          <a:stretch/>
        </p:blipFill>
        <p:spPr bwMode="auto">
          <a:xfrm>
            <a:off x="236789" y="6309320"/>
            <a:ext cx="1152128" cy="3602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6" name="21 CuadroTexto"/>
          <p:cNvSpPr txBox="1"/>
          <p:nvPr userDrawn="1"/>
        </p:nvSpPr>
        <p:spPr>
          <a:xfrm>
            <a:off x="1680872" y="2924944"/>
            <a:ext cx="654057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dirty="0">
                <a:solidFill>
                  <a:schemeClr val="tx1">
                    <a:lumMod val="75000"/>
                    <a:lumOff val="25000"/>
                  </a:schemeClr>
                </a:solidFill>
                <a:latin typeface="TT Norms Regular" pitchFamily="50" charset="-52"/>
              </a:rPr>
              <a:t>Спасибо за </a:t>
            </a:r>
            <a:r>
              <a:rPr lang="ru-RU" sz="4800" dirty="0">
                <a:solidFill>
                  <a:srgbClr val="C00000"/>
                </a:solidFill>
                <a:latin typeface="TT Norms Regular" pitchFamily="50" charset="-52"/>
              </a:rPr>
              <a:t>внимание!</a:t>
            </a:r>
            <a:endParaRPr lang="es-ES" sz="4800" b="1" dirty="0">
              <a:solidFill>
                <a:srgbClr val="C00000"/>
              </a:solidFill>
              <a:latin typeface="TT Norms Regular" pitchFamily="50" charset="-52"/>
            </a:endParaRPr>
          </a:p>
        </p:txBody>
      </p:sp>
      <p:sp>
        <p:nvSpPr>
          <p:cNvPr id="17" name="Текст 3"/>
          <p:cNvSpPr>
            <a:spLocks noGrp="1"/>
          </p:cNvSpPr>
          <p:nvPr>
            <p:ph type="body" sz="half" idx="10" hasCustomPrompt="1"/>
          </p:nvPr>
        </p:nvSpPr>
        <p:spPr>
          <a:xfrm>
            <a:off x="2411760" y="6309320"/>
            <a:ext cx="4320480" cy="360040"/>
          </a:xfrm>
        </p:spPr>
        <p:txBody>
          <a:bodyPr anchor="ctr"/>
          <a:lstStyle>
            <a:lvl1pPr marL="0" indent="0" algn="ctr">
              <a:buNone/>
              <a:defRPr sz="1800" b="1" u="none">
                <a:solidFill>
                  <a:schemeClr val="tx1">
                    <a:lumMod val="50000"/>
                    <a:lumOff val="50000"/>
                  </a:schemeClr>
                </a:solidFill>
                <a:latin typeface="TT Norms Regular" pitchFamily="50" charset="-52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dirty="0"/>
              <a:t>ИОГВ</a:t>
            </a:r>
          </a:p>
        </p:txBody>
      </p:sp>
    </p:spTree>
    <p:extLst>
      <p:ext uri="{BB962C8B-B14F-4D97-AF65-F5344CB8AC3E}">
        <p14:creationId xmlns:p14="http://schemas.microsoft.com/office/powerpoint/2010/main" val="38454400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microsoft.com/office/2007/relationships/hdphoto" Target="../media/hdphoto1.wdp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FE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11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indent="0">
              <a:spcBef>
                <a:spcPts val="0"/>
              </a:spcBef>
            </a:pPr>
            <a:r>
              <a:rPr lang="ru-RU" sz="2800" b="1" dirty="0">
                <a:solidFill>
                  <a:srgbClr val="C00000"/>
                </a:solidFill>
                <a:latin typeface="TT Norms Regular" pitchFamily="50" charset="-52"/>
              </a:rPr>
              <a:t>ШАБЛОН</a:t>
            </a:r>
            <a:r>
              <a:rPr lang="ru-RU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TT Norms Regular" pitchFamily="50" charset="-52"/>
              </a:rPr>
              <a:t> </a:t>
            </a:r>
            <a:r>
              <a:rPr lang="ru-RU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TT Norms Regular" pitchFamily="50" charset="-52"/>
              </a:rPr>
              <a:t>презентации</a:t>
            </a:r>
            <a:br>
              <a:rPr lang="ru-RU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TT Norms Regular" pitchFamily="50" charset="-52"/>
              </a:rPr>
            </a:br>
            <a:r>
              <a:rPr lang="ru-RU" sz="28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TT Norms Regular" pitchFamily="50" charset="-52"/>
              </a:rPr>
              <a:t>Правительства Амурской области</a:t>
            </a:r>
            <a:endParaRPr lang="es-ES" sz="2800" b="0" dirty="0">
              <a:solidFill>
                <a:schemeClr val="tx1">
                  <a:lumMod val="75000"/>
                  <a:lumOff val="25000"/>
                </a:schemeClr>
              </a:solidFill>
              <a:latin typeface="TT Norms Regular" pitchFamily="50" charset="-52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484784"/>
            <a:ext cx="8229600" cy="442108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pic>
        <p:nvPicPr>
          <p:cNvPr id="7" name="Picture 4"/>
          <p:cNvPicPr>
            <a:picLocks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8575" y="6093296"/>
            <a:ext cx="9125018" cy="1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8" name="Группа 7"/>
          <p:cNvGrpSpPr/>
          <p:nvPr/>
        </p:nvGrpSpPr>
        <p:grpSpPr>
          <a:xfrm>
            <a:off x="6804248" y="6165304"/>
            <a:ext cx="2232248" cy="584857"/>
            <a:chOff x="6876256" y="6165304"/>
            <a:chExt cx="2232248" cy="584857"/>
          </a:xfrm>
        </p:grpSpPr>
        <p:pic>
          <p:nvPicPr>
            <p:cNvPr id="9" name="Рисунок 8"/>
            <p:cNvPicPr>
              <a:picLocks noChangeAspect="1"/>
            </p:cNvPicPr>
            <p:nvPr/>
          </p:nvPicPr>
          <p:blipFill>
            <a:blip r:embed="rId9" cstate="print">
              <a:extLst>
                <a:ext uri="{BEBA8EAE-BF5A-486C-A8C5-ECC9F3942E4B}">
                  <a14:imgProps xmlns:a14="http://schemas.microsoft.com/office/drawing/2010/main">
                    <a14:imgLayer r:embed="rId10">
                      <a14:imgEffect>
                        <a14:backgroundRemoval t="10000" b="90000" l="10000" r="90000"/>
                      </a14:imgEffect>
                      <a14:imgEffect>
                        <a14:sharpenSoften amount="40000"/>
                      </a14:imgEffect>
                      <a14:imgEffect>
                        <a14:colorTemperature colorTemp="5200"/>
                      </a14:imgEffect>
                      <a14:imgEffect>
                        <a14:brightnessContrast bright="6000" contrast="35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876256" y="6165304"/>
              <a:ext cx="536119" cy="584857"/>
            </a:xfrm>
            <a:prstGeom prst="rect">
              <a:avLst/>
            </a:prstGeom>
          </p:spPr>
        </p:pic>
        <p:sp>
          <p:nvSpPr>
            <p:cNvPr id="10" name="3 CuadroTexto"/>
            <p:cNvSpPr txBox="1"/>
            <p:nvPr/>
          </p:nvSpPr>
          <p:spPr>
            <a:xfrm>
              <a:off x="7380312" y="6309320"/>
              <a:ext cx="1728192" cy="338554"/>
            </a:xfrm>
            <a:prstGeom prst="rect">
              <a:avLst/>
            </a:prstGeom>
            <a:noFill/>
          </p:spPr>
          <p:txBody>
            <a:bodyPr wrap="square" lIns="0" tIns="0" rIns="0" bIns="0" numCol="1" spcCol="720000" rtlCol="0">
              <a:spAutoFit/>
            </a:bodyPr>
            <a:lstStyle/>
            <a:p>
              <a:r>
                <a:rPr lang="ru-RU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TT Norms Regular" pitchFamily="50" charset="-52"/>
                </a:rPr>
                <a:t>ПРАВИТЕЛЬСТВО</a:t>
              </a:r>
            </a:p>
            <a:p>
              <a:r>
                <a:rPr lang="ru-RU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TT Norms Regular" pitchFamily="50" charset="-52"/>
                </a:rPr>
                <a:t>АМУРСКОЙ ОБЛАСТИ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8984238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4" r:id="rId3"/>
    <p:sldLayoutId id="2147483657" r:id="rId4"/>
    <p:sldLayoutId id="2147483659" r:id="rId5"/>
    <p:sldLayoutId id="2147483658" r:id="rId6"/>
  </p:sldLayoutIdLst>
  <p:txStyles>
    <p:titleStyle>
      <a:lvl1pPr algn="l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Clr>
          <a:srgbClr val="C00000"/>
        </a:buClr>
        <a:buFont typeface="Wingdings" panose="05000000000000000000" pitchFamily="2" charset="2"/>
        <a:buChar char="§"/>
        <a:defRPr sz="3200" kern="1200">
          <a:solidFill>
            <a:schemeClr val="tx1">
              <a:lumMod val="75000"/>
              <a:lumOff val="25000"/>
            </a:schemeClr>
          </a:solidFill>
          <a:latin typeface="TT Norms Regular" pitchFamily="50" charset="-52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Clr>
          <a:srgbClr val="C00000"/>
        </a:buClr>
        <a:buFont typeface="Arial" panose="020B0604020202020204" pitchFamily="34" charset="0"/>
        <a:buChar char="–"/>
        <a:defRPr sz="2800" kern="1200">
          <a:solidFill>
            <a:schemeClr val="tx1">
              <a:lumMod val="75000"/>
              <a:lumOff val="25000"/>
            </a:schemeClr>
          </a:solidFill>
          <a:latin typeface="TT Norms Regular" pitchFamily="50" charset="-52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>
              <a:lumMod val="75000"/>
              <a:lumOff val="25000"/>
            </a:schemeClr>
          </a:solidFill>
          <a:latin typeface="TT Norms Regular" pitchFamily="50" charset="-52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Clr>
          <a:srgbClr val="C00000"/>
        </a:buClr>
        <a:buFont typeface="Arial" panose="020B0604020202020204" pitchFamily="34" charset="0"/>
        <a:buChar char="–"/>
        <a:defRPr sz="2000" kern="1200">
          <a:solidFill>
            <a:schemeClr val="tx1">
              <a:lumMod val="75000"/>
              <a:lumOff val="25000"/>
            </a:schemeClr>
          </a:solidFill>
          <a:latin typeface="TT Norms Regular" pitchFamily="50" charset="-52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Clr>
          <a:srgbClr val="C00000"/>
        </a:buClr>
        <a:buFont typeface="Arial" panose="020B0604020202020204" pitchFamily="34" charset="0"/>
        <a:buChar char="»"/>
        <a:defRPr sz="2000" kern="1200">
          <a:solidFill>
            <a:schemeClr val="tx1">
              <a:lumMod val="75000"/>
              <a:lumOff val="25000"/>
            </a:schemeClr>
          </a:solidFill>
          <a:latin typeface="TT Norms Regular" pitchFamily="50" charset="-52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7" Type="http://schemas.microsoft.com/office/2007/relationships/hdphoto" Target="../media/hdphoto1.wdp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40000"/>
                    </a14:imgEffect>
                    <a14:imgEffect>
                      <a14:colorTemperature colorTemp="5200"/>
                    </a14:imgEffect>
                    <a14:imgEffect>
                      <a14:brightnessContrast bright="6000" contrast="35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363" b="14351"/>
          <a:stretch/>
        </p:blipFill>
        <p:spPr bwMode="auto">
          <a:xfrm>
            <a:off x="236789" y="6309320"/>
            <a:ext cx="1152128" cy="3602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4"/>
          <p:cNvPicPr>
            <a:picLocks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8575" y="6093296"/>
            <a:ext cx="9125018" cy="1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" name="Группа 2"/>
          <p:cNvGrpSpPr/>
          <p:nvPr/>
        </p:nvGrpSpPr>
        <p:grpSpPr>
          <a:xfrm>
            <a:off x="6804248" y="6165304"/>
            <a:ext cx="2232248" cy="584857"/>
            <a:chOff x="6876256" y="6165304"/>
            <a:chExt cx="2232248" cy="584857"/>
          </a:xfrm>
        </p:grpSpPr>
        <p:pic>
          <p:nvPicPr>
            <p:cNvPr id="2" name="Рисунок 1"/>
            <p:cNvPicPr>
              <a:picLocks noChangeAspect="1"/>
            </p:cNvPicPr>
            <p:nvPr/>
          </p:nvPicPr>
          <p:blipFill>
            <a:blip r:embed="rId6" cstate="print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10000" b="90000" l="10000" r="90000"/>
                      </a14:imgEffect>
                      <a14:imgEffect>
                        <a14:sharpenSoften amount="40000"/>
                      </a14:imgEffect>
                      <a14:imgEffect>
                        <a14:colorTemperature colorTemp="5200"/>
                      </a14:imgEffect>
                      <a14:imgEffect>
                        <a14:brightnessContrast bright="6000" contrast="35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876256" y="6165304"/>
              <a:ext cx="536119" cy="584857"/>
            </a:xfrm>
            <a:prstGeom prst="rect">
              <a:avLst/>
            </a:prstGeom>
          </p:spPr>
        </p:pic>
        <p:sp>
          <p:nvSpPr>
            <p:cNvPr id="8" name="3 CuadroTexto"/>
            <p:cNvSpPr txBox="1"/>
            <p:nvPr/>
          </p:nvSpPr>
          <p:spPr>
            <a:xfrm>
              <a:off x="7380312" y="6309320"/>
              <a:ext cx="1728192" cy="338554"/>
            </a:xfrm>
            <a:prstGeom prst="rect">
              <a:avLst/>
            </a:prstGeom>
            <a:noFill/>
          </p:spPr>
          <p:txBody>
            <a:bodyPr wrap="square" lIns="0" tIns="0" rIns="0" bIns="0" numCol="1" spcCol="720000" rtlCol="0">
              <a:spAutoFit/>
            </a:bodyPr>
            <a:lstStyle/>
            <a:p>
              <a:r>
                <a:rPr lang="ru-RU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TT Norms Regular" pitchFamily="50" charset="-52"/>
                </a:rPr>
                <a:t>ПРАВИТЕЛЬСТВО</a:t>
              </a:r>
            </a:p>
            <a:p>
              <a:r>
                <a:rPr lang="ru-RU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TT Norms Regular" pitchFamily="50" charset="-52"/>
                </a:rPr>
                <a:t>АМУРСКОЙ ОБЛАСТИ</a:t>
              </a:r>
            </a:p>
          </p:txBody>
        </p:sp>
      </p:grpSp>
      <p:sp>
        <p:nvSpPr>
          <p:cNvPr id="11" name="Заголовок 1"/>
          <p:cNvSpPr txBox="1">
            <a:spLocks/>
          </p:cNvSpPr>
          <p:nvPr/>
        </p:nvSpPr>
        <p:spPr>
          <a:xfrm>
            <a:off x="3635896" y="4509120"/>
            <a:ext cx="4966320" cy="39838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3600" kern="1200" baseline="0">
                <a:solidFill>
                  <a:schemeClr val="tx1"/>
                </a:solidFill>
                <a:latin typeface="TT Norms Regular" pitchFamily="50" charset="-52"/>
                <a:ea typeface="+mj-ea"/>
                <a:cs typeface="+mj-cs"/>
              </a:defRPr>
            </a:lvl1pPr>
          </a:lstStyle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600" b="1" dirty="0"/>
              <a:t>Министерство экономического развития и внешних связей Амурской области</a:t>
            </a:r>
          </a:p>
        </p:txBody>
      </p:sp>
      <p:sp>
        <p:nvSpPr>
          <p:cNvPr id="10" name="2 Subtítulo"/>
          <p:cNvSpPr txBox="1">
            <a:spLocks/>
          </p:cNvSpPr>
          <p:nvPr/>
        </p:nvSpPr>
        <p:spPr>
          <a:xfrm>
            <a:off x="2500298" y="928669"/>
            <a:ext cx="6445870" cy="321471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Clr>
                <a:srgbClr val="C00000"/>
              </a:buClr>
              <a:buFont typeface="Wingdings" panose="05000000000000000000" pitchFamily="2" charset="2"/>
              <a:buChar char="§"/>
              <a:defRPr sz="3200" kern="1200">
                <a:solidFill>
                  <a:schemeClr val="tx1">
                    <a:lumMod val="75000"/>
                    <a:lumOff val="25000"/>
                  </a:schemeClr>
                </a:solidFill>
                <a:latin typeface="TT Norms Regular" pitchFamily="50" charset="-52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–"/>
              <a:defRPr sz="2800" kern="1200">
                <a:solidFill>
                  <a:schemeClr val="tx1">
                    <a:lumMod val="75000"/>
                    <a:lumOff val="25000"/>
                  </a:schemeClr>
                </a:solidFill>
                <a:latin typeface="TT Norms Regular" pitchFamily="50" charset="-52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>
                    <a:lumMod val="75000"/>
                    <a:lumOff val="25000"/>
                  </a:schemeClr>
                </a:solidFill>
                <a:latin typeface="TT Norms Regular" pitchFamily="50" charset="-52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–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TT Norms Regular" pitchFamily="50" charset="-52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»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TT Norms Regular" pitchFamily="50" charset="-52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ts val="0"/>
              </a:spcBef>
              <a:buFont typeface="Wingdings" panose="05000000000000000000" pitchFamily="2" charset="2"/>
              <a:buNone/>
            </a:pPr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Поддержка малого и среднего предпринимательства </a:t>
            </a:r>
          </a:p>
          <a:p>
            <a:pPr marL="0" indent="0" algn="ctr">
              <a:lnSpc>
                <a:spcPct val="150000"/>
              </a:lnSpc>
              <a:spcBef>
                <a:spcPts val="0"/>
              </a:spcBef>
              <a:buFont typeface="Wingdings" panose="05000000000000000000" pitchFamily="2" charset="2"/>
              <a:buNone/>
            </a:pPr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в Амурской области </a:t>
            </a:r>
          </a:p>
          <a:p>
            <a:pPr marL="0" indent="0" algn="ctr">
              <a:lnSpc>
                <a:spcPct val="150000"/>
              </a:lnSpc>
              <a:spcBef>
                <a:spcPts val="0"/>
              </a:spcBef>
              <a:buFont typeface="Wingdings" panose="05000000000000000000" pitchFamily="2" charset="2"/>
              <a:buNone/>
            </a:pPr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в 2020 году</a:t>
            </a:r>
            <a:endParaRPr lang="es-ES" b="1" dirty="0">
              <a:solidFill>
                <a:schemeClr val="tx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23269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Результаты реализации национального проекта</a:t>
            </a:r>
            <a:endParaRPr lang="ru-RU" b="1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10"/>
          </p:nvPr>
        </p:nvSpPr>
        <p:spPr>
          <a:xfrm>
            <a:off x="8358214" y="8627"/>
            <a:ext cx="462258" cy="396038"/>
          </a:xfrm>
        </p:spPr>
        <p:txBody>
          <a:bodyPr>
            <a:noAutofit/>
          </a:bodyPr>
          <a:lstStyle/>
          <a:p>
            <a:r>
              <a:rPr lang="ru-RU" sz="1600" dirty="0" smtClean="0"/>
              <a:t>2</a:t>
            </a:r>
            <a:endParaRPr lang="ru-RU" sz="1600" dirty="0"/>
          </a:p>
        </p:txBody>
      </p:sp>
      <p:grpSp>
        <p:nvGrpSpPr>
          <p:cNvPr id="6" name="Содержимое 20"/>
          <p:cNvGrpSpPr>
            <a:grpSpLocks noGrp="1"/>
          </p:cNvGrpSpPr>
          <p:nvPr/>
        </p:nvGrpSpPr>
        <p:grpSpPr>
          <a:xfrm>
            <a:off x="357159" y="1412875"/>
            <a:ext cx="8318530" cy="873117"/>
            <a:chOff x="-136369" y="1508787"/>
            <a:chExt cx="9574956" cy="1296144"/>
          </a:xfrm>
        </p:grpSpPr>
        <p:graphicFrame>
          <p:nvGraphicFramePr>
            <p:cNvPr id="22" name="Схема 21"/>
            <p:cNvGraphicFramePr/>
            <p:nvPr>
              <p:extLst/>
            </p:nvPr>
          </p:nvGraphicFramePr>
          <p:xfrm>
            <a:off x="1274181" y="1508787"/>
            <a:ext cx="8164406" cy="432048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2" r:lo="rId3" r:qs="rId4" r:cs="rId5"/>
            </a:graphicData>
          </a:graphic>
        </p:graphicFrame>
        <p:sp>
          <p:nvSpPr>
            <p:cNvPr id="23" name="Прямоугольник 22"/>
            <p:cNvSpPr/>
            <p:nvPr/>
          </p:nvSpPr>
          <p:spPr>
            <a:xfrm>
              <a:off x="252474" y="1940835"/>
              <a:ext cx="1635899" cy="288032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600" b="1" dirty="0">
                  <a:solidFill>
                    <a:srgbClr val="00399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Занятость</a:t>
              </a:r>
            </a:p>
          </p:txBody>
        </p:sp>
        <p:sp>
          <p:nvSpPr>
            <p:cNvPr id="24" name="Прямоугольник 23"/>
            <p:cNvSpPr/>
            <p:nvPr/>
          </p:nvSpPr>
          <p:spPr>
            <a:xfrm>
              <a:off x="-136369" y="2516899"/>
              <a:ext cx="2449489" cy="288032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600" b="1" dirty="0" smtClean="0">
                  <a:solidFill>
                    <a:srgbClr val="00399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Доля экспортеров</a:t>
              </a:r>
              <a:endParaRPr lang="ru-RU" sz="1600" b="1" dirty="0">
                <a:solidFill>
                  <a:srgbClr val="00399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5" name="Прямоугольник 24"/>
            <p:cNvSpPr/>
            <p:nvPr/>
          </p:nvSpPr>
          <p:spPr>
            <a:xfrm>
              <a:off x="253299" y="2224971"/>
              <a:ext cx="1635899" cy="288032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600" b="1" dirty="0">
                  <a:solidFill>
                    <a:srgbClr val="00399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Доля в ВВП</a:t>
              </a:r>
            </a:p>
          </p:txBody>
        </p:sp>
        <p:sp>
          <p:nvSpPr>
            <p:cNvPr id="26" name="Прямоугольник 25"/>
            <p:cNvSpPr/>
            <p:nvPr/>
          </p:nvSpPr>
          <p:spPr>
            <a:xfrm>
              <a:off x="2206018" y="1940835"/>
              <a:ext cx="1173417" cy="288032"/>
            </a:xfrm>
            <a:prstGeom prst="rect">
              <a:avLst/>
            </a:prstGeom>
            <a:solidFill>
              <a:srgbClr val="00A0C3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1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19,2 млн</a:t>
              </a:r>
            </a:p>
          </p:txBody>
        </p:sp>
        <p:sp>
          <p:nvSpPr>
            <p:cNvPr id="27" name="Прямоугольник 26"/>
            <p:cNvSpPr/>
            <p:nvPr/>
          </p:nvSpPr>
          <p:spPr>
            <a:xfrm>
              <a:off x="2206842" y="2516899"/>
              <a:ext cx="1173417" cy="288032"/>
            </a:xfrm>
            <a:prstGeom prst="rect">
              <a:avLst/>
            </a:prstGeom>
            <a:solidFill>
              <a:srgbClr val="00A0C3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100" dirty="0" smtClean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8,6 %</a:t>
              </a:r>
              <a:endParaRPr lang="ru-RU" sz="1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8" name="Прямоугольник 27"/>
            <p:cNvSpPr/>
            <p:nvPr/>
          </p:nvSpPr>
          <p:spPr>
            <a:xfrm>
              <a:off x="2217707" y="2224971"/>
              <a:ext cx="1173417" cy="288032"/>
            </a:xfrm>
            <a:prstGeom prst="rect">
              <a:avLst/>
            </a:prstGeom>
            <a:solidFill>
              <a:srgbClr val="00A0C3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1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22,3 %</a:t>
              </a:r>
            </a:p>
          </p:txBody>
        </p:sp>
        <p:sp>
          <p:nvSpPr>
            <p:cNvPr id="29" name="Прямоугольник 28"/>
            <p:cNvSpPr/>
            <p:nvPr/>
          </p:nvSpPr>
          <p:spPr>
            <a:xfrm>
              <a:off x="4794570" y="1940835"/>
              <a:ext cx="1173417" cy="288032"/>
            </a:xfrm>
            <a:prstGeom prst="rect">
              <a:avLst/>
            </a:prstGeom>
            <a:solidFill>
              <a:srgbClr val="0070C0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100" dirty="0" smtClean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21,6 </a:t>
              </a:r>
              <a:r>
                <a:rPr lang="ru-RU" sz="11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млн</a:t>
              </a:r>
            </a:p>
          </p:txBody>
        </p:sp>
        <p:sp>
          <p:nvSpPr>
            <p:cNvPr id="30" name="Прямоугольник 29"/>
            <p:cNvSpPr/>
            <p:nvPr/>
          </p:nvSpPr>
          <p:spPr>
            <a:xfrm>
              <a:off x="4795394" y="2516899"/>
              <a:ext cx="1173417" cy="288032"/>
            </a:xfrm>
            <a:prstGeom prst="rect">
              <a:avLst/>
            </a:prstGeom>
            <a:solidFill>
              <a:srgbClr val="0070C0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100" dirty="0" smtClean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9,25 %</a:t>
              </a:r>
              <a:endParaRPr lang="ru-RU" sz="1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1" name="Прямоугольник 30"/>
            <p:cNvSpPr/>
            <p:nvPr/>
          </p:nvSpPr>
          <p:spPr>
            <a:xfrm>
              <a:off x="4795394" y="2224971"/>
              <a:ext cx="1173417" cy="288032"/>
            </a:xfrm>
            <a:prstGeom prst="rect">
              <a:avLst/>
            </a:prstGeom>
            <a:solidFill>
              <a:srgbClr val="0070C0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1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25 %</a:t>
              </a:r>
            </a:p>
          </p:txBody>
        </p:sp>
        <p:sp>
          <p:nvSpPr>
            <p:cNvPr id="32" name="Прямоугольник 31"/>
            <p:cNvSpPr/>
            <p:nvPr/>
          </p:nvSpPr>
          <p:spPr>
            <a:xfrm>
              <a:off x="7391878" y="1940835"/>
              <a:ext cx="1173417" cy="288032"/>
            </a:xfrm>
            <a:prstGeom prst="rect">
              <a:avLst/>
            </a:prstGeom>
            <a:solidFill>
              <a:srgbClr val="002060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1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25 млн</a:t>
              </a:r>
            </a:p>
          </p:txBody>
        </p:sp>
        <p:sp>
          <p:nvSpPr>
            <p:cNvPr id="33" name="Прямоугольник 32"/>
            <p:cNvSpPr/>
            <p:nvPr/>
          </p:nvSpPr>
          <p:spPr>
            <a:xfrm>
              <a:off x="7392702" y="2516899"/>
              <a:ext cx="1173417" cy="288032"/>
            </a:xfrm>
            <a:prstGeom prst="rect">
              <a:avLst/>
            </a:prstGeom>
            <a:solidFill>
              <a:srgbClr val="002060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100" dirty="0" smtClean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10 %</a:t>
              </a:r>
              <a:endParaRPr lang="ru-RU" sz="1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4" name="Прямоугольник 33"/>
            <p:cNvSpPr/>
            <p:nvPr/>
          </p:nvSpPr>
          <p:spPr>
            <a:xfrm>
              <a:off x="7392702" y="2224971"/>
              <a:ext cx="1173417" cy="288032"/>
            </a:xfrm>
            <a:prstGeom prst="rect">
              <a:avLst/>
            </a:prstGeom>
            <a:solidFill>
              <a:srgbClr val="002060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100" dirty="0" smtClean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32,5 </a:t>
              </a:r>
              <a:r>
                <a:rPr lang="ru-RU" sz="11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%</a:t>
              </a:r>
            </a:p>
          </p:txBody>
        </p:sp>
      </p:grpSp>
      <p:grpSp>
        <p:nvGrpSpPr>
          <p:cNvPr id="7" name="Группа 34"/>
          <p:cNvGrpSpPr/>
          <p:nvPr/>
        </p:nvGrpSpPr>
        <p:grpSpPr>
          <a:xfrm>
            <a:off x="0" y="2571744"/>
            <a:ext cx="9144000" cy="1655216"/>
            <a:chOff x="-1972" y="843515"/>
            <a:chExt cx="10670146" cy="1655216"/>
          </a:xfrm>
        </p:grpSpPr>
        <p:grpSp>
          <p:nvGrpSpPr>
            <p:cNvPr id="8" name="Группа 16"/>
            <p:cNvGrpSpPr/>
            <p:nvPr/>
          </p:nvGrpSpPr>
          <p:grpSpPr>
            <a:xfrm>
              <a:off x="-1972" y="843515"/>
              <a:ext cx="10670146" cy="1326250"/>
              <a:chOff x="-1972" y="843515"/>
              <a:chExt cx="10670146" cy="1326250"/>
            </a:xfrm>
          </p:grpSpPr>
          <p:grpSp>
            <p:nvGrpSpPr>
              <p:cNvPr id="9" name="Группа 4"/>
              <p:cNvGrpSpPr/>
              <p:nvPr/>
            </p:nvGrpSpPr>
            <p:grpSpPr>
              <a:xfrm>
                <a:off x="-1972" y="1409827"/>
                <a:ext cx="2573692" cy="694018"/>
                <a:chOff x="-15831" y="2780928"/>
                <a:chExt cx="2573692" cy="694018"/>
              </a:xfrm>
            </p:grpSpPr>
            <p:sp>
              <p:nvSpPr>
                <p:cNvPr id="50" name="Пятиугольник 49"/>
                <p:cNvSpPr/>
                <p:nvPr/>
              </p:nvSpPr>
              <p:spPr>
                <a:xfrm>
                  <a:off x="-15831" y="2780928"/>
                  <a:ext cx="2573692" cy="694018"/>
                </a:xfrm>
                <a:prstGeom prst="homePlate">
                  <a:avLst/>
                </a:prstGeom>
                <a:solidFill>
                  <a:schemeClr val="accent5">
                    <a:lumMod val="60000"/>
                    <a:lumOff val="40000"/>
                  </a:schemeClr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 sz="1600"/>
                </a:p>
              </p:txBody>
            </p:sp>
            <p:sp>
              <p:nvSpPr>
                <p:cNvPr id="51" name="TextBox 6"/>
                <p:cNvSpPr txBox="1"/>
                <p:nvPr/>
              </p:nvSpPr>
              <p:spPr>
                <a:xfrm>
                  <a:off x="-15831" y="2943271"/>
                  <a:ext cx="2168416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ru-RU" sz="1600" b="1" dirty="0">
                      <a:solidFill>
                        <a:srgbClr val="002060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ЧТО </a:t>
                  </a:r>
                  <a:r>
                    <a:rPr lang="ru-RU" sz="1600" b="1" dirty="0" smtClean="0">
                      <a:solidFill>
                        <a:srgbClr val="002060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СЕЙЧАС?</a:t>
                  </a:r>
                  <a:endParaRPr lang="ru-RU" sz="1600" b="1" dirty="0">
                    <a:solidFill>
                      <a:srgbClr val="002060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</p:grpSp>
          <p:sp>
            <p:nvSpPr>
              <p:cNvPr id="41" name="TextBox 40"/>
              <p:cNvSpPr txBox="1"/>
              <p:nvPr/>
            </p:nvSpPr>
            <p:spPr>
              <a:xfrm>
                <a:off x="2665546" y="843515"/>
                <a:ext cx="2291750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ru-RU" sz="1600" b="1" dirty="0" smtClean="0">
                    <a:solidFill>
                      <a:srgbClr val="008C6E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Количество СМСП</a:t>
                </a:r>
              </a:p>
            </p:txBody>
          </p:sp>
          <p:sp>
            <p:nvSpPr>
              <p:cNvPr id="42" name="TextBox 41"/>
              <p:cNvSpPr txBox="1"/>
              <p:nvPr/>
            </p:nvSpPr>
            <p:spPr>
              <a:xfrm>
                <a:off x="5249740" y="843515"/>
                <a:ext cx="2683424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ru-RU" sz="1600" b="1" dirty="0" smtClean="0">
                    <a:solidFill>
                      <a:srgbClr val="008C6E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Занятость </a:t>
                </a:r>
              </a:p>
              <a:p>
                <a:pPr algn="ctr"/>
                <a:r>
                  <a:rPr lang="ru-RU" sz="1200" b="1" dirty="0" smtClean="0">
                    <a:solidFill>
                      <a:srgbClr val="008C6E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(с учетом ИП)</a:t>
                </a:r>
              </a:p>
            </p:txBody>
          </p:sp>
          <p:sp>
            <p:nvSpPr>
              <p:cNvPr id="43" name="TextBox 42"/>
              <p:cNvSpPr txBox="1"/>
              <p:nvPr/>
            </p:nvSpPr>
            <p:spPr>
              <a:xfrm>
                <a:off x="8750906" y="843515"/>
                <a:ext cx="837732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1600" b="1" dirty="0" smtClean="0">
                    <a:solidFill>
                      <a:srgbClr val="008C6E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ВРП</a:t>
                </a:r>
              </a:p>
            </p:txBody>
          </p:sp>
          <p:sp>
            <p:nvSpPr>
              <p:cNvPr id="44" name="TextBox 43"/>
              <p:cNvSpPr txBox="1"/>
              <p:nvPr/>
            </p:nvSpPr>
            <p:spPr>
              <a:xfrm>
                <a:off x="2587820" y="1443575"/>
                <a:ext cx="2828642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ru-RU" sz="1600" b="1" dirty="0" smtClean="0">
                    <a:solidFill>
                      <a:srgbClr val="00206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26 757 </a:t>
                </a:r>
                <a:r>
                  <a:rPr lang="ru-RU" sz="140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субъектов МСП</a:t>
                </a:r>
                <a:endParaRPr lang="ru-RU" sz="14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5" name="TextBox 44"/>
              <p:cNvSpPr txBox="1"/>
              <p:nvPr/>
            </p:nvSpPr>
            <p:spPr>
              <a:xfrm>
                <a:off x="2587818" y="1800435"/>
                <a:ext cx="2505696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ru-RU" sz="1600" b="1" dirty="0" smtClean="0">
                    <a:solidFill>
                      <a:srgbClr val="00206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34 </a:t>
                </a:r>
                <a:r>
                  <a:rPr lang="ru-RU" sz="1600" b="1" dirty="0">
                    <a:solidFill>
                      <a:srgbClr val="00206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ед. </a:t>
                </a:r>
                <a:r>
                  <a:rPr lang="ru-RU" sz="140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на 1000 чел.</a:t>
                </a:r>
                <a:endParaRPr lang="ru-RU" sz="14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6" name="TextBox 45"/>
              <p:cNvSpPr txBox="1"/>
              <p:nvPr/>
            </p:nvSpPr>
            <p:spPr>
              <a:xfrm>
                <a:off x="5661865" y="1432105"/>
                <a:ext cx="2002185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ru-RU" sz="1600" b="1" dirty="0" smtClean="0">
                    <a:solidFill>
                      <a:srgbClr val="00206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90 989 </a:t>
                </a:r>
                <a:r>
                  <a:rPr lang="ru-RU" sz="140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человек</a:t>
                </a:r>
                <a:endParaRPr lang="ru-RU" sz="14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7" name="TextBox 46"/>
              <p:cNvSpPr txBox="1"/>
              <p:nvPr/>
            </p:nvSpPr>
            <p:spPr>
              <a:xfrm>
                <a:off x="6008480" y="1831211"/>
                <a:ext cx="940607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ru-RU" sz="1600" b="1" dirty="0" smtClean="0">
                    <a:solidFill>
                      <a:srgbClr val="00206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23%</a:t>
                </a:r>
                <a:endParaRPr lang="ru-RU" sz="1600" b="1" dirty="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8" name="TextBox 47"/>
              <p:cNvSpPr txBox="1"/>
              <p:nvPr/>
            </p:nvSpPr>
            <p:spPr>
              <a:xfrm>
                <a:off x="7893663" y="1423009"/>
                <a:ext cx="2709049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ru-RU" sz="1600" b="1" dirty="0" smtClean="0">
                    <a:solidFill>
                      <a:srgbClr val="00206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287 594 </a:t>
                </a:r>
                <a:r>
                  <a:rPr lang="ru-RU" sz="140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млн. рублей</a:t>
                </a:r>
                <a:endParaRPr lang="ru-RU" sz="14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9" name="TextBox 48"/>
              <p:cNvSpPr txBox="1"/>
              <p:nvPr/>
            </p:nvSpPr>
            <p:spPr>
              <a:xfrm>
                <a:off x="7920955" y="1800435"/>
                <a:ext cx="2747219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ru-RU" sz="1600" b="1" dirty="0" smtClean="0">
                    <a:solidFill>
                      <a:srgbClr val="00206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8,6% </a:t>
                </a:r>
                <a:r>
                  <a:rPr lang="ru-RU" sz="140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сектор МСП</a:t>
                </a:r>
                <a:endParaRPr lang="ru-RU" sz="1400" b="1" dirty="0">
                  <a:solidFill>
                    <a:srgbClr val="00B0F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37" name="TextBox 36"/>
            <p:cNvSpPr txBox="1"/>
            <p:nvPr/>
          </p:nvSpPr>
          <p:spPr>
            <a:xfrm>
              <a:off x="2748907" y="2129399"/>
              <a:ext cx="238080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900" dirty="0" smtClean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Данные реестра ФНС на 01.11.2018</a:t>
              </a:r>
              <a:endParaRPr lang="ru-RU" sz="9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8" name="TextBox 37"/>
            <p:cNvSpPr txBox="1"/>
            <p:nvPr/>
          </p:nvSpPr>
          <p:spPr>
            <a:xfrm>
              <a:off x="5499823" y="2129399"/>
              <a:ext cx="238080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900" dirty="0" smtClean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Данные реестра ФНС на 01.11.2018</a:t>
              </a:r>
              <a:endParaRPr lang="ru-RU" sz="9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8221905" y="2169765"/>
              <a:ext cx="2380807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900" dirty="0" smtClean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Данные </a:t>
              </a:r>
              <a:r>
                <a:rPr lang="ru-RU" sz="900" dirty="0" err="1" smtClean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Амурстата</a:t>
              </a:r>
              <a:r>
                <a:rPr lang="ru-RU" sz="900" dirty="0" smtClean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на  01.01.2017</a:t>
              </a:r>
              <a:endParaRPr lang="ru-RU" sz="9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10" name="Группа 51"/>
          <p:cNvGrpSpPr/>
          <p:nvPr/>
        </p:nvGrpSpPr>
        <p:grpSpPr>
          <a:xfrm>
            <a:off x="0" y="4714884"/>
            <a:ext cx="9144000" cy="977590"/>
            <a:chOff x="-29277" y="1423009"/>
            <a:chExt cx="10697451" cy="977590"/>
          </a:xfrm>
        </p:grpSpPr>
        <p:grpSp>
          <p:nvGrpSpPr>
            <p:cNvPr id="11" name="Группа 22"/>
            <p:cNvGrpSpPr/>
            <p:nvPr/>
          </p:nvGrpSpPr>
          <p:grpSpPr>
            <a:xfrm>
              <a:off x="-29277" y="1423009"/>
              <a:ext cx="10697451" cy="887780"/>
              <a:chOff x="-29277" y="1423009"/>
              <a:chExt cx="10697451" cy="887780"/>
            </a:xfrm>
          </p:grpSpPr>
          <p:grpSp>
            <p:nvGrpSpPr>
              <p:cNvPr id="12" name="Группа 26"/>
              <p:cNvGrpSpPr/>
              <p:nvPr/>
            </p:nvGrpSpPr>
            <p:grpSpPr>
              <a:xfrm>
                <a:off x="-29277" y="1616771"/>
                <a:ext cx="2573692" cy="694018"/>
                <a:chOff x="-43136" y="2987872"/>
                <a:chExt cx="2573692" cy="694018"/>
              </a:xfrm>
            </p:grpSpPr>
            <p:sp>
              <p:nvSpPr>
                <p:cNvPr id="64" name="Пятиугольник 63"/>
                <p:cNvSpPr/>
                <p:nvPr/>
              </p:nvSpPr>
              <p:spPr>
                <a:xfrm>
                  <a:off x="-43136" y="2987872"/>
                  <a:ext cx="2573692" cy="694018"/>
                </a:xfrm>
                <a:prstGeom prst="homePlate">
                  <a:avLst/>
                </a:prstGeom>
                <a:solidFill>
                  <a:schemeClr val="accent5">
                    <a:lumMod val="60000"/>
                    <a:lumOff val="40000"/>
                  </a:schemeClr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 sz="1600"/>
                </a:p>
              </p:txBody>
            </p:sp>
            <p:sp>
              <p:nvSpPr>
                <p:cNvPr id="65" name="TextBox 64"/>
                <p:cNvSpPr txBox="1"/>
                <p:nvPr/>
              </p:nvSpPr>
              <p:spPr>
                <a:xfrm>
                  <a:off x="-35488" y="2987872"/>
                  <a:ext cx="2168416" cy="58477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ru-RU" sz="1600" b="1" dirty="0" smtClean="0">
                      <a:solidFill>
                        <a:srgbClr val="002060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К ЧЕМУ СТРЕМИМСЯ?</a:t>
                  </a:r>
                  <a:endParaRPr lang="ru-RU" sz="1600" b="1" dirty="0">
                    <a:solidFill>
                      <a:srgbClr val="002060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</p:grpSp>
          <p:sp>
            <p:nvSpPr>
              <p:cNvPr id="58" name="TextBox 57"/>
              <p:cNvSpPr txBox="1"/>
              <p:nvPr/>
            </p:nvSpPr>
            <p:spPr>
              <a:xfrm>
                <a:off x="2587820" y="1443575"/>
                <a:ext cx="2648054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ru-RU" sz="1600" b="1" dirty="0" smtClean="0">
                    <a:solidFill>
                      <a:srgbClr val="00206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28 640 </a:t>
                </a:r>
                <a:r>
                  <a:rPr lang="ru-RU" sz="140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субъектов МСП</a:t>
                </a:r>
                <a:endParaRPr lang="ru-RU" sz="14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59" name="TextBox 58"/>
              <p:cNvSpPr txBox="1"/>
              <p:nvPr/>
            </p:nvSpPr>
            <p:spPr>
              <a:xfrm>
                <a:off x="2587819" y="1800435"/>
                <a:ext cx="2505697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ru-RU" sz="1600" b="1" dirty="0" smtClean="0">
                    <a:solidFill>
                      <a:srgbClr val="00206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37 ед</a:t>
                </a:r>
                <a:r>
                  <a:rPr lang="ru-RU" sz="1600" b="1" dirty="0">
                    <a:solidFill>
                      <a:srgbClr val="00206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. </a:t>
                </a:r>
                <a:r>
                  <a:rPr lang="ru-RU" sz="140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на 1000 чел.</a:t>
                </a:r>
                <a:endParaRPr lang="ru-RU" sz="14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60" name="TextBox 59"/>
              <p:cNvSpPr txBox="1"/>
              <p:nvPr/>
            </p:nvSpPr>
            <p:spPr>
              <a:xfrm>
                <a:off x="5661865" y="1432105"/>
                <a:ext cx="2002185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ru-RU" sz="1600" b="1" dirty="0" smtClean="0">
                    <a:solidFill>
                      <a:srgbClr val="00206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109 202 </a:t>
                </a:r>
                <a:r>
                  <a:rPr lang="ru-RU" sz="140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человек</a:t>
                </a:r>
                <a:endParaRPr lang="ru-RU" sz="14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61" name="TextBox 60"/>
              <p:cNvSpPr txBox="1"/>
              <p:nvPr/>
            </p:nvSpPr>
            <p:spPr>
              <a:xfrm>
                <a:off x="6043121" y="1788602"/>
                <a:ext cx="940606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ru-RU" sz="1600" b="1" dirty="0" smtClean="0">
                    <a:solidFill>
                      <a:srgbClr val="00206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27%</a:t>
                </a:r>
                <a:endParaRPr lang="ru-RU" sz="1600" b="1" dirty="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62" name="TextBox 61"/>
              <p:cNvSpPr txBox="1"/>
              <p:nvPr/>
            </p:nvSpPr>
            <p:spPr>
              <a:xfrm>
                <a:off x="7893663" y="1423009"/>
                <a:ext cx="2709049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ru-RU" sz="1600" b="1" dirty="0" smtClean="0">
                    <a:solidFill>
                      <a:srgbClr val="00206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608 046  </a:t>
                </a:r>
                <a:r>
                  <a:rPr lang="ru-RU" sz="140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млн. рублей</a:t>
                </a:r>
                <a:endParaRPr lang="ru-RU" sz="14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63" name="TextBox 62"/>
              <p:cNvSpPr txBox="1"/>
              <p:nvPr/>
            </p:nvSpPr>
            <p:spPr>
              <a:xfrm>
                <a:off x="7920955" y="1800435"/>
                <a:ext cx="2747219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ru-RU" sz="1600" b="1" dirty="0" smtClean="0">
                    <a:solidFill>
                      <a:srgbClr val="00206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10,7% </a:t>
                </a:r>
                <a:r>
                  <a:rPr lang="ru-RU" sz="140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сектор МСП</a:t>
                </a:r>
                <a:endParaRPr lang="ru-RU" sz="1400" b="1" dirty="0">
                  <a:solidFill>
                    <a:srgbClr val="00B0F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54" name="TextBox 53"/>
            <p:cNvSpPr txBox="1"/>
            <p:nvPr/>
          </p:nvSpPr>
          <p:spPr>
            <a:xfrm>
              <a:off x="2587819" y="2169767"/>
              <a:ext cx="2380808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900" dirty="0" smtClean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к 2024 г.</a:t>
              </a:r>
              <a:endParaRPr lang="ru-RU" sz="9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5" name="TextBox 54"/>
            <p:cNvSpPr txBox="1"/>
            <p:nvPr/>
          </p:nvSpPr>
          <p:spPr>
            <a:xfrm>
              <a:off x="5472662" y="2169766"/>
              <a:ext cx="2380808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900" dirty="0" smtClean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к 2024 г.</a:t>
              </a:r>
              <a:endParaRPr lang="ru-RU" sz="9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6" name="TextBox 55"/>
            <p:cNvSpPr txBox="1"/>
            <p:nvPr/>
          </p:nvSpPr>
          <p:spPr>
            <a:xfrm>
              <a:off x="8221905" y="2169765"/>
              <a:ext cx="2380808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900" dirty="0" smtClean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к 2024 г.</a:t>
              </a:r>
              <a:endParaRPr lang="ru-RU" sz="9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8841526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54032"/>
          </a:xfrm>
        </p:spPr>
        <p:txBody>
          <a:bodyPr/>
          <a:lstStyle/>
          <a:p>
            <a:r>
              <a:rPr lang="ru-RU" sz="2600" b="1" dirty="0" smtClean="0"/>
              <a:t>Структура государственной поддержки предпринимательства</a:t>
            </a:r>
            <a:endParaRPr lang="ru-RU" sz="2600" b="1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10"/>
          </p:nvPr>
        </p:nvSpPr>
        <p:spPr/>
        <p:txBody>
          <a:bodyPr>
            <a:normAutofit/>
          </a:bodyPr>
          <a:lstStyle/>
          <a:p>
            <a:r>
              <a:rPr lang="ru-RU" dirty="0"/>
              <a:t>3</a:t>
            </a:r>
          </a:p>
        </p:txBody>
      </p:sp>
      <p:graphicFrame>
        <p:nvGraphicFramePr>
          <p:cNvPr id="7" name="Содержимое 6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1696740940"/>
              </p:ext>
            </p:extLst>
          </p:nvPr>
        </p:nvGraphicFramePr>
        <p:xfrm>
          <a:off x="285720" y="1340768"/>
          <a:ext cx="8572561" cy="46699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582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3610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36104">
                  <a:extLst>
                    <a:ext uri="{9D8B030D-6E8A-4147-A177-3AD203B41FA5}">
                      <a16:colId xmlns:a16="http://schemas.microsoft.com/office/drawing/2014/main" val="1675212029"/>
                    </a:ext>
                  </a:extLst>
                </a:gridCol>
                <a:gridCol w="97391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62399">
                <a:tc rowSpan="2"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T Norms Regular"/>
                        </a:rPr>
                        <a:t>Направления</a:t>
                      </a:r>
                      <a:endParaRPr lang="ru-RU" sz="1600" dirty="0">
                        <a:latin typeface="TT Norms Regular"/>
                      </a:endParaRPr>
                    </a:p>
                  </a:txBody>
                  <a:tcPr anchor="ctr"/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T Norms Regular"/>
                        </a:rPr>
                        <a:t>Финансирование</a:t>
                      </a:r>
                      <a:r>
                        <a:rPr lang="ru-RU" sz="1600" baseline="0" dirty="0" smtClean="0">
                          <a:latin typeface="TT Norms Regular"/>
                        </a:rPr>
                        <a:t>, млн. рублей</a:t>
                      </a:r>
                      <a:endParaRPr lang="ru-RU" sz="1600" dirty="0">
                        <a:latin typeface="TT Norms Regular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09103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dirty="0" smtClean="0">
                          <a:latin typeface="TT Norms Regular"/>
                        </a:rPr>
                        <a:t>Всего</a:t>
                      </a:r>
                      <a:endParaRPr lang="ru-RU" sz="1500" dirty="0">
                        <a:latin typeface="TT Norms Regular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dirty="0" smtClean="0">
                          <a:latin typeface="TT Norms Regular"/>
                        </a:rPr>
                        <a:t>ФБ</a:t>
                      </a:r>
                      <a:endParaRPr lang="ru-RU" sz="1500" dirty="0">
                        <a:latin typeface="TT Norms Regular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dirty="0" smtClean="0">
                          <a:latin typeface="TT Norms Regular"/>
                        </a:rPr>
                        <a:t>ОБ</a:t>
                      </a:r>
                      <a:endParaRPr lang="ru-RU" sz="1500" dirty="0">
                        <a:latin typeface="TT Norms Regular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dirty="0" err="1" smtClean="0">
                          <a:latin typeface="TT Norms Regular"/>
                        </a:rPr>
                        <a:t>ВнБ</a:t>
                      </a:r>
                      <a:endParaRPr lang="ru-RU" sz="1500" dirty="0">
                        <a:latin typeface="TT Norms Regular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67185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T Norms Regular"/>
                        </a:rPr>
                        <a:t>ВСЕГО</a:t>
                      </a:r>
                      <a:endParaRPr lang="ru-RU" sz="1600" dirty="0">
                        <a:latin typeface="TT Norms Regular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700" b="0" dirty="0" smtClean="0">
                          <a:latin typeface="TT Norms Regular"/>
                        </a:rPr>
                        <a:t>365,7</a:t>
                      </a:r>
                      <a:endParaRPr lang="ru-RU" sz="1700" b="0" dirty="0">
                        <a:latin typeface="TT Norms Regular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700" b="0" dirty="0" smtClean="0">
                          <a:latin typeface="TT Norms Regular"/>
                        </a:rPr>
                        <a:t>220,9</a:t>
                      </a:r>
                      <a:endParaRPr lang="ru-RU" sz="1700" b="0" dirty="0">
                        <a:latin typeface="TT Norms Regular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700" b="0" dirty="0" smtClean="0">
                          <a:latin typeface="TT Norms Regular"/>
                        </a:rPr>
                        <a:t>124,3</a:t>
                      </a:r>
                      <a:endParaRPr lang="ru-RU" sz="1700" b="0" dirty="0">
                        <a:latin typeface="TT Norms Regular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700" b="0" dirty="0" smtClean="0">
                          <a:latin typeface="TT Norms Regular"/>
                        </a:rPr>
                        <a:t>20,5</a:t>
                      </a:r>
                      <a:endParaRPr lang="ru-RU" sz="1700" b="0" dirty="0">
                        <a:latin typeface="TT Norms Regular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67185"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TT Norms Regular"/>
                        </a:rPr>
                        <a:t>Национальный проект:</a:t>
                      </a:r>
                      <a:endParaRPr lang="ru-RU" sz="1600" b="1" dirty="0">
                        <a:latin typeface="TT Norms Regular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700" b="1" dirty="0" smtClean="0">
                          <a:latin typeface="TT Norms Regular"/>
                        </a:rPr>
                        <a:t>262,7</a:t>
                      </a:r>
                      <a:endParaRPr lang="ru-RU" sz="1700" b="1" dirty="0">
                        <a:latin typeface="TT Norms Regular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700" b="1" dirty="0" smtClean="0">
                          <a:latin typeface="TT Norms Regular"/>
                        </a:rPr>
                        <a:t>220,9</a:t>
                      </a:r>
                      <a:endParaRPr lang="ru-RU" sz="1700" b="1" dirty="0">
                        <a:latin typeface="TT Norms Regular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700" b="1" dirty="0" smtClean="0">
                          <a:latin typeface="TT Norms Regular"/>
                        </a:rPr>
                        <a:t>21,3</a:t>
                      </a:r>
                      <a:endParaRPr lang="ru-RU" sz="1700" b="1" dirty="0">
                        <a:latin typeface="TT Norms Regular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700" b="1" dirty="0" smtClean="0">
                          <a:latin typeface="TT Norms Regular"/>
                        </a:rPr>
                        <a:t>20,5</a:t>
                      </a:r>
                      <a:endParaRPr lang="ru-RU" sz="1700" b="1" dirty="0">
                        <a:latin typeface="TT Norms Regular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67185">
                <a:tc>
                  <a:txBody>
                    <a:bodyPr/>
                    <a:lstStyle/>
                    <a:p>
                      <a:r>
                        <a:rPr lang="ru-RU" sz="1600" b="0" dirty="0" smtClean="0">
                          <a:latin typeface="TT Norms Regular"/>
                        </a:rPr>
                        <a:t>1. Финансовая поддержка МСП</a:t>
                      </a:r>
                      <a:endParaRPr lang="ru-RU" sz="1600" b="0" dirty="0">
                        <a:latin typeface="TT Norms Regular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700" b="0" dirty="0" smtClean="0">
                          <a:latin typeface="TT Norms Regular"/>
                        </a:rPr>
                        <a:t>65,7</a:t>
                      </a:r>
                      <a:endParaRPr lang="ru-RU" sz="1700" b="0" dirty="0">
                        <a:latin typeface="TT Norms Regular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700" b="0" dirty="0" smtClean="0">
                          <a:latin typeface="TT Norms Regular"/>
                        </a:rPr>
                        <a:t>63,0</a:t>
                      </a:r>
                      <a:endParaRPr lang="ru-RU" sz="1700" b="0" dirty="0">
                        <a:latin typeface="TT Norms Regular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700" b="0" dirty="0" smtClean="0">
                          <a:latin typeface="TT Norms Regular"/>
                        </a:rPr>
                        <a:t>2,7</a:t>
                      </a:r>
                      <a:endParaRPr lang="ru-RU" sz="1700" b="0" dirty="0">
                        <a:latin typeface="TT Norms Regular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700" b="0" dirty="0">
                        <a:latin typeface="TT Norms Regular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33313">
                <a:tc>
                  <a:txBody>
                    <a:bodyPr/>
                    <a:lstStyle/>
                    <a:p>
                      <a:r>
                        <a:rPr lang="ru-RU" sz="1600" b="0" dirty="0" smtClean="0">
                          <a:latin typeface="TT Norms Regular"/>
                        </a:rPr>
                        <a:t>2.</a:t>
                      </a:r>
                      <a:r>
                        <a:rPr lang="ru-RU" sz="16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600" b="0" kern="1200" dirty="0" smtClean="0">
                          <a:solidFill>
                            <a:schemeClr val="dk1"/>
                          </a:solidFill>
                          <a:latin typeface="TT Norms Regular"/>
                          <a:ea typeface="+mn-ea"/>
                          <a:cs typeface="+mn-cs"/>
                        </a:rPr>
                        <a:t>Создание системы поддержки фермеров и развитие сельской кооперации</a:t>
                      </a:r>
                      <a:endParaRPr lang="ru-RU" sz="1600" b="0" kern="1200" dirty="0">
                        <a:solidFill>
                          <a:schemeClr val="dk1"/>
                        </a:solidFill>
                        <a:latin typeface="TT Norms Regular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700" b="0" dirty="0" smtClean="0">
                          <a:latin typeface="TT Norms Regular"/>
                        </a:rPr>
                        <a:t>66,7</a:t>
                      </a:r>
                      <a:endParaRPr lang="ru-RU" sz="1700" b="0" dirty="0">
                        <a:latin typeface="TT Norms Regular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700" b="0" dirty="0" smtClean="0">
                          <a:latin typeface="TT Norms Regular"/>
                        </a:rPr>
                        <a:t>42,2</a:t>
                      </a:r>
                      <a:endParaRPr lang="ru-RU" sz="1700" b="0" dirty="0">
                        <a:latin typeface="TT Norms Regular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700" b="0" dirty="0" smtClean="0">
                          <a:latin typeface="TT Norms Regular"/>
                        </a:rPr>
                        <a:t>4,0</a:t>
                      </a:r>
                      <a:endParaRPr lang="ru-RU" sz="1700" b="0" dirty="0">
                        <a:latin typeface="TT Norms Regular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700" b="0" dirty="0" smtClean="0">
                          <a:latin typeface="TT Norms Regular"/>
                        </a:rPr>
                        <a:t>20,5</a:t>
                      </a:r>
                      <a:endParaRPr lang="ru-RU" sz="1700" b="0" dirty="0">
                        <a:latin typeface="TT Norms Regular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93957">
                <a:tc>
                  <a:txBody>
                    <a:bodyPr/>
                    <a:lstStyle/>
                    <a:p>
                      <a:r>
                        <a:rPr lang="ru-RU" sz="1600" b="0" dirty="0" smtClean="0">
                          <a:latin typeface="TT Norms Regular"/>
                        </a:rPr>
                        <a:t>3. Акселерация</a:t>
                      </a:r>
                      <a:endParaRPr lang="ru-RU" sz="1600" b="0" dirty="0">
                        <a:latin typeface="TT Norms Regular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700" b="0" dirty="0" smtClean="0">
                          <a:latin typeface="TT Norms Regular"/>
                        </a:rPr>
                        <a:t>123,5</a:t>
                      </a:r>
                      <a:endParaRPr lang="ru-RU" sz="1700" b="0" dirty="0">
                        <a:latin typeface="TT Norms Regular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700" b="0" dirty="0" smtClean="0">
                          <a:latin typeface="TT Norms Regular"/>
                        </a:rPr>
                        <a:t>109,1</a:t>
                      </a:r>
                      <a:endParaRPr lang="ru-RU" sz="1700" b="0" dirty="0">
                        <a:latin typeface="TT Norms Regular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700" b="0" dirty="0" smtClean="0">
                          <a:latin typeface="TT Norms Regular"/>
                        </a:rPr>
                        <a:t>14,4</a:t>
                      </a:r>
                      <a:endParaRPr lang="ru-RU" sz="1700" b="0" dirty="0">
                        <a:latin typeface="TT Norms Regular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700" b="0" dirty="0">
                        <a:latin typeface="TT Norms Regular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67185">
                <a:tc>
                  <a:txBody>
                    <a:bodyPr/>
                    <a:lstStyle/>
                    <a:p>
                      <a:r>
                        <a:rPr lang="ru-RU" sz="1600" b="0" dirty="0" smtClean="0">
                          <a:latin typeface="TT Norms Regular"/>
                        </a:rPr>
                        <a:t>4. Популяризация</a:t>
                      </a:r>
                      <a:endParaRPr lang="ru-RU" sz="1600" b="0" dirty="0">
                        <a:latin typeface="TT Norms Regular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700" b="0" dirty="0" smtClean="0">
                          <a:latin typeface="TT Norms Regular"/>
                        </a:rPr>
                        <a:t>6,8</a:t>
                      </a:r>
                      <a:endParaRPr lang="ru-RU" sz="1700" b="0" dirty="0">
                        <a:latin typeface="TT Norms Regular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700" b="0" dirty="0" smtClean="0">
                          <a:latin typeface="TT Norms Regular"/>
                        </a:rPr>
                        <a:t>6,6</a:t>
                      </a:r>
                      <a:endParaRPr lang="ru-RU" sz="1700" b="0" dirty="0">
                        <a:latin typeface="TT Norms Regular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700" b="0" dirty="0" smtClean="0">
                          <a:latin typeface="TT Norms Regular"/>
                        </a:rPr>
                        <a:t>0,2</a:t>
                      </a:r>
                      <a:endParaRPr lang="ru-RU" sz="1700" b="0" dirty="0">
                        <a:latin typeface="TT Norms Regular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700" b="0" dirty="0">
                        <a:latin typeface="TT Norms Regular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89980">
                <a:tc>
                  <a:txBody>
                    <a:bodyPr/>
                    <a:lstStyle/>
                    <a:p>
                      <a:r>
                        <a:rPr lang="ru-RU" sz="1600" b="0" dirty="0" smtClean="0">
                          <a:latin typeface="TT Norms Regular"/>
                        </a:rPr>
                        <a:t>5. Условия</a:t>
                      </a:r>
                      <a:r>
                        <a:rPr lang="ru-RU" sz="1600" b="0" baseline="0" dirty="0" smtClean="0">
                          <a:latin typeface="TT Norms Regular"/>
                        </a:rPr>
                        <a:t> для бизнеса</a:t>
                      </a:r>
                      <a:endParaRPr lang="ru-RU" sz="1600" b="0" dirty="0">
                        <a:latin typeface="TT Norms Regular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700" b="0" dirty="0" smtClean="0">
                          <a:latin typeface="TT Norms Regular"/>
                        </a:rPr>
                        <a:t>0</a:t>
                      </a:r>
                      <a:endParaRPr lang="ru-RU" sz="1700" b="0" dirty="0">
                        <a:latin typeface="TT Norms Regular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700" b="0" dirty="0" smtClean="0">
                          <a:latin typeface="TT Norms Regular"/>
                        </a:rPr>
                        <a:t>0</a:t>
                      </a:r>
                      <a:endParaRPr lang="ru-RU" sz="1700" b="0" dirty="0">
                        <a:latin typeface="TT Norms Regular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700" b="0" dirty="0" smtClean="0">
                          <a:latin typeface="TT Norms Regular"/>
                        </a:rPr>
                        <a:t>0</a:t>
                      </a:r>
                      <a:endParaRPr lang="ru-RU" sz="1700" b="0" dirty="0">
                        <a:latin typeface="TT Norms Regular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700" b="0" dirty="0">
                        <a:latin typeface="TT Norms Regular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67185">
                <a:tc>
                  <a:txBody>
                    <a:bodyPr/>
                    <a:lstStyle/>
                    <a:p>
                      <a:pPr algn="ctr"/>
                      <a:r>
                        <a:rPr lang="ru-RU" sz="1600" b="1" i="0" dirty="0" smtClean="0">
                          <a:latin typeface="TT Norms Regular"/>
                        </a:rPr>
                        <a:t>Дополнительные</a:t>
                      </a:r>
                      <a:r>
                        <a:rPr lang="ru-RU" sz="1600" b="1" i="0" baseline="0" dirty="0" smtClean="0">
                          <a:latin typeface="TT Norms Regular"/>
                        </a:rPr>
                        <a:t> меры поддержки:</a:t>
                      </a:r>
                      <a:endParaRPr lang="ru-RU" sz="1600" b="1" i="0" dirty="0">
                        <a:latin typeface="TT Norms Regular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700" b="1" dirty="0" smtClean="0">
                          <a:latin typeface="TT Norms Regular"/>
                        </a:rPr>
                        <a:t>103</a:t>
                      </a:r>
                      <a:endParaRPr lang="ru-RU" sz="1700" b="1" dirty="0">
                        <a:latin typeface="TT Norms Regular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700" b="1" dirty="0" smtClean="0">
                          <a:latin typeface="TT Norms Regular"/>
                        </a:rPr>
                        <a:t>0</a:t>
                      </a:r>
                      <a:endParaRPr lang="ru-RU" sz="1700" b="1" dirty="0">
                        <a:latin typeface="TT Norms Regular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700" b="1" dirty="0" smtClean="0">
                          <a:latin typeface="TT Norms Regular"/>
                        </a:rPr>
                        <a:t>103</a:t>
                      </a:r>
                      <a:endParaRPr lang="ru-RU" sz="1700" b="1" dirty="0">
                        <a:latin typeface="TT Norms Regular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700" b="1" dirty="0">
                        <a:latin typeface="TT Norms Regular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67185">
                <a:tc>
                  <a:txBody>
                    <a:bodyPr/>
                    <a:lstStyle/>
                    <a:p>
                      <a:r>
                        <a:rPr lang="ru-RU" sz="1600" b="0" dirty="0" smtClean="0">
                          <a:latin typeface="TT Norms Regular"/>
                        </a:rPr>
                        <a:t>1. Прямая финансовая поддержка</a:t>
                      </a:r>
                      <a:endParaRPr lang="ru-RU" sz="1600" b="0" dirty="0">
                        <a:latin typeface="TT Norms Regular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700" b="0" dirty="0" smtClean="0">
                          <a:latin typeface="TT Norms Regular"/>
                        </a:rPr>
                        <a:t>100</a:t>
                      </a:r>
                      <a:endParaRPr lang="ru-RU" sz="1700" b="0" dirty="0">
                        <a:latin typeface="TT Norms Regular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700" b="0" dirty="0" smtClean="0">
                          <a:latin typeface="TT Norms Regular"/>
                        </a:rPr>
                        <a:t>0</a:t>
                      </a:r>
                      <a:endParaRPr lang="ru-RU" sz="1700" b="0" dirty="0">
                        <a:latin typeface="TT Norms Regular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700" b="0" dirty="0" smtClean="0">
                          <a:latin typeface="TT Norms Regular"/>
                        </a:rPr>
                        <a:t>100</a:t>
                      </a:r>
                      <a:endParaRPr lang="ru-RU" sz="1700" b="0" dirty="0">
                        <a:latin typeface="TT Norms Regular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700" b="0" dirty="0">
                        <a:latin typeface="TT Norms Regular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67185">
                <a:tc>
                  <a:txBody>
                    <a:bodyPr/>
                    <a:lstStyle/>
                    <a:p>
                      <a:r>
                        <a:rPr lang="ru-RU" sz="1600" b="0" dirty="0" smtClean="0">
                          <a:latin typeface="TT Norms Regular"/>
                        </a:rPr>
                        <a:t>2. Бизнес-инкубатор</a:t>
                      </a:r>
                      <a:endParaRPr lang="ru-RU" sz="1600" b="0" dirty="0">
                        <a:latin typeface="TT Norms Regular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700" b="0" dirty="0" smtClean="0">
                          <a:latin typeface="TT Norms Regular"/>
                        </a:rPr>
                        <a:t>3</a:t>
                      </a:r>
                      <a:endParaRPr lang="ru-RU" sz="1700" b="0" dirty="0">
                        <a:latin typeface="TT Norms Regular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700" b="0" dirty="0" smtClean="0">
                          <a:latin typeface="TT Norms Regular"/>
                        </a:rPr>
                        <a:t>0</a:t>
                      </a:r>
                      <a:endParaRPr lang="ru-RU" sz="1700" b="0" dirty="0">
                        <a:latin typeface="TT Norms Regular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700" b="0" dirty="0" smtClean="0">
                          <a:latin typeface="TT Norms Regular"/>
                        </a:rPr>
                        <a:t>3</a:t>
                      </a:r>
                      <a:endParaRPr lang="ru-RU" sz="1700" b="0" dirty="0">
                        <a:latin typeface="TT Norms Regular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700" b="0" dirty="0">
                        <a:latin typeface="TT Norms Regular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67544" y="321180"/>
            <a:ext cx="8208912" cy="864096"/>
          </a:xfrm>
        </p:spPr>
        <p:txBody>
          <a:bodyPr/>
          <a:lstStyle/>
          <a:p>
            <a:pPr algn="l"/>
            <a:r>
              <a:rPr lang="ru-RU" sz="3600" b="1" dirty="0" smtClean="0"/>
              <a:t>Субсидии ОМСУ</a:t>
            </a:r>
            <a:endParaRPr lang="ru-RU" sz="3600" b="1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42844" y="1500174"/>
            <a:ext cx="5929354" cy="4500594"/>
          </a:xfrm>
        </p:spPr>
        <p:txBody>
          <a:bodyPr>
            <a:normAutofit lnSpcReduction="10000"/>
          </a:bodyPr>
          <a:lstStyle/>
          <a:p>
            <a:pPr>
              <a:spcBef>
                <a:spcPts val="1200"/>
              </a:spcBef>
            </a:pPr>
            <a:r>
              <a:rPr lang="ru-RU" sz="1800" b="1" dirty="0" smtClean="0"/>
              <a:t>Направления субсидирования субъектов МСП:</a:t>
            </a:r>
          </a:p>
          <a:p>
            <a:pPr marL="342900" indent="-342900">
              <a:spcBef>
                <a:spcPts val="1200"/>
              </a:spcBef>
              <a:buAutoNum type="arabicParenR"/>
            </a:pPr>
            <a:r>
              <a:rPr lang="ru-RU" sz="1800" b="1" dirty="0" smtClean="0"/>
              <a:t>лизинг оборудования;</a:t>
            </a:r>
          </a:p>
          <a:p>
            <a:pPr marL="342900" indent="-342900">
              <a:spcBef>
                <a:spcPts val="1200"/>
              </a:spcBef>
              <a:buAutoNum type="arabicParenR"/>
            </a:pPr>
            <a:r>
              <a:rPr lang="ru-RU" sz="1800" b="1" dirty="0" smtClean="0"/>
              <a:t>гранты (субсидии) начинающим;</a:t>
            </a:r>
          </a:p>
          <a:p>
            <a:pPr marL="342900" indent="-342900">
              <a:spcBef>
                <a:spcPts val="1200"/>
              </a:spcBef>
              <a:buAutoNum type="arabicParenR"/>
            </a:pPr>
            <a:r>
              <a:rPr lang="ru-RU" sz="1800" b="1" dirty="0" smtClean="0"/>
              <a:t>уплата процентов по кредитам;</a:t>
            </a:r>
          </a:p>
          <a:p>
            <a:pPr marL="342900" indent="-342900">
              <a:spcBef>
                <a:spcPts val="1200"/>
              </a:spcBef>
              <a:buAutoNum type="arabicParenR"/>
            </a:pPr>
            <a:r>
              <a:rPr lang="ru-RU" sz="1800" b="1" dirty="0" smtClean="0"/>
              <a:t>приобретение оборудования;</a:t>
            </a:r>
          </a:p>
          <a:p>
            <a:pPr marL="342900" indent="-342900">
              <a:spcBef>
                <a:spcPts val="1200"/>
              </a:spcBef>
              <a:buAutoNum type="arabicParenR"/>
            </a:pPr>
            <a:r>
              <a:rPr lang="ru-RU" sz="1800" b="1" dirty="0" smtClean="0"/>
              <a:t>группы дневного времяпрепровождения детей дошкольного возраста;</a:t>
            </a:r>
          </a:p>
          <a:p>
            <a:pPr marL="342900" indent="-342900">
              <a:spcBef>
                <a:spcPts val="1200"/>
              </a:spcBef>
              <a:buAutoNum type="arabicParenR"/>
            </a:pPr>
            <a:r>
              <a:rPr lang="ru-RU" sz="1800" b="1" dirty="0" smtClean="0"/>
              <a:t>образовательная деятельность по образовательным программам дошкольного образования;</a:t>
            </a:r>
          </a:p>
          <a:p>
            <a:pPr marL="342900" indent="-342900">
              <a:spcBef>
                <a:spcPts val="1200"/>
              </a:spcBef>
              <a:buAutoNum type="arabicParenR"/>
            </a:pPr>
            <a:r>
              <a:rPr lang="ru-RU" sz="1800" b="1" dirty="0" smtClean="0"/>
              <a:t>социальное предпринимательство</a:t>
            </a:r>
          </a:p>
          <a:p>
            <a:pPr marL="342900" indent="-342900">
              <a:spcBef>
                <a:spcPts val="1200"/>
              </a:spcBef>
              <a:buAutoNum type="arabicParenR"/>
            </a:pPr>
            <a:r>
              <a:rPr lang="ru-RU" sz="1800" b="1" dirty="0" smtClean="0"/>
              <a:t>…………</a:t>
            </a:r>
            <a:endParaRPr lang="ru-RU" sz="1800" b="1" dirty="0"/>
          </a:p>
        </p:txBody>
      </p:sp>
      <p:sp>
        <p:nvSpPr>
          <p:cNvPr id="5" name="Текст 4"/>
          <p:cNvSpPr>
            <a:spLocks noGrp="1"/>
          </p:cNvSpPr>
          <p:nvPr>
            <p:ph type="body" sz="half" idx="10"/>
          </p:nvPr>
        </p:nvSpPr>
        <p:spPr>
          <a:xfrm>
            <a:off x="8358214" y="0"/>
            <a:ext cx="469286" cy="396038"/>
          </a:xfrm>
        </p:spPr>
        <p:txBody>
          <a:bodyPr>
            <a:normAutofit/>
          </a:bodyPr>
          <a:lstStyle/>
          <a:p>
            <a:r>
              <a:rPr lang="ru-RU" dirty="0" smtClean="0"/>
              <a:t>4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6072198" y="1857364"/>
            <a:ext cx="2928958" cy="2147700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rtlCol="0" anchor="ctr">
            <a:noAutofit/>
          </a:bodyPr>
          <a:lstStyle/>
          <a:p>
            <a:pPr algn="ctr"/>
            <a:r>
              <a:rPr lang="ru-RU" sz="3200" b="1" dirty="0" smtClean="0">
                <a:latin typeface="TT Norms Regular"/>
              </a:rPr>
              <a:t>100</a:t>
            </a:r>
            <a:r>
              <a:rPr lang="ru-RU" sz="2400" b="1" dirty="0" smtClean="0">
                <a:latin typeface="TT Norms Regular"/>
              </a:rPr>
              <a:t> </a:t>
            </a:r>
            <a:r>
              <a:rPr lang="ru-RU" sz="2000" b="1" dirty="0" smtClean="0">
                <a:latin typeface="TT Norms Regular"/>
              </a:rPr>
              <a:t>млн. рублей ВСЕГО, В Т.Ч. Тамбовский район – </a:t>
            </a:r>
            <a:r>
              <a:rPr lang="ru-RU" sz="2000" b="1" dirty="0" smtClean="0">
                <a:latin typeface="TT Norms Regular"/>
              </a:rPr>
              <a:t>2,9 </a:t>
            </a:r>
            <a:r>
              <a:rPr lang="ru-RU" sz="2000" b="1" dirty="0" smtClean="0">
                <a:latin typeface="TT Norms Regular"/>
              </a:rPr>
              <a:t>млн. рублей</a:t>
            </a:r>
          </a:p>
          <a:p>
            <a:pPr algn="ctr"/>
            <a:endParaRPr lang="ru-RU" sz="400" b="1" dirty="0" smtClean="0">
              <a:latin typeface="TT Norms Regular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363" b="14351"/>
          <a:stretch/>
        </p:blipFill>
        <p:spPr bwMode="auto">
          <a:xfrm>
            <a:off x="236789" y="6309320"/>
            <a:ext cx="1152128" cy="3602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4"/>
          <p:cNvPicPr>
            <a:picLocks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8575" y="6093296"/>
            <a:ext cx="9125018" cy="1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" name="Группа 2"/>
          <p:cNvGrpSpPr/>
          <p:nvPr/>
        </p:nvGrpSpPr>
        <p:grpSpPr>
          <a:xfrm>
            <a:off x="6804248" y="6165304"/>
            <a:ext cx="2232248" cy="584857"/>
            <a:chOff x="6876256" y="6165304"/>
            <a:chExt cx="2232248" cy="584857"/>
          </a:xfrm>
        </p:grpSpPr>
        <p:pic>
          <p:nvPicPr>
            <p:cNvPr id="2" name="Рисунок 1"/>
            <p:cNvPicPr>
              <a:picLocks noChangeAspect="1"/>
            </p:cNvPicPr>
            <p:nvPr/>
          </p:nvPicPr>
          <p:blipFill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10000" b="90000" l="10000" r="90000"/>
                      </a14:imgEffect>
                      <a14:imgEffect>
                        <a14:sharpenSoften amount="40000"/>
                      </a14:imgEffect>
                      <a14:imgEffect>
                        <a14:colorTemperature colorTemp="5200"/>
                      </a14:imgEffect>
                      <a14:imgEffect>
                        <a14:brightnessContrast bright="6000" contrast="35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876256" y="6165304"/>
              <a:ext cx="536119" cy="584857"/>
            </a:xfrm>
            <a:prstGeom prst="rect">
              <a:avLst/>
            </a:prstGeom>
          </p:spPr>
        </p:pic>
        <p:sp>
          <p:nvSpPr>
            <p:cNvPr id="8" name="3 CuadroTexto"/>
            <p:cNvSpPr txBox="1"/>
            <p:nvPr/>
          </p:nvSpPr>
          <p:spPr>
            <a:xfrm>
              <a:off x="7380312" y="6309320"/>
              <a:ext cx="1728192" cy="338554"/>
            </a:xfrm>
            <a:prstGeom prst="rect">
              <a:avLst/>
            </a:prstGeom>
            <a:noFill/>
          </p:spPr>
          <p:txBody>
            <a:bodyPr wrap="square" lIns="0" tIns="0" rIns="0" bIns="0" numCol="1" spcCol="720000" rtlCol="0">
              <a:spAutoFit/>
            </a:bodyPr>
            <a:lstStyle/>
            <a:p>
              <a:r>
                <a:rPr lang="ru-RU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TT Norms Regular" pitchFamily="50" charset="-52"/>
                </a:rPr>
                <a:t>ПРАВИТЕЛЬСТВО</a:t>
              </a:r>
            </a:p>
            <a:p>
              <a:r>
                <a:rPr lang="ru-RU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TT Norms Regular" pitchFamily="50" charset="-52"/>
                </a:rPr>
                <a:t>АМУРСКОЙ ОБЛАСТИ</a:t>
              </a:r>
            </a:p>
          </p:txBody>
        </p:sp>
      </p:grpSp>
      <p:sp>
        <p:nvSpPr>
          <p:cNvPr id="10" name="2 Subtítulo"/>
          <p:cNvSpPr txBox="1">
            <a:spLocks/>
          </p:cNvSpPr>
          <p:nvPr/>
        </p:nvSpPr>
        <p:spPr>
          <a:xfrm>
            <a:off x="1691680" y="2708920"/>
            <a:ext cx="6264696" cy="62812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Clr>
                <a:srgbClr val="C00000"/>
              </a:buClr>
              <a:buFont typeface="Wingdings" panose="05000000000000000000" pitchFamily="2" charset="2"/>
              <a:buChar char="§"/>
              <a:defRPr sz="3200" kern="1200">
                <a:solidFill>
                  <a:schemeClr val="tx1">
                    <a:lumMod val="75000"/>
                    <a:lumOff val="25000"/>
                  </a:schemeClr>
                </a:solidFill>
                <a:latin typeface="TT Norms Regular" pitchFamily="50" charset="-52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–"/>
              <a:defRPr sz="2800" kern="1200">
                <a:solidFill>
                  <a:schemeClr val="tx1">
                    <a:lumMod val="75000"/>
                    <a:lumOff val="25000"/>
                  </a:schemeClr>
                </a:solidFill>
                <a:latin typeface="TT Norms Regular" pitchFamily="50" charset="-52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>
                    <a:lumMod val="75000"/>
                    <a:lumOff val="25000"/>
                  </a:schemeClr>
                </a:solidFill>
                <a:latin typeface="TT Norms Regular" pitchFamily="50" charset="-52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–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TT Norms Regular" pitchFamily="50" charset="-52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»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TT Norms Regular" pitchFamily="50" charset="-52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ts val="0"/>
              </a:spcBef>
              <a:buFont typeface="Wingdings" panose="05000000000000000000" pitchFamily="2" charset="2"/>
              <a:buNone/>
            </a:pPr>
            <a:r>
              <a:rPr lang="ru-RU" sz="4400" dirty="0" smtClean="0">
                <a:solidFill>
                  <a:schemeClr val="tx2">
                    <a:lumMod val="50000"/>
                  </a:schemeClr>
                </a:solidFill>
              </a:rPr>
              <a:t>Спасибо за внимание!</a:t>
            </a:r>
            <a:endParaRPr lang="es-ES" sz="44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12" name="Текст 2"/>
          <p:cNvSpPr txBox="1">
            <a:spLocks/>
          </p:cNvSpPr>
          <p:nvPr/>
        </p:nvSpPr>
        <p:spPr>
          <a:xfrm>
            <a:off x="2411760" y="6309320"/>
            <a:ext cx="4320480" cy="360040"/>
          </a:xfrm>
          <a:prstGeom prst="rect">
            <a:avLst/>
          </a:prstGeom>
        </p:spPr>
        <p:txBody>
          <a:bodyPr>
            <a:normAutofit fontScale="325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Clr>
                <a:srgbClr val="C00000"/>
              </a:buClr>
              <a:buFont typeface="Wingdings" panose="05000000000000000000" pitchFamily="2" charset="2"/>
              <a:buChar char="§"/>
              <a:defRPr sz="3200" kern="1200">
                <a:solidFill>
                  <a:schemeClr val="tx1">
                    <a:lumMod val="75000"/>
                    <a:lumOff val="25000"/>
                  </a:schemeClr>
                </a:solidFill>
                <a:latin typeface="TT Norms Regular" pitchFamily="50" charset="-52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–"/>
              <a:defRPr sz="2800" kern="1200">
                <a:solidFill>
                  <a:schemeClr val="tx1">
                    <a:lumMod val="75000"/>
                    <a:lumOff val="25000"/>
                  </a:schemeClr>
                </a:solidFill>
                <a:latin typeface="TT Norms Regular" pitchFamily="50" charset="-52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>
                    <a:lumMod val="75000"/>
                    <a:lumOff val="25000"/>
                  </a:schemeClr>
                </a:solidFill>
                <a:latin typeface="TT Norms Regular" pitchFamily="50" charset="-52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–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TT Norms Regular" pitchFamily="50" charset="-52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»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TT Norms Regular" pitchFamily="50" charset="-52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dirty="0" smtClean="0"/>
              <a:t>Министерство экономического развития и внешних связей области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34260403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lIns="91440" tIns="45720" rIns="91440" bIns="45720" rtlCol="0" anchor="ctr">
        <a:noAutofit/>
      </a:bodyPr>
      <a:lstStyle>
        <a:defPPr algn="ctr">
          <a:defRPr sz="1200" b="1" dirty="0" smtClean="0">
            <a:solidFill>
              <a:schemeClr val="tx1">
                <a:lumMod val="50000"/>
                <a:lumOff val="50000"/>
              </a:schemeClr>
            </a:solidFill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1521</TotalTime>
  <Words>310</Words>
  <Application>Microsoft Office PowerPoint</Application>
  <PresentationFormat>Экран (4:3)</PresentationFormat>
  <Paragraphs>114</Paragraphs>
  <Slides>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10" baseType="lpstr">
      <vt:lpstr>Arial</vt:lpstr>
      <vt:lpstr>Calibri</vt:lpstr>
      <vt:lpstr>TT Norms Regular</vt:lpstr>
      <vt:lpstr>Wingdings</vt:lpstr>
      <vt:lpstr>Тема Office</vt:lpstr>
      <vt:lpstr>Презентация PowerPoint</vt:lpstr>
      <vt:lpstr>Результаты реализации национального проекта</vt:lpstr>
      <vt:lpstr>Структура государственной поддержки предпринимательства</vt:lpstr>
      <vt:lpstr>Субсидии ОМСУ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AMKurdyukov</dc:creator>
  <cp:lastModifiedBy>Наталья Сергеевна Кузьменко</cp:lastModifiedBy>
  <cp:revision>191</cp:revision>
  <cp:lastPrinted>2020-02-21T10:02:49Z</cp:lastPrinted>
  <dcterms:created xsi:type="dcterms:W3CDTF">2018-06-29T06:25:40Z</dcterms:created>
  <dcterms:modified xsi:type="dcterms:W3CDTF">2020-02-21T10:03:31Z</dcterms:modified>
</cp:coreProperties>
</file>