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6" r:id="rId1"/>
  </p:sldMasterIdLst>
  <p:notesMasterIdLst>
    <p:notesMasterId r:id="rId10"/>
  </p:notesMasterIdLst>
  <p:sldIdLst>
    <p:sldId id="280" r:id="rId2"/>
    <p:sldId id="281" r:id="rId3"/>
    <p:sldId id="282" r:id="rId4"/>
    <p:sldId id="283" r:id="rId5"/>
    <p:sldId id="284" r:id="rId6"/>
    <p:sldId id="285" r:id="rId7"/>
    <p:sldId id="286" r:id="rId8"/>
    <p:sldId id="287" r:id="rId9"/>
  </p:sldIdLst>
  <p:sldSz cx="9144000" cy="5143500" type="screen16x9"/>
  <p:notesSz cx="6797675" cy="9872663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Georgia" panose="02040502050405020303" pitchFamily="18" charset="0"/>
      <p:regular r:id="rId15"/>
      <p:bold r:id="rId16"/>
      <p:italic r:id="rId17"/>
      <p:boldItalic r:id="rId18"/>
    </p:embeddedFont>
    <p:embeddedFont>
      <p:font typeface="Helvetica Neue" panose="020B0604020202020204" charset="0"/>
      <p:regular r:id="rId19"/>
      <p:bold r:id="rId20"/>
      <p:italic r:id="rId21"/>
      <p:boldItalic r:id="rId22"/>
    </p:embeddedFont>
    <p:embeddedFont>
      <p:font typeface="Verdana" panose="020B0604030504040204" pitchFamily="34" charset="0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33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48" d="100"/>
          <a:sy n="148" d="100"/>
        </p:scale>
        <p:origin x="570" y="2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06357" y="4689515"/>
            <a:ext cx="4984962" cy="4442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 — сверху" type="tx">
  <p:cSld name="TITLE_AND_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357189" y="421927"/>
            <a:ext cx="8429625" cy="642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ctr" anchorCtr="0"/>
          <a:lstStyle>
            <a:lvl1pPr lvl="0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1pPr>
            <a:lvl2pPr lvl="1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2pPr>
            <a:lvl3pPr lvl="2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3pPr>
            <a:lvl4pPr lvl="3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4pPr>
            <a:lvl5pPr lvl="4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5pPr>
            <a:lvl6pPr lvl="5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6pPr>
            <a:lvl7pPr lvl="6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7pPr>
            <a:lvl8pPr lvl="7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8pPr>
            <a:lvl9pPr lvl="8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ldNum" idx="12"/>
          </p:nvPr>
        </p:nvSpPr>
        <p:spPr>
          <a:xfrm>
            <a:off x="4449585" y="4882307"/>
            <a:ext cx="235904" cy="233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 — по центру">
  <p:cSld name="Заголовок — по центру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>
          <a:xfrm>
            <a:off x="357189" y="1935511"/>
            <a:ext cx="8429625" cy="1272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ctr" anchorCtr="0"/>
          <a:lstStyle>
            <a:lvl1pPr lvl="0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1pPr>
            <a:lvl2pPr lvl="1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2pPr>
            <a:lvl3pPr lvl="2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3pPr>
            <a:lvl4pPr lvl="3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4pPr>
            <a:lvl5pPr lvl="4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5pPr>
            <a:lvl6pPr lvl="5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6pPr>
            <a:lvl7pPr lvl="6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7pPr>
            <a:lvl8pPr lvl="7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8pPr>
            <a:lvl9pPr lvl="8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4449585" y="4882307"/>
            <a:ext cx="235904" cy="233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пункты">
  <p:cSld name="Заголовок и пункты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>
            <a:spLocks noGrp="1"/>
          </p:cNvSpPr>
          <p:nvPr>
            <p:ph type="title"/>
          </p:nvPr>
        </p:nvSpPr>
        <p:spPr>
          <a:xfrm>
            <a:off x="357189" y="421927"/>
            <a:ext cx="8429625" cy="642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ctr" anchorCtr="0"/>
          <a:lstStyle>
            <a:lvl1pPr lvl="0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1pPr>
            <a:lvl2pPr lvl="1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2pPr>
            <a:lvl3pPr lvl="2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3pPr>
            <a:lvl4pPr lvl="3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4pPr>
            <a:lvl5pPr lvl="4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5pPr>
            <a:lvl6pPr lvl="5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6pPr>
            <a:lvl7pPr lvl="6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7pPr>
            <a:lvl8pPr lvl="7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8pPr>
            <a:lvl9pPr lvl="8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1"/>
          </p:nvPr>
        </p:nvSpPr>
        <p:spPr>
          <a:xfrm>
            <a:off x="357189" y="1386334"/>
            <a:ext cx="8429625" cy="3214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ctr" anchorCtr="0"/>
          <a:lstStyle>
            <a:lvl1pPr marL="457200" lvl="0" indent="-297180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97180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2pPr>
            <a:lvl3pPr marL="1371600" lvl="2" indent="-297180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3pPr>
            <a:lvl4pPr marL="1828800" lvl="3" indent="-297180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4pPr>
            <a:lvl5pPr marL="2286000" lvl="4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5pPr>
            <a:lvl6pPr marL="2743200" lvl="5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6pPr>
            <a:lvl7pPr marL="3200400" lvl="6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7pPr>
            <a:lvl8pPr marL="3657600" lvl="7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8pPr>
            <a:lvl9pPr marL="4114800" lvl="8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ldNum" idx="12"/>
          </p:nvPr>
        </p:nvSpPr>
        <p:spPr>
          <a:xfrm>
            <a:off x="4449585" y="4882307"/>
            <a:ext cx="235904" cy="233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Цитата">
  <p:cSld name="Цитата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>
            <a:spLocks noGrp="1"/>
          </p:cNvSpPr>
          <p:nvPr>
            <p:ph type="body" idx="1"/>
          </p:nvPr>
        </p:nvSpPr>
        <p:spPr>
          <a:xfrm>
            <a:off x="375047" y="3147716"/>
            <a:ext cx="8393906" cy="356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t" anchorCtr="0"/>
          <a:lstStyle>
            <a:lvl1pPr marL="457200" lvl="0" indent="-228600" algn="ctr">
              <a:lnSpc>
                <a:spcPct val="100000"/>
              </a:lnSpc>
              <a:spcBef>
                <a:spcPts val="753"/>
              </a:spcBef>
              <a:spcAft>
                <a:spcPts val="0"/>
              </a:spcAft>
              <a:buClr>
                <a:srgbClr val="414141"/>
              </a:buClr>
              <a:buSzPts val="1900"/>
              <a:buFont typeface="Palatino"/>
              <a:buNone/>
              <a:defRPr sz="1900" i="1"/>
            </a:lvl1pPr>
            <a:lvl2pPr marL="914400" lvl="1" indent="-297180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2pPr>
            <a:lvl3pPr marL="1371600" lvl="2" indent="-297180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3pPr>
            <a:lvl4pPr marL="1828800" lvl="3" indent="-297180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4pPr>
            <a:lvl5pPr marL="2286000" lvl="4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5pPr>
            <a:lvl6pPr marL="2743200" lvl="5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6pPr>
            <a:lvl7pPr marL="3200400" lvl="6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7pPr>
            <a:lvl8pPr marL="3657600" lvl="7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8pPr>
            <a:lvl9pPr marL="4114800" lvl="8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body" idx="2"/>
          </p:nvPr>
        </p:nvSpPr>
        <p:spPr>
          <a:xfrm>
            <a:off x="892971" y="2221946"/>
            <a:ext cx="7358063" cy="418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ctr" anchorCtr="0"/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1800"/>
              <a:buNone/>
              <a:defRPr/>
            </a:lvl1pPr>
            <a:lvl2pPr marL="914400" lvl="1" indent="-297180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2pPr>
            <a:lvl3pPr marL="1371600" lvl="2" indent="-297180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3pPr>
            <a:lvl4pPr marL="1828800" lvl="3" indent="-297180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4pPr>
            <a:lvl5pPr marL="2286000" lvl="4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5pPr>
            <a:lvl6pPr marL="2743200" lvl="5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6pPr>
            <a:lvl7pPr marL="3200400" lvl="6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7pPr>
            <a:lvl8pPr marL="3657600" lvl="7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8pPr>
            <a:lvl9pPr marL="4114800" lvl="8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sldNum" idx="12"/>
          </p:nvPr>
        </p:nvSpPr>
        <p:spPr>
          <a:xfrm>
            <a:off x="4449585" y="4882307"/>
            <a:ext cx="235904" cy="233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Фото">
  <p:cSld name="Фото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9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375" tIns="28675" rIns="57375" bIns="28675" anchor="t" anchorCtr="0"/>
          <a:lstStyle>
            <a:lvl1pPr marR="0" lvl="0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marR="0" lvl="1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marR="0" lvl="2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marR="0" lvl="3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marR="0" lvl="4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marR="0" lvl="5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marR="0" lvl="6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marR="0" lvl="7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marR="0" lvl="8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sldNum" idx="12"/>
          </p:nvPr>
        </p:nvSpPr>
        <p:spPr>
          <a:xfrm>
            <a:off x="4449585" y="4882307"/>
            <a:ext cx="235904" cy="233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oogle Shape;6;p1"/>
          <p:cNvCxnSpPr/>
          <p:nvPr/>
        </p:nvCxnSpPr>
        <p:spPr>
          <a:xfrm>
            <a:off x="357187" y="1145232"/>
            <a:ext cx="8435596" cy="0"/>
          </a:xfrm>
          <a:prstGeom prst="straightConnector1">
            <a:avLst/>
          </a:prstGeom>
          <a:noFill/>
          <a:ln w="12700" cap="flat" cmpd="sng">
            <a:solidFill>
              <a:srgbClr val="444444">
                <a:alpha val="29803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7" name="Google Shape;7;p1"/>
          <p:cNvCxnSpPr/>
          <p:nvPr/>
        </p:nvCxnSpPr>
        <p:spPr>
          <a:xfrm>
            <a:off x="357187" y="334863"/>
            <a:ext cx="8435596" cy="0"/>
          </a:xfrm>
          <a:prstGeom prst="straightConnector1">
            <a:avLst/>
          </a:prstGeom>
          <a:noFill/>
          <a:ln w="12700" cap="flat" cmpd="sng">
            <a:solidFill>
              <a:srgbClr val="444444">
                <a:alpha val="29803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8" name="Google Shape;8;p1"/>
          <p:cNvSpPr txBox="1">
            <a:spLocks noGrp="1"/>
          </p:cNvSpPr>
          <p:nvPr>
            <p:ph type="title"/>
          </p:nvPr>
        </p:nvSpPr>
        <p:spPr>
          <a:xfrm>
            <a:off x="357189" y="421927"/>
            <a:ext cx="8429625" cy="642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ctr" anchorCtr="0"/>
          <a:lstStyle>
            <a:lvl1pPr marR="0" lvl="0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44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44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44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44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44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44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44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44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44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body" idx="1"/>
          </p:nvPr>
        </p:nvSpPr>
        <p:spPr>
          <a:xfrm>
            <a:off x="357189" y="1386334"/>
            <a:ext cx="8429625" cy="3214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ctr" anchorCtr="0"/>
          <a:lstStyle>
            <a:lvl1pPr marL="457200" marR="0" lvl="0" indent="-316230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marL="914400" marR="0" lvl="1" indent="-316230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marL="1371600" marR="0" lvl="2" indent="-316230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marL="1828800" marR="0" lvl="3" indent="-316230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marL="2286000" marR="0" lvl="4" indent="-316229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marL="2743200" marR="0" lvl="5" indent="-316229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marL="3200400" marR="0" lvl="6" indent="-316229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marL="3657600" marR="0" lvl="7" indent="-316229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marL="4114800" marR="0" lvl="8" indent="-316229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4449585" y="4882307"/>
            <a:ext cx="235904" cy="233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 b="0" i="0" u="none" strike="noStrike" cap="none">
                <a:solidFill>
                  <a:srgbClr val="4C4946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 b="0" i="0" u="none" strike="noStrike" cap="none">
                <a:solidFill>
                  <a:srgbClr val="4C4946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 b="0" i="0" u="none" strike="noStrike" cap="none">
                <a:solidFill>
                  <a:srgbClr val="4C4946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 b="0" i="0" u="none" strike="noStrike" cap="none">
                <a:solidFill>
                  <a:srgbClr val="4C4946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 b="0" i="0" u="none" strike="noStrike" cap="none">
                <a:solidFill>
                  <a:srgbClr val="4C4946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 b="0" i="0" u="none" strike="noStrike" cap="none">
                <a:solidFill>
                  <a:srgbClr val="4C4946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 b="0" i="0" u="none" strike="noStrike" cap="none">
                <a:solidFill>
                  <a:srgbClr val="4C4946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 b="0" i="0" u="none" strike="noStrike" cap="none">
                <a:solidFill>
                  <a:srgbClr val="4C4946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 b="0" i="0" u="none" strike="noStrike" cap="none">
                <a:solidFill>
                  <a:srgbClr val="4C4946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4A417C-097F-4307-9FDF-6BEDEC515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/>
              <a:t>АНО «Амурская региональная микрокредитная компания»</a:t>
            </a:r>
          </a:p>
        </p:txBody>
      </p:sp>
      <p:pic>
        <p:nvPicPr>
          <p:cNvPr id="3" name="Google Shape;160;p17" descr="razv.png">
            <a:extLst>
              <a:ext uri="{FF2B5EF4-FFF2-40B4-BE49-F238E27FC236}">
                <a16:creationId xmlns:a16="http://schemas.microsoft.com/office/drawing/2014/main" id="{B651CF83-DCAB-4FC6-A2B0-CF857863C57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602933" y="4065176"/>
            <a:ext cx="12253913" cy="119697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54B03FC-A82A-4C8A-941A-162E06EC5364}"/>
              </a:ext>
            </a:extLst>
          </p:cNvPr>
          <p:cNvSpPr/>
          <p:nvPr/>
        </p:nvSpPr>
        <p:spPr>
          <a:xfrm>
            <a:off x="1861315" y="1256103"/>
            <a:ext cx="692549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Palatino"/>
              </a:rPr>
              <a:t>Создана в рамках федерального проекта финансовой поддержки МСП и ориентирована на 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22860" dir="5400000" algn="tl">
                    <a:srgbClr val="000000">
                      <a:alpha val="30000"/>
                    </a:srgbClr>
                  </a:outerShdw>
                </a:effectLst>
                <a:latin typeface="Palatino"/>
              </a:rPr>
              <a:t>расширение доступа к финансовым ресурсам субъектов малого и среднего предпринимательства</a:t>
            </a:r>
          </a:p>
          <a:p>
            <a:endParaRPr lang="ru-RU" dirty="0"/>
          </a:p>
          <a:p>
            <a:r>
              <a:rPr lang="ru-RU" b="1" dirty="0">
                <a:latin typeface="Verdana" panose="020B0604030504040204" pitchFamily="34" charset="0"/>
              </a:rPr>
              <a:t>						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0BF8369-B3DB-42D0-B057-C1E50415BADA}"/>
              </a:ext>
            </a:extLst>
          </p:cNvPr>
          <p:cNvSpPr/>
          <p:nvPr/>
        </p:nvSpPr>
        <p:spPr>
          <a:xfrm>
            <a:off x="206061" y="2326736"/>
            <a:ext cx="8503479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Palatino"/>
              </a:rPr>
              <a:t>Микрозаймы предоставляются субъектам МСП по процентным ставкам от 3,25% до 13% на: </a:t>
            </a:r>
          </a:p>
          <a:p>
            <a:pPr algn="just"/>
            <a:r>
              <a:rPr lang="ru-RU" sz="200" dirty="0">
                <a:solidFill>
                  <a:schemeClr val="accent5">
                    <a:lumMod val="75000"/>
                  </a:schemeClr>
                </a:solidFill>
                <a:latin typeface="Palatino"/>
              </a:rPr>
              <a:t>	</a:t>
            </a:r>
          </a:p>
          <a:p>
            <a:pPr algn="just">
              <a:lnSpc>
                <a:spcPct val="200000"/>
              </a:lnSpc>
            </a:pP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Palatino"/>
              </a:rPr>
              <a:t>	</a:t>
            </a:r>
            <a:r>
              <a:rPr lang="ru-RU" spc="-100" dirty="0">
                <a:solidFill>
                  <a:schemeClr val="accent5">
                    <a:lumMod val="75000"/>
                  </a:schemeClr>
                </a:solidFill>
                <a:latin typeface="Palatino"/>
              </a:rPr>
              <a:t>приобретение    имущества:    автомобили,    спецтехника,    оборудование,    недвижимость    и    т.д.;</a:t>
            </a:r>
          </a:p>
          <a:p>
            <a:pPr algn="just">
              <a:lnSpc>
                <a:spcPct val="200000"/>
              </a:lnSpc>
            </a:pP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Palatino"/>
              </a:rPr>
              <a:t>		на пополнение оборотных средств, </a:t>
            </a:r>
          </a:p>
          <a:p>
            <a:pPr algn="just">
              <a:lnSpc>
                <a:spcPct val="200000"/>
              </a:lnSpc>
            </a:pP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Palatino"/>
              </a:rPr>
              <a:t>			реализацию бизнес проектов (в том числе стартапов); </a:t>
            </a:r>
          </a:p>
          <a:p>
            <a:pPr algn="just">
              <a:lnSpc>
                <a:spcPct val="200000"/>
              </a:lnSpc>
            </a:pP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Palatino"/>
              </a:rPr>
              <a:t>				 участие в торгах. </a:t>
            </a:r>
          </a:p>
          <a:p>
            <a:pPr algn="just"/>
            <a:endParaRPr lang="ru-RU" dirty="0">
              <a:solidFill>
                <a:schemeClr val="accent5">
                  <a:lumMod val="75000"/>
                </a:schemeClr>
              </a:solidFill>
              <a:latin typeface="Palatino"/>
            </a:endParaRPr>
          </a:p>
          <a:p>
            <a:pPr algn="just"/>
            <a:r>
              <a:rPr lang="ru-RU" b="1" dirty="0">
                <a:latin typeface="Verdana" panose="020B0604030504040204" pitchFamily="34" charset="0"/>
              </a:rPr>
              <a:t> </a:t>
            </a:r>
            <a:endParaRPr lang="ru-RU" b="1" i="1" dirty="0">
              <a:effectLst>
                <a:outerShdw blurRad="38100" dist="2286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ru-RU" dirty="0"/>
          </a:p>
          <a:p>
            <a:r>
              <a:rPr lang="ru-RU" b="1" dirty="0">
                <a:latin typeface="Verdana" panose="020B0604030504040204" pitchFamily="34" charset="0"/>
              </a:rPr>
              <a:t>						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0037527-41D5-48EB-B20F-1DB164CFEB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9" y="1178466"/>
            <a:ext cx="1204585" cy="1034669"/>
          </a:xfrm>
          <a:prstGeom prst="rect">
            <a:avLst/>
          </a:prstGeom>
        </p:spPr>
      </p:pic>
      <p:sp>
        <p:nvSpPr>
          <p:cNvPr id="10" name="Google Shape;161;p17">
            <a:extLst>
              <a:ext uri="{FF2B5EF4-FFF2-40B4-BE49-F238E27FC236}">
                <a16:creationId xmlns:a16="http://schemas.microsoft.com/office/drawing/2014/main" id="{416C2DDB-E155-4DB2-9375-9C63A0918DA7}"/>
              </a:ext>
            </a:extLst>
          </p:cNvPr>
          <p:cNvSpPr txBox="1"/>
          <p:nvPr/>
        </p:nvSpPr>
        <p:spPr>
          <a:xfrm>
            <a:off x="2619067" y="3366056"/>
            <a:ext cx="612068" cy="642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ctr" anchorCtr="0">
            <a:noAutofit/>
          </a:bodyPr>
          <a:lstStyle/>
          <a:p>
            <a:pPr marL="571500" marR="0" lvl="0" indent="-5715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3E2B"/>
              </a:buClr>
              <a:buSzPts val="2730"/>
              <a:buFont typeface="Noto Sans Symbols"/>
              <a:buChar char="✓"/>
            </a:pPr>
            <a:r>
              <a:rPr lang="ru-RU" sz="2730" b="0" i="0" u="none" strike="noStrike" cap="none" dirty="0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endParaRPr dirty="0"/>
          </a:p>
        </p:txBody>
      </p:sp>
      <p:sp>
        <p:nvSpPr>
          <p:cNvPr id="12" name="Google Shape;161;p17">
            <a:extLst>
              <a:ext uri="{FF2B5EF4-FFF2-40B4-BE49-F238E27FC236}">
                <a16:creationId xmlns:a16="http://schemas.microsoft.com/office/drawing/2014/main" id="{5A64BD88-9E91-442F-A2BD-7D2DABA39641}"/>
              </a:ext>
            </a:extLst>
          </p:cNvPr>
          <p:cNvSpPr txBox="1"/>
          <p:nvPr/>
        </p:nvSpPr>
        <p:spPr>
          <a:xfrm>
            <a:off x="3504329" y="3788674"/>
            <a:ext cx="612068" cy="642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ctr" anchorCtr="0">
            <a:noAutofit/>
          </a:bodyPr>
          <a:lstStyle/>
          <a:p>
            <a:pPr marL="571500" marR="0" lvl="0" indent="-5715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3E2B"/>
              </a:buClr>
              <a:buSzPts val="2730"/>
              <a:buFont typeface="Noto Sans Symbols"/>
              <a:buChar char="✓"/>
            </a:pPr>
            <a:r>
              <a:rPr lang="ru-RU" sz="2730" b="0" i="0" u="none" strike="noStrike" cap="none" dirty="0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endParaRPr dirty="0"/>
          </a:p>
        </p:txBody>
      </p:sp>
      <p:sp>
        <p:nvSpPr>
          <p:cNvPr id="13" name="Google Shape;161;p17">
            <a:extLst>
              <a:ext uri="{FF2B5EF4-FFF2-40B4-BE49-F238E27FC236}">
                <a16:creationId xmlns:a16="http://schemas.microsoft.com/office/drawing/2014/main" id="{4F1A98A6-63DA-4EB0-A5D0-9E9C6CFE82D8}"/>
              </a:ext>
            </a:extLst>
          </p:cNvPr>
          <p:cNvSpPr txBox="1"/>
          <p:nvPr/>
        </p:nvSpPr>
        <p:spPr>
          <a:xfrm>
            <a:off x="1733805" y="2961671"/>
            <a:ext cx="612068" cy="642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ctr" anchorCtr="0">
            <a:noAutofit/>
          </a:bodyPr>
          <a:lstStyle/>
          <a:p>
            <a:pPr marL="571500" marR="0" lvl="0" indent="-5715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3E2B"/>
              </a:buClr>
              <a:buSzPts val="2730"/>
              <a:buFont typeface="Noto Sans Symbols"/>
              <a:buChar char="✓"/>
            </a:pPr>
            <a:r>
              <a:rPr lang="ru-RU" sz="2730" b="0" i="0" u="none" strike="noStrike" cap="none" dirty="0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endParaRPr dirty="0"/>
          </a:p>
        </p:txBody>
      </p:sp>
      <p:sp>
        <p:nvSpPr>
          <p:cNvPr id="14" name="Google Shape;161;p17">
            <a:extLst>
              <a:ext uri="{FF2B5EF4-FFF2-40B4-BE49-F238E27FC236}">
                <a16:creationId xmlns:a16="http://schemas.microsoft.com/office/drawing/2014/main" id="{6FBF8D0C-F0A7-470B-BE61-4D8231A3EFDA}"/>
              </a:ext>
            </a:extLst>
          </p:cNvPr>
          <p:cNvSpPr txBox="1"/>
          <p:nvPr/>
        </p:nvSpPr>
        <p:spPr>
          <a:xfrm>
            <a:off x="848543" y="2501103"/>
            <a:ext cx="612068" cy="642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ctr" anchorCtr="0">
            <a:noAutofit/>
          </a:bodyPr>
          <a:lstStyle/>
          <a:p>
            <a:pPr marL="571500" marR="0" lvl="0" indent="-5715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3E2B"/>
              </a:buClr>
              <a:buSzPts val="2730"/>
              <a:buFont typeface="Noto Sans Symbols"/>
              <a:buChar char="✓"/>
            </a:pPr>
            <a:r>
              <a:rPr lang="ru-RU" sz="2730" b="0" i="0" u="none" strike="noStrike" cap="none" dirty="0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70753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D93515-E2FB-4CE3-8918-D8C98C9B8D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140" y="276590"/>
            <a:ext cx="7272336" cy="845789"/>
          </a:xfrm>
        </p:spPr>
        <p:txBody>
          <a:bodyPr/>
          <a:lstStyle/>
          <a:p>
            <a:r>
              <a:rPr lang="ru-RU" dirty="0"/>
              <a:t>СТАРТ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51008CB-F77A-4F2B-8033-99C13AFBD60B}"/>
              </a:ext>
            </a:extLst>
          </p:cNvPr>
          <p:cNvSpPr/>
          <p:nvPr/>
        </p:nvSpPr>
        <p:spPr>
          <a:xfrm>
            <a:off x="854972" y="1353980"/>
            <a:ext cx="7762672" cy="2435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любые цели бизнеса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регистрации бизнеса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до 12 мес.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Максимальная сумма 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до 700 000 рублей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до 36 месяцев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Процентная ставка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при сроке кредитования до 24 месяцев – 10,5% годовых, при сроке кредитования до 36 месяцев – 11,25 % годовых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Обеспечение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: поручительство / залог имущества (по решению АРМКК)</a:t>
            </a:r>
            <a:endParaRPr lang="ru-RU" dirty="0"/>
          </a:p>
        </p:txBody>
      </p:sp>
      <p:pic>
        <p:nvPicPr>
          <p:cNvPr id="4" name="Google Shape;160;p17" descr="razv.png">
            <a:extLst>
              <a:ext uri="{FF2B5EF4-FFF2-40B4-BE49-F238E27FC236}">
                <a16:creationId xmlns:a16="http://schemas.microsoft.com/office/drawing/2014/main" id="{5E094332-C994-4E87-BEE5-22260E2E5C3C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602933" y="4065176"/>
            <a:ext cx="12253913" cy="1196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1278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8D3AA1-A286-4601-B4AF-32D068E00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190" y="335311"/>
            <a:ext cx="7805736" cy="769589"/>
          </a:xfrm>
        </p:spPr>
        <p:txBody>
          <a:bodyPr/>
          <a:lstStyle/>
          <a:p>
            <a:r>
              <a:rPr lang="ru-RU" dirty="0"/>
              <a:t>СТАНДАРТ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92FE7C5-C1B4-40E2-9B68-3B16AEF2D708}"/>
              </a:ext>
            </a:extLst>
          </p:cNvPr>
          <p:cNvSpPr/>
          <p:nvPr/>
        </p:nvSpPr>
        <p:spPr>
          <a:xfrm>
            <a:off x="447675" y="1215549"/>
            <a:ext cx="8096251" cy="2939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любые цели бизнеса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регистрации бизнеса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от 6 мес.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Максимальная сумма 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до 2 000 000 рублей (до 200 000 руб. без залога и поручительства)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инвестиционные цели - до 36 месяцев, пополнение оборотных средств – до 24 месяцев.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Процентная ставка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наличии залога: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Инвестиционные цели – 8,5% годовых, пополнение оборотных средств – 11,25 % годовых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Обеспечение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: поручительство / залог ликвидного имущества</a:t>
            </a:r>
            <a:endParaRPr lang="ru-RU" dirty="0"/>
          </a:p>
        </p:txBody>
      </p:sp>
      <p:pic>
        <p:nvPicPr>
          <p:cNvPr id="4" name="Google Shape;160;p17" descr="razv.png">
            <a:extLst>
              <a:ext uri="{FF2B5EF4-FFF2-40B4-BE49-F238E27FC236}">
                <a16:creationId xmlns:a16="http://schemas.microsoft.com/office/drawing/2014/main" id="{915DD411-B22F-4B26-9E26-EA890D8B7F5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602933" y="4065176"/>
            <a:ext cx="12253913" cy="1196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903698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6C7132-1D72-4303-8335-8AFB33504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902" y="106711"/>
            <a:ext cx="6696074" cy="902939"/>
          </a:xfrm>
        </p:spPr>
        <p:txBody>
          <a:bodyPr/>
          <a:lstStyle/>
          <a:p>
            <a:r>
              <a:rPr lang="ru-RU" dirty="0"/>
              <a:t>РЕФИНАНСИРОВАНИЕ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CE3119B-5DCC-4457-8793-E7F4A56CA7D0}"/>
              </a:ext>
            </a:extLst>
          </p:cNvPr>
          <p:cNvSpPr/>
          <p:nvPr/>
        </p:nvSpPr>
        <p:spPr>
          <a:xfrm>
            <a:off x="385765" y="1131541"/>
            <a:ext cx="8734424" cy="3766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погашение действующих кредитных обязательств, предоставленных в качестве займов или кредитов иными кредитными и микрофинансовыми компаниями.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регистрации бизнеса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от 6 мес.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до 36 месяцев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Максимальная сумма 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до 2 000 000 рублей (до 200 000 руб. без залога и поручительства)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Процентная ставка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2/3 от ставки рефинансируемого кредитного договора, но не менее 9,5% годовых и не более двукратного размера ключевой ставки ЦБ РФ.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поручительство / залог ликвидного имущества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*Остаток задолженности по основному долгу на дату обращения в АРМКК с заявлением о предоставлении микрозайма не должен превышать 2 000 000 рублей.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</a:rPr>
              <a:t>За счет средств микрозайма, предоставляемого АРМКК, основной долг по кредитному договору/ договору микрозайма/ займа/ лизинга погашается в полном объеме.</a:t>
            </a:r>
            <a:endParaRPr lang="ru-RU" dirty="0"/>
          </a:p>
        </p:txBody>
      </p:sp>
      <p:pic>
        <p:nvPicPr>
          <p:cNvPr id="5" name="Google Shape;160;p17" descr="razv.png">
            <a:extLst>
              <a:ext uri="{FF2B5EF4-FFF2-40B4-BE49-F238E27FC236}">
                <a16:creationId xmlns:a16="http://schemas.microsoft.com/office/drawing/2014/main" id="{CD1DE60A-6369-435D-9048-93867535BE4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602933" y="4065176"/>
            <a:ext cx="12253913" cy="1196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60440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6986DA-7BD3-4D50-B8B3-573AA7D0A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4" y="144811"/>
            <a:ext cx="8429625" cy="779114"/>
          </a:xfrm>
        </p:spPr>
        <p:txBody>
          <a:bodyPr/>
          <a:lstStyle/>
          <a:p>
            <a:r>
              <a:rPr lang="ru-RU" dirty="0"/>
              <a:t>ДРУГИЕ ПРОДУКТЫ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839E78A-7A40-4181-A6DF-8613EBE8DC6C}"/>
              </a:ext>
            </a:extLst>
          </p:cNvPr>
          <p:cNvSpPr/>
          <p:nvPr/>
        </p:nvSpPr>
        <p:spPr>
          <a:xfrm>
            <a:off x="533400" y="1179529"/>
            <a:ext cx="3609975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АВТОКРЕДИТ ДЛЯ БИЗНЕСА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приобретение автотранспорта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регистрации бизнеса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от 6 мес.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Максимальная сумма 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до 2 000 000 рублей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до 36 месяцев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Процентная ставка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при сроке кредитования до 24 месяцев – 9,5% годовых, при сроке кредитования до 36 месяцев – 10,25 % годовых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Обеспечение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: поручительство + залог приобретаемого имущества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338E714-DD45-47C7-84E5-9DD582EA2DAA}"/>
              </a:ext>
            </a:extLst>
          </p:cNvPr>
          <p:cNvSpPr/>
          <p:nvPr/>
        </p:nvSpPr>
        <p:spPr>
          <a:xfrm>
            <a:off x="4638676" y="1179529"/>
            <a:ext cx="3438525" cy="327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КОММЕРЧЕСКАЯ ИПОТЕКА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приобретение коммерческой недвижимости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регистрации бизнеса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от 12 мес.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Максимальная сумма 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до 2 000 000 рублей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до 36 месяцев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Процентная ставка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7,5% годовых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Обеспечение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: поручительство + залог приобретаемой недвижимости</a:t>
            </a:r>
            <a:endParaRPr lang="ru-RU" dirty="0"/>
          </a:p>
        </p:txBody>
      </p:sp>
      <p:pic>
        <p:nvPicPr>
          <p:cNvPr id="6" name="Google Shape;160;p17" descr="razv.png">
            <a:extLst>
              <a:ext uri="{FF2B5EF4-FFF2-40B4-BE49-F238E27FC236}">
                <a16:creationId xmlns:a16="http://schemas.microsoft.com/office/drawing/2014/main" id="{890F225C-BE23-4588-A4E3-FD8E352B171C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602933" y="4065176"/>
            <a:ext cx="12253913" cy="1196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0427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2BEE08-CCEC-4F48-A78D-58C1A39FE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661" y="314325"/>
            <a:ext cx="7777163" cy="779116"/>
          </a:xfrm>
        </p:spPr>
        <p:txBody>
          <a:bodyPr/>
          <a:lstStyle/>
          <a:p>
            <a:r>
              <a:rPr lang="ru-RU" sz="2400" b="1" dirty="0"/>
              <a:t>Кредит на участие в торгах, аукционах, тендерах</a:t>
            </a:r>
            <a:endParaRPr lang="ru-RU" sz="24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85695BF-F9F9-4B16-80CC-E77729534063}"/>
              </a:ext>
            </a:extLst>
          </p:cNvPr>
          <p:cNvSpPr/>
          <p:nvPr/>
        </p:nvSpPr>
        <p:spPr>
          <a:xfrm>
            <a:off x="447675" y="1396490"/>
            <a:ext cx="8339137" cy="3673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обеспечение заявки на участие в торгах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регистрации бизнеса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от 6 мес.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Максимальная сумма 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до 2 000 000 рублей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до 90 календарных дней, но не более срока возврата обеспечения заявки на участие в торгах, указанного в конкурсной документации, увеличенного на 20 календарных дней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Процентная ставка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13% годовых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поручительство / залог ликвидного имущества (по решению АРМКК)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</a:rPr>
              <a:t>*Условия данного вида кредитного продукта распространяется на кредиты, предоставленные на участие в торгах, аукционах, тендерах, проводимых в соответствии с Федеральными законами от 05.04.2013 N 44-ФЗ «О контрактной системе в сфере закупок товаров, работ, услуг для обеспечения государственных и муниципальных нужд» и от 18 июля 2011 г. N 223-ФЗ «О закупках товаров, работ, услуг отдельными видами юридических лиц».</a:t>
            </a:r>
            <a:endParaRPr lang="ru-RU" dirty="0"/>
          </a:p>
        </p:txBody>
      </p:sp>
      <p:pic>
        <p:nvPicPr>
          <p:cNvPr id="4" name="Google Shape;160;p17" descr="razv.png">
            <a:extLst>
              <a:ext uri="{FF2B5EF4-FFF2-40B4-BE49-F238E27FC236}">
                <a16:creationId xmlns:a16="http://schemas.microsoft.com/office/drawing/2014/main" id="{502CB3CF-4043-4D8B-B104-E5099E390F35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602933" y="4065176"/>
            <a:ext cx="12253913" cy="1196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5590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4F9A34-A3B5-4234-B72D-A75FDDA9F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9" y="249586"/>
            <a:ext cx="8429625" cy="1272480"/>
          </a:xfrm>
        </p:spPr>
        <p:txBody>
          <a:bodyPr/>
          <a:lstStyle/>
          <a:p>
            <a:r>
              <a:rPr lang="ru-RU" dirty="0"/>
              <a:t>СПЕЦИАЛЬНЫЕ ПРОЦЕНТНЫЕ СТАВКИ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DD14B04-FE08-4CDB-A03B-4599EB3965EC}"/>
              </a:ext>
            </a:extLst>
          </p:cNvPr>
          <p:cNvSpPr/>
          <p:nvPr/>
        </p:nvSpPr>
        <p:spPr>
          <a:xfrm>
            <a:off x="700092" y="1995037"/>
            <a:ext cx="8201022" cy="1991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наличии залога: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вы реализуете приоритетный проект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для вас ставка не более 6,5 % годовых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Вы реализуете приоритетный проект 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моногороде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для вас ставка не более 3,25 % годовых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12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отсутствии залога: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вы реализуете приоритетный проект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для вас ставка не более 9,75 % годовых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Вы реализуете приоритетный проект 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моногороде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для вас ставка не более 6,5 % годовых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Google Shape;160;p17" descr="razv.png">
            <a:extLst>
              <a:ext uri="{FF2B5EF4-FFF2-40B4-BE49-F238E27FC236}">
                <a16:creationId xmlns:a16="http://schemas.microsoft.com/office/drawing/2014/main" id="{607F74CD-DF31-49FF-9ECE-320F43AFE0D4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602933" y="4065176"/>
            <a:ext cx="12253913" cy="1196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7227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C3EE99-06AC-4655-8AB4-60265C1C4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006" y="68611"/>
            <a:ext cx="8281988" cy="1055339"/>
          </a:xfrm>
        </p:spPr>
        <p:txBody>
          <a:bodyPr/>
          <a:lstStyle/>
          <a:p>
            <a:r>
              <a:rPr lang="ru-RU" sz="2800" dirty="0"/>
              <a:t>Приоритетный проект – проект, удовлетворяющий одному или нескольким условиям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53F8935-79E2-4F83-AF6E-4A771B57F938}"/>
              </a:ext>
            </a:extLst>
          </p:cNvPr>
          <p:cNvSpPr/>
          <p:nvPr/>
        </p:nvSpPr>
        <p:spPr>
          <a:xfrm>
            <a:off x="184597" y="1176160"/>
            <a:ext cx="8774805" cy="303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tabLst>
                <a:tab pos="180340" algn="l"/>
              </a:tabLs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180340" algn="l"/>
              </a:tabLs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зарегистрирован и осуществляет деятельность на территориях опережающего социально-экономического развития, особой экономической зоны, и включен в реестр резидентов таких территорий;</a:t>
            </a: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180340" algn="l"/>
              </a:tabLs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является резидентом промышленного (индустриального) парка, агропромышленного парка, технопарка, промышленного технопарка, бизнес-инкубатора и включен в реестр резидентов таких организаций, образующих инфраструктуру поддержки субъектов малого и среднего предпринимательства; 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180340" algn="l"/>
              </a:tabLs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осуществляет экспортную деятельность; 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180340" algn="l"/>
              </a:tabLs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 женщиной, или несколькими женщинами; 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180340" algn="l"/>
              </a:tabLs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является сельскохозяйственным производственным или потребительским кооперативом, или членом сельскохозяйственного потребительского кооператива – крестьянским (фермерским) хозяйством; 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180340" algn="l"/>
              </a:tabLs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является субъектом социального предпринимательства; 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180340" algn="l"/>
              </a:tabLs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осуществляет реализацию проекта в сферах туризма, экологии или спорта; 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180340" algn="l"/>
              </a:tabLs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создан физическим лицом старше 45 лет, (для вновь зарегистрированного и действующего менее 1 (одного) года).</a:t>
            </a:r>
            <a:endParaRPr lang="ru-RU" sz="1200" dirty="0"/>
          </a:p>
        </p:txBody>
      </p:sp>
      <p:pic>
        <p:nvPicPr>
          <p:cNvPr id="4" name="Google Shape;160;p17" descr="razv.png">
            <a:extLst>
              <a:ext uri="{FF2B5EF4-FFF2-40B4-BE49-F238E27FC236}">
                <a16:creationId xmlns:a16="http://schemas.microsoft.com/office/drawing/2014/main" id="{A47F5CD2-9540-4D7C-A2D4-F0A002EF37CF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602933" y="4065176"/>
            <a:ext cx="12253913" cy="1196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096291"/>
      </p:ext>
    </p:extLst>
  </p:cSld>
  <p:clrMapOvr>
    <a:masterClrMapping/>
  </p:clrMapOvr>
</p:sld>
</file>

<file path=ppt/theme/theme1.xml><?xml version="1.0" encoding="utf-8"?>
<a:theme xmlns:a="http://schemas.openxmlformats.org/drawingml/2006/main" name="New_Template4">
  <a:themeElements>
    <a:clrScheme name="New_Template4">
      <a:dk1>
        <a:srgbClr val="414141"/>
      </a:dk1>
      <a:lt1>
        <a:srgbClr val="004141"/>
      </a:lt1>
      <a:dk2>
        <a:srgbClr val="66635F"/>
      </a:dk2>
      <a:lt2>
        <a:srgbClr val="C9C3BA"/>
      </a:lt2>
      <a:accent1>
        <a:srgbClr val="738FAF"/>
      </a:accent1>
      <a:accent2>
        <a:srgbClr val="74B6A8"/>
      </a:accent2>
      <a:accent3>
        <a:srgbClr val="A0AA69"/>
      </a:accent3>
      <a:accent4>
        <a:srgbClr val="CBA968"/>
      </a:accent4>
      <a:accent5>
        <a:srgbClr val="D08A7A"/>
      </a:accent5>
      <a:accent6>
        <a:srgbClr val="9E95A9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New_Template4">
  <a:themeElements>
    <a:clrScheme name="New_Template4">
      <a:dk1>
        <a:srgbClr val="000000"/>
      </a:dk1>
      <a:lt1>
        <a:srgbClr val="FFFFFF"/>
      </a:lt1>
      <a:dk2>
        <a:srgbClr val="66635F"/>
      </a:dk2>
      <a:lt2>
        <a:srgbClr val="C9C3BA"/>
      </a:lt2>
      <a:accent1>
        <a:srgbClr val="738FAF"/>
      </a:accent1>
      <a:accent2>
        <a:srgbClr val="74B6A8"/>
      </a:accent2>
      <a:accent3>
        <a:srgbClr val="A0AA69"/>
      </a:accent3>
      <a:accent4>
        <a:srgbClr val="CBA968"/>
      </a:accent4>
      <a:accent5>
        <a:srgbClr val="D08A7A"/>
      </a:accent5>
      <a:accent6>
        <a:srgbClr val="9E95A9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1180</TotalTime>
  <Words>584</Words>
  <Application>Microsoft Office PowerPoint</Application>
  <PresentationFormat>Экран (16:9)</PresentationFormat>
  <Paragraphs>85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8" baseType="lpstr">
      <vt:lpstr>Noto Sans Symbols</vt:lpstr>
      <vt:lpstr>Verdana</vt:lpstr>
      <vt:lpstr>Symbol</vt:lpstr>
      <vt:lpstr>Georgia</vt:lpstr>
      <vt:lpstr>Palatino</vt:lpstr>
      <vt:lpstr>Arial</vt:lpstr>
      <vt:lpstr>Times New Roman</vt:lpstr>
      <vt:lpstr>Calibri</vt:lpstr>
      <vt:lpstr>Helvetica Neue</vt:lpstr>
      <vt:lpstr>New_Template4</vt:lpstr>
      <vt:lpstr>АНО «Амурская региональная микрокредитная компания»</vt:lpstr>
      <vt:lpstr>СТАРТ</vt:lpstr>
      <vt:lpstr>СТАНДАРТ</vt:lpstr>
      <vt:lpstr>РЕФИНАНСИРОВАНИЕ</vt:lpstr>
      <vt:lpstr>ДРУГИЕ ПРОДУКТЫ</vt:lpstr>
      <vt:lpstr>Кредит на участие в торгах, аукционах, тендерах</vt:lpstr>
      <vt:lpstr>СПЕЦИАЛЬНЫЕ ПРОЦЕНТНЫЕ СТАВКИ</vt:lpstr>
      <vt:lpstr>Приоритетный проект – проект, удовлетворяющий одному или нескольким условиям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Практика создания и развития центра  «Мой бизнес»</dc:title>
  <dc:creator>пользователь</dc:creator>
  <cp:lastModifiedBy>Ольга В. Белоусова</cp:lastModifiedBy>
  <cp:revision>36</cp:revision>
  <cp:lastPrinted>2019-08-12T08:28:11Z</cp:lastPrinted>
  <dcterms:modified xsi:type="dcterms:W3CDTF">2019-10-31T05:49:42Z</dcterms:modified>
</cp:coreProperties>
</file>