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8"/>
  </p:notesMasterIdLst>
  <p:sldIdLst>
    <p:sldId id="256" r:id="rId2"/>
    <p:sldId id="293" r:id="rId3"/>
    <p:sldId id="258" r:id="rId4"/>
    <p:sldId id="257" r:id="rId5"/>
    <p:sldId id="278" r:id="rId6"/>
    <p:sldId id="279" r:id="rId7"/>
    <p:sldId id="271" r:id="rId8"/>
    <p:sldId id="273" r:id="rId9"/>
    <p:sldId id="294" r:id="rId10"/>
    <p:sldId id="272" r:id="rId11"/>
    <p:sldId id="280" r:id="rId12"/>
    <p:sldId id="281" r:id="rId13"/>
    <p:sldId id="287" r:id="rId14"/>
    <p:sldId id="288" r:id="rId15"/>
    <p:sldId id="289" r:id="rId16"/>
    <p:sldId id="290" r:id="rId17"/>
    <p:sldId id="291" r:id="rId18"/>
    <p:sldId id="284" r:id="rId19"/>
    <p:sldId id="285" r:id="rId20"/>
    <p:sldId id="297" r:id="rId21"/>
    <p:sldId id="282" r:id="rId22"/>
    <p:sldId id="283" r:id="rId23"/>
    <p:sldId id="286" r:id="rId24"/>
    <p:sldId id="276" r:id="rId25"/>
    <p:sldId id="277" r:id="rId26"/>
    <p:sldId id="292" r:id="rId27"/>
    <p:sldId id="268" r:id="rId28"/>
    <p:sldId id="260" r:id="rId29"/>
    <p:sldId id="259" r:id="rId30"/>
    <p:sldId id="265" r:id="rId31"/>
    <p:sldId id="266" r:id="rId32"/>
    <p:sldId id="267" r:id="rId33"/>
    <p:sldId id="269" r:id="rId34"/>
    <p:sldId id="296" r:id="rId35"/>
    <p:sldId id="275" r:id="rId36"/>
    <p:sldId id="298" r:id="rId37"/>
  </p:sldIdLst>
  <p:sldSz cx="7669213" cy="9144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526" y="354"/>
      </p:cViewPr>
      <p:guideLst>
        <p:guide orient="horz" pos="2880"/>
        <p:guide pos="2416"/>
      </p:guideLst>
    </p:cSldViewPr>
  </p:slideViewPr>
  <p:notesTextViewPr>
    <p:cViewPr>
      <p:scale>
        <a:sx n="100" d="100"/>
        <a:sy n="100" d="100"/>
      </p:scale>
      <p:origin x="0" y="0"/>
    </p:cViewPr>
  </p:notesTextViewPr>
  <p:notesViewPr>
    <p:cSldViewPr>
      <p:cViewPr varScale="1">
        <p:scale>
          <a:sx n="78" d="100"/>
          <a:sy n="78" d="100"/>
        </p:scale>
        <p:origin x="-210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0"/>
              <c:layout>
                <c:manualLayout>
                  <c:x val="-0.28373501749781277"/>
                  <c:y val="9.5854111986001828E-2"/>
                </c:manualLayout>
              </c:layout>
              <c:tx>
                <c:rich>
                  <a:bodyPr/>
                  <a:lstStyle/>
                  <a:p>
                    <a:r>
                      <a:rPr lang="en-US"/>
                      <a:t>76,4</a:t>
                    </a:r>
                    <a:r>
                      <a:rPr lang="ru-RU" baseline="0"/>
                      <a:t> </a:t>
                    </a:r>
                    <a:r>
                      <a:rPr lang="en-US"/>
                      <a:t>%</a:t>
                    </a:r>
                  </a:p>
                </c:rich>
              </c:tx>
              <c:showLegendKey val="0"/>
              <c:showVal val="1"/>
              <c:showCatName val="0"/>
              <c:showSerName val="0"/>
              <c:showPercent val="0"/>
              <c:showBubbleSize val="0"/>
            </c:dLbl>
            <c:dLbl>
              <c:idx val="1"/>
              <c:layout>
                <c:manualLayout>
                  <c:x val="-3.572834645669324E-3"/>
                  <c:y val="4.2536089238846005E-2"/>
                </c:manualLayout>
              </c:layout>
              <c:tx>
                <c:rich>
                  <a:bodyPr/>
                  <a:lstStyle/>
                  <a:p>
                    <a:r>
                      <a:rPr lang="en-US"/>
                      <a:t>8</a:t>
                    </a:r>
                    <a:r>
                      <a:rPr lang="ru-RU"/>
                      <a:t> </a:t>
                    </a:r>
                    <a:r>
                      <a:rPr lang="en-US"/>
                      <a:t>%</a:t>
                    </a:r>
                  </a:p>
                </c:rich>
              </c:tx>
              <c:showLegendKey val="0"/>
              <c:showVal val="1"/>
              <c:showCatName val="0"/>
              <c:showSerName val="0"/>
              <c:showPercent val="0"/>
              <c:showBubbleSize val="0"/>
            </c:dLbl>
            <c:dLbl>
              <c:idx val="2"/>
              <c:layout>
                <c:manualLayout>
                  <c:x val="6.7342519685039534E-3"/>
                  <c:y val="1.6509915427238397E-3"/>
                </c:manualLayout>
              </c:layout>
              <c:tx>
                <c:rich>
                  <a:bodyPr/>
                  <a:lstStyle/>
                  <a:p>
                    <a:r>
                      <a:rPr lang="en-US"/>
                      <a:t>1,8</a:t>
                    </a:r>
                    <a:r>
                      <a:rPr lang="ru-RU"/>
                      <a:t> </a:t>
                    </a:r>
                    <a:r>
                      <a:rPr lang="en-US"/>
                      <a:t>%</a:t>
                    </a:r>
                  </a:p>
                </c:rich>
              </c:tx>
              <c:showLegendKey val="0"/>
              <c:showVal val="1"/>
              <c:showCatName val="0"/>
              <c:showSerName val="0"/>
              <c:showPercent val="0"/>
              <c:showBubbleSize val="0"/>
            </c:dLbl>
            <c:dLbl>
              <c:idx val="3"/>
              <c:layout>
                <c:manualLayout>
                  <c:x val="6.5590879265091884E-2"/>
                  <c:y val="-1.615303295421406E-2"/>
                </c:manualLayout>
              </c:layout>
              <c:tx>
                <c:rich>
                  <a:bodyPr/>
                  <a:lstStyle/>
                  <a:p>
                    <a:r>
                      <a:rPr lang="en-US"/>
                      <a:t>13,8</a:t>
                    </a:r>
                    <a:r>
                      <a:rPr lang="ru-RU" baseline="0"/>
                      <a:t> </a:t>
                    </a:r>
                    <a:r>
                      <a:rPr lang="en-US"/>
                      <a:t>%</a:t>
                    </a:r>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Лист2!$A$4:$A$7</c:f>
              <c:strCache>
                <c:ptCount val="4"/>
                <c:pt idx="0">
                  <c:v>налог на доходы физических лиц</c:v>
                </c:pt>
                <c:pt idx="1">
                  <c:v>налоги на совокупный доход</c:v>
                </c:pt>
                <c:pt idx="2">
                  <c:v>государственная пошлина</c:v>
                </c:pt>
                <c:pt idx="3">
                  <c:v>прочие налоговые доходы</c:v>
                </c:pt>
              </c:strCache>
            </c:strRef>
          </c:cat>
          <c:val>
            <c:numRef>
              <c:f>Лист2!$B$4:$B$7</c:f>
              <c:numCache>
                <c:formatCode>0%</c:formatCode>
                <c:ptCount val="4"/>
                <c:pt idx="0" formatCode="0.00%">
                  <c:v>0.76400000000000601</c:v>
                </c:pt>
                <c:pt idx="1">
                  <c:v>8.0000000000000127E-2</c:v>
                </c:pt>
                <c:pt idx="2" formatCode="0.00%">
                  <c:v>1.8000000000000051E-2</c:v>
                </c:pt>
                <c:pt idx="3" formatCode="0.00%">
                  <c:v>0.13800000000000001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6046760797621631"/>
          <c:y val="0.16523318396721404"/>
          <c:w val="0.42349881999643224"/>
          <c:h val="0.63034045599871802"/>
        </c:manualLayout>
      </c:layout>
      <c:overlay val="0"/>
    </c:legend>
    <c:plotVisOnly val="1"/>
    <c:dispBlanksAs val="gap"/>
    <c:showDLblsOverMax val="0"/>
  </c:chart>
  <c:txPr>
    <a:bodyPr/>
    <a:lstStyle/>
    <a:p>
      <a:pPr>
        <a:defRPr sz="1200">
          <a:solidFill>
            <a:srgbClr val="002060"/>
          </a:solidFill>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0"/>
              <c:layout>
                <c:manualLayout>
                  <c:x val="2.5909230096237971E-2"/>
                  <c:y val="2.0363444152814228E-2"/>
                </c:manualLayout>
              </c:layout>
              <c:showLegendKey val="0"/>
              <c:showVal val="0"/>
              <c:showCatName val="0"/>
              <c:showSerName val="0"/>
              <c:showPercent val="1"/>
              <c:showBubbleSize val="0"/>
            </c:dLbl>
            <c:dLbl>
              <c:idx val="1"/>
              <c:layout>
                <c:manualLayout>
                  <c:x val="-3.771653543307088E-2"/>
                  <c:y val="-1.5501968503937135E-2"/>
                </c:manualLayout>
              </c:layout>
              <c:showLegendKey val="0"/>
              <c:showVal val="0"/>
              <c:showCatName val="0"/>
              <c:showSerName val="0"/>
              <c:showPercent val="1"/>
              <c:showBubbleSize val="0"/>
            </c:dLbl>
            <c:showLegendKey val="0"/>
            <c:showVal val="0"/>
            <c:showCatName val="0"/>
            <c:showSerName val="0"/>
            <c:showPercent val="1"/>
            <c:showBubbleSize val="0"/>
            <c:showLeaderLines val="0"/>
          </c:dLbls>
          <c:cat>
            <c:strRef>
              <c:f>Лист1!$A$3:$A$4</c:f>
              <c:strCache>
                <c:ptCount val="2"/>
                <c:pt idx="0">
                  <c:v>налоговые и неналоговые доходы</c:v>
                </c:pt>
                <c:pt idx="1">
                  <c:v>безвозмездные поступления</c:v>
                </c:pt>
              </c:strCache>
            </c:strRef>
          </c:cat>
          <c:val>
            <c:numRef>
              <c:f>Лист1!$B$3:$B$4</c:f>
              <c:numCache>
                <c:formatCode>General</c:formatCode>
                <c:ptCount val="2"/>
                <c:pt idx="0">
                  <c:v>16</c:v>
                </c:pt>
                <c:pt idx="1">
                  <c:v>84</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58432804851748499"/>
          <c:y val="0.26500714012806165"/>
          <c:w val="0.41567195148251501"/>
          <c:h val="0.53881276064177153"/>
        </c:manualLayout>
      </c:layout>
      <c:overlay val="0"/>
      <c:txPr>
        <a:bodyPr/>
        <a:lstStyle/>
        <a:p>
          <a:pPr>
            <a:defRPr sz="1200"/>
          </a:pPr>
          <a:endParaRPr lang="ru-RU"/>
        </a:p>
      </c:txPr>
    </c:legend>
    <c:plotVisOnly val="1"/>
    <c:dispBlanksAs val="gap"/>
    <c:showDLblsOverMax val="0"/>
  </c:chart>
  <c:txPr>
    <a:bodyPr/>
    <a:lstStyle/>
    <a:p>
      <a:pPr>
        <a:defRPr>
          <a:solidFill>
            <a:srgbClr val="002060"/>
          </a:solidFill>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20"/>
      <c:rotY val="210"/>
      <c:depthPercent val="90"/>
      <c:rAngAx val="0"/>
      <c:perspective val="30"/>
    </c:view3D>
    <c:floor>
      <c:thickness val="0"/>
    </c:floor>
    <c:sideWall>
      <c:thickness val="0"/>
    </c:sideWall>
    <c:backWall>
      <c:thickness val="0"/>
    </c:backWall>
    <c:plotArea>
      <c:layout/>
      <c:pie3DChart>
        <c:varyColors val="1"/>
        <c:ser>
          <c:idx val="0"/>
          <c:order val="0"/>
          <c:explosion val="25"/>
          <c:dPt>
            <c:idx val="1"/>
            <c:bubble3D val="0"/>
            <c:explosion val="68"/>
          </c:dPt>
          <c:dLbls>
            <c:dLbl>
              <c:idx val="0"/>
              <c:tx>
                <c:rich>
                  <a:bodyPr/>
                  <a:lstStyle/>
                  <a:p>
                    <a:r>
                      <a:rPr lang="ru-RU">
                        <a:latin typeface="Times New Roman" pitchFamily="18" charset="0"/>
                        <a:cs typeface="Times New Roman" pitchFamily="18" charset="0"/>
                      </a:rPr>
                      <a:t>ш</a:t>
                    </a:r>
                    <a:r>
                      <a:rPr lang="ru-RU"/>
                      <a:t>трафы, санкции, возмещение ущерба; 7,6%</a:t>
                    </a:r>
                  </a:p>
                </c:rich>
              </c:tx>
              <c:showLegendKey val="0"/>
              <c:showVal val="1"/>
              <c:showCatName val="1"/>
              <c:showSerName val="0"/>
              <c:showPercent val="0"/>
              <c:showBubbleSize val="0"/>
            </c:dLbl>
            <c:dLbl>
              <c:idx val="1"/>
              <c:tx>
                <c:rich>
                  <a:bodyPr/>
                  <a:lstStyle/>
                  <a:p>
                    <a:r>
                      <a:rPr lang="ru-RU">
                        <a:latin typeface="Times New Roman" pitchFamily="18" charset="0"/>
                        <a:cs typeface="Times New Roman" pitchFamily="18" charset="0"/>
                      </a:rPr>
                      <a:t>д</a:t>
                    </a:r>
                    <a:r>
                      <a:rPr lang="ru-RU"/>
                      <a:t>оходы от использования имущества, находящегося в муниципальной собственности; 67%</a:t>
                    </a:r>
                  </a:p>
                </c:rich>
              </c:tx>
              <c:showLegendKey val="0"/>
              <c:showVal val="1"/>
              <c:showCatName val="1"/>
              <c:showSerName val="0"/>
              <c:showPercent val="0"/>
              <c:showBubbleSize val="0"/>
            </c:dLbl>
            <c:dLbl>
              <c:idx val="2"/>
              <c:tx>
                <c:rich>
                  <a:bodyPr/>
                  <a:lstStyle/>
                  <a:p>
                    <a:r>
                      <a:rPr lang="ru-RU">
                        <a:latin typeface="Times New Roman" pitchFamily="18" charset="0"/>
                        <a:cs typeface="Times New Roman" pitchFamily="18" charset="0"/>
                      </a:rPr>
                      <a:t>д</a:t>
                    </a:r>
                    <a:r>
                      <a:rPr lang="ru-RU"/>
                      <a:t>оходы от продажи материальных и нематериальных активов; 18,5%</a:t>
                    </a:r>
                  </a:p>
                </c:rich>
              </c:tx>
              <c:showLegendKey val="0"/>
              <c:showVal val="1"/>
              <c:showCatName val="1"/>
              <c:showSerName val="0"/>
              <c:showPercent val="0"/>
              <c:showBubbleSize val="0"/>
            </c:dLbl>
            <c:dLbl>
              <c:idx val="3"/>
              <c:tx>
                <c:rich>
                  <a:bodyPr/>
                  <a:lstStyle/>
                  <a:p>
                    <a:r>
                      <a:rPr lang="ru-RU" dirty="0">
                        <a:latin typeface="Times New Roman" pitchFamily="18" charset="0"/>
                        <a:cs typeface="Times New Roman" pitchFamily="18" charset="0"/>
                      </a:rPr>
                      <a:t>п</a:t>
                    </a:r>
                    <a:r>
                      <a:rPr lang="ru-RU" dirty="0"/>
                      <a:t>латежи при пользовании природными  ресурсами; 2,8%</a:t>
                    </a:r>
                  </a:p>
                </c:rich>
              </c:tx>
              <c:showLegendKey val="0"/>
              <c:showVal val="1"/>
              <c:showCatName val="1"/>
              <c:showSerName val="0"/>
              <c:showPercent val="0"/>
              <c:showBubbleSize val="0"/>
            </c:dLbl>
            <c:dLbl>
              <c:idx val="4"/>
              <c:tx>
                <c:rich>
                  <a:bodyPr/>
                  <a:lstStyle/>
                  <a:p>
                    <a:r>
                      <a:rPr lang="ru-RU">
                        <a:latin typeface="Times New Roman" pitchFamily="18" charset="0"/>
                        <a:cs typeface="Times New Roman" pitchFamily="18" charset="0"/>
                      </a:rPr>
                      <a:t>д</a:t>
                    </a:r>
                    <a:r>
                      <a:rPr lang="ru-RU"/>
                      <a:t>оходы от оказания платных услуг и компенсация затрат государства; 2,2%</a:t>
                    </a:r>
                  </a:p>
                </c:rich>
              </c:tx>
              <c:showLegendKey val="0"/>
              <c:showVal val="1"/>
              <c:showCatName val="1"/>
              <c:showSerName val="0"/>
              <c:showPercent val="0"/>
              <c:showBubbleSize val="0"/>
            </c:dLbl>
            <c:dLbl>
              <c:idx val="5"/>
              <c:tx>
                <c:rich>
                  <a:bodyPr/>
                  <a:lstStyle/>
                  <a:p>
                    <a:r>
                      <a:rPr lang="ru-RU">
                        <a:latin typeface="Times New Roman" pitchFamily="18" charset="0"/>
                        <a:cs typeface="Times New Roman" pitchFamily="18" charset="0"/>
                      </a:rPr>
                      <a:t>п</a:t>
                    </a:r>
                    <a:r>
                      <a:rPr lang="ru-RU"/>
                      <a:t>рочие неналоговые доходы; 1,9%</a:t>
                    </a:r>
                  </a:p>
                </c:rich>
              </c:tx>
              <c:showLegendKey val="0"/>
              <c:showVal val="1"/>
              <c:showCatName val="1"/>
              <c:showSerName val="0"/>
              <c:showPercent val="0"/>
              <c:showBubbleSize val="0"/>
            </c:dLbl>
            <c:txPr>
              <a:bodyPr/>
              <a:lstStyle/>
              <a:p>
                <a:pPr>
                  <a:defRPr>
                    <a:latin typeface="Times New Roman" pitchFamily="18" charset="0"/>
                    <a:cs typeface="Times New Roman" pitchFamily="18" charset="0"/>
                  </a:defRPr>
                </a:pPr>
                <a:endParaRPr lang="ru-RU"/>
              </a:p>
            </c:txPr>
            <c:showLegendKey val="0"/>
            <c:showVal val="1"/>
            <c:showCatName val="1"/>
            <c:showSerName val="0"/>
            <c:showPercent val="0"/>
            <c:showBubbleSize val="0"/>
            <c:showLeaderLines val="1"/>
          </c:dLbls>
          <c:cat>
            <c:strRef>
              <c:f>Лист3!$A$4:$A$9</c:f>
              <c:strCache>
                <c:ptCount val="6"/>
                <c:pt idx="0">
                  <c:v>штрафы, санкции, возмещение ущерба</c:v>
                </c:pt>
                <c:pt idx="1">
                  <c:v>доходы от использования имущества, находящегося в муниципальной собственности</c:v>
                </c:pt>
                <c:pt idx="2">
                  <c:v>доходы от продажи материальных и нематериальных активов</c:v>
                </c:pt>
                <c:pt idx="3">
                  <c:v>платежи при пользовании природными  ресурсами</c:v>
                </c:pt>
                <c:pt idx="4">
                  <c:v>доходы от оказания платных услуг и компенсация затрат государства</c:v>
                </c:pt>
                <c:pt idx="5">
                  <c:v>прочие неналоговые доходы</c:v>
                </c:pt>
              </c:strCache>
            </c:strRef>
          </c:cat>
          <c:val>
            <c:numRef>
              <c:f>Лист3!$B$4:$B$9</c:f>
              <c:numCache>
                <c:formatCode>0.00%</c:formatCode>
                <c:ptCount val="6"/>
                <c:pt idx="0">
                  <c:v>7.5999999999999998E-2</c:v>
                </c:pt>
                <c:pt idx="1">
                  <c:v>0.67000000000000692</c:v>
                </c:pt>
                <c:pt idx="2">
                  <c:v>0.18500000000000041</c:v>
                </c:pt>
                <c:pt idx="3">
                  <c:v>2.8000000000000001E-2</c:v>
                </c:pt>
                <c:pt idx="4">
                  <c:v>2.1999999999999999E-2</c:v>
                </c:pt>
                <c:pt idx="5">
                  <c:v>1.9000000000000176E-2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200">
          <a:solidFill>
            <a:srgbClr val="002060"/>
          </a:solidFill>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20"/>
      <c:rotY val="30"/>
      <c:rAngAx val="0"/>
      <c:perspective val="30"/>
    </c:view3D>
    <c:floor>
      <c:thickness val="0"/>
    </c:floor>
    <c:sideWall>
      <c:thickness val="0"/>
    </c:sideWall>
    <c:backWall>
      <c:thickness val="0"/>
    </c:backWall>
    <c:plotArea>
      <c:layout>
        <c:manualLayout>
          <c:layoutTarget val="inner"/>
          <c:xMode val="edge"/>
          <c:yMode val="edge"/>
          <c:x val="9.7773858460171101E-2"/>
          <c:y val="0.21535323235689927"/>
          <c:w val="0.70798907831102664"/>
          <c:h val="0.68295374588008739"/>
        </c:manualLayout>
      </c:layout>
      <c:pie3DChart>
        <c:varyColors val="1"/>
        <c:ser>
          <c:idx val="0"/>
          <c:order val="0"/>
          <c:explosion val="25"/>
          <c:dLbls>
            <c:dLbl>
              <c:idx val="0"/>
              <c:layout>
                <c:manualLayout>
                  <c:x val="-3.6188014256919296E-2"/>
                  <c:y val="0.12651248626695821"/>
                </c:manualLayout>
              </c:layout>
              <c:tx>
                <c:rich>
                  <a:bodyPr/>
                  <a:lstStyle/>
                  <a:p>
                    <a:r>
                      <a:rPr lang="ru-RU" sz="1200">
                        <a:latin typeface="Times New Roman" pitchFamily="18" charset="0"/>
                        <a:cs typeface="Times New Roman" pitchFamily="18" charset="0"/>
                      </a:rPr>
                      <a:t>И</a:t>
                    </a:r>
                    <a:r>
                      <a:rPr lang="ru-RU"/>
                      <a:t>ные межбюджетные трансферты; 42,7%</a:t>
                    </a:r>
                  </a:p>
                </c:rich>
              </c:tx>
              <c:showLegendKey val="0"/>
              <c:showVal val="1"/>
              <c:showCatName val="1"/>
              <c:showSerName val="0"/>
              <c:showPercent val="0"/>
              <c:showBubbleSize val="0"/>
            </c:dLbl>
            <c:dLbl>
              <c:idx val="1"/>
              <c:tx>
                <c:rich>
                  <a:bodyPr/>
                  <a:lstStyle/>
                  <a:p>
                    <a:r>
                      <a:rPr lang="ru-RU" sz="1200">
                        <a:latin typeface="Times New Roman" pitchFamily="18" charset="0"/>
                        <a:cs typeface="Times New Roman" pitchFamily="18" charset="0"/>
                      </a:rPr>
                      <a:t>Д</a:t>
                    </a:r>
                    <a:r>
                      <a:rPr lang="ru-RU"/>
                      <a:t>отации; 37,2%</a:t>
                    </a:r>
                  </a:p>
                </c:rich>
              </c:tx>
              <c:showLegendKey val="0"/>
              <c:showVal val="1"/>
              <c:showCatName val="1"/>
              <c:showSerName val="0"/>
              <c:showPercent val="0"/>
              <c:showBubbleSize val="0"/>
            </c:dLbl>
            <c:dLbl>
              <c:idx val="2"/>
              <c:tx>
                <c:rich>
                  <a:bodyPr/>
                  <a:lstStyle/>
                  <a:p>
                    <a:r>
                      <a:rPr lang="ru-RU" sz="1200">
                        <a:latin typeface="Times New Roman" pitchFamily="18" charset="0"/>
                        <a:cs typeface="Times New Roman" pitchFamily="18" charset="0"/>
                      </a:rPr>
                      <a:t>С</a:t>
                    </a:r>
                    <a:r>
                      <a:rPr lang="ru-RU"/>
                      <a:t>убвенции; 10%</a:t>
                    </a:r>
                  </a:p>
                </c:rich>
              </c:tx>
              <c:showLegendKey val="0"/>
              <c:showVal val="1"/>
              <c:showCatName val="1"/>
              <c:showSerName val="0"/>
              <c:showPercent val="0"/>
              <c:showBubbleSize val="0"/>
            </c:dLbl>
            <c:dLbl>
              <c:idx val="3"/>
              <c:tx>
                <c:rich>
                  <a:bodyPr/>
                  <a:lstStyle/>
                  <a:p>
                    <a:r>
                      <a:rPr lang="ru-RU" sz="1200">
                        <a:latin typeface="Times New Roman" pitchFamily="18" charset="0"/>
                        <a:cs typeface="Times New Roman" pitchFamily="18" charset="0"/>
                      </a:rPr>
                      <a:t>С</a:t>
                    </a:r>
                    <a:r>
                      <a:rPr lang="ru-RU"/>
                      <a:t>убсидии ; 9,9%</a:t>
                    </a:r>
                  </a:p>
                </c:rich>
              </c:tx>
              <c:showLegendKey val="0"/>
              <c:showVal val="1"/>
              <c:showCatName val="1"/>
              <c:showSerName val="0"/>
              <c:showPercent val="0"/>
              <c:showBubbleSize val="0"/>
            </c:dLbl>
            <c:dLbl>
              <c:idx val="4"/>
              <c:tx>
                <c:rich>
                  <a:bodyPr/>
                  <a:lstStyle/>
                  <a:p>
                    <a:r>
                      <a:rPr lang="ru-RU" sz="1200">
                        <a:latin typeface="Times New Roman" pitchFamily="18" charset="0"/>
                        <a:cs typeface="Times New Roman" pitchFamily="18" charset="0"/>
                      </a:rPr>
                      <a:t>П</a:t>
                    </a:r>
                    <a:r>
                      <a:rPr lang="ru-RU"/>
                      <a:t>рочие безвозмездные поступления; 0,2%</a:t>
                    </a:r>
                  </a:p>
                </c:rich>
              </c:tx>
              <c:showLegendKey val="0"/>
              <c:showVal val="1"/>
              <c:showCatName val="1"/>
              <c:showSerName val="0"/>
              <c:showPercent val="0"/>
              <c:showBubbleSize val="0"/>
            </c:dLbl>
            <c:txPr>
              <a:bodyPr/>
              <a:lstStyle/>
              <a:p>
                <a:pPr>
                  <a:defRPr sz="1200">
                    <a:latin typeface="Times New Roman" pitchFamily="18" charset="0"/>
                    <a:cs typeface="Times New Roman" pitchFamily="18" charset="0"/>
                  </a:defRPr>
                </a:pPr>
                <a:endParaRPr lang="ru-RU"/>
              </a:p>
            </c:txPr>
            <c:showLegendKey val="0"/>
            <c:showVal val="1"/>
            <c:showCatName val="1"/>
            <c:showSerName val="0"/>
            <c:showPercent val="0"/>
            <c:showBubbleSize val="0"/>
            <c:showLeaderLines val="1"/>
          </c:dLbls>
          <c:cat>
            <c:strRef>
              <c:f>Лист4!$A$6:$A$10</c:f>
              <c:strCache>
                <c:ptCount val="5"/>
                <c:pt idx="0">
                  <c:v>Иные межбюджетные трансферты</c:v>
                </c:pt>
                <c:pt idx="1">
                  <c:v>Дотации</c:v>
                </c:pt>
                <c:pt idx="2">
                  <c:v>Субвенции</c:v>
                </c:pt>
                <c:pt idx="3">
                  <c:v>Субсидии </c:v>
                </c:pt>
                <c:pt idx="4">
                  <c:v>Прочие безвозмездные поступления</c:v>
                </c:pt>
              </c:strCache>
            </c:strRef>
          </c:cat>
          <c:val>
            <c:numRef>
              <c:f>Лист4!$B$6:$B$10</c:f>
              <c:numCache>
                <c:formatCode>0%</c:formatCode>
                <c:ptCount val="5"/>
                <c:pt idx="0" formatCode="0.00%">
                  <c:v>0.42700000000000032</c:v>
                </c:pt>
                <c:pt idx="1">
                  <c:v>0.37200000000000188</c:v>
                </c:pt>
                <c:pt idx="2" formatCode="0.00%">
                  <c:v>0.1</c:v>
                </c:pt>
                <c:pt idx="3" formatCode="0.00%">
                  <c:v>9.9000000000000046E-2</c:v>
                </c:pt>
                <c:pt idx="4" formatCode="0.00%">
                  <c:v>2.0000000000000052E-3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a:solidFill>
            <a:srgbClr val="002060"/>
          </a:solidFill>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DFC681-EFA1-4AD9-9B3B-E882A10D763E}" type="datetimeFigureOut">
              <a:rPr lang="ru-RU" smtClean="0"/>
              <a:pPr/>
              <a:t>12.07.2018</a:t>
            </a:fld>
            <a:endParaRPr lang="ru-RU"/>
          </a:p>
        </p:txBody>
      </p:sp>
      <p:sp>
        <p:nvSpPr>
          <p:cNvPr id="4" name="Образ слайда 3"/>
          <p:cNvSpPr>
            <a:spLocks noGrp="1" noRot="1" noChangeAspect="1"/>
          </p:cNvSpPr>
          <p:nvPr>
            <p:ph type="sldImg" idx="2"/>
          </p:nvPr>
        </p:nvSpPr>
        <p:spPr>
          <a:xfrm>
            <a:off x="1990725" y="685800"/>
            <a:ext cx="287655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8BF97-2AE9-4E9D-B791-477242D18FE4}" type="slidenum">
              <a:rPr lang="ru-RU" smtClean="0"/>
              <a:pPr/>
              <a:t>‹#›</a:t>
            </a:fld>
            <a:endParaRPr lang="ru-RU"/>
          </a:p>
        </p:txBody>
      </p:sp>
    </p:spTree>
    <p:extLst>
      <p:ext uri="{BB962C8B-B14F-4D97-AF65-F5344CB8AC3E}">
        <p14:creationId xmlns:p14="http://schemas.microsoft.com/office/powerpoint/2010/main" val="28596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447371" y="1828800"/>
            <a:ext cx="6585298" cy="24384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47371" y="4304715"/>
            <a:ext cx="6587854" cy="23368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6086F0FD-86ED-468D-ABA0-E0C5CF12A1AA}"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86F0FD-86ED-468D-ABA0-E0C5CF12A1A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560179" y="1219203"/>
            <a:ext cx="1725573" cy="6949017"/>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383460" y="1219203"/>
            <a:ext cx="5048899" cy="6949017"/>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86F0FD-86ED-468D-ABA0-E0C5CF12A1A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86F0FD-86ED-468D-ABA0-E0C5CF12A1A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4814" y="1755648"/>
            <a:ext cx="6518831" cy="1816608"/>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44814" y="3606220"/>
            <a:ext cx="6518831" cy="2012949"/>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86F0FD-86ED-468D-ABA0-E0C5CF12A1AA}"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3461" y="938784"/>
            <a:ext cx="6902292" cy="1524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383461" y="2560113"/>
            <a:ext cx="3387236"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3898516" y="2560113"/>
            <a:ext cx="3387236"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086F0FD-86ED-468D-ABA0-E0C5CF12A1A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3461" y="938784"/>
            <a:ext cx="6902292" cy="1524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383461" y="2473664"/>
            <a:ext cx="3388568" cy="879136"/>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3895855" y="2479677"/>
            <a:ext cx="3389898" cy="873124"/>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3461" y="3352801"/>
            <a:ext cx="3388568"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3895855" y="3352801"/>
            <a:ext cx="3389898"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086F0FD-86ED-468D-ABA0-E0C5CF12A1A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3461" y="938784"/>
            <a:ext cx="6966202" cy="1524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086F0FD-86ED-468D-ABA0-E0C5CF12A1A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086F0FD-86ED-468D-ABA0-E0C5CF12A1A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5191" y="685803"/>
            <a:ext cx="2300764" cy="154940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575191" y="2235200"/>
            <a:ext cx="2300764" cy="6096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2998449" y="2235200"/>
            <a:ext cx="4287304" cy="6096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086F0FD-86ED-468D-ABA0-E0C5CF12A1A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2655166" y="1477436"/>
            <a:ext cx="4409797" cy="54864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6713190" y="7146359"/>
            <a:ext cx="130377" cy="20726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511281" y="1569330"/>
            <a:ext cx="1855950" cy="211016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511281" y="3771713"/>
            <a:ext cx="1853393" cy="290576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D5D336D9-C98F-4EA7-BB32-09D29DC7A704}" type="datetimeFigureOut">
              <a:rPr lang="ru-RU" smtClean="0"/>
              <a:pPr/>
              <a:t>12.07.2018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6774471" y="8475135"/>
            <a:ext cx="511281" cy="486833"/>
          </a:xfrm>
        </p:spPr>
        <p:txBody>
          <a:bodyPr/>
          <a:lstStyle/>
          <a:p>
            <a:fld id="{6086F0FD-86ED-468D-ABA0-E0C5CF12A1AA}" type="slidenum">
              <a:rPr lang="ru-RU" smtClean="0"/>
              <a:pPr/>
              <a:t>‹#›</a:t>
            </a:fld>
            <a:endParaRPr lang="ru-RU"/>
          </a:p>
        </p:txBody>
      </p:sp>
      <p:sp>
        <p:nvSpPr>
          <p:cNvPr id="3" name="Рисунок 2"/>
          <p:cNvSpPr>
            <a:spLocks noGrp="1"/>
          </p:cNvSpPr>
          <p:nvPr>
            <p:ph type="pic" idx="1"/>
          </p:nvPr>
        </p:nvSpPr>
        <p:spPr>
          <a:xfrm rot="420000">
            <a:off x="2923588" y="1599356"/>
            <a:ext cx="3872953" cy="524256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7989" y="7755468"/>
            <a:ext cx="7685191"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3674832" y="8293101"/>
            <a:ext cx="3994382"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7989" y="-9525"/>
            <a:ext cx="7685191"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3674832" y="-9525"/>
            <a:ext cx="3994382"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383461" y="938784"/>
            <a:ext cx="6902292" cy="1524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383461" y="2580640"/>
            <a:ext cx="6902292" cy="5852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383461" y="8475135"/>
            <a:ext cx="1789483"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5D336D9-C98F-4EA7-BB32-09D29DC7A704}" type="datetimeFigureOut">
              <a:rPr lang="ru-RU" smtClean="0"/>
              <a:pPr/>
              <a:t>12.07.2018</a:t>
            </a:fld>
            <a:endParaRPr lang="ru-RU"/>
          </a:p>
        </p:txBody>
      </p:sp>
      <p:sp>
        <p:nvSpPr>
          <p:cNvPr id="22" name="Нижний колонтитул 21"/>
          <p:cNvSpPr>
            <a:spLocks noGrp="1"/>
          </p:cNvSpPr>
          <p:nvPr>
            <p:ph type="ftr" sz="quarter" idx="3"/>
          </p:nvPr>
        </p:nvSpPr>
        <p:spPr>
          <a:xfrm>
            <a:off x="2236854" y="8475135"/>
            <a:ext cx="2812045"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6646651" y="8475135"/>
            <a:ext cx="639101" cy="486833"/>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086F0FD-86ED-468D-ABA0-E0C5CF12A1AA}" type="slidenum">
              <a:rPr lang="ru-RU" smtClean="0"/>
              <a:pPr/>
              <a:t>‹#›</a:t>
            </a:fld>
            <a:endParaRPr lang="ru-RU"/>
          </a:p>
        </p:txBody>
      </p:sp>
      <p:grpSp>
        <p:nvGrpSpPr>
          <p:cNvPr id="2" name="Группа 1"/>
          <p:cNvGrpSpPr/>
          <p:nvPr/>
        </p:nvGrpSpPr>
        <p:grpSpPr>
          <a:xfrm>
            <a:off x="-15949" y="269877"/>
            <a:ext cx="7699866" cy="865632"/>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http://img.amur.info/crop/misc/2017-10-16/660x_/27de1f2b63bd07ecf32755e2b0f72b8e.jpg" TargetMode="External"/><Relationship Id="rId5" Type="http://schemas.openxmlformats.org/officeDocument/2006/relationships/image" Target="../media/image45.jpe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xml"/><Relationship Id="rId4" Type="http://schemas.openxmlformats.org/officeDocument/2006/relationships/image" Target="../media/image63.emf"/></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jpeg"/><Relationship Id="rId2" Type="http://schemas.openxmlformats.org/officeDocument/2006/relationships/image" Target="../media/image64.emf"/><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056" y="1619672"/>
            <a:ext cx="6585298" cy="5544616"/>
          </a:xfrm>
        </p:spPr>
        <p:style>
          <a:lnRef idx="1">
            <a:schemeClr val="accent2"/>
          </a:lnRef>
          <a:fillRef idx="3">
            <a:schemeClr val="accent2"/>
          </a:fillRef>
          <a:effectRef idx="2">
            <a:schemeClr val="accent2"/>
          </a:effectRef>
          <a:fontRef idx="minor">
            <a:schemeClr val="lt1"/>
          </a:fontRef>
        </p:style>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
            <a:br>
              <a:rPr lang="ru-RU"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
            <a:br>
              <a:rPr lang="ru-RU"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sz="4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Инвестиционный паспорт Тамбовского района </a:t>
            </a:r>
            <a:r>
              <a:rPr lang="ru-RU"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11" descr="https://tapoc.trbo.yandex.net/tapoc_secure_proxy/52d0344d9b1659d335017da4e30e3ca7?url=http%3A%2F%2Fwww.heraldik.ru%2Fblazon2011%2Ftambovskijrajon.jpg"/>
          <p:cNvPicPr>
            <a:picLocks noChangeAspect="1" noChangeArrowheads="1"/>
          </p:cNvPicPr>
          <p:nvPr/>
        </p:nvPicPr>
        <p:blipFill>
          <a:blip r:embed="rId2" cstate="print"/>
          <a:srcRect/>
          <a:stretch>
            <a:fillRect/>
          </a:stretch>
        </p:blipFill>
        <p:spPr bwMode="auto">
          <a:xfrm>
            <a:off x="5606170" y="1"/>
            <a:ext cx="1676504" cy="205614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6254" y="179512"/>
            <a:ext cx="6280998" cy="648072"/>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Образование</a:t>
            </a:r>
            <a:endParaRPr lang="ru-RU"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34206" y="827584"/>
            <a:ext cx="7128792" cy="5400600"/>
          </a:xfrm>
        </p:spPr>
        <p:style>
          <a:lnRef idx="1">
            <a:schemeClr val="accent2"/>
          </a:lnRef>
          <a:fillRef idx="3">
            <a:schemeClr val="accent2"/>
          </a:fillRef>
          <a:effectRef idx="2">
            <a:schemeClr val="accent2"/>
          </a:effectRef>
          <a:fontRef idx="minor">
            <a:schemeClr val="lt1"/>
          </a:fontRef>
        </p:style>
        <p:txBody>
          <a:bodyPr>
            <a:noAutofit/>
          </a:bodyPr>
          <a:lstStyle/>
          <a:p>
            <a:pPr marL="72000" algn="just"/>
            <a:r>
              <a:rPr lang="ru-RU" sz="1400" dirty="0" smtClean="0">
                <a:solidFill>
                  <a:srgbClr val="002060"/>
                </a:solidFill>
                <a:latin typeface="Times New Roman" pitchFamily="18" charset="0"/>
                <a:cs typeface="Times New Roman" pitchFamily="18" charset="0"/>
              </a:rPr>
              <a:t>         </a:t>
            </a:r>
            <a:r>
              <a:rPr lang="ru-RU" sz="1200" dirty="0" smtClean="0">
                <a:solidFill>
                  <a:srgbClr val="002060"/>
                </a:solidFill>
                <a:latin typeface="Times New Roman" pitchFamily="18" charset="0"/>
                <a:cs typeface="Times New Roman" pitchFamily="18" charset="0"/>
              </a:rPr>
              <a:t>Деятельность системы образования района направлена на достижение целей и решение актуальных задач, определяемых государственной, региональной и муниципальной политикой в сфере образования.</a:t>
            </a:r>
          </a:p>
          <a:p>
            <a:pPr marL="72000" algn="just"/>
            <a:r>
              <a:rPr lang="ru-RU" sz="1200" dirty="0" smtClean="0">
                <a:solidFill>
                  <a:srgbClr val="002060"/>
                </a:solidFill>
                <a:latin typeface="Times New Roman" pitchFamily="18" charset="0"/>
                <a:cs typeface="Times New Roman" pitchFamily="18" charset="0"/>
              </a:rPr>
              <a:t>        Система образования района представлена 12 общеобразовательными учреждениями с пятью филиалами, 9 дошкольными образовательными учреждениями, двумя учреждениями дополнительного образования. В районе 6 автономных образовательных организаций: четыре общеобразовательные, одна дошкольная организация, одна организация дополнительного образования .</a:t>
            </a:r>
          </a:p>
          <a:p>
            <a:pPr marL="72000" algn="just"/>
            <a:r>
              <a:rPr lang="ru-RU" sz="1200" dirty="0" smtClean="0">
                <a:solidFill>
                  <a:srgbClr val="002060"/>
                </a:solidFill>
                <a:latin typeface="Times New Roman" pitchFamily="18" charset="0"/>
                <a:cs typeface="Times New Roman" pitchFamily="18" charset="0"/>
              </a:rPr>
              <a:t>Организован подвоз в 10 школ района из 13 сёл (в т.ч. с. Тамбовка) 305 обучающихся. Для подвоза используются 12 автобусов. Все автобусы соответствуют предъявляемым требованиям.  </a:t>
            </a:r>
          </a:p>
          <a:p>
            <a:pPr marL="72000" algn="just"/>
            <a:r>
              <a:rPr lang="ru-RU" sz="1200" dirty="0" smtClean="0">
                <a:solidFill>
                  <a:srgbClr val="002060"/>
                </a:solidFill>
                <a:latin typeface="Times New Roman" pitchFamily="18" charset="0"/>
                <a:cs typeface="Times New Roman" pitchFamily="18" charset="0"/>
              </a:rPr>
              <a:t>         На уровне начального общего образования обучается 1235 учеников, на уровне основного общего образования 1484 обучающихся, среднего общего образования 233 обучающихся.</a:t>
            </a:r>
          </a:p>
          <a:p>
            <a:pPr marL="72000" algn="just"/>
            <a:r>
              <a:rPr lang="ru-RU" sz="1200" dirty="0" smtClean="0">
                <a:solidFill>
                  <a:srgbClr val="002060"/>
                </a:solidFill>
                <a:latin typeface="Times New Roman" pitchFamily="18" charset="0"/>
                <a:cs typeface="Times New Roman" pitchFamily="18" charset="0"/>
              </a:rPr>
              <a:t>   </a:t>
            </a:r>
            <a:r>
              <a:rPr lang="ru-RU" sz="1200" dirty="0" err="1" smtClean="0">
                <a:solidFill>
                  <a:srgbClr val="002060"/>
                </a:solidFill>
                <a:latin typeface="Times New Roman" pitchFamily="18" charset="0"/>
                <a:cs typeface="Times New Roman" pitchFamily="18" charset="0"/>
              </a:rPr>
              <a:t>Досуговая</a:t>
            </a:r>
            <a:r>
              <a:rPr lang="ru-RU" sz="1200" dirty="0" smtClean="0">
                <a:solidFill>
                  <a:srgbClr val="002060"/>
                </a:solidFill>
                <a:latin typeface="Times New Roman" pitchFamily="18" charset="0"/>
                <a:cs typeface="Times New Roman" pitchFamily="18" charset="0"/>
              </a:rPr>
              <a:t> занятость учащихся разделена  на ряд взаимосвязанных направлений работы. Это непосредственная занятость детей на базе общеобразовательных учреждений, в учреждениях дополнительного образования, учреждениях культуры и учреждениях спортивной направленности.</a:t>
            </a:r>
          </a:p>
          <a:p>
            <a:pPr marL="72000" algn="just"/>
            <a:r>
              <a:rPr lang="ru-RU" sz="1200" dirty="0" smtClean="0">
                <a:solidFill>
                  <a:srgbClr val="002060"/>
                </a:solidFill>
                <a:latin typeface="Times New Roman" pitchFamily="18" charset="0"/>
                <a:cs typeface="Times New Roman" pitchFamily="18" charset="0"/>
              </a:rPr>
              <a:t>На базе общеобразовательных учреждений функционируют секции спортивного направления.  В секциях по легкой атлетике, волейболу, баскетболу, пулевой стрельбе и другим видам спорта задействовано 1361 учащихся, что в общем количестве занятых в школах детей составляет 45%.</a:t>
            </a:r>
          </a:p>
          <a:p>
            <a:pPr marL="72000" algn="just"/>
            <a:r>
              <a:rPr lang="ru-RU" sz="1200" dirty="0" smtClean="0">
                <a:solidFill>
                  <a:srgbClr val="002060"/>
                </a:solidFill>
                <a:latin typeface="Times New Roman" pitchFamily="18" charset="0"/>
                <a:cs typeface="Times New Roman" pitchFamily="18" charset="0"/>
              </a:rPr>
              <a:t>        В 6 образовательных учреждениях района функционируют военно-патриотические клубы (Тамбовская, Новоалександровская Николаевская и </a:t>
            </a:r>
            <a:r>
              <a:rPr lang="ru-RU" sz="1200" dirty="0" err="1" smtClean="0">
                <a:solidFill>
                  <a:srgbClr val="002060"/>
                </a:solidFill>
                <a:latin typeface="Times New Roman" pitchFamily="18" charset="0"/>
                <a:cs typeface="Times New Roman" pitchFamily="18" charset="0"/>
              </a:rPr>
              <a:t>Муравьевская</a:t>
            </a:r>
            <a:r>
              <a:rPr lang="ru-RU" sz="1200" dirty="0" smtClean="0">
                <a:solidFill>
                  <a:srgbClr val="002060"/>
                </a:solidFill>
                <a:latin typeface="Times New Roman" pitchFamily="18" charset="0"/>
                <a:cs typeface="Times New Roman" pitchFamily="18" charset="0"/>
              </a:rPr>
              <a:t> СОШ,  Тамбовский ЦДТ, АМаК№4 в них заняты 86 обучающихся).</a:t>
            </a:r>
          </a:p>
          <a:p>
            <a:pPr marL="72000" algn="just"/>
            <a:r>
              <a:rPr lang="ru-RU" sz="1200" dirty="0" smtClean="0">
                <a:solidFill>
                  <a:srgbClr val="002060"/>
                </a:solidFill>
                <a:latin typeface="Times New Roman" pitchFamily="18" charset="0"/>
                <a:cs typeface="Times New Roman" pitchFamily="18" charset="0"/>
              </a:rPr>
              <a:t>        Все объединения, студии, ансамбли Тамбовского Центра детского творчества  полностью укомплектованы. Всего в образовательном процессе задействованы </a:t>
            </a:r>
            <a:r>
              <a:rPr lang="ru-RU" sz="1200" b="1" dirty="0" smtClean="0">
                <a:solidFill>
                  <a:srgbClr val="002060"/>
                </a:solidFill>
                <a:latin typeface="Times New Roman" pitchFamily="18" charset="0"/>
                <a:cs typeface="Times New Roman" pitchFamily="18" charset="0"/>
              </a:rPr>
              <a:t>525</a:t>
            </a:r>
            <a:r>
              <a:rPr lang="ru-RU" sz="1200" dirty="0" smtClean="0">
                <a:solidFill>
                  <a:srgbClr val="002060"/>
                </a:solidFill>
                <a:latin typeface="Times New Roman" pitchFamily="18" charset="0"/>
                <a:cs typeface="Times New Roman" pitchFamily="18" charset="0"/>
              </a:rPr>
              <a:t> обучающихся. </a:t>
            </a:r>
          </a:p>
          <a:p>
            <a:pPr marL="72000" algn="just"/>
            <a:r>
              <a:rPr lang="ru-RU" sz="1200" dirty="0" err="1" smtClean="0">
                <a:solidFill>
                  <a:srgbClr val="002060"/>
                </a:solidFill>
                <a:latin typeface="Times New Roman" pitchFamily="18" charset="0"/>
                <a:cs typeface="Times New Roman" pitchFamily="18" charset="0"/>
              </a:rPr>
              <a:t>Досуговой</a:t>
            </a:r>
            <a:r>
              <a:rPr lang="ru-RU" sz="1200" dirty="0" smtClean="0">
                <a:solidFill>
                  <a:srgbClr val="002060"/>
                </a:solidFill>
                <a:latin typeface="Times New Roman" pitchFamily="18" charset="0"/>
                <a:cs typeface="Times New Roman" pitchFamily="18" charset="0"/>
              </a:rPr>
              <a:t> занятостью охвачено </a:t>
            </a:r>
            <a:r>
              <a:rPr lang="ru-RU" sz="1200" b="1" dirty="0" smtClean="0">
                <a:solidFill>
                  <a:srgbClr val="002060"/>
                </a:solidFill>
                <a:latin typeface="Times New Roman" pitchFamily="18" charset="0"/>
                <a:cs typeface="Times New Roman" pitchFamily="18" charset="0"/>
              </a:rPr>
              <a:t>98 %</a:t>
            </a:r>
            <a:r>
              <a:rPr lang="ru-RU" sz="1200" dirty="0" smtClean="0">
                <a:solidFill>
                  <a:srgbClr val="002060"/>
                </a:solidFill>
                <a:latin typeface="Times New Roman" pitchFamily="18" charset="0"/>
                <a:cs typeface="Times New Roman" pitchFamily="18" charset="0"/>
              </a:rPr>
              <a:t> от всех обучающихся в общеобразовательных учреждениях района.</a:t>
            </a:r>
          </a:p>
          <a:p>
            <a:pPr marL="72000" algn="just"/>
            <a:r>
              <a:rPr lang="ru-RU" sz="1200" dirty="0" smtClean="0">
                <a:solidFill>
                  <a:srgbClr val="002060"/>
                </a:solidFill>
                <a:latin typeface="Times New Roman" pitchFamily="18" charset="0"/>
                <a:cs typeface="Times New Roman" pitchFamily="18" charset="0"/>
              </a:rPr>
              <a:t>На территории района в летний период организована работа 16 оздоровительных лагерей с дневным пребыванием на базе общеобразовательных учреждений и 1 на базе Тамбовского ЦДТ- работает загородный оздоровительный лагерь «Прометей».</a:t>
            </a:r>
          </a:p>
          <a:p>
            <a:pPr marL="72000" algn="just"/>
            <a:r>
              <a:rPr lang="ru-RU" sz="1200" dirty="0" smtClean="0">
                <a:solidFill>
                  <a:srgbClr val="002060"/>
                </a:solidFill>
                <a:latin typeface="Times New Roman" pitchFamily="18" charset="0"/>
                <a:cs typeface="Times New Roman" pitchFamily="18" charset="0"/>
              </a:rPr>
              <a:t>В районе  полностью  ликвидированы очереди на устройство детей в возрасте от 3 до 7 лет в дошкольные образовательные организации.</a:t>
            </a:r>
          </a:p>
          <a:p>
            <a:pPr algn="just"/>
            <a:endParaRPr lang="ru-RU" sz="1600" dirty="0">
              <a:solidFill>
                <a:srgbClr val="002060"/>
              </a:solidFill>
            </a:endParaRPr>
          </a:p>
        </p:txBody>
      </p:sp>
      <p:pic>
        <p:nvPicPr>
          <p:cNvPr id="28674" name="Picture 2" descr="D:\User\Desktop\РАБОТА\Инвестиции\ИНВестиционный Паспорт\ФОТО\образование\IMG_4151.JPG"/>
          <p:cNvPicPr>
            <a:picLocks noChangeAspect="1" noChangeArrowheads="1"/>
          </p:cNvPicPr>
          <p:nvPr/>
        </p:nvPicPr>
        <p:blipFill>
          <a:blip r:embed="rId2" cstate="print"/>
          <a:srcRect/>
          <a:stretch>
            <a:fillRect/>
          </a:stretch>
        </p:blipFill>
        <p:spPr bwMode="auto">
          <a:xfrm>
            <a:off x="0" y="6228184"/>
            <a:ext cx="2304620" cy="1545636"/>
          </a:xfrm>
          <a:prstGeom prst="rect">
            <a:avLst/>
          </a:prstGeom>
          <a:noFill/>
        </p:spPr>
      </p:pic>
      <p:pic>
        <p:nvPicPr>
          <p:cNvPr id="28675" name="Picture 3" descr="D:\User\Desktop\РАБОТА\Инвестиции\ИНВестиционный Паспорт\ФОТО\образование\IMG_4558.JPG"/>
          <p:cNvPicPr>
            <a:picLocks noChangeAspect="1" noChangeArrowheads="1"/>
          </p:cNvPicPr>
          <p:nvPr/>
        </p:nvPicPr>
        <p:blipFill>
          <a:blip r:embed="rId3" cstate="print"/>
          <a:srcRect/>
          <a:stretch>
            <a:fillRect/>
          </a:stretch>
        </p:blipFill>
        <p:spPr bwMode="auto">
          <a:xfrm>
            <a:off x="1660415" y="7631832"/>
            <a:ext cx="2536556" cy="1512168"/>
          </a:xfrm>
          <a:prstGeom prst="rect">
            <a:avLst/>
          </a:prstGeom>
          <a:noFill/>
        </p:spPr>
      </p:pic>
      <p:pic>
        <p:nvPicPr>
          <p:cNvPr id="28676" name="Picture 4" descr="D:\User\Desktop\РАБОТА\Инвестиции\ИНВестиционный Паспорт\ФОТО\образование\IMG_4917.JPG"/>
          <p:cNvPicPr>
            <a:picLocks noChangeAspect="1" noChangeArrowheads="1"/>
          </p:cNvPicPr>
          <p:nvPr/>
        </p:nvPicPr>
        <p:blipFill>
          <a:blip r:embed="rId4" cstate="print"/>
          <a:srcRect/>
          <a:stretch>
            <a:fillRect/>
          </a:stretch>
        </p:blipFill>
        <p:spPr bwMode="auto">
          <a:xfrm>
            <a:off x="2304620" y="6084168"/>
            <a:ext cx="2657345" cy="1584176"/>
          </a:xfrm>
          <a:prstGeom prst="rect">
            <a:avLst/>
          </a:prstGeom>
          <a:noFill/>
        </p:spPr>
      </p:pic>
      <p:pic>
        <p:nvPicPr>
          <p:cNvPr id="28677" name="Picture 5" descr="D:\User\Desktop\РАБОТА\Инвестиции\ИНВестиционный Паспорт\ФОТО\образование\IMG_8586.jpg"/>
          <p:cNvPicPr>
            <a:picLocks noChangeAspect="1" noChangeArrowheads="1"/>
          </p:cNvPicPr>
          <p:nvPr/>
        </p:nvPicPr>
        <p:blipFill>
          <a:blip r:embed="rId5" cstate="print"/>
          <a:srcRect/>
          <a:stretch>
            <a:fillRect/>
          </a:stretch>
        </p:blipFill>
        <p:spPr bwMode="auto">
          <a:xfrm>
            <a:off x="4156709" y="7631832"/>
            <a:ext cx="2254717" cy="1512168"/>
          </a:xfrm>
          <a:prstGeom prst="rect">
            <a:avLst/>
          </a:prstGeom>
          <a:noFill/>
        </p:spPr>
      </p:pic>
      <p:pic>
        <p:nvPicPr>
          <p:cNvPr id="28678" name="Picture 6" descr="D:\User\Desktop\РАБОТА\Инвестиции\ИНВестиционный Паспорт\ФОТО\образование\IMG_9922.JPG"/>
          <p:cNvPicPr>
            <a:picLocks noChangeAspect="1" noChangeArrowheads="1"/>
          </p:cNvPicPr>
          <p:nvPr/>
        </p:nvPicPr>
        <p:blipFill>
          <a:blip r:embed="rId6" cstate="print"/>
          <a:srcRect/>
          <a:stretch>
            <a:fillRect/>
          </a:stretch>
        </p:blipFill>
        <p:spPr bwMode="auto">
          <a:xfrm>
            <a:off x="4881441" y="6156176"/>
            <a:ext cx="2787772" cy="158417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8262" y="323528"/>
            <a:ext cx="6192688" cy="720080"/>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Транспортная система</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34205" y="1331640"/>
            <a:ext cx="7200801" cy="4104456"/>
          </a:xfrm>
        </p:spPr>
        <p:style>
          <a:lnRef idx="1">
            <a:schemeClr val="accent2"/>
          </a:lnRef>
          <a:fillRef idx="3">
            <a:schemeClr val="accent2"/>
          </a:fillRef>
          <a:effectRef idx="2">
            <a:schemeClr val="accent2"/>
          </a:effectRef>
          <a:fontRef idx="minor">
            <a:schemeClr val="lt1"/>
          </a:fontRef>
        </p:style>
        <p:txBody>
          <a:bodyPr>
            <a:noAutofit/>
          </a:bodyPr>
          <a:lstStyle/>
          <a:p>
            <a:pPr marL="72000" algn="just"/>
            <a:r>
              <a:rPr lang="ru-RU" sz="1500" dirty="0" smtClean="0">
                <a:solidFill>
                  <a:srgbClr val="002060"/>
                </a:solidFill>
                <a:latin typeface="Times New Roman" pitchFamily="18" charset="0"/>
                <a:cs typeface="Times New Roman" pitchFamily="18" charset="0"/>
              </a:rPr>
              <a:t>       Районный центр — село Тамбовка — расположен в 45 км от областного центра. Наибольшая удаленность сел от районного центра — 60 км. Основное сообщение — автомобильное. Через район проходит автодорога, связывающая населенные пункты с областным центром и шестью районами области.  </a:t>
            </a:r>
          </a:p>
          <a:p>
            <a:pPr marL="72000" algn="just"/>
            <a:r>
              <a:rPr lang="ru-RU" sz="1500" dirty="0" smtClean="0">
                <a:solidFill>
                  <a:srgbClr val="002060"/>
                </a:solidFill>
                <a:latin typeface="Times New Roman" pitchFamily="18" charset="0"/>
                <a:cs typeface="Times New Roman" pitchFamily="18" charset="0"/>
              </a:rPr>
              <a:t>    Главные транспортные планировочные оси района сформированы региональными автодорогами, имеющими направление:</a:t>
            </a:r>
          </a:p>
          <a:p>
            <a:pPr marL="72000" algn="just"/>
            <a:r>
              <a:rPr lang="ru-RU" sz="1500" dirty="0" smtClean="0">
                <a:solidFill>
                  <a:srgbClr val="002060"/>
                </a:solidFill>
                <a:latin typeface="Times New Roman" pitchFamily="18" charset="0"/>
                <a:cs typeface="Times New Roman" pitchFamily="18" charset="0"/>
              </a:rPr>
              <a:t>   Благовещенск - Тамбовка - Райчихинск - р. Бурея с последующим выходом на федеральную автодорогу М 58 «Амур».</a:t>
            </a:r>
          </a:p>
          <a:p>
            <a:pPr marL="72000" algn="just"/>
            <a:r>
              <a:rPr lang="ru-RU" sz="1500" dirty="0" smtClean="0">
                <a:solidFill>
                  <a:srgbClr val="002060"/>
                </a:solidFill>
                <a:latin typeface="Times New Roman" pitchFamily="18" charset="0"/>
                <a:cs typeface="Times New Roman" pitchFamily="18" charset="0"/>
              </a:rPr>
              <a:t>   Константиновка (р. Амур) - Тамбовка - Екатеринославка с последующим выходом на федеральную автодорогу М-58 «Амур». </a:t>
            </a:r>
          </a:p>
          <a:p>
            <a:pPr marL="72000" algn="just"/>
            <a:r>
              <a:rPr lang="ru-RU" sz="1500" dirty="0" smtClean="0">
                <a:solidFill>
                  <a:srgbClr val="002060"/>
                </a:solidFill>
                <a:latin typeface="Times New Roman" pitchFamily="18" charset="0"/>
                <a:cs typeface="Times New Roman" pitchFamily="18" charset="0"/>
              </a:rPr>
              <a:t>  Муниципальная маршрутная сеть района представлена 11-тью муниципальными маршрутами, общая протяженность которых составляет 330 км. </a:t>
            </a:r>
          </a:p>
          <a:p>
            <a:pPr marL="72000" algn="just"/>
            <a:r>
              <a:rPr lang="ru-RU" sz="1500" dirty="0" smtClean="0">
                <a:solidFill>
                  <a:srgbClr val="002060"/>
                </a:solidFill>
                <a:latin typeface="Times New Roman" pitchFamily="18" charset="0"/>
                <a:cs typeface="Times New Roman" pitchFamily="18" charset="0"/>
              </a:rPr>
              <a:t>  На территории района отсутствуют населенные пункты, не имеющие регулярного автобусного сообщения с районным центром.</a:t>
            </a:r>
          </a:p>
          <a:p>
            <a:pPr marL="72000" algn="just"/>
            <a:r>
              <a:rPr lang="ru-RU" sz="1500" dirty="0" smtClean="0">
                <a:solidFill>
                  <a:srgbClr val="002060"/>
                </a:solidFill>
                <a:latin typeface="Times New Roman" pitchFamily="18" charset="0"/>
                <a:cs typeface="Times New Roman" pitchFamily="18" charset="0"/>
              </a:rPr>
              <a:t>  Автобусное сообщение между населенными пунктами района осуществляет автотранспортное предприятие ООО «Вираж» </a:t>
            </a:r>
          </a:p>
          <a:p>
            <a:pPr algn="just"/>
            <a:endParaRPr lang="ru-RU" sz="1500" dirty="0" smtClean="0">
              <a:solidFill>
                <a:srgbClr val="002060"/>
              </a:solidFill>
              <a:latin typeface="Times New Roman" pitchFamily="18" charset="0"/>
              <a:cs typeface="Times New Roman" pitchFamily="18" charset="0"/>
            </a:endParaRPr>
          </a:p>
          <a:p>
            <a:pPr algn="just"/>
            <a:r>
              <a:rPr lang="ru-RU" sz="1500" dirty="0" smtClean="0">
                <a:solidFill>
                  <a:srgbClr val="002060"/>
                </a:solidFill>
              </a:rPr>
              <a:t>  </a:t>
            </a:r>
            <a:endParaRPr lang="ru-RU" sz="1500" dirty="0">
              <a:solidFill>
                <a:srgbClr val="002060"/>
              </a:solidFill>
            </a:endParaRPr>
          </a:p>
        </p:txBody>
      </p:sp>
      <p:sp>
        <p:nvSpPr>
          <p:cNvPr id="34818" name="AutoShape 2" descr="Картинки по запросу ФОТО ДОРОГ ТАМБОВКА АМУРСКО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820" name="AutoShape 4" descr="Картинки по запросу ФОТО ДОРОГ ТАМБОВКА АМУРСКО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822" name="AutoShape 6" descr="Картинки по запросу ФОТО ДОРОГ ТАМБОВКА АМУРСКО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824" name="Picture 8" descr="Картинки по запросу ФОТО ДОРОГ ТАМБОВКА АМУРСКОЙ"/>
          <p:cNvPicPr>
            <a:picLocks noChangeAspect="1" noChangeArrowheads="1"/>
          </p:cNvPicPr>
          <p:nvPr/>
        </p:nvPicPr>
        <p:blipFill>
          <a:blip r:embed="rId2" cstate="print"/>
          <a:srcRect/>
          <a:stretch>
            <a:fillRect/>
          </a:stretch>
        </p:blipFill>
        <p:spPr bwMode="auto">
          <a:xfrm>
            <a:off x="2322438" y="5508104"/>
            <a:ext cx="2714625" cy="1685926"/>
          </a:xfrm>
          <a:prstGeom prst="rect">
            <a:avLst/>
          </a:prstGeom>
          <a:noFill/>
        </p:spPr>
      </p:pic>
      <p:pic>
        <p:nvPicPr>
          <p:cNvPr id="34826" name="Picture 10" descr="Картинки по запросу ФОТО ДОРОГ ТАМБОВКА АМУРСКОЙ"/>
          <p:cNvPicPr>
            <a:picLocks noChangeAspect="1" noChangeArrowheads="1"/>
          </p:cNvPicPr>
          <p:nvPr/>
        </p:nvPicPr>
        <p:blipFill>
          <a:blip r:embed="rId3" cstate="print"/>
          <a:srcRect/>
          <a:stretch>
            <a:fillRect/>
          </a:stretch>
        </p:blipFill>
        <p:spPr bwMode="auto">
          <a:xfrm>
            <a:off x="4914726" y="6084168"/>
            <a:ext cx="2394447" cy="1750769"/>
          </a:xfrm>
          <a:prstGeom prst="rect">
            <a:avLst/>
          </a:prstGeom>
          <a:noFill/>
        </p:spPr>
      </p:pic>
      <p:pic>
        <p:nvPicPr>
          <p:cNvPr id="34828" name="Picture 12" descr="Картинки по запросу ФОТО ДОРОГ ТАМБОВКА АМУРСКОЙ"/>
          <p:cNvPicPr>
            <a:picLocks noChangeAspect="1" noChangeArrowheads="1"/>
          </p:cNvPicPr>
          <p:nvPr/>
        </p:nvPicPr>
        <p:blipFill>
          <a:blip r:embed="rId4" cstate="print"/>
          <a:srcRect t="11227" r="-3418" b="15733"/>
          <a:stretch>
            <a:fillRect/>
          </a:stretch>
        </p:blipFill>
        <p:spPr bwMode="auto">
          <a:xfrm>
            <a:off x="234206" y="6156176"/>
            <a:ext cx="2562848" cy="1440160"/>
          </a:xfrm>
          <a:prstGeom prst="rect">
            <a:avLst/>
          </a:prstGeom>
          <a:noFill/>
        </p:spPr>
      </p:pic>
      <p:pic>
        <p:nvPicPr>
          <p:cNvPr id="34830" name="Picture 14" descr="Картинки по запросу ФОТО ДОРОГ ТАМБОВКА АМУРСКОЙ"/>
          <p:cNvPicPr>
            <a:picLocks noChangeAspect="1" noChangeArrowheads="1"/>
          </p:cNvPicPr>
          <p:nvPr/>
        </p:nvPicPr>
        <p:blipFill>
          <a:blip r:embed="rId5" cstate="print"/>
          <a:srcRect/>
          <a:stretch>
            <a:fillRect/>
          </a:stretch>
        </p:blipFill>
        <p:spPr bwMode="auto">
          <a:xfrm>
            <a:off x="2178422" y="7177011"/>
            <a:ext cx="2952328" cy="1966989"/>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4" name="Picture 14" descr="Картинки по запросу КАРТИНКИ ПО СВЯЗИ И ТЕЛЕКОММУНИКАЦИЯМ"/>
          <p:cNvPicPr>
            <a:picLocks noChangeAspect="1" noChangeArrowheads="1"/>
          </p:cNvPicPr>
          <p:nvPr/>
        </p:nvPicPr>
        <p:blipFill>
          <a:blip r:embed="rId2" cstate="print"/>
          <a:srcRect/>
          <a:stretch>
            <a:fillRect/>
          </a:stretch>
        </p:blipFill>
        <p:spPr bwMode="auto">
          <a:xfrm>
            <a:off x="5941022" y="251520"/>
            <a:ext cx="1728191" cy="2415941"/>
          </a:xfrm>
          <a:prstGeom prst="rect">
            <a:avLst/>
          </a:prstGeom>
          <a:noFill/>
        </p:spPr>
      </p:pic>
      <p:sp>
        <p:nvSpPr>
          <p:cNvPr id="2" name="Заголовок 1"/>
          <p:cNvSpPr>
            <a:spLocks noGrp="1"/>
          </p:cNvSpPr>
          <p:nvPr>
            <p:ph type="title"/>
          </p:nvPr>
        </p:nvSpPr>
        <p:spPr>
          <a:xfrm>
            <a:off x="882278" y="539552"/>
            <a:ext cx="4824537" cy="720080"/>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Связь и телекоммуникации</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34206" y="1763688"/>
            <a:ext cx="6912768" cy="5526724"/>
          </a:xfrm>
        </p:spPr>
        <p:style>
          <a:lnRef idx="1">
            <a:schemeClr val="accent2"/>
          </a:lnRef>
          <a:fillRef idx="3">
            <a:schemeClr val="accent2"/>
          </a:fillRef>
          <a:effectRef idx="2">
            <a:schemeClr val="accent2"/>
          </a:effectRef>
          <a:fontRef idx="minor">
            <a:schemeClr val="lt1"/>
          </a:fontRef>
        </p:style>
        <p:txBody>
          <a:bodyPr>
            <a:noAutofit/>
          </a:bodyPr>
          <a:lstStyle/>
          <a:p>
            <a:pPr marL="72000" algn="just"/>
            <a:r>
              <a:rPr lang="ru-RU" sz="1500" dirty="0" smtClean="0">
                <a:solidFill>
                  <a:srgbClr val="002060"/>
                </a:solidFill>
                <a:latin typeface="Times New Roman" pitchFamily="18" charset="0"/>
                <a:cs typeface="Times New Roman" pitchFamily="18" charset="0"/>
              </a:rPr>
              <a:t>       На территории Тамбовского района представлены различные виды связи.</a:t>
            </a:r>
          </a:p>
          <a:p>
            <a:pPr marL="72000" algn="just"/>
            <a:r>
              <a:rPr lang="ru-RU" sz="1500" dirty="0" smtClean="0">
                <a:solidFill>
                  <a:srgbClr val="002060"/>
                </a:solidFill>
                <a:latin typeface="Times New Roman" pitchFamily="18" charset="0"/>
                <a:cs typeface="Times New Roman" pitchFamily="18" charset="0"/>
              </a:rPr>
              <a:t>По сведениям российской телекоммуникационной компания ПАО «</a:t>
            </a:r>
            <a:r>
              <a:rPr lang="ru-RU" sz="1500" dirty="0" err="1" smtClean="0">
                <a:solidFill>
                  <a:srgbClr val="002060"/>
                </a:solidFill>
                <a:latin typeface="Times New Roman" pitchFamily="18" charset="0"/>
                <a:cs typeface="Times New Roman" pitchFamily="18" charset="0"/>
              </a:rPr>
              <a:t>Ростелеком</a:t>
            </a:r>
            <a:r>
              <a:rPr lang="ru-RU" sz="1500" dirty="0" smtClean="0">
                <a:solidFill>
                  <a:srgbClr val="002060"/>
                </a:solidFill>
                <a:latin typeface="Times New Roman" pitchFamily="18" charset="0"/>
                <a:cs typeface="Times New Roman" pitchFamily="18" charset="0"/>
              </a:rPr>
              <a:t>», телефонные и факсимильные аппараты абонентов – граждан и юридических лиц района – подключены к сетям местной (фиксированной) и дальней телефонной связи. Для обеспечения данной возможности, в 19-ти населенных пунктах района функционируют проводные автоматические телефонные станции. Абоненты 4-х сел района используют подключение к оператору через радиорелейные каналы связи. </a:t>
            </a:r>
          </a:p>
          <a:p>
            <a:pPr marL="72000" algn="just"/>
            <a:r>
              <a:rPr lang="ru-RU" sz="1500" dirty="0" smtClean="0">
                <a:solidFill>
                  <a:srgbClr val="002060"/>
                </a:solidFill>
                <a:latin typeface="Times New Roman" pitchFamily="18" charset="0"/>
                <a:cs typeface="Times New Roman" pitchFamily="18" charset="0"/>
              </a:rPr>
              <a:t>На территории района осуществляют свою деятельность крупнейшие российские операторы сотовой связи. ПАО «Мобильные </a:t>
            </a:r>
            <a:r>
              <a:rPr lang="ru-RU" sz="1500" dirty="0" err="1" smtClean="0">
                <a:solidFill>
                  <a:srgbClr val="002060"/>
                </a:solidFill>
                <a:latin typeface="Times New Roman" pitchFamily="18" charset="0"/>
                <a:cs typeface="Times New Roman" pitchFamily="18" charset="0"/>
              </a:rPr>
              <a:t>ТелеСистемы</a:t>
            </a:r>
            <a:r>
              <a:rPr lang="ru-RU" sz="1500" dirty="0" smtClean="0">
                <a:solidFill>
                  <a:srgbClr val="002060"/>
                </a:solidFill>
                <a:latin typeface="Times New Roman" pitchFamily="18" charset="0"/>
                <a:cs typeface="Times New Roman" pitchFamily="18" charset="0"/>
              </a:rPr>
              <a:t>», ПАО «</a:t>
            </a:r>
            <a:r>
              <a:rPr lang="ru-RU" sz="1500" dirty="0" err="1" smtClean="0">
                <a:solidFill>
                  <a:srgbClr val="002060"/>
                </a:solidFill>
                <a:latin typeface="Times New Roman" pitchFamily="18" charset="0"/>
                <a:cs typeface="Times New Roman" pitchFamily="18" charset="0"/>
              </a:rPr>
              <a:t>Вымпел-Коммуникации</a:t>
            </a:r>
            <a:r>
              <a:rPr lang="ru-RU" sz="1500" dirty="0" smtClean="0">
                <a:solidFill>
                  <a:srgbClr val="002060"/>
                </a:solidFill>
                <a:latin typeface="Times New Roman" pitchFamily="18" charset="0"/>
                <a:cs typeface="Times New Roman" pitchFamily="18" charset="0"/>
              </a:rPr>
              <a:t>» и ПАО «Мегафон» с дочерней компанией ООО «</a:t>
            </a:r>
            <a:r>
              <a:rPr lang="ru-RU" sz="1500" dirty="0" err="1" smtClean="0">
                <a:solidFill>
                  <a:srgbClr val="002060"/>
                </a:solidFill>
                <a:latin typeface="Times New Roman" pitchFamily="18" charset="0"/>
                <a:cs typeface="Times New Roman" pitchFamily="18" charset="0"/>
              </a:rPr>
              <a:t>Скартел</a:t>
            </a:r>
            <a:r>
              <a:rPr lang="ru-RU" sz="1500" dirty="0" smtClean="0">
                <a:solidFill>
                  <a:srgbClr val="002060"/>
                </a:solidFill>
                <a:latin typeface="Times New Roman" pitchFamily="18" charset="0"/>
                <a:cs typeface="Times New Roman" pitchFamily="18" charset="0"/>
              </a:rPr>
              <a:t>» представляют в районе свои бренды – МТС, </a:t>
            </a:r>
            <a:r>
              <a:rPr lang="ru-RU" sz="1500" dirty="0" err="1" smtClean="0">
                <a:solidFill>
                  <a:srgbClr val="002060"/>
                </a:solidFill>
                <a:latin typeface="Times New Roman" pitchFamily="18" charset="0"/>
                <a:cs typeface="Times New Roman" pitchFamily="18" charset="0"/>
              </a:rPr>
              <a:t>Билайн</a:t>
            </a:r>
            <a:r>
              <a:rPr lang="ru-RU" sz="1500" dirty="0" smtClean="0">
                <a:solidFill>
                  <a:srgbClr val="002060"/>
                </a:solidFill>
                <a:latin typeface="Times New Roman" pitchFamily="18" charset="0"/>
                <a:cs typeface="Times New Roman" pitchFamily="18" charset="0"/>
              </a:rPr>
              <a:t>, Мегафон и </a:t>
            </a:r>
            <a:r>
              <a:rPr lang="ru-RU" sz="1500" dirty="0" err="1" smtClean="0">
                <a:solidFill>
                  <a:srgbClr val="002060"/>
                </a:solidFill>
                <a:latin typeface="Times New Roman" pitchFamily="18" charset="0"/>
                <a:cs typeface="Times New Roman" pitchFamily="18" charset="0"/>
              </a:rPr>
              <a:t>Yota</a:t>
            </a:r>
            <a:r>
              <a:rPr lang="ru-RU" sz="1500" dirty="0" smtClean="0">
                <a:solidFill>
                  <a:srgbClr val="002060"/>
                </a:solidFill>
                <a:latin typeface="Times New Roman" pitchFamily="18" charset="0"/>
                <a:cs typeface="Times New Roman" pitchFamily="18" charset="0"/>
              </a:rPr>
              <a:t>. Во всех административных центрах сельских поселений района (11 населенных пунктов) устойчивую мобильную связь обеспечивают функционирующие базовые станции не менее одного сотового оператора.</a:t>
            </a:r>
          </a:p>
          <a:p>
            <a:pPr marL="72000" algn="just"/>
            <a:r>
              <a:rPr lang="ru-RU" sz="1500" dirty="0" smtClean="0">
                <a:solidFill>
                  <a:srgbClr val="002060"/>
                </a:solidFill>
                <a:latin typeface="Times New Roman" pitchFamily="18" charset="0"/>
                <a:cs typeface="Times New Roman" pitchFamily="18" charset="0"/>
              </a:rPr>
              <a:t>Большинство граждан и организаций района снабжены доступом к сети Интернет. Вышеназванные операторы фиксированной и мобильной связи, в зависимости от своих технических возможностей, обеспечивают передачу цифровой информации на базе проводных и беспроводных стандартов (ВОЛП, ADSL, 2G, 3</a:t>
            </a:r>
            <a:r>
              <a:rPr lang="en-US" sz="1500" dirty="0" smtClean="0">
                <a:solidFill>
                  <a:srgbClr val="002060"/>
                </a:solidFill>
                <a:latin typeface="Times New Roman" pitchFamily="18" charset="0"/>
                <a:cs typeface="Times New Roman" pitchFamily="18" charset="0"/>
              </a:rPr>
              <a:t>G</a:t>
            </a:r>
            <a:r>
              <a:rPr lang="ru-RU" sz="1500" dirty="0" smtClean="0">
                <a:solidFill>
                  <a:srgbClr val="002060"/>
                </a:solidFill>
                <a:latin typeface="Times New Roman" pitchFamily="18" charset="0"/>
                <a:cs typeface="Times New Roman" pitchFamily="18" charset="0"/>
              </a:rPr>
              <a:t>, 4</a:t>
            </a:r>
            <a:r>
              <a:rPr lang="en-US" sz="1500" smtClean="0">
                <a:solidFill>
                  <a:srgbClr val="002060"/>
                </a:solidFill>
                <a:latin typeface="Times New Roman" pitchFamily="18" charset="0"/>
                <a:cs typeface="Times New Roman" pitchFamily="18" charset="0"/>
              </a:rPr>
              <a:t>G</a:t>
            </a:r>
            <a:r>
              <a:rPr lang="ru-RU" sz="1500" smtClean="0">
                <a:solidFill>
                  <a:srgbClr val="002060"/>
                </a:solidFill>
                <a:latin typeface="Times New Roman" pitchFamily="18" charset="0"/>
                <a:cs typeface="Times New Roman" pitchFamily="18" charset="0"/>
              </a:rPr>
              <a:t>). </a:t>
            </a:r>
            <a:r>
              <a:rPr lang="ru-RU" sz="1500" dirty="0" smtClean="0">
                <a:solidFill>
                  <a:srgbClr val="002060"/>
                </a:solidFill>
                <a:latin typeface="Times New Roman" pitchFamily="18" charset="0"/>
                <a:cs typeface="Times New Roman" pitchFamily="18" charset="0"/>
              </a:rPr>
              <a:t>Для остальной части населения района услуги доступа к Всемирной сети предлагают операторы спутниковой связи.</a:t>
            </a:r>
          </a:p>
          <a:p>
            <a:pPr marL="72000" algn="just"/>
            <a:r>
              <a:rPr lang="ru-RU" sz="1500" dirty="0" smtClean="0">
                <a:solidFill>
                  <a:srgbClr val="002060"/>
                </a:solidFill>
                <a:latin typeface="Times New Roman" pitchFamily="18" charset="0"/>
                <a:cs typeface="Times New Roman" pitchFamily="18" charset="0"/>
              </a:rPr>
              <a:t>Население района может принимать бесплатное государственное эфирное телевидение не только в аналоговом, но также и в цифровом форматах. </a:t>
            </a:r>
            <a:endParaRPr lang="ru-RU" sz="1500" dirty="0">
              <a:solidFill>
                <a:srgbClr val="002060"/>
              </a:solidFill>
              <a:latin typeface="Times New Roman" pitchFamily="18" charset="0"/>
              <a:cs typeface="Times New Roman" pitchFamily="18" charset="0"/>
            </a:endParaRPr>
          </a:p>
        </p:txBody>
      </p:sp>
      <p:sp>
        <p:nvSpPr>
          <p:cNvPr id="35842" name="AutoShape 2" descr="Картинки по запросу КАРТИНКИ ПО СВЯЗИ И ТЕЛЕКОММУНИКАЦИЯ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5844" name="AutoShape 4" descr="Картинки по запросу КАРТИНКИ ПО СВЯЗИ И ТЕЛЕКОММУНИКАЦИЯ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5846" name="AutoShape 6" descr="Картинки по запросу КАРТИНКИ ПО СВЯЗИ И ТЕЛЕКОММУНИКАЦИЯ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5848" name="Picture 8" descr="Картинки по запросу КАРТИНКИ ПО СВЯЗИ И ТЕЛЕКОММУНИКАЦИЯМ"/>
          <p:cNvPicPr>
            <a:picLocks noChangeAspect="1" noChangeArrowheads="1"/>
          </p:cNvPicPr>
          <p:nvPr/>
        </p:nvPicPr>
        <p:blipFill>
          <a:blip r:embed="rId3" cstate="print"/>
          <a:srcRect/>
          <a:stretch>
            <a:fillRect/>
          </a:stretch>
        </p:blipFill>
        <p:spPr bwMode="auto">
          <a:xfrm>
            <a:off x="666254" y="7439024"/>
            <a:ext cx="6264696" cy="1704976"/>
          </a:xfrm>
          <a:prstGeom prst="rect">
            <a:avLst/>
          </a:prstGeom>
          <a:noFill/>
        </p:spPr>
      </p:pic>
      <p:sp>
        <p:nvSpPr>
          <p:cNvPr id="35850" name="AutoShape 10" descr="Картинки по запросу КАРТИНКИ ПО СВЯЗИ И ТЕЛЕКОММУНИКАЦИЯ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5852" name="AutoShape 12" descr="Картинки по запросу КАРТИНКИ ПО СВЯЗИ И ТЕЛЕКОММУНИКАЦИЯ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4366" y="251520"/>
            <a:ext cx="4104456" cy="648072"/>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Экономика</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34206" y="1547664"/>
            <a:ext cx="7200800" cy="4248472"/>
          </a:xfrm>
        </p:spPr>
        <p:style>
          <a:lnRef idx="1">
            <a:schemeClr val="accent2"/>
          </a:lnRef>
          <a:fillRef idx="3">
            <a:schemeClr val="accent2"/>
          </a:fillRef>
          <a:effectRef idx="2">
            <a:schemeClr val="accent2"/>
          </a:effectRef>
          <a:fontRef idx="minor">
            <a:schemeClr val="lt1"/>
          </a:fontRef>
        </p:style>
        <p:txBody>
          <a:bodyPr>
            <a:noAutofit/>
          </a:bodyPr>
          <a:lstStyle/>
          <a:p>
            <a:pPr marL="72000" algn="just"/>
            <a:r>
              <a:rPr lang="ru-RU" sz="1450" dirty="0" smtClean="0">
                <a:solidFill>
                  <a:srgbClr val="002060"/>
                </a:solidFill>
                <a:latin typeface="Times New Roman" pitchFamily="18" charset="0"/>
                <a:cs typeface="Times New Roman" pitchFamily="18" charset="0"/>
              </a:rPr>
              <a:t>Тамбовский район- это аграрный район.  Базовая отрасль- сельское хозяйство, является ведущим сектором экономики района.</a:t>
            </a:r>
          </a:p>
          <a:p>
            <a:pPr marL="72000" algn="just"/>
            <a:r>
              <a:rPr lang="ru-RU" sz="1450" dirty="0" smtClean="0">
                <a:solidFill>
                  <a:srgbClr val="002060"/>
                </a:solidFill>
                <a:latin typeface="Times New Roman" pitchFamily="18" charset="0"/>
                <a:cs typeface="Times New Roman" pitchFamily="18" charset="0"/>
              </a:rPr>
              <a:t>В рейтинге аграрных территорий Приамурья район занимает устойчивые лидирующие позиции. Аграрные предприятия района производят 40% всей сельскохозяйственной продукции области.</a:t>
            </a:r>
          </a:p>
          <a:p>
            <a:pPr marL="72000" algn="just"/>
            <a:r>
              <a:rPr lang="ru-RU" sz="1450" dirty="0" smtClean="0">
                <a:solidFill>
                  <a:srgbClr val="002060"/>
                </a:solidFill>
                <a:latin typeface="Times New Roman" pitchFamily="18" charset="0"/>
                <a:cs typeface="Times New Roman" pitchFamily="18" charset="0"/>
              </a:rPr>
              <a:t> По производству многих видов сельскохозяйственной продукции Тамбовский муниципальный район является абсолютным лидером среди муниципальных образований области. Так, при 0,7% площади территории и 2,9% численности населения региона на долю района приходится около 23% всех посевных площадей области, примерно 14% поголовья КРС, около 10% свиней, 30% производства зерна, более 25% сои, около 7% мяса и 15% молока.</a:t>
            </a:r>
          </a:p>
          <a:p>
            <a:pPr marL="72000" algn="just"/>
            <a:r>
              <a:rPr lang="ru-RU" sz="1450" dirty="0" smtClean="0">
                <a:solidFill>
                  <a:srgbClr val="002060"/>
                </a:solidFill>
                <a:latin typeface="Times New Roman" pitchFamily="18" charset="0"/>
                <a:cs typeface="Times New Roman" pitchFamily="18" charset="0"/>
              </a:rPr>
              <a:t>Реформируя собственное сельское хозяйство с учетом требований времени, власти Тамбовского района, в отличие от большинства территорий, сделали акцент не на малых формах - крестьянско-фермерских хозяйствах, а на развитие крупных хозяйств. Свою лепту вносят инвесторы, которые сегодня работают на территории Тамбовского района - Иркутский </a:t>
            </a:r>
            <a:r>
              <a:rPr lang="ru-RU" sz="1450" dirty="0" err="1" smtClean="0">
                <a:solidFill>
                  <a:srgbClr val="002060"/>
                </a:solidFill>
                <a:latin typeface="Times New Roman" pitchFamily="18" charset="0"/>
                <a:cs typeface="Times New Roman" pitchFamily="18" charset="0"/>
              </a:rPr>
              <a:t>масложиркомбинат</a:t>
            </a:r>
            <a:r>
              <a:rPr lang="ru-RU" sz="1450" dirty="0" smtClean="0">
                <a:solidFill>
                  <a:srgbClr val="002060"/>
                </a:solidFill>
                <a:latin typeface="Times New Roman" pitchFamily="18" charset="0"/>
                <a:cs typeface="Times New Roman" pitchFamily="18" charset="0"/>
              </a:rPr>
              <a:t>, Благовещенский </a:t>
            </a:r>
            <a:r>
              <a:rPr lang="ru-RU" sz="1450" dirty="0" err="1" smtClean="0">
                <a:solidFill>
                  <a:srgbClr val="002060"/>
                </a:solidFill>
                <a:latin typeface="Times New Roman" pitchFamily="18" charset="0"/>
                <a:cs typeface="Times New Roman" pitchFamily="18" charset="0"/>
              </a:rPr>
              <a:t>молококомбинат</a:t>
            </a:r>
            <a:r>
              <a:rPr lang="ru-RU" sz="1450" dirty="0" smtClean="0">
                <a:solidFill>
                  <a:srgbClr val="002060"/>
                </a:solidFill>
                <a:latin typeface="Times New Roman" pitchFamily="18" charset="0"/>
                <a:cs typeface="Times New Roman" pitchFamily="18" charset="0"/>
              </a:rPr>
              <a:t>, ряд других компаний.</a:t>
            </a:r>
          </a:p>
          <a:p>
            <a:pPr marL="72000" algn="just"/>
            <a:r>
              <a:rPr lang="ru-RU" sz="1450" dirty="0" smtClean="0">
                <a:solidFill>
                  <a:srgbClr val="002060"/>
                </a:solidFill>
                <a:latin typeface="Times New Roman" pitchFamily="18" charset="0"/>
                <a:cs typeface="Times New Roman" pitchFamily="18" charset="0"/>
              </a:rPr>
              <a:t>В настоящее время на территории района функционируют:15 сельхозпредприятий всех форм собственности и 36 крестьянских фермерских хозяйств.</a:t>
            </a:r>
          </a:p>
          <a:p>
            <a:endParaRPr lang="ru-RU" sz="1450" dirty="0">
              <a:solidFill>
                <a:srgbClr val="002060"/>
              </a:solidFill>
              <a:latin typeface="Times New Roman" pitchFamily="18" charset="0"/>
              <a:cs typeface="Times New Roman" pitchFamily="18" charset="0"/>
            </a:endParaRPr>
          </a:p>
        </p:txBody>
      </p:sp>
      <p:pic>
        <p:nvPicPr>
          <p:cNvPr id="4" name="Рисунок 3" descr="Картинки по запросу фото аграриев тамбовского района амурской"/>
          <p:cNvPicPr/>
          <p:nvPr/>
        </p:nvPicPr>
        <p:blipFill>
          <a:blip r:embed="rId2" cstate="print"/>
          <a:srcRect/>
          <a:stretch>
            <a:fillRect/>
          </a:stretch>
        </p:blipFill>
        <p:spPr bwMode="auto">
          <a:xfrm>
            <a:off x="2394446" y="6444208"/>
            <a:ext cx="2736304" cy="1859823"/>
          </a:xfrm>
          <a:prstGeom prst="rect">
            <a:avLst/>
          </a:prstGeom>
          <a:ln>
            <a:noFill/>
          </a:ln>
          <a:effectLst>
            <a:softEdge rad="112500"/>
          </a:effectLst>
        </p:spPr>
      </p:pic>
      <p:pic>
        <p:nvPicPr>
          <p:cNvPr id="5" name="Рисунок 4" descr="Картинки по запросу фото аграриев тамбовского района амурской"/>
          <p:cNvPicPr/>
          <p:nvPr/>
        </p:nvPicPr>
        <p:blipFill>
          <a:blip r:embed="rId3" cstate="print"/>
          <a:srcRect/>
          <a:stretch>
            <a:fillRect/>
          </a:stretch>
        </p:blipFill>
        <p:spPr bwMode="auto">
          <a:xfrm>
            <a:off x="0" y="7431110"/>
            <a:ext cx="2567778" cy="1712890"/>
          </a:xfrm>
          <a:prstGeom prst="rect">
            <a:avLst/>
          </a:prstGeom>
          <a:ln>
            <a:noFill/>
          </a:ln>
          <a:effectLst>
            <a:softEdge rad="112500"/>
          </a:effectLst>
        </p:spPr>
      </p:pic>
      <p:pic>
        <p:nvPicPr>
          <p:cNvPr id="6" name="Рисунок 5" descr="Картинки по запросу фото аграриев тамбовского района амурской"/>
          <p:cNvPicPr/>
          <p:nvPr/>
        </p:nvPicPr>
        <p:blipFill>
          <a:blip r:embed="rId4" cstate="print"/>
          <a:srcRect/>
          <a:stretch>
            <a:fillRect/>
          </a:stretch>
        </p:blipFill>
        <p:spPr bwMode="auto">
          <a:xfrm>
            <a:off x="5058742" y="5724128"/>
            <a:ext cx="2430285" cy="1512168"/>
          </a:xfrm>
          <a:prstGeom prst="rect">
            <a:avLst/>
          </a:prstGeom>
          <a:ln>
            <a:noFill/>
          </a:ln>
          <a:effectLst>
            <a:softEdge rad="112500"/>
          </a:effectLst>
        </p:spPr>
      </p:pic>
      <p:sp>
        <p:nvSpPr>
          <p:cNvPr id="7" name="Прямоугольник 6"/>
          <p:cNvSpPr/>
          <p:nvPr/>
        </p:nvSpPr>
        <p:spPr>
          <a:xfrm>
            <a:off x="2394446" y="1043608"/>
            <a:ext cx="2617706" cy="369332"/>
          </a:xfrm>
          <a:prstGeom prst="rect">
            <a:avLst/>
          </a:prstGeom>
        </p:spPr>
        <p:style>
          <a:lnRef idx="3">
            <a:schemeClr val="lt1"/>
          </a:lnRef>
          <a:fillRef idx="1">
            <a:schemeClr val="accent6"/>
          </a:fillRef>
          <a:effectRef idx="1">
            <a:schemeClr val="accent6"/>
          </a:effectRef>
          <a:fontRef idx="minor">
            <a:schemeClr val="lt1"/>
          </a:fontRef>
        </p:style>
        <p:txBody>
          <a:bodyPr wrap="square" anchor="ctr">
            <a:spAutoFit/>
          </a:bodyPr>
          <a:lstStyle/>
          <a:p>
            <a:pPr algn="ctr"/>
            <a:r>
              <a:rPr lang="ru-RU" dirty="0" smtClean="0">
                <a:latin typeface="Times New Roman" pitchFamily="18" charset="0"/>
                <a:cs typeface="Times New Roman" pitchFamily="18" charset="0"/>
              </a:rPr>
              <a:t>Сельское хозяйство</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6294" y="251520"/>
            <a:ext cx="5472608" cy="1224136"/>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Животноводство</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522238" y="1907704"/>
            <a:ext cx="6408712" cy="2016224"/>
          </a:xfrm>
        </p:spPr>
        <p:style>
          <a:lnRef idx="1">
            <a:schemeClr val="accent2"/>
          </a:lnRef>
          <a:fillRef idx="3">
            <a:schemeClr val="accent2"/>
          </a:fillRef>
          <a:effectRef idx="2">
            <a:schemeClr val="accent2"/>
          </a:effectRef>
          <a:fontRef idx="minor">
            <a:schemeClr val="lt1"/>
          </a:fontRef>
        </p:style>
        <p:txBody>
          <a:bodyPr/>
          <a:lstStyle/>
          <a:p>
            <a:pPr marL="72000" algn="just"/>
            <a:r>
              <a:rPr lang="ru-RU" dirty="0" smtClean="0">
                <a:solidFill>
                  <a:srgbClr val="002060"/>
                </a:solidFill>
                <a:latin typeface="Times New Roman" pitchFamily="18" charset="0"/>
                <a:cs typeface="Times New Roman" pitchFamily="18" charset="0"/>
              </a:rPr>
              <a:t>По состоянию на 01.09.2017 года в районе насчитывается КРС -11827 голов, 4705 коров, 9470 голов свиней. Валовое производство молока составило 8594 тонны. Валовое производство мяса составило  832 тонны.</a:t>
            </a:r>
            <a:endParaRPr lang="ru-RU" dirty="0">
              <a:solidFill>
                <a:srgbClr val="002060"/>
              </a:solidFill>
              <a:latin typeface="Times New Roman" pitchFamily="18" charset="0"/>
              <a:cs typeface="Times New Roman" pitchFamily="18" charset="0"/>
            </a:endParaRPr>
          </a:p>
        </p:txBody>
      </p:sp>
      <p:pic>
        <p:nvPicPr>
          <p:cNvPr id="4" name="Рисунок 3" descr="Картинки по запросу фото животноводства тамбовского района амурской"/>
          <p:cNvPicPr/>
          <p:nvPr/>
        </p:nvPicPr>
        <p:blipFill>
          <a:blip r:embed="rId2" cstate="print"/>
          <a:srcRect/>
          <a:stretch>
            <a:fillRect/>
          </a:stretch>
        </p:blipFill>
        <p:spPr bwMode="auto">
          <a:xfrm>
            <a:off x="450230" y="4211960"/>
            <a:ext cx="4338662" cy="2808312"/>
          </a:xfrm>
          <a:prstGeom prst="rect">
            <a:avLst/>
          </a:prstGeom>
          <a:ln>
            <a:noFill/>
          </a:ln>
          <a:effectLst>
            <a:softEdge rad="112500"/>
          </a:effectLst>
        </p:spPr>
      </p:pic>
      <p:pic>
        <p:nvPicPr>
          <p:cNvPr id="5" name="Рисунок 4" descr="Картинки по запросу фото животноводства тамбовского района амурской"/>
          <p:cNvPicPr/>
          <p:nvPr/>
        </p:nvPicPr>
        <p:blipFill>
          <a:blip r:embed="rId3" cstate="print"/>
          <a:srcRect/>
          <a:stretch>
            <a:fillRect/>
          </a:stretch>
        </p:blipFill>
        <p:spPr bwMode="auto">
          <a:xfrm>
            <a:off x="3546574" y="6012160"/>
            <a:ext cx="3804077" cy="28083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4286" y="179512"/>
            <a:ext cx="5616624" cy="755576"/>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Растениеводство</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1098302" y="1115616"/>
            <a:ext cx="5328592" cy="576064"/>
          </a:xfrm>
        </p:spPr>
        <p:style>
          <a:lnRef idx="3">
            <a:schemeClr val="lt1"/>
          </a:lnRef>
          <a:fillRef idx="1">
            <a:schemeClr val="accent6"/>
          </a:fillRef>
          <a:effectRef idx="1">
            <a:schemeClr val="accent6"/>
          </a:effectRef>
          <a:fontRef idx="minor">
            <a:schemeClr val="lt1"/>
          </a:fontRef>
        </p:style>
        <p:txBody>
          <a:bodyPr anchor="ctr">
            <a:normAutofit/>
          </a:bodyPr>
          <a:lstStyle/>
          <a:p>
            <a:pPr algn="ctr"/>
            <a:r>
              <a:rPr lang="ru-RU" sz="2000" dirty="0" smtClean="0">
                <a:latin typeface="Times New Roman" pitchFamily="18" charset="0"/>
                <a:cs typeface="Times New Roman" pitchFamily="18" charset="0"/>
              </a:rPr>
              <a:t>Структура посевных площадей в 2017 году</a:t>
            </a:r>
            <a:endParaRPr lang="ru-RU" sz="2000" dirty="0">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378222" y="2051720"/>
          <a:ext cx="6696744" cy="6660234"/>
        </p:xfrm>
        <a:graphic>
          <a:graphicData uri="http://schemas.openxmlformats.org/drawingml/2006/table">
            <a:tbl>
              <a:tblPr firstRow="1" bandRow="1">
                <a:tableStyleId>{3C2FFA5D-87B4-456A-9821-1D502468CF0F}</a:tableStyleId>
              </a:tblPr>
              <a:tblGrid>
                <a:gridCol w="2132297"/>
                <a:gridCol w="2132297"/>
                <a:gridCol w="2432150"/>
              </a:tblGrid>
              <a:tr h="623380">
                <a:tc>
                  <a:txBody>
                    <a:bodyPr/>
                    <a:lstStyle/>
                    <a:p>
                      <a:pPr algn="ctr">
                        <a:lnSpc>
                          <a:spcPct val="115000"/>
                        </a:lnSpc>
                        <a:spcAft>
                          <a:spcPts val="0"/>
                        </a:spcAft>
                      </a:pPr>
                      <a:r>
                        <a:rPr lang="ru-RU" sz="1600" dirty="0">
                          <a:latin typeface="Times New Roman" pitchFamily="18" charset="0"/>
                          <a:cs typeface="Times New Roman" pitchFamily="18" charset="0"/>
                        </a:rPr>
                        <a:t>Наименование</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Посевные площади, га</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dirty="0">
                          <a:latin typeface="Times New Roman" pitchFamily="18" charset="0"/>
                          <a:cs typeface="Times New Roman" pitchFamily="18" charset="0"/>
                        </a:rPr>
                        <a:t>%</a:t>
                      </a:r>
                      <a:endParaRPr lang="ru-RU" sz="1400" dirty="0">
                        <a:latin typeface="Times New Roman" pitchFamily="18" charset="0"/>
                        <a:ea typeface="Calibri"/>
                        <a:cs typeface="Times New Roman" pitchFamily="18" charset="0"/>
                      </a:endParaRPr>
                    </a:p>
                  </a:txBody>
                  <a:tcPr marL="68580" marR="68580" marT="0" marB="0"/>
                </a:tc>
              </a:tr>
              <a:tr h="623380">
                <a:tc>
                  <a:txBody>
                    <a:bodyPr/>
                    <a:lstStyle/>
                    <a:p>
                      <a:pPr algn="ctr">
                        <a:lnSpc>
                          <a:spcPct val="115000"/>
                        </a:lnSpc>
                        <a:spcAft>
                          <a:spcPts val="0"/>
                        </a:spcAft>
                      </a:pPr>
                      <a:r>
                        <a:rPr lang="ru-RU" sz="1600">
                          <a:latin typeface="Times New Roman" pitchFamily="18" charset="0"/>
                          <a:cs typeface="Times New Roman" pitchFamily="18" charset="0"/>
                        </a:rPr>
                        <a:t>Посевные площади всего</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188 294</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100</a:t>
                      </a:r>
                      <a:endParaRPr lang="ru-RU" sz="14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Зерновые -всего</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48 515</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25,77</a:t>
                      </a:r>
                      <a:endParaRPr lang="ru-RU" sz="14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в том числе</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endParaRPr lang="ru-RU" sz="16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endParaRPr lang="ru-RU" sz="16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пшеница</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31 289</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16,62</a:t>
                      </a:r>
                      <a:endParaRPr lang="ru-RU" sz="14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ячмень</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11 842</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6,29</a:t>
                      </a:r>
                      <a:endParaRPr lang="ru-RU" sz="14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овес</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2 508</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1,33</a:t>
                      </a:r>
                      <a:endParaRPr lang="ru-RU" sz="14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гречиха</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100</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0,05</a:t>
                      </a:r>
                      <a:endParaRPr lang="ru-RU" sz="14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кукуруза на зерно</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2 447</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1,29</a:t>
                      </a:r>
                      <a:endParaRPr lang="ru-RU" sz="14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Технические -всего</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133 780</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71,05</a:t>
                      </a:r>
                      <a:endParaRPr lang="ru-RU" sz="14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в том числе</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endParaRPr lang="ru-RU" sz="16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endParaRPr lang="ru-RU" sz="16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рапс</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115</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0,06</a:t>
                      </a:r>
                      <a:endParaRPr lang="ru-RU" sz="1400">
                        <a:latin typeface="Times New Roman" pitchFamily="18" charset="0"/>
                        <a:ea typeface="Calibri"/>
                        <a:cs typeface="Times New Roman" pitchFamily="18" charset="0"/>
                      </a:endParaRPr>
                    </a:p>
                  </a:txBody>
                  <a:tcPr marL="68580" marR="68580" marT="0" marB="0"/>
                </a:tc>
              </a:tr>
              <a:tr h="492134">
                <a:tc>
                  <a:txBody>
                    <a:bodyPr/>
                    <a:lstStyle/>
                    <a:p>
                      <a:pPr algn="ctr">
                        <a:lnSpc>
                          <a:spcPct val="115000"/>
                        </a:lnSpc>
                        <a:spcAft>
                          <a:spcPts val="0"/>
                        </a:spcAft>
                      </a:pPr>
                      <a:r>
                        <a:rPr lang="ru-RU" sz="1600">
                          <a:latin typeface="Times New Roman" pitchFamily="18" charset="0"/>
                          <a:cs typeface="Times New Roman" pitchFamily="18" charset="0"/>
                        </a:rPr>
                        <a:t>соя</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a:latin typeface="Times New Roman" pitchFamily="18" charset="0"/>
                          <a:cs typeface="Times New Roman" pitchFamily="18" charset="0"/>
                        </a:rPr>
                        <a:t>133 665</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600" dirty="0">
                          <a:latin typeface="Times New Roman" pitchFamily="18" charset="0"/>
                          <a:cs typeface="Times New Roman" pitchFamily="18" charset="0"/>
                        </a:rPr>
                        <a:t>70,99</a:t>
                      </a:r>
                      <a:endParaRPr lang="ru-RU" sz="1400" dirty="0">
                        <a:latin typeface="Times New Roman" pitchFamily="18" charset="0"/>
                        <a:ea typeface="Calibri"/>
                        <a:cs typeface="Times New Roman" pitchFamily="18"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8302" y="251520"/>
            <a:ext cx="5328592" cy="720080"/>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Промышленность</a:t>
            </a:r>
            <a:endParaRPr lang="ru-RU"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538462" y="1331640"/>
            <a:ext cx="4713215" cy="4320480"/>
          </a:xfrm>
        </p:spPr>
        <p:style>
          <a:lnRef idx="1">
            <a:schemeClr val="accent2"/>
          </a:lnRef>
          <a:fillRef idx="3">
            <a:schemeClr val="accent2"/>
          </a:fillRef>
          <a:effectRef idx="2">
            <a:schemeClr val="accent2"/>
          </a:effectRef>
          <a:fontRef idx="minor">
            <a:schemeClr val="lt1"/>
          </a:fontRef>
        </p:style>
        <p:txBody>
          <a:bodyPr>
            <a:noAutofit/>
          </a:bodyPr>
          <a:lstStyle/>
          <a:p>
            <a:pPr marL="72000" algn="just"/>
            <a:r>
              <a:rPr lang="ru-RU" sz="1600" dirty="0" smtClean="0">
                <a:solidFill>
                  <a:srgbClr val="002060"/>
                </a:solidFill>
                <a:latin typeface="Times New Roman" pitchFamily="18" charset="0"/>
                <a:cs typeface="Times New Roman" pitchFamily="18" charset="0"/>
              </a:rPr>
              <a:t>Промышленное производство района представлено предприятием пищевой промышленности, перерабатывающим сельскохозяйственную продукцию.</a:t>
            </a:r>
          </a:p>
          <a:p>
            <a:pPr marL="72000" algn="just"/>
            <a:r>
              <a:rPr lang="ru-RU" sz="1600" dirty="0" smtClean="0">
                <a:solidFill>
                  <a:srgbClr val="002060"/>
                </a:solidFill>
                <a:latin typeface="Times New Roman" pitchFamily="18" charset="0"/>
                <a:cs typeface="Times New Roman" pitchFamily="18" charset="0"/>
              </a:rPr>
              <a:t>  Переработкой молока и мяса в районе занимается  агрофирма «Партизан». Начавшись как «семейное» производство, со временем переработка выделилась в отдельную структуру — продовольственную компанию «Партизан», которая сейчас выпускает 130 видов продукции — начиная с молока, хлеба и пирожных и заканчивая колбасами и мясными полуфабрикатами. </a:t>
            </a:r>
          </a:p>
          <a:p>
            <a:pPr marL="72000" algn="just"/>
            <a:r>
              <a:rPr lang="ru-RU" sz="1600" dirty="0" smtClean="0">
                <a:solidFill>
                  <a:srgbClr val="002060"/>
                </a:solidFill>
                <a:latin typeface="Times New Roman" pitchFamily="18" charset="0"/>
                <a:cs typeface="Times New Roman" pitchFamily="18" charset="0"/>
              </a:rPr>
              <a:t>В 2017 году  сметана, которая производится на данном предприятии, получила золотой знак на конкурсе «100 лучших товаров России». В прошлом году такую награду получило пастеризованное молоко. </a:t>
            </a:r>
            <a:endParaRPr lang="ru-RU" sz="1600" dirty="0">
              <a:solidFill>
                <a:srgbClr val="002060"/>
              </a:solidFill>
              <a:latin typeface="Times New Roman" pitchFamily="18" charset="0"/>
              <a:cs typeface="Times New Roman" pitchFamily="18" charset="0"/>
            </a:endParaRPr>
          </a:p>
        </p:txBody>
      </p:sp>
      <p:pic>
        <p:nvPicPr>
          <p:cNvPr id="4" name="Рисунок 3" descr="В 5:50 утра в молочный цех поступает первое сырье — ночное молоко."/>
          <p:cNvPicPr/>
          <p:nvPr/>
        </p:nvPicPr>
        <p:blipFill>
          <a:blip r:embed="rId2" cstate="print"/>
          <a:srcRect/>
          <a:stretch>
            <a:fillRect/>
          </a:stretch>
        </p:blipFill>
        <p:spPr bwMode="auto">
          <a:xfrm>
            <a:off x="0" y="1043608"/>
            <a:ext cx="2394446" cy="1584176"/>
          </a:xfrm>
          <a:prstGeom prst="rect">
            <a:avLst/>
          </a:prstGeom>
          <a:ln>
            <a:noFill/>
          </a:ln>
          <a:effectLst>
            <a:softEdge rad="112500"/>
          </a:effectLst>
        </p:spPr>
      </p:pic>
      <p:pic>
        <p:nvPicPr>
          <p:cNvPr id="5" name="Рисунок 4" descr="https://www.ampravda.ru/files/articles-1/40267/urtuz3uw298v-2-640.jpg"/>
          <p:cNvPicPr/>
          <p:nvPr/>
        </p:nvPicPr>
        <p:blipFill>
          <a:blip r:embed="rId3" cstate="print"/>
          <a:srcRect/>
          <a:stretch>
            <a:fillRect/>
          </a:stretch>
        </p:blipFill>
        <p:spPr bwMode="auto">
          <a:xfrm>
            <a:off x="0" y="2627784"/>
            <a:ext cx="2322438" cy="1584176"/>
          </a:xfrm>
          <a:prstGeom prst="rect">
            <a:avLst/>
          </a:prstGeom>
          <a:ln>
            <a:noFill/>
          </a:ln>
          <a:effectLst>
            <a:softEdge rad="112500"/>
          </a:effectLst>
        </p:spPr>
      </p:pic>
      <p:pic>
        <p:nvPicPr>
          <p:cNvPr id="6" name="Рисунок 5" descr="https://www.ampravda.ru/files/articles-1/40267/xja48booc01n-1-640.jpg"/>
          <p:cNvPicPr/>
          <p:nvPr/>
        </p:nvPicPr>
        <p:blipFill>
          <a:blip r:embed="rId4" cstate="print"/>
          <a:srcRect/>
          <a:stretch>
            <a:fillRect/>
          </a:stretch>
        </p:blipFill>
        <p:spPr bwMode="auto">
          <a:xfrm>
            <a:off x="0" y="4211960"/>
            <a:ext cx="2322438" cy="1584176"/>
          </a:xfrm>
          <a:prstGeom prst="rect">
            <a:avLst/>
          </a:prstGeom>
          <a:ln>
            <a:noFill/>
          </a:ln>
          <a:effectLst>
            <a:softEdge rad="112500"/>
          </a:effectLst>
        </p:spPr>
      </p:pic>
      <p:sp>
        <p:nvSpPr>
          <p:cNvPr id="43010" name="Rectangle 2"/>
          <p:cNvSpPr>
            <a:spLocks noChangeArrowheads="1"/>
          </p:cNvSpPr>
          <p:nvPr/>
        </p:nvSpPr>
        <p:spPr bwMode="auto">
          <a:xfrm>
            <a:off x="810270" y="5868144"/>
            <a:ext cx="6048672" cy="830997"/>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53975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На территории района расположены заводы  по производству керамического кирпича  ООО КСМ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Чжень</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Син</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и производству железобетонных труб ООО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АмурЖБИ</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9" name="Рисунок 8" descr="D:\UserFile\Desktop\Новая папка (2)\IMG_20170302_094555.jpg"/>
          <p:cNvPicPr/>
          <p:nvPr/>
        </p:nvPicPr>
        <p:blipFill>
          <a:blip r:embed="rId5" cstate="print"/>
          <a:srcRect t="15351" r="18872" b="33772"/>
          <a:stretch>
            <a:fillRect/>
          </a:stretch>
        </p:blipFill>
        <p:spPr bwMode="auto">
          <a:xfrm>
            <a:off x="234206" y="6876256"/>
            <a:ext cx="7128792" cy="20882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0310" y="179512"/>
            <a:ext cx="5328592" cy="800128"/>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Строительство  и инвестиции</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394446" y="1187624"/>
            <a:ext cx="4968552" cy="2304256"/>
          </a:xfrm>
        </p:spPr>
        <p:style>
          <a:lnRef idx="1">
            <a:schemeClr val="accent2"/>
          </a:lnRef>
          <a:fillRef idx="3">
            <a:schemeClr val="accent2"/>
          </a:fillRef>
          <a:effectRef idx="2">
            <a:schemeClr val="accent2"/>
          </a:effectRef>
          <a:fontRef idx="minor">
            <a:schemeClr val="lt1"/>
          </a:fontRef>
        </p:style>
        <p:txBody>
          <a:bodyPr>
            <a:normAutofit/>
          </a:bodyPr>
          <a:lstStyle/>
          <a:p>
            <a:pPr marL="72000" algn="just"/>
            <a:r>
              <a:rPr lang="ru-RU" sz="1400" dirty="0" smtClean="0">
                <a:solidFill>
                  <a:srgbClr val="002060"/>
                </a:solidFill>
                <a:latin typeface="Times New Roman" pitchFamily="18" charset="0"/>
                <a:cs typeface="Times New Roman" pitchFamily="18" charset="0"/>
              </a:rPr>
              <a:t>         Инвестиции в основной капитал за 6 месяцев 2017 года составили 392,2 млн. рублей, что на 130,9 млн. рублей или 50,1% больше, чем за аналогичный период 2016 года. </a:t>
            </a:r>
          </a:p>
          <a:p>
            <a:pPr marL="72000" algn="just"/>
            <a:r>
              <a:rPr lang="ru-RU" sz="1400" dirty="0" smtClean="0">
                <a:solidFill>
                  <a:srgbClr val="002060"/>
                </a:solidFill>
                <a:latin typeface="Times New Roman" pitchFamily="18" charset="0"/>
                <a:cs typeface="Times New Roman" pitchFamily="18" charset="0"/>
              </a:rPr>
              <a:t>Структура инвестиций за 2016 г выглядит следующим образом: 12,2% от объема всех инвестиций или 79,2 млн. рублей – инвестиции в здания и сооружения, 14,5% или 94,66 млн. рублей прочие инвестиции в рабочий и продуктивный скот, 73,3% - объема всех инвестиций или 478,4 мл. рублей вложены в машины, оборудование, транспортные средства.</a:t>
            </a:r>
          </a:p>
          <a:p>
            <a:endParaRPr lang="ru-RU" sz="1400" dirty="0">
              <a:solidFill>
                <a:srgbClr val="002060"/>
              </a:solidFill>
              <a:latin typeface="Times New Roman" pitchFamily="18" charset="0"/>
              <a:cs typeface="Times New Roman" pitchFamily="18" charset="0"/>
            </a:endParaRPr>
          </a:p>
        </p:txBody>
      </p:sp>
      <p:pic>
        <p:nvPicPr>
          <p:cNvPr id="41985" name="Рисунок 232" descr="парк"/>
          <p:cNvPicPr>
            <a:picLocks noChangeAspect="1" noChangeArrowheads="1"/>
          </p:cNvPicPr>
          <p:nvPr/>
        </p:nvPicPr>
        <p:blipFill>
          <a:blip r:embed="rId2" cstate="print"/>
          <a:srcRect/>
          <a:stretch>
            <a:fillRect/>
          </a:stretch>
        </p:blipFill>
        <p:spPr bwMode="auto">
          <a:xfrm>
            <a:off x="0" y="7092279"/>
            <a:ext cx="3330550" cy="1881561"/>
          </a:xfrm>
          <a:prstGeom prst="rect">
            <a:avLst/>
          </a:prstGeom>
          <a:ln>
            <a:noFill/>
          </a:ln>
          <a:effectLst>
            <a:softEdge rad="112500"/>
          </a:effectLst>
        </p:spPr>
      </p:pic>
      <p:pic>
        <p:nvPicPr>
          <p:cNvPr id="41987" name="Рисунок 231" descr="IMG-20170915-WA0009"/>
          <p:cNvPicPr>
            <a:picLocks noChangeAspect="1" noChangeArrowheads="1"/>
          </p:cNvPicPr>
          <p:nvPr/>
        </p:nvPicPr>
        <p:blipFill>
          <a:blip r:embed="rId3" cstate="print"/>
          <a:srcRect t="6233" b="31436"/>
          <a:stretch>
            <a:fillRect/>
          </a:stretch>
        </p:blipFill>
        <p:spPr bwMode="auto">
          <a:xfrm>
            <a:off x="0" y="3203848"/>
            <a:ext cx="2382791" cy="1656184"/>
          </a:xfrm>
          <a:prstGeom prst="rect">
            <a:avLst/>
          </a:prstGeom>
          <a:ln>
            <a:noFill/>
          </a:ln>
          <a:effectLst>
            <a:softEdge rad="112500"/>
          </a:effectLst>
        </p:spPr>
      </p:pic>
      <p:sp>
        <p:nvSpPr>
          <p:cNvPr id="41988" name="Rectangle 4"/>
          <p:cNvSpPr>
            <a:spLocks noChangeArrowheads="1"/>
          </p:cNvSpPr>
          <p:nvPr/>
        </p:nvSpPr>
        <p:spPr bwMode="auto">
          <a:xfrm>
            <a:off x="0" y="0"/>
            <a:ext cx="7669213"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989" name="Rectangle 5"/>
          <p:cNvSpPr>
            <a:spLocks noChangeArrowheads="1"/>
          </p:cNvSpPr>
          <p:nvPr/>
        </p:nvSpPr>
        <p:spPr bwMode="auto">
          <a:xfrm>
            <a:off x="2394446" y="3419872"/>
            <a:ext cx="4968552" cy="353943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5397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Район участвует в различных программах по улучшению жилищных условий граждан.  Благодаря</a:t>
            </a:r>
            <a:r>
              <a:rPr kumimoji="0" lang="ru-RU" sz="1400" b="0"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участию в </a:t>
            </a:r>
            <a:r>
              <a:rPr kumimoji="0" lang="ru-RU" sz="1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программе «Устойчивое развитие сельских территорий на 2014-2017 годы и на период до 2020 года</a:t>
            </a:r>
            <a:r>
              <a:rPr kumimoji="0" lang="ru-RU" sz="1400" b="0" i="0" u="none" strike="noStrike" cap="none" normalizeH="0" baseline="0" smtClean="0">
                <a:ln>
                  <a:noFill/>
                </a:ln>
                <a:solidFill>
                  <a:srgbClr val="002060"/>
                </a:solidFill>
                <a:effectLst/>
                <a:latin typeface="Times New Roman" pitchFamily="18" charset="0"/>
                <a:ea typeface="Times New Roman" pitchFamily="18" charset="0"/>
                <a:cs typeface="Times New Roman" pitchFamily="18" charset="0"/>
              </a:rPr>
              <a:t>»</a:t>
            </a:r>
            <a:r>
              <a:rPr kumimoji="0" lang="ru-RU" sz="1400" b="0" i="0" u="none" strike="noStrike" cap="none" normalizeH="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smtClean="0">
                <a:ln>
                  <a:noFill/>
                </a:ln>
                <a:solidFill>
                  <a:srgbClr val="002060"/>
                </a:solidFill>
                <a:effectLst/>
                <a:latin typeface="Times New Roman" pitchFamily="18" charset="0"/>
                <a:ea typeface="Times New Roman" pitchFamily="18" charset="0"/>
                <a:cs typeface="Times New Roman" pitchFamily="18" charset="0"/>
              </a:rPr>
              <a:t>149 </a:t>
            </a:r>
            <a:r>
              <a:rPr kumimoji="0" lang="ru-RU" sz="1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семей улучшили свои жилищные условия. </a:t>
            </a:r>
            <a:endParaRPr lang="ru-RU" sz="1400" dirty="0" smtClean="0">
              <a:solidFill>
                <a:srgbClr val="002060"/>
              </a:solidFill>
            </a:endParaRPr>
          </a:p>
          <a:p>
            <a:r>
              <a:rPr lang="ru-RU" sz="1400" dirty="0" smtClean="0">
                <a:solidFill>
                  <a:srgbClr val="002060"/>
                </a:solidFill>
                <a:latin typeface="Times New Roman" pitchFamily="18" charset="0"/>
                <a:cs typeface="Times New Roman" pitchFamily="18" charset="0"/>
              </a:rPr>
              <a:t>Активно ведется строительство и в сельскохозяйственных предприятиях. </a:t>
            </a:r>
          </a:p>
          <a:p>
            <a:pPr algn="just"/>
            <a:r>
              <a:rPr lang="ru-RU" sz="1400" dirty="0" smtClean="0">
                <a:solidFill>
                  <a:srgbClr val="002060"/>
                </a:solidFill>
              </a:rPr>
              <a:t>           </a:t>
            </a:r>
            <a:r>
              <a:rPr lang="ru-RU" sz="1400" dirty="0" smtClean="0">
                <a:solidFill>
                  <a:srgbClr val="002060"/>
                </a:solidFill>
                <a:latin typeface="Times New Roman" pitchFamily="18" charset="0"/>
                <a:cs typeface="Times New Roman" pitchFamily="18" charset="0"/>
              </a:rPr>
              <a:t>ОАО «</a:t>
            </a:r>
            <a:r>
              <a:rPr lang="ru-RU" sz="1400" dirty="0" err="1" smtClean="0">
                <a:solidFill>
                  <a:srgbClr val="002060"/>
                </a:solidFill>
                <a:latin typeface="Times New Roman" pitchFamily="18" charset="0"/>
                <a:cs typeface="Times New Roman" pitchFamily="18" charset="0"/>
              </a:rPr>
              <a:t>Димское</a:t>
            </a:r>
            <a:r>
              <a:rPr lang="ru-RU" sz="1400" dirty="0" smtClean="0">
                <a:solidFill>
                  <a:srgbClr val="002060"/>
                </a:solidFill>
                <a:latin typeface="Times New Roman" pitchFamily="18" charset="0"/>
                <a:cs typeface="Times New Roman" pitchFamily="18" charset="0"/>
              </a:rPr>
              <a:t>» строит коровник на сто голов и зерноочистительный комплекс. ООО«Амур» выполнили реконструкцию мастерских и построили для мастерских котельную. </a:t>
            </a:r>
            <a:r>
              <a:rPr lang="ru-RU" sz="1400" dirty="0" err="1" smtClean="0">
                <a:solidFill>
                  <a:srgbClr val="002060"/>
                </a:solidFill>
                <a:latin typeface="Times New Roman" pitchFamily="18" charset="0"/>
                <a:cs typeface="Times New Roman" pitchFamily="18" charset="0"/>
              </a:rPr>
              <a:t>ЗАОр</a:t>
            </a:r>
            <a:r>
              <a:rPr lang="ru-RU" sz="1400" dirty="0" smtClean="0">
                <a:solidFill>
                  <a:srgbClr val="002060"/>
                </a:solidFill>
                <a:latin typeface="Times New Roman" pitchFamily="18" charset="0"/>
                <a:cs typeface="Times New Roman" pitchFamily="18" charset="0"/>
              </a:rPr>
              <a:t> (</a:t>
            </a:r>
            <a:r>
              <a:rPr lang="ru-RU" sz="1400" dirty="0" err="1" smtClean="0">
                <a:solidFill>
                  <a:srgbClr val="002060"/>
                </a:solidFill>
                <a:latin typeface="Times New Roman" pitchFamily="18" charset="0"/>
                <a:cs typeface="Times New Roman" pitchFamily="18" charset="0"/>
              </a:rPr>
              <a:t>нп</a:t>
            </a:r>
            <a:r>
              <a:rPr lang="ru-RU" sz="1400" dirty="0" smtClean="0">
                <a:solidFill>
                  <a:srgbClr val="002060"/>
                </a:solidFill>
                <a:latin typeface="Times New Roman" pitchFamily="18" charset="0"/>
                <a:cs typeface="Times New Roman" pitchFamily="18" charset="0"/>
              </a:rPr>
              <a:t>) агрофирма «Партизан» строит два зерно склада. ООО «Приамурье» в этом году ввели в эксплуатацию коровник на 490 голов с доильно-молочным блоком и строится два телятника.</a:t>
            </a:r>
          </a:p>
          <a:p>
            <a:pPr marL="0" marR="0" lvl="0" indent="539750" algn="just"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endParaRPr>
          </a:p>
          <a:p>
            <a:pPr marL="0" marR="0" lvl="0" indent="53975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41991" name="Rectangle 7"/>
          <p:cNvSpPr>
            <a:spLocks noChangeArrowheads="1"/>
          </p:cNvSpPr>
          <p:nvPr/>
        </p:nvSpPr>
        <p:spPr bwMode="auto">
          <a:xfrm>
            <a:off x="3258542" y="6681787"/>
            <a:ext cx="4176464" cy="2462213"/>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В районе ведутся работы по благоустройству и озеленению территорий. Выложены дорожки тротуарной плиткой.  В селе Тамбовка ведутся работы по благоустройству парка.   В этом году пробурена скважина для заполнения пруда водой, завезен перегной, посеяна трава, произведена разбивка дорожек, выпускниками школы и детьми центра детского творчества посажено часть необходимых деревьев.</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41992" name="Rectangle 8"/>
          <p:cNvSpPr>
            <a:spLocks noChangeArrowheads="1"/>
          </p:cNvSpPr>
          <p:nvPr/>
        </p:nvSpPr>
        <p:spPr bwMode="auto">
          <a:xfrm>
            <a:off x="0" y="457200"/>
            <a:ext cx="76692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Рисунок 12" descr="Картинки по запросу КАРТИНКИ ПРО ИНВЕСТИЦИИ"/>
          <p:cNvPicPr/>
          <p:nvPr/>
        </p:nvPicPr>
        <p:blipFill>
          <a:blip r:embed="rId4" cstate="print"/>
          <a:srcRect/>
          <a:stretch>
            <a:fillRect/>
          </a:stretch>
        </p:blipFill>
        <p:spPr bwMode="auto">
          <a:xfrm>
            <a:off x="-197842" y="1331640"/>
            <a:ext cx="2736304" cy="1800200"/>
          </a:xfrm>
          <a:prstGeom prst="rect">
            <a:avLst/>
          </a:prstGeom>
          <a:noFill/>
          <a:ln w="9525">
            <a:noFill/>
            <a:miter lim="800000"/>
            <a:headEnd/>
            <a:tailEnd/>
          </a:ln>
        </p:spPr>
      </p:pic>
      <p:pic>
        <p:nvPicPr>
          <p:cNvPr id="14" name="Рисунок 13" descr="http://img.amur.info/crop/misc/2017-10-16/660x_/27de1f2b63bd07ecf32755e2b0f72b8e.jpg"/>
          <p:cNvPicPr/>
          <p:nvPr/>
        </p:nvPicPr>
        <p:blipFill>
          <a:blip r:embed="rId5" r:link="rId6" cstate="print"/>
          <a:srcRect/>
          <a:stretch>
            <a:fillRect/>
          </a:stretch>
        </p:blipFill>
        <p:spPr bwMode="auto">
          <a:xfrm>
            <a:off x="0" y="4788024"/>
            <a:ext cx="2322438" cy="1800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6254" y="251520"/>
            <a:ext cx="6297391" cy="720080"/>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Потребительский рынок</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322439" y="1187624"/>
            <a:ext cx="5112568" cy="4320480"/>
          </a:xfrm>
        </p:spPr>
        <p:style>
          <a:lnRef idx="1">
            <a:schemeClr val="accent2"/>
          </a:lnRef>
          <a:fillRef idx="3">
            <a:schemeClr val="accent2"/>
          </a:fillRef>
          <a:effectRef idx="2">
            <a:schemeClr val="accent2"/>
          </a:effectRef>
          <a:fontRef idx="minor">
            <a:schemeClr val="lt1"/>
          </a:fontRef>
        </p:style>
        <p:txBody>
          <a:bodyPr anchor="t">
            <a:noAutofit/>
          </a:bodyPr>
          <a:lstStyle/>
          <a:p>
            <a:pPr marL="72000" algn="just"/>
            <a:r>
              <a:rPr lang="ru-RU" sz="1600" dirty="0" smtClean="0">
                <a:solidFill>
                  <a:srgbClr val="002060"/>
                </a:solidFill>
              </a:rPr>
              <a:t>          </a:t>
            </a:r>
            <a:r>
              <a:rPr lang="ru-RU" sz="1600" dirty="0" smtClean="0">
                <a:solidFill>
                  <a:srgbClr val="002060"/>
                </a:solidFill>
                <a:latin typeface="Times New Roman" pitchFamily="18" charset="0"/>
                <a:cs typeface="Times New Roman" pitchFamily="18" charset="0"/>
              </a:rPr>
              <a:t>Важное место в непроизводственной сфере Тамбовского района занимает розничная торговля. На 1 сентября 2017 года на территории Тамбовского района зарегистрировано 459 индивидуальных предпринимателей, в т.ч. 193 индивидуальных предпринимателя занимаются оптовой и розничной торговлей, ремонтом автотранспортных средств и бытовых изделий. За  восемь месяцев 2017 год оборот розничной торговли составил 1521,7 млн. рублей, что на 4,4% ниже аналогичного периода 2016 года.</a:t>
            </a:r>
          </a:p>
          <a:p>
            <a:pPr marL="72000" algn="just"/>
            <a:r>
              <a:rPr lang="ru-RU" sz="1600" dirty="0" smtClean="0">
                <a:solidFill>
                  <a:srgbClr val="002060"/>
                </a:solidFill>
                <a:latin typeface="Times New Roman" pitchFamily="18" charset="0"/>
                <a:cs typeface="Times New Roman" pitchFamily="18" charset="0"/>
              </a:rPr>
              <a:t> На территории  района функционируют   244 торговых объектов, в т.ч  178 магазинов,  16 павильонов,  8 аптек и аптечных киосков (в т.ч. 3 </a:t>
            </a:r>
            <a:r>
              <a:rPr lang="ru-RU" sz="1600" dirty="0" err="1" smtClean="0">
                <a:solidFill>
                  <a:srgbClr val="002060"/>
                </a:solidFill>
                <a:latin typeface="Times New Roman" pitchFamily="18" charset="0"/>
                <a:cs typeface="Times New Roman" pitchFamily="18" charset="0"/>
              </a:rPr>
              <a:t>ветаптеки</a:t>
            </a:r>
            <a:r>
              <a:rPr lang="ru-RU" sz="1600" dirty="0" smtClean="0">
                <a:solidFill>
                  <a:srgbClr val="002060"/>
                </a:solidFill>
                <a:latin typeface="Times New Roman" pitchFamily="18" charset="0"/>
                <a:cs typeface="Times New Roman" pitchFamily="18" charset="0"/>
              </a:rPr>
              <a:t>). Практически все объекты розничной торговли, как и бытового обслуживания и общественного питания, находятся в настоящее время в сфере частного предпринимательства.</a:t>
            </a:r>
          </a:p>
          <a:p>
            <a:pPr algn="just"/>
            <a:endParaRPr lang="ru-RU" sz="1600" dirty="0" smtClean="0">
              <a:solidFill>
                <a:srgbClr val="002060"/>
              </a:solidFill>
              <a:latin typeface="Times New Roman" pitchFamily="18" charset="0"/>
              <a:cs typeface="Times New Roman" pitchFamily="18" charset="0"/>
            </a:endParaRPr>
          </a:p>
          <a:p>
            <a:pPr algn="just"/>
            <a:endParaRPr lang="ru-RU" sz="1600" dirty="0" smtClean="0">
              <a:solidFill>
                <a:srgbClr val="002060"/>
              </a:solidFill>
              <a:latin typeface="Times New Roman" pitchFamily="18" charset="0"/>
              <a:cs typeface="Times New Roman" pitchFamily="18" charset="0"/>
            </a:endParaRPr>
          </a:p>
          <a:p>
            <a:pPr algn="just"/>
            <a:endParaRPr lang="ru-RU" sz="1600" dirty="0" smtClean="0">
              <a:solidFill>
                <a:srgbClr val="002060"/>
              </a:solidFill>
              <a:latin typeface="Times New Roman" pitchFamily="18" charset="0"/>
              <a:cs typeface="Times New Roman" pitchFamily="18" charset="0"/>
            </a:endParaRPr>
          </a:p>
          <a:p>
            <a:pPr algn="just"/>
            <a:endParaRPr lang="ru-RU" sz="1600" dirty="0" smtClean="0">
              <a:solidFill>
                <a:srgbClr val="002060"/>
              </a:solidFill>
              <a:latin typeface="Times New Roman" pitchFamily="18" charset="0"/>
              <a:cs typeface="Times New Roman" pitchFamily="18" charset="0"/>
            </a:endParaRPr>
          </a:p>
          <a:p>
            <a:pPr algn="just"/>
            <a:endParaRPr lang="ru-RU" sz="1600" dirty="0" smtClean="0">
              <a:solidFill>
                <a:srgbClr val="002060"/>
              </a:solidFill>
              <a:latin typeface="Times New Roman" pitchFamily="18" charset="0"/>
              <a:cs typeface="Times New Roman" pitchFamily="18" charset="0"/>
            </a:endParaRPr>
          </a:p>
          <a:p>
            <a:pPr algn="just"/>
            <a:endParaRPr lang="ru-RU" sz="1600" dirty="0" smtClean="0">
              <a:solidFill>
                <a:srgbClr val="002060"/>
              </a:solidFill>
              <a:latin typeface="Times New Roman" pitchFamily="18" charset="0"/>
              <a:cs typeface="Times New Roman" pitchFamily="18" charset="0"/>
            </a:endParaRPr>
          </a:p>
          <a:p>
            <a:pPr algn="just"/>
            <a:endParaRPr lang="ru-RU" sz="1600" dirty="0" smtClean="0">
              <a:solidFill>
                <a:srgbClr val="002060"/>
              </a:solidFill>
              <a:latin typeface="Times New Roman" pitchFamily="18" charset="0"/>
              <a:cs typeface="Times New Roman" pitchFamily="18" charset="0"/>
            </a:endParaRPr>
          </a:p>
          <a:p>
            <a:pPr algn="just"/>
            <a:endParaRPr lang="ru-RU" sz="1600" dirty="0" smtClean="0">
              <a:solidFill>
                <a:srgbClr val="002060"/>
              </a:solidFill>
              <a:latin typeface="Times New Roman" pitchFamily="18" charset="0"/>
              <a:cs typeface="Times New Roman" pitchFamily="18" charset="0"/>
            </a:endParaRPr>
          </a:p>
          <a:p>
            <a:pPr algn="just"/>
            <a:r>
              <a:rPr lang="ru-RU" sz="1600" dirty="0" smtClean="0">
                <a:solidFill>
                  <a:srgbClr val="002060"/>
                </a:solidFill>
                <a:latin typeface="Times New Roman" pitchFamily="18" charset="0"/>
                <a:cs typeface="Times New Roman" pitchFamily="18" charset="0"/>
              </a:rPr>
              <a:t> </a:t>
            </a:r>
          </a:p>
          <a:p>
            <a:endParaRPr lang="ru-RU" sz="1600" dirty="0">
              <a:solidFill>
                <a:srgbClr val="002060"/>
              </a:solidFill>
            </a:endParaRPr>
          </a:p>
        </p:txBody>
      </p:sp>
      <p:pic>
        <p:nvPicPr>
          <p:cNvPr id="36866" name="Picture 2" descr="&quot;СКАЗКА&quot; и &quot;ОРЁЛ&quot;  с.Тамбовка,ул.50 лет Октября,17"/>
          <p:cNvPicPr>
            <a:picLocks noChangeAspect="1" noChangeArrowheads="1"/>
          </p:cNvPicPr>
          <p:nvPr/>
        </p:nvPicPr>
        <p:blipFill>
          <a:blip r:embed="rId2" cstate="print"/>
          <a:srcRect/>
          <a:stretch>
            <a:fillRect/>
          </a:stretch>
        </p:blipFill>
        <p:spPr bwMode="auto">
          <a:xfrm>
            <a:off x="0" y="1259632"/>
            <a:ext cx="2178422" cy="2178423"/>
          </a:xfrm>
          <a:prstGeom prst="rect">
            <a:avLst/>
          </a:prstGeom>
          <a:ln>
            <a:noFill/>
          </a:ln>
          <a:effectLst>
            <a:softEdge rad="112500"/>
          </a:effectLst>
        </p:spPr>
      </p:pic>
      <p:pic>
        <p:nvPicPr>
          <p:cNvPr id="6" name="Рисунок 5" descr="Картинки по запросу кафе дорожник амурской"/>
          <p:cNvPicPr/>
          <p:nvPr/>
        </p:nvPicPr>
        <p:blipFill>
          <a:blip r:embed="rId3" cstate="print"/>
          <a:srcRect r="10260" b="13978"/>
          <a:stretch>
            <a:fillRect/>
          </a:stretch>
        </p:blipFill>
        <p:spPr bwMode="auto">
          <a:xfrm>
            <a:off x="5130750" y="5436096"/>
            <a:ext cx="2538463" cy="1800200"/>
          </a:xfrm>
          <a:prstGeom prst="rect">
            <a:avLst/>
          </a:prstGeom>
          <a:ln>
            <a:noFill/>
          </a:ln>
          <a:effectLst>
            <a:softEdge rad="112500"/>
          </a:effectLst>
        </p:spPr>
      </p:pic>
      <p:pic>
        <p:nvPicPr>
          <p:cNvPr id="36867" name="Picture 3" descr="\\Alexander\на сайт\Тамбовка фото\IMG_2730.jpg"/>
          <p:cNvPicPr>
            <a:picLocks noChangeAspect="1" noChangeArrowheads="1"/>
          </p:cNvPicPr>
          <p:nvPr/>
        </p:nvPicPr>
        <p:blipFill>
          <a:blip r:embed="rId4" cstate="print"/>
          <a:srcRect/>
          <a:stretch>
            <a:fillRect/>
          </a:stretch>
        </p:blipFill>
        <p:spPr bwMode="auto">
          <a:xfrm>
            <a:off x="5119824" y="7271792"/>
            <a:ext cx="2549389" cy="1872208"/>
          </a:xfrm>
          <a:prstGeom prst="rect">
            <a:avLst/>
          </a:prstGeom>
          <a:ln>
            <a:noFill/>
          </a:ln>
          <a:effectLst>
            <a:softEdge rad="112500"/>
          </a:effectLst>
        </p:spPr>
      </p:pic>
      <p:pic>
        <p:nvPicPr>
          <p:cNvPr id="36868" name="Picture 4" descr="D:\User\Desktop\РАБОТА\Инвестиции\ИНВестиционный Паспорт\ФОТО\ПРЕДПРИНИМАТЕЛИ\DSC03027.JPG"/>
          <p:cNvPicPr>
            <a:picLocks noChangeAspect="1" noChangeArrowheads="1"/>
          </p:cNvPicPr>
          <p:nvPr/>
        </p:nvPicPr>
        <p:blipFill>
          <a:blip r:embed="rId5" cstate="print"/>
          <a:srcRect/>
          <a:stretch>
            <a:fillRect/>
          </a:stretch>
        </p:blipFill>
        <p:spPr bwMode="auto">
          <a:xfrm>
            <a:off x="0" y="3419872"/>
            <a:ext cx="2394446" cy="1795835"/>
          </a:xfrm>
          <a:prstGeom prst="rect">
            <a:avLst/>
          </a:prstGeom>
          <a:ln>
            <a:noFill/>
          </a:ln>
          <a:effectLst>
            <a:softEdge rad="112500"/>
          </a:effectLst>
        </p:spPr>
      </p:pic>
      <p:sp>
        <p:nvSpPr>
          <p:cNvPr id="8" name="Прямоугольник 7"/>
          <p:cNvSpPr/>
          <p:nvPr/>
        </p:nvSpPr>
        <p:spPr>
          <a:xfrm>
            <a:off x="162198" y="5724128"/>
            <a:ext cx="5058742" cy="3046988"/>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ru-RU" sz="1600" dirty="0" smtClean="0">
                <a:solidFill>
                  <a:srgbClr val="002060"/>
                </a:solidFill>
                <a:latin typeface="Times New Roman" pitchFamily="18" charset="0"/>
                <a:cs typeface="Times New Roman" pitchFamily="18" charset="0"/>
              </a:rPr>
              <a:t>Довольно широко в районе, особенно учитывая сельский статус всех его населенных пунктов, представлен и такой вид непроизводственной сферы, как общественное питание. Оборот общественного питания за 1 полугодие 2017 года составил 38,9 млн. рублей. В районе оказывают услуги 9 общедоступных столовых и закусочных на 671 место, 26 столовых учебных заведений, организаций с числом посадочных мест 1519, а также  7 ресторанов, кафе, баров. Стоит отметить, что основная масса объектов розничной торговли, а также объектов общепита сконцентрированы в районном центре.</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6294" y="179512"/>
            <a:ext cx="5832648" cy="792088"/>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Потребительский рынок</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TextBox 7"/>
          <p:cNvSpPr txBox="1"/>
          <p:nvPr/>
        </p:nvSpPr>
        <p:spPr>
          <a:xfrm>
            <a:off x="1962398" y="1115616"/>
            <a:ext cx="3672408"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sz="2400" b="1" dirty="0" smtClean="0">
                <a:latin typeface="Times New Roman" pitchFamily="18" charset="0"/>
                <a:cs typeface="Times New Roman" pitchFamily="18" charset="0"/>
              </a:rPr>
              <a:t>Розничная торговля</a:t>
            </a:r>
            <a:endParaRPr lang="ru-RU" sz="2400" b="1" dirty="0">
              <a:latin typeface="Times New Roman" pitchFamily="18" charset="0"/>
              <a:cs typeface="Times New Roman" pitchFamily="18" charset="0"/>
            </a:endParaRPr>
          </a:p>
        </p:txBody>
      </p:sp>
      <p:sp>
        <p:nvSpPr>
          <p:cNvPr id="39942" name="Rectangle 6"/>
          <p:cNvSpPr>
            <a:spLocks noChangeArrowheads="1"/>
          </p:cNvSpPr>
          <p:nvPr/>
        </p:nvSpPr>
        <p:spPr bwMode="auto">
          <a:xfrm>
            <a:off x="3474566" y="2404208"/>
            <a:ext cx="3960439" cy="203132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1600" dirty="0" smtClean="0">
                <a:solidFill>
                  <a:srgbClr val="002060"/>
                </a:solidFill>
                <a:latin typeface="Times New Roman" pitchFamily="18" charset="0"/>
                <a:cs typeface="Times New Roman" pitchFamily="18" charset="0"/>
              </a:rPr>
              <a:t>      Главное правило магазина «Олимп</a:t>
            </a:r>
            <a:r>
              <a:rPr lang="ru-RU" sz="1600" smtClean="0">
                <a:solidFill>
                  <a:srgbClr val="002060"/>
                </a:solidFill>
                <a:latin typeface="Times New Roman" pitchFamily="18" charset="0"/>
                <a:cs typeface="Times New Roman" pitchFamily="18" charset="0"/>
              </a:rPr>
              <a:t>», который </a:t>
            </a:r>
            <a:r>
              <a:rPr lang="ru-RU" sz="1600" dirty="0" smtClean="0">
                <a:solidFill>
                  <a:srgbClr val="002060"/>
                </a:solidFill>
                <a:latin typeface="Times New Roman" pitchFamily="18" charset="0"/>
                <a:cs typeface="Times New Roman" pitchFamily="18" charset="0"/>
              </a:rPr>
              <a:t>находится в районном центре,  обеспечить покупателя всем  необходимым товаром, от продуктов питания  до канцелярии, представить полную линейку товаров,  при этом с минимальными накрутками, но без ущерба для качества.</a:t>
            </a:r>
          </a:p>
          <a:p>
            <a:pPr lvl="0" algn="just" fontAlgn="base">
              <a:spcBef>
                <a:spcPct val="0"/>
              </a:spcBef>
              <a:spcAft>
                <a:spcPct val="0"/>
              </a:spcAft>
            </a:pPr>
            <a:r>
              <a:rPr lang="ru-RU" sz="1400" dirty="0" smtClean="0">
                <a:solidFill>
                  <a:srgbClr val="002060"/>
                </a:solidFill>
                <a:latin typeface="Times New Roman" pitchFamily="18" charset="0"/>
                <a:cs typeface="Times New Roman" pitchFamily="18" charset="0"/>
              </a:rPr>
              <a:t>   </a:t>
            </a:r>
            <a:endParaRPr kumimoji="0" lang="ru-RU" sz="1400" b="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13" name="Текст 2"/>
          <p:cNvSpPr txBox="1">
            <a:spLocks/>
          </p:cNvSpPr>
          <p:nvPr/>
        </p:nvSpPr>
        <p:spPr>
          <a:xfrm>
            <a:off x="3402558" y="5364088"/>
            <a:ext cx="3960440" cy="2411760"/>
          </a:xfrm>
          <a:prstGeom prst="rect">
            <a:avLst/>
          </a:prstGeom>
        </p:spPr>
        <p:style>
          <a:lnRef idx="1">
            <a:schemeClr val="accent2"/>
          </a:lnRef>
          <a:fillRef idx="3">
            <a:schemeClr val="accent2"/>
          </a:fillRef>
          <a:effectRef idx="2">
            <a:schemeClr val="accent2"/>
          </a:effectRef>
          <a:fontRef idx="minor">
            <a:schemeClr val="lt1"/>
          </a:fontRef>
        </p:style>
        <p:txBody>
          <a:bodyPr vert="horz" lIns="45720" rIns="45720" anchor="ctr">
            <a:normAutofit lnSpcReduction="10000"/>
          </a:bodyPr>
          <a:lstStyle/>
          <a:p>
            <a:pPr marL="72000" marR="0" lvl="0" indent="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ru-RU" sz="16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Какой сюрприз преподнести своей второй половинке, чем порадовать друзей, родных и, конечно, самых маленьких </a:t>
            </a:r>
            <a:r>
              <a:rPr kumimoji="0" lang="ru-RU" sz="16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амурчан</a:t>
            </a:r>
            <a:r>
              <a:rPr kumimoji="0" lang="ru-RU" sz="16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Ответы на эти вопросы знает владелица магазинов «Сказка» и «Орел», что в селе Тамбовка, Галина Измайлова. За двадцать лет вполне успешного бизнеса она научилась не только под завязку комплектовать свои торговые точки, но и дарить людям хорошее настроение.</a:t>
            </a:r>
            <a:endParaRPr kumimoji="0" lang="ru-RU" sz="16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14" name="Рисунок 13" descr="https://www.ampravda.ru/files/articles-2/55374/zc000ejsx078-640.jpg"/>
          <p:cNvPicPr/>
          <p:nvPr/>
        </p:nvPicPr>
        <p:blipFill>
          <a:blip r:embed="rId2" cstate="print"/>
          <a:srcRect/>
          <a:stretch>
            <a:fillRect/>
          </a:stretch>
        </p:blipFill>
        <p:spPr bwMode="auto">
          <a:xfrm>
            <a:off x="0" y="5364088"/>
            <a:ext cx="3258542" cy="2304256"/>
          </a:xfrm>
          <a:prstGeom prst="rect">
            <a:avLst/>
          </a:prstGeom>
          <a:ln>
            <a:noFill/>
          </a:ln>
          <a:effectLst>
            <a:softEdge rad="112500"/>
          </a:effectLst>
        </p:spPr>
      </p:pic>
      <p:pic>
        <p:nvPicPr>
          <p:cNvPr id="10" name="Рисунок 9" descr="https://www.ampravda.ru/files/articles-2/59208/2jgo630pxlx0-640.jpg"/>
          <p:cNvPicPr/>
          <p:nvPr/>
        </p:nvPicPr>
        <p:blipFill>
          <a:blip r:embed="rId3" cstate="print"/>
          <a:srcRect/>
          <a:stretch>
            <a:fillRect/>
          </a:stretch>
        </p:blipFill>
        <p:spPr bwMode="auto">
          <a:xfrm>
            <a:off x="90190" y="2411760"/>
            <a:ext cx="3258541" cy="20212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2278" y="323528"/>
            <a:ext cx="5616624" cy="720080"/>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Оглавление</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34206" y="1403648"/>
            <a:ext cx="6846176" cy="7488832"/>
          </a:xfrm>
        </p:spPr>
        <p:style>
          <a:lnRef idx="1">
            <a:schemeClr val="accent2"/>
          </a:lnRef>
          <a:fillRef idx="3">
            <a:schemeClr val="accent2"/>
          </a:fillRef>
          <a:effectRef idx="2">
            <a:schemeClr val="accent2"/>
          </a:effectRef>
          <a:fontRef idx="minor">
            <a:schemeClr val="lt1"/>
          </a:fontRef>
        </p:style>
        <p:txBody>
          <a:bodyPr>
            <a:noAutofit/>
          </a:bodyPr>
          <a:lstStyle/>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1. Обращение к инвесторам</a:t>
            </a:r>
          </a:p>
          <a:p>
            <a:pPr marL="457200" indent="-457200">
              <a:lnSpc>
                <a:spcPts val="1600"/>
              </a:lnSpc>
              <a:spcBef>
                <a:spcPts val="0"/>
              </a:spcBef>
            </a:pPr>
            <a:endParaRPr lang="ru-RU" sz="1600" b="1" dirty="0" smtClean="0">
              <a:solidFill>
                <a:schemeClr val="bg2">
                  <a:lumMod val="75000"/>
                </a:schemeClr>
              </a:solidFill>
              <a:latin typeface="Times New Roman" pitchFamily="18" charset="0"/>
              <a:cs typeface="Times New Roman" pitchFamily="18" charset="0"/>
            </a:endParaRP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2. Общие сведения муниципального образования</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2.1. Географическое положение. </a:t>
            </a:r>
          </a:p>
          <a:p>
            <a:pPr marL="457200" indent="-457200">
              <a:lnSpc>
                <a:spcPts val="1600"/>
              </a:lnSpc>
              <a:spcBef>
                <a:spcPts val="0"/>
              </a:spcBef>
            </a:pPr>
            <a:endParaRPr lang="ru-RU" sz="1600" dirty="0" smtClean="0">
              <a:solidFill>
                <a:schemeClr val="bg2">
                  <a:lumMod val="75000"/>
                </a:schemeClr>
              </a:solidFill>
              <a:latin typeface="Times New Roman" pitchFamily="18" charset="0"/>
              <a:cs typeface="Times New Roman" pitchFamily="18" charset="0"/>
            </a:endParaRP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3. Население и социальная сфера</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3.1. Население и структура трудовых ресурсов.</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3.2. Здравоохранение.</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3.3. Образование.</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3.4. Физическая культура и спорт.</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3.5. Культура.</a:t>
            </a:r>
          </a:p>
          <a:p>
            <a:pPr marL="457200" indent="-457200">
              <a:lnSpc>
                <a:spcPts val="1600"/>
              </a:lnSpc>
              <a:spcBef>
                <a:spcPts val="0"/>
              </a:spcBef>
            </a:pPr>
            <a:endParaRPr lang="ru-RU" sz="1600" dirty="0" smtClean="0">
              <a:solidFill>
                <a:schemeClr val="bg2">
                  <a:lumMod val="75000"/>
                </a:schemeClr>
              </a:solidFill>
              <a:latin typeface="Times New Roman" pitchFamily="18" charset="0"/>
              <a:cs typeface="Times New Roman" pitchFamily="18" charset="0"/>
            </a:endParaRP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4. Инфраструктурный потенциал</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4.1. Транспортная система</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4.2. Связь и телекоммуникации</a:t>
            </a:r>
          </a:p>
          <a:p>
            <a:pPr marL="457200" indent="-457200">
              <a:lnSpc>
                <a:spcPts val="1600"/>
              </a:lnSpc>
              <a:spcBef>
                <a:spcPts val="0"/>
              </a:spcBef>
            </a:pPr>
            <a:endParaRPr lang="ru-RU" sz="1600" dirty="0" smtClean="0">
              <a:solidFill>
                <a:schemeClr val="bg2">
                  <a:lumMod val="75000"/>
                </a:schemeClr>
              </a:solidFill>
              <a:latin typeface="Times New Roman" pitchFamily="18" charset="0"/>
              <a:cs typeface="Times New Roman" pitchFamily="18" charset="0"/>
            </a:endParaRP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5.</a:t>
            </a:r>
            <a:r>
              <a:rPr lang="ru-RU" sz="1600" dirty="0" smtClean="0">
                <a:solidFill>
                  <a:schemeClr val="bg2">
                    <a:lumMod val="75000"/>
                  </a:schemeClr>
                </a:solidFill>
                <a:latin typeface="Times New Roman" pitchFamily="18" charset="0"/>
                <a:cs typeface="Times New Roman" pitchFamily="18" charset="0"/>
              </a:rPr>
              <a:t> </a:t>
            </a:r>
            <a:r>
              <a:rPr lang="ru-RU" sz="1600" b="1" dirty="0" smtClean="0">
                <a:solidFill>
                  <a:schemeClr val="bg2">
                    <a:lumMod val="75000"/>
                  </a:schemeClr>
                </a:solidFill>
                <a:latin typeface="Times New Roman" pitchFamily="18" charset="0"/>
                <a:cs typeface="Times New Roman" pitchFamily="18" charset="0"/>
              </a:rPr>
              <a:t>Экономика и положение в реальном секторе</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5.1. Сельское хозяйство.</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5.2. Промышленность.</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5.3. Строительство и инвестиции</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5.4. Потребительский рынок.</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5.5. Бюджет.</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5.6. Туризм.</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5.7. Перечень наиболее значимых предприятий.</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5.8. Удельный вес района в областных социально- экономических показателях.</a:t>
            </a:r>
          </a:p>
          <a:p>
            <a:pPr marL="457200" indent="-457200">
              <a:lnSpc>
                <a:spcPts val="1600"/>
              </a:lnSpc>
              <a:spcBef>
                <a:spcPts val="0"/>
              </a:spcBef>
            </a:pPr>
            <a:r>
              <a:rPr lang="ru-RU" sz="1600" dirty="0" smtClean="0">
                <a:solidFill>
                  <a:schemeClr val="bg2">
                    <a:lumMod val="75000"/>
                  </a:schemeClr>
                </a:solidFill>
                <a:latin typeface="Times New Roman" pitchFamily="18" charset="0"/>
                <a:cs typeface="Times New Roman" pitchFamily="18" charset="0"/>
              </a:rPr>
              <a:t>       </a:t>
            </a:r>
            <a:r>
              <a:rPr lang="ru-RU" sz="1600" b="1" dirty="0" smtClean="0">
                <a:solidFill>
                  <a:schemeClr val="bg2">
                    <a:lumMod val="75000"/>
                  </a:schemeClr>
                </a:solidFill>
                <a:latin typeface="Times New Roman" pitchFamily="18" charset="0"/>
                <a:cs typeface="Times New Roman" pitchFamily="18" charset="0"/>
              </a:rPr>
              <a:t>6. Нормативно-правовая база.</a:t>
            </a: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7. Формы поддержки МСП  и инвестиционной деятельности.</a:t>
            </a: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8. Контактная информация по вопросам взаимодействия с инвесторами.</a:t>
            </a: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9. Ключевые инвестиционные проекты.</a:t>
            </a: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10. Наши инвестиционные площадки. </a:t>
            </a: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11 Инвестиционные преимущества.</a:t>
            </a:r>
          </a:p>
          <a:p>
            <a:pPr marL="457200" indent="-457200">
              <a:lnSpc>
                <a:spcPts val="1600"/>
              </a:lnSpc>
              <a:spcBef>
                <a:spcPts val="0"/>
              </a:spcBef>
            </a:pPr>
            <a:r>
              <a:rPr lang="ru-RU" sz="1600" b="1" dirty="0" smtClean="0">
                <a:solidFill>
                  <a:schemeClr val="bg2">
                    <a:lumMod val="75000"/>
                  </a:schemeClr>
                </a:solidFill>
                <a:latin typeface="Times New Roman" pitchFamily="18" charset="0"/>
                <a:cs typeface="Times New Roman" pitchFamily="18" charset="0"/>
              </a:rPr>
              <a:t>       12. Руководство и контакты.</a:t>
            </a:r>
          </a:p>
          <a:p>
            <a:pPr marL="457200" indent="-457200">
              <a:lnSpc>
                <a:spcPts val="1300"/>
              </a:lnSpc>
              <a:spcBef>
                <a:spcPts val="0"/>
              </a:spcBef>
            </a:pPr>
            <a:endParaRPr lang="ru-RU" sz="1600" dirty="0" smtClean="0">
              <a:solidFill>
                <a:schemeClr val="bg2">
                  <a:lumMod val="75000"/>
                </a:schemeClr>
              </a:solidFill>
              <a:latin typeface="Times New Roman" pitchFamily="18" charset="0"/>
              <a:cs typeface="Times New Roman" pitchFamily="18" charset="0"/>
            </a:endParaRPr>
          </a:p>
          <a:p>
            <a:pPr marL="457200" indent="-457200">
              <a:lnSpc>
                <a:spcPts val="1300"/>
              </a:lnSpc>
              <a:spcBef>
                <a:spcPts val="0"/>
              </a:spcBef>
            </a:pPr>
            <a:r>
              <a:rPr lang="ru-RU" sz="1600" dirty="0" smtClean="0">
                <a:solidFill>
                  <a:schemeClr val="bg2">
                    <a:lumMod val="75000"/>
                  </a:schemeClr>
                </a:solidFill>
                <a:latin typeface="Times New Roman" pitchFamily="18" charset="0"/>
                <a:cs typeface="Times New Roman" pitchFamily="18" charset="0"/>
              </a:rPr>
              <a:t>       </a:t>
            </a:r>
            <a:endParaRPr lang="ru-RU" sz="1600" dirty="0">
              <a:solidFill>
                <a:schemeClr val="bg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2"/>
          <p:cNvSpPr txBox="1">
            <a:spLocks/>
          </p:cNvSpPr>
          <p:nvPr/>
        </p:nvSpPr>
        <p:spPr>
          <a:xfrm>
            <a:off x="234207" y="2627784"/>
            <a:ext cx="7200800" cy="2232248"/>
          </a:xfrm>
          <a:prstGeom prst="rect">
            <a:avLst/>
          </a:prstGeom>
        </p:spPr>
        <p:style>
          <a:lnRef idx="1">
            <a:schemeClr val="accent2"/>
          </a:lnRef>
          <a:fillRef idx="3">
            <a:schemeClr val="accent2"/>
          </a:fillRef>
          <a:effectRef idx="2">
            <a:schemeClr val="accent2"/>
          </a:effectRef>
          <a:fontRef idx="minor">
            <a:schemeClr val="lt1"/>
          </a:fontRef>
        </p:style>
        <p:txBody>
          <a:bodyPr vert="horz" lIns="45720" rIns="45720" anchor="t">
            <a:noAutofit/>
          </a:bodyPr>
          <a:lstStyle/>
          <a:p>
            <a:pPr marL="72000" marR="0" lvl="0" indent="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ru-RU"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Практически всем женщинам районного центра известен </a:t>
            </a:r>
            <a:r>
              <a:rPr lang="ru-RU" noProof="0" dirty="0" smtClean="0">
                <a:solidFill>
                  <a:srgbClr val="002060"/>
                </a:solidFill>
                <a:latin typeface="Times New Roman" pitchFamily="18" charset="0"/>
                <a:cs typeface="Times New Roman" pitchFamily="18" charset="0"/>
              </a:rPr>
              <a:t>с</a:t>
            </a:r>
            <a:r>
              <a:rPr kumimoji="0" lang="ru-RU"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алон красоты  «Лайм». Каждая женщина хотя бы один раз была клиенткой данного салона, в котором работа строится исходя из пожеланий клиентов, поэтому он может открыть свои двери в шесть утра, а закрыться поздним вечером. Не выезжая за пределы района, даже самый привередливый клиент может получить целый спектр услуг от стрижки и  окраски волос, до масок, массажей и </a:t>
            </a:r>
            <a:r>
              <a:rPr kumimoji="0" lang="ru-RU"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пилинга</a:t>
            </a:r>
            <a:r>
              <a:rPr kumimoji="0" lang="ru-RU"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ru-RU"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6" name="Picture 2" descr="D:\User\Desktop\РАБОТА\Инвестиции\ИНВестиционный Паспорт\ФОТО\лайм\Ольга Кудряш (@semenova1974) • Фото и видео в Instagram_files\10431964_821430224542698_1291635334_n.jpg"/>
          <p:cNvPicPr>
            <a:picLocks noChangeAspect="1" noChangeArrowheads="1"/>
          </p:cNvPicPr>
          <p:nvPr/>
        </p:nvPicPr>
        <p:blipFill>
          <a:blip r:embed="rId2" cstate="print"/>
          <a:srcRect/>
          <a:stretch>
            <a:fillRect/>
          </a:stretch>
        </p:blipFill>
        <p:spPr bwMode="auto">
          <a:xfrm>
            <a:off x="450230" y="5292080"/>
            <a:ext cx="3096344" cy="3096344"/>
          </a:xfrm>
          <a:prstGeom prst="rect">
            <a:avLst/>
          </a:prstGeom>
          <a:ln>
            <a:noFill/>
          </a:ln>
          <a:effectLst>
            <a:softEdge rad="112500"/>
          </a:effectLst>
        </p:spPr>
      </p:pic>
      <p:pic>
        <p:nvPicPr>
          <p:cNvPr id="7" name="Picture 3" descr="D:\User\Desktop\РАБОТА\Инвестиции\ИНВестиционный Паспорт\ФОТО\лайм\Ольга Кудряш (@semenova1974) • Фото и видео в Instagram_files\10755908_1534915016771802_1082710463_n - копия.jpg"/>
          <p:cNvPicPr>
            <a:picLocks noChangeAspect="1" noChangeArrowheads="1"/>
          </p:cNvPicPr>
          <p:nvPr/>
        </p:nvPicPr>
        <p:blipFill>
          <a:blip r:embed="rId3" cstate="print"/>
          <a:srcRect/>
          <a:stretch>
            <a:fillRect/>
          </a:stretch>
        </p:blipFill>
        <p:spPr bwMode="auto">
          <a:xfrm>
            <a:off x="3978622" y="5292080"/>
            <a:ext cx="3168352" cy="3168352"/>
          </a:xfrm>
          <a:prstGeom prst="rect">
            <a:avLst/>
          </a:prstGeom>
          <a:ln>
            <a:noFill/>
          </a:ln>
          <a:effectLst>
            <a:softEdge rad="112500"/>
          </a:effectLst>
        </p:spPr>
      </p:pic>
      <p:pic>
        <p:nvPicPr>
          <p:cNvPr id="8" name="Picture 4" descr="D:\User\Desktop\РАБОТА\Инвестиции\ИНВестиционный Паспорт\ФОТО\лайм\Ольга Кудряш (@semenova1974) • Фото и видео в Instagram_files\18812630_1725239287773839_2282271498548805632_n.jpg"/>
          <p:cNvPicPr>
            <a:picLocks noChangeAspect="1" noChangeArrowheads="1"/>
          </p:cNvPicPr>
          <p:nvPr/>
        </p:nvPicPr>
        <p:blipFill>
          <a:blip r:embed="rId4" cstate="print"/>
          <a:srcRect/>
          <a:stretch>
            <a:fillRect/>
          </a:stretch>
        </p:blipFill>
        <p:spPr bwMode="auto">
          <a:xfrm>
            <a:off x="4554686" y="179512"/>
            <a:ext cx="2483768" cy="2483768"/>
          </a:xfrm>
          <a:prstGeom prst="rect">
            <a:avLst/>
          </a:prstGeom>
          <a:ln>
            <a:noFill/>
          </a:ln>
          <a:effectLst>
            <a:softEdge rad="112500"/>
          </a:effectLst>
        </p:spPr>
      </p:pic>
      <p:sp>
        <p:nvSpPr>
          <p:cNvPr id="9" name="Прямоугольник 8"/>
          <p:cNvSpPr/>
          <p:nvPr/>
        </p:nvSpPr>
        <p:spPr>
          <a:xfrm>
            <a:off x="1674366" y="1115616"/>
            <a:ext cx="2592288" cy="46166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400" b="1" dirty="0" smtClean="0">
                <a:latin typeface="Times New Roman" pitchFamily="18" charset="0"/>
                <a:cs typeface="Times New Roman" pitchFamily="18" charset="0"/>
              </a:rPr>
              <a:t>Услуги</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2318" y="251520"/>
            <a:ext cx="5256584" cy="792088"/>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Бюджет </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162198" y="1331640"/>
            <a:ext cx="7272808" cy="7488832"/>
          </a:xfrm>
        </p:spPr>
        <p:style>
          <a:lnRef idx="1">
            <a:schemeClr val="accent2"/>
          </a:lnRef>
          <a:fillRef idx="3">
            <a:schemeClr val="accent2"/>
          </a:fillRef>
          <a:effectRef idx="2">
            <a:schemeClr val="accent2"/>
          </a:effectRef>
          <a:fontRef idx="minor">
            <a:schemeClr val="lt1"/>
          </a:fontRef>
        </p:style>
        <p:txBody>
          <a:bodyPr/>
          <a:lstStyle/>
          <a:p>
            <a:pPr algn="ctr"/>
            <a:r>
              <a:rPr lang="ru-RU" sz="1800" b="1" dirty="0" smtClean="0">
                <a:solidFill>
                  <a:srgbClr val="002060"/>
                </a:solidFill>
                <a:latin typeface="Times New Roman" pitchFamily="18" charset="0"/>
                <a:cs typeface="Times New Roman" pitchFamily="18" charset="0"/>
              </a:rPr>
              <a:t>Структура доходов, поступивших в бюджет Тамбовского района</a:t>
            </a:r>
            <a:endParaRPr lang="ru-RU" sz="1800" dirty="0" smtClean="0">
              <a:solidFill>
                <a:srgbClr val="002060"/>
              </a:solidFill>
              <a:latin typeface="Times New Roman" pitchFamily="18" charset="0"/>
              <a:cs typeface="Times New Roman" pitchFamily="18" charset="0"/>
            </a:endParaRPr>
          </a:p>
          <a:p>
            <a:pPr algn="ctr"/>
            <a:r>
              <a:rPr lang="ru-RU" sz="1800" b="1" dirty="0" smtClean="0">
                <a:solidFill>
                  <a:srgbClr val="002060"/>
                </a:solidFill>
                <a:latin typeface="Times New Roman" pitchFamily="18" charset="0"/>
                <a:cs typeface="Times New Roman" pitchFamily="18" charset="0"/>
              </a:rPr>
              <a:t>в 201</a:t>
            </a:r>
            <a:r>
              <a:rPr lang="en-US" sz="1800" b="1" dirty="0" smtClean="0">
                <a:solidFill>
                  <a:srgbClr val="002060"/>
                </a:solidFill>
                <a:latin typeface="Times New Roman" pitchFamily="18" charset="0"/>
                <a:cs typeface="Times New Roman" pitchFamily="18" charset="0"/>
              </a:rPr>
              <a:t>6</a:t>
            </a:r>
            <a:r>
              <a:rPr lang="ru-RU" sz="1800" b="1" dirty="0" smtClean="0">
                <a:solidFill>
                  <a:srgbClr val="002060"/>
                </a:solidFill>
                <a:latin typeface="Times New Roman" pitchFamily="18" charset="0"/>
                <a:cs typeface="Times New Roman" pitchFamily="18" charset="0"/>
              </a:rPr>
              <a:t> году</a:t>
            </a:r>
            <a:endParaRPr lang="ru-RU" sz="1800" dirty="0" smtClean="0">
              <a:solidFill>
                <a:srgbClr val="002060"/>
              </a:solidFill>
              <a:latin typeface="Times New Roman" pitchFamily="18" charset="0"/>
              <a:cs typeface="Times New Roman" pitchFamily="18" charset="0"/>
            </a:endParaRPr>
          </a:p>
          <a:p>
            <a:endParaRPr lang="ru-RU" dirty="0">
              <a:solidFill>
                <a:srgbClr val="002060"/>
              </a:solidFill>
            </a:endParaRPr>
          </a:p>
        </p:txBody>
      </p:sp>
      <p:graphicFrame>
        <p:nvGraphicFramePr>
          <p:cNvPr id="5" name="Диаграмма 4"/>
          <p:cNvGraphicFramePr/>
          <p:nvPr/>
        </p:nvGraphicFramePr>
        <p:xfrm>
          <a:off x="0" y="5580112"/>
          <a:ext cx="4698702"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1098302" y="4788024"/>
            <a:ext cx="5400600" cy="646331"/>
          </a:xfrm>
          <a:prstGeom prst="rect">
            <a:avLst/>
          </a:prstGeom>
        </p:spPr>
        <p:txBody>
          <a:bodyPr wrap="square">
            <a:spAutoFit/>
          </a:bodyPr>
          <a:lstStyle/>
          <a:p>
            <a:pPr algn="ctr"/>
            <a:r>
              <a:rPr lang="ru-RU" b="1" dirty="0" smtClean="0">
                <a:solidFill>
                  <a:srgbClr val="002060"/>
                </a:solidFill>
                <a:latin typeface="Times New Roman" pitchFamily="18" charset="0"/>
                <a:cs typeface="Times New Roman" pitchFamily="18" charset="0"/>
              </a:rPr>
              <a:t>Структура налоговых доходов районного бюджета в 2016 г </a:t>
            </a:r>
            <a:endParaRPr lang="ru-RU" dirty="0">
              <a:solidFill>
                <a:srgbClr val="002060"/>
              </a:solidFill>
              <a:latin typeface="Times New Roman" pitchFamily="18" charset="0"/>
              <a:cs typeface="Times New Roman" pitchFamily="18" charset="0"/>
            </a:endParaRPr>
          </a:p>
        </p:txBody>
      </p:sp>
      <p:graphicFrame>
        <p:nvGraphicFramePr>
          <p:cNvPr id="7" name="Диаграмма 6"/>
          <p:cNvGraphicFramePr/>
          <p:nvPr/>
        </p:nvGraphicFramePr>
        <p:xfrm>
          <a:off x="234206" y="1979712"/>
          <a:ext cx="3672408"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38914" name="Rectangle 2"/>
          <p:cNvSpPr>
            <a:spLocks noChangeArrowheads="1"/>
          </p:cNvSpPr>
          <p:nvPr/>
        </p:nvSpPr>
        <p:spPr bwMode="auto">
          <a:xfrm>
            <a:off x="3978622" y="2267744"/>
            <a:ext cx="3384376" cy="2462213"/>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539750" algn="just" defTabSz="914400" rtl="0" eaLnBrk="1" fontAlgn="base" latinLnBrk="0" hangingPunct="1">
              <a:lnSpc>
                <a:spcPct val="100000"/>
              </a:lnSpc>
              <a:spcBef>
                <a:spcPct val="0"/>
              </a:spcBef>
              <a:spcAft>
                <a:spcPct val="0"/>
              </a:spcAft>
              <a:buClrTx/>
              <a:buSzTx/>
              <a:buFontTx/>
              <a:buNone/>
              <a:tabLst>
                <a:tab pos="450850" algn="l"/>
              </a:tabLst>
            </a:pPr>
            <a:r>
              <a:rPr kumimoji="0" lang="ru-RU" sz="1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Основными </a:t>
            </a:r>
            <a:r>
              <a:rPr kumimoji="0" lang="ru-RU" sz="1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бюджетообразующими</a:t>
            </a:r>
            <a:r>
              <a:rPr kumimoji="0" lang="ru-RU" sz="1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доходными источниками районного бюджета являются налоговые доходы. Доля налоговых доходов в общем объеме собственных доходов консолидированного бюджета составила 87%. Налоговые доходы в 2016 году исполнены в сумме  110</a:t>
            </a:r>
            <a:r>
              <a:rPr kumimoji="0" lang="ru-RU" sz="1400" b="0" i="0" u="none" strike="noStrike" cap="none" normalizeH="0" dirty="0" smtClean="0">
                <a:ln>
                  <a:noFill/>
                </a:ln>
                <a:solidFill>
                  <a:srgbClr val="002060"/>
                </a:solidFill>
                <a:effectLst/>
                <a:latin typeface="Times New Roman" pitchFamily="18" charset="0"/>
                <a:ea typeface="Calibri" pitchFamily="34" charset="0"/>
                <a:cs typeface="Times New Roman" pitchFamily="18" charset="0"/>
              </a:rPr>
              <a:t> 207,6</a:t>
            </a:r>
            <a:r>
              <a:rPr kumimoji="0" lang="ru-RU" sz="1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тыс. руб. или 93,7 % к уточненным бюджетным назначениям.</a:t>
            </a:r>
            <a:endParaRPr kumimoji="0" lang="ru-RU" sz="14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10" name="Прямоугольник 9"/>
          <p:cNvSpPr/>
          <p:nvPr/>
        </p:nvSpPr>
        <p:spPr>
          <a:xfrm>
            <a:off x="4626694" y="5652120"/>
            <a:ext cx="2736304" cy="181588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ru-RU" sz="1600" dirty="0" smtClean="0">
                <a:solidFill>
                  <a:srgbClr val="002060"/>
                </a:solidFill>
                <a:latin typeface="Times New Roman" pitchFamily="18" charset="0"/>
                <a:cs typeface="Times New Roman" pitchFamily="18" charset="0"/>
              </a:rPr>
              <a:t>Основным источником доходной части бюджета муниципального района является налог на доходы физических лиц и составляет 75,1 % в собственных доходах.</a:t>
            </a:r>
            <a:endParaRPr lang="ru-RU" sz="16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6334" y="251520"/>
            <a:ext cx="4968552" cy="576064"/>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Бюджет</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34206" y="1043608"/>
            <a:ext cx="7218982" cy="7848872"/>
          </a:xfrm>
        </p:spPr>
        <p:style>
          <a:lnRef idx="1">
            <a:schemeClr val="accent2"/>
          </a:lnRef>
          <a:fillRef idx="3">
            <a:schemeClr val="accent2"/>
          </a:fillRef>
          <a:effectRef idx="2">
            <a:schemeClr val="accent2"/>
          </a:effectRef>
          <a:fontRef idx="minor">
            <a:schemeClr val="lt1"/>
          </a:fontRef>
        </p:style>
        <p:txBody>
          <a:bodyPr>
            <a:normAutofit/>
          </a:bodyPr>
          <a:lstStyle/>
          <a:p>
            <a:pPr algn="ctr"/>
            <a:r>
              <a:rPr lang="ru-RU" sz="2400" b="1" dirty="0" smtClean="0">
                <a:solidFill>
                  <a:srgbClr val="002060"/>
                </a:solidFill>
                <a:latin typeface="Times New Roman" pitchFamily="18" charset="0"/>
                <a:cs typeface="Times New Roman" pitchFamily="18" charset="0"/>
              </a:rPr>
              <a:t>Структура неналоговых доходов</a:t>
            </a:r>
            <a:endParaRPr lang="ru-RU" sz="2400" b="1" dirty="0">
              <a:solidFill>
                <a:srgbClr val="002060"/>
              </a:solidFill>
              <a:latin typeface="Times New Roman" pitchFamily="18" charset="0"/>
              <a:cs typeface="Times New Roman" pitchFamily="18" charset="0"/>
            </a:endParaRPr>
          </a:p>
        </p:txBody>
      </p:sp>
      <p:graphicFrame>
        <p:nvGraphicFramePr>
          <p:cNvPr id="4" name="Диаграмма 3"/>
          <p:cNvGraphicFramePr/>
          <p:nvPr/>
        </p:nvGraphicFramePr>
        <p:xfrm>
          <a:off x="522238" y="1691680"/>
          <a:ext cx="6552728" cy="33843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p:cNvGraphicFramePr/>
          <p:nvPr/>
        </p:nvGraphicFramePr>
        <p:xfrm>
          <a:off x="234206" y="5903640"/>
          <a:ext cx="7056784" cy="324036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10270" y="5292080"/>
            <a:ext cx="5832648" cy="461665"/>
          </a:xfrm>
          <a:prstGeom prst="rect">
            <a:avLst/>
          </a:prstGeom>
          <a:noFill/>
        </p:spPr>
        <p:txBody>
          <a:bodyPr wrap="square" rtlCol="0">
            <a:spAutoFit/>
          </a:bodyPr>
          <a:lstStyle/>
          <a:p>
            <a:pPr algn="ctr"/>
            <a:r>
              <a:rPr lang="ru-RU" sz="2400" b="1" dirty="0" smtClean="0">
                <a:solidFill>
                  <a:srgbClr val="002060"/>
                </a:solidFill>
                <a:latin typeface="Times New Roman" pitchFamily="18" charset="0"/>
                <a:cs typeface="Times New Roman" pitchFamily="18" charset="0"/>
              </a:rPr>
              <a:t>Структура безвозмездных поступлений</a:t>
            </a:r>
            <a:endParaRPr lang="ru-RU" sz="24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2398" y="251520"/>
            <a:ext cx="3888432" cy="648072"/>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Туризм</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162197" y="2483768"/>
            <a:ext cx="7344817" cy="2880320"/>
          </a:xfrm>
        </p:spPr>
        <p:style>
          <a:lnRef idx="1">
            <a:schemeClr val="accent2"/>
          </a:lnRef>
          <a:fillRef idx="3">
            <a:schemeClr val="accent2"/>
          </a:fillRef>
          <a:effectRef idx="2">
            <a:schemeClr val="accent2"/>
          </a:effectRef>
          <a:fontRef idx="minor">
            <a:schemeClr val="lt1"/>
          </a:fontRef>
        </p:style>
        <p:txBody>
          <a:bodyPr anchor="t">
            <a:noAutofit/>
          </a:bodyPr>
          <a:lstStyle/>
          <a:p>
            <a:pPr marL="72000" algn="just"/>
            <a:r>
              <a:rPr lang="ru-RU" sz="1400" b="1" dirty="0" smtClean="0">
                <a:solidFill>
                  <a:srgbClr val="002060"/>
                </a:solidFill>
                <a:latin typeface="Times New Roman" pitchFamily="18" charset="0"/>
                <a:cs typeface="Times New Roman" pitchFamily="18" charset="0"/>
              </a:rPr>
              <a:t> </a:t>
            </a:r>
            <a:r>
              <a:rPr lang="ru-RU" sz="1400" b="1" dirty="0" err="1" smtClean="0">
                <a:solidFill>
                  <a:srgbClr val="002060"/>
                </a:solidFill>
                <a:latin typeface="Times New Roman" pitchFamily="18" charset="0"/>
                <a:cs typeface="Times New Roman" pitchFamily="18" charset="0"/>
              </a:rPr>
              <a:t>Муравьевский</a:t>
            </a:r>
            <a:r>
              <a:rPr lang="ru-RU" sz="1400" b="1" dirty="0" smtClean="0">
                <a:solidFill>
                  <a:srgbClr val="002060"/>
                </a:solidFill>
                <a:latin typeface="Times New Roman" pitchFamily="18" charset="0"/>
                <a:cs typeface="Times New Roman" pitchFamily="18" charset="0"/>
              </a:rPr>
              <a:t> парк устойчивого природопользования</a:t>
            </a:r>
            <a:r>
              <a:rPr lang="ru-RU" sz="1400" dirty="0" smtClean="0">
                <a:solidFill>
                  <a:srgbClr val="002060"/>
                </a:solidFill>
                <a:latin typeface="Times New Roman" pitchFamily="18" charset="0"/>
                <a:cs typeface="Times New Roman" pitchFamily="18" charset="0"/>
              </a:rPr>
              <a:t>, расположенный в Тамбовском районе Амурской области, — это первая в России особо используемая природная территория (ОИПТ). Он занимает более 6 500 гектаров поймы и первой надпойменной террасы Амура. Его сотрудники и приезжие специалисты ведут мониторинг и изучение экологии птиц и природных сообществ, занимаются защитой и улучшением мест обитания редких видов птиц. В парке зарегистрировано более 300 видов птиц, в том числе дальневосточные аисты и шесть из семи видов журавлей, обитающих в России, более 600 видов высших растений. В международных профильных сменах, семинарах и рабочих встречах, организованных парком,  приняли участие свыше 3 000 учеников и учителей школ, студентов и преподавателей вузов, специалистов по охране природы, социальным вопросам, сельскому хозяйству, природному туризму из Амурской области, других регионов России, Австралии, Венгрии, Германии, Израиля, Индии, Казахстана, Канады, Китая, Республики Корея, Украины, Франции, США, Чехии, Швеции, ЮАР и Японии. </a:t>
            </a:r>
          </a:p>
          <a:p>
            <a:pPr algn="just"/>
            <a:endParaRPr lang="ru-RU" sz="1400" dirty="0" smtClean="0">
              <a:solidFill>
                <a:srgbClr val="002060"/>
              </a:solidFill>
              <a:latin typeface="Times New Roman" pitchFamily="18" charset="0"/>
              <a:cs typeface="Times New Roman" pitchFamily="18" charset="0"/>
            </a:endParaRPr>
          </a:p>
          <a:p>
            <a:pPr algn="just"/>
            <a:endParaRPr lang="ru-RU" sz="1400" dirty="0" smtClean="0">
              <a:solidFill>
                <a:srgbClr val="002060"/>
              </a:solidFill>
              <a:latin typeface="Times New Roman" pitchFamily="18" charset="0"/>
              <a:cs typeface="Times New Roman" pitchFamily="18" charset="0"/>
            </a:endParaRPr>
          </a:p>
          <a:p>
            <a:pPr algn="just"/>
            <a:r>
              <a:rPr lang="ru-RU" sz="1400" dirty="0" smtClean="0">
                <a:solidFill>
                  <a:srgbClr val="002060"/>
                </a:solidFill>
                <a:latin typeface="Times New Roman" pitchFamily="18" charset="0"/>
                <a:cs typeface="Times New Roman" pitchFamily="18" charset="0"/>
              </a:rPr>
              <a:t> </a:t>
            </a:r>
          </a:p>
          <a:p>
            <a:endParaRPr lang="ru-RU" sz="1400" dirty="0">
              <a:solidFill>
                <a:srgbClr val="002060"/>
              </a:solidFill>
              <a:latin typeface="Times New Roman" pitchFamily="18" charset="0"/>
              <a:cs typeface="Times New Roman" pitchFamily="18" charset="0"/>
            </a:endParaRPr>
          </a:p>
        </p:txBody>
      </p:sp>
      <p:pic>
        <p:nvPicPr>
          <p:cNvPr id="40962" name="Picture 2" descr="Муравьёвский парк устойчивого развития"/>
          <p:cNvPicPr>
            <a:picLocks noChangeAspect="1" noChangeArrowheads="1"/>
          </p:cNvPicPr>
          <p:nvPr/>
        </p:nvPicPr>
        <p:blipFill>
          <a:blip r:embed="rId2" cstate="print"/>
          <a:srcRect/>
          <a:stretch>
            <a:fillRect/>
          </a:stretch>
        </p:blipFill>
        <p:spPr bwMode="auto">
          <a:xfrm>
            <a:off x="234206" y="1043607"/>
            <a:ext cx="7128792" cy="1425759"/>
          </a:xfrm>
          <a:prstGeom prst="rect">
            <a:avLst/>
          </a:prstGeom>
          <a:ln>
            <a:noFill/>
          </a:ln>
          <a:effectLst>
            <a:softEdge rad="112500"/>
          </a:effectLst>
        </p:spPr>
      </p:pic>
      <p:pic>
        <p:nvPicPr>
          <p:cNvPr id="5" name="Рисунок 4" descr="http://www.amurvisit.ru/files/amurvisit/styles/large/public/images/prom0012.jpg?itok=KhWBcvb6"/>
          <p:cNvPicPr/>
          <p:nvPr/>
        </p:nvPicPr>
        <p:blipFill>
          <a:blip r:embed="rId3" cstate="print"/>
          <a:srcRect/>
          <a:stretch>
            <a:fillRect/>
          </a:stretch>
        </p:blipFill>
        <p:spPr bwMode="auto">
          <a:xfrm>
            <a:off x="0" y="7631832"/>
            <a:ext cx="1997668" cy="1512168"/>
          </a:xfrm>
          <a:prstGeom prst="rect">
            <a:avLst/>
          </a:prstGeom>
          <a:ln>
            <a:noFill/>
          </a:ln>
          <a:effectLst>
            <a:softEdge rad="112500"/>
          </a:effectLst>
        </p:spPr>
      </p:pic>
      <p:pic>
        <p:nvPicPr>
          <p:cNvPr id="7" name="Рисунок 6" descr="http://www.amurvisit.ru/files/amurvisit/styles/large/public/images/prom0062.jpg?itok=mbkep_-f"/>
          <p:cNvPicPr/>
          <p:nvPr/>
        </p:nvPicPr>
        <p:blipFill>
          <a:blip r:embed="rId4" cstate="print"/>
          <a:srcRect/>
          <a:stretch>
            <a:fillRect/>
          </a:stretch>
        </p:blipFill>
        <p:spPr bwMode="auto">
          <a:xfrm>
            <a:off x="5202758" y="7703839"/>
            <a:ext cx="2160239" cy="1440161"/>
          </a:xfrm>
          <a:prstGeom prst="rect">
            <a:avLst/>
          </a:prstGeom>
          <a:ln>
            <a:noFill/>
          </a:ln>
          <a:effectLst>
            <a:softEdge rad="112500"/>
          </a:effectLst>
        </p:spPr>
      </p:pic>
      <p:pic>
        <p:nvPicPr>
          <p:cNvPr id="8" name="Рисунок 7" descr="Музей истории сельского хозяйства Приамурья планирует расширить экспозицию"/>
          <p:cNvPicPr/>
          <p:nvPr/>
        </p:nvPicPr>
        <p:blipFill>
          <a:blip r:embed="rId5" cstate="print"/>
          <a:srcRect r="2716" b="7362"/>
          <a:stretch>
            <a:fillRect/>
          </a:stretch>
        </p:blipFill>
        <p:spPr bwMode="auto">
          <a:xfrm>
            <a:off x="2538462" y="7708006"/>
            <a:ext cx="2260253" cy="1435994"/>
          </a:xfrm>
          <a:prstGeom prst="rect">
            <a:avLst/>
          </a:prstGeom>
          <a:ln>
            <a:noFill/>
          </a:ln>
          <a:effectLst>
            <a:softEdge rad="112500"/>
          </a:effectLst>
        </p:spPr>
      </p:pic>
      <p:sp>
        <p:nvSpPr>
          <p:cNvPr id="9" name="Прямоугольник 8"/>
          <p:cNvSpPr/>
          <p:nvPr/>
        </p:nvSpPr>
        <p:spPr>
          <a:xfrm>
            <a:off x="234206" y="6012160"/>
            <a:ext cx="7200800" cy="1600438"/>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ru-RU" sz="1400" dirty="0" smtClean="0">
                <a:solidFill>
                  <a:srgbClr val="002060"/>
                </a:solidFill>
                <a:latin typeface="Times New Roman" pitchFamily="18" charset="0"/>
                <a:cs typeface="Times New Roman" pitchFamily="18" charset="0"/>
              </a:rPr>
              <a:t>             15 лет назад в Тамбовке появился свой музей – предмет гордости сельчан и жителей района. Разместили его в здании бывшей начальной школы. Начинали с нуля: первые экспонаты и большую часть нынешних передал Амурский краеведческий музей. Уже через полгода тамбовские музейщики подготовили несколько экспозиций. Не обошлись и без дарителей-односельчан. Теперь в музее шесть постоянно действующих экспозиций – садоводство, растениеводство и животноводство, зал </a:t>
            </a:r>
            <a:r>
              <a:rPr lang="ru-RU" sz="1400" dirty="0" err="1" smtClean="0">
                <a:solidFill>
                  <a:srgbClr val="002060"/>
                </a:solidFill>
                <a:latin typeface="Times New Roman" pitchFamily="18" charset="0"/>
                <a:cs typeface="Times New Roman" pitchFamily="18" charset="0"/>
              </a:rPr>
              <a:t>соеводства</a:t>
            </a:r>
            <a:r>
              <a:rPr lang="ru-RU" sz="1400" dirty="0" smtClean="0">
                <a:solidFill>
                  <a:srgbClr val="002060"/>
                </a:solidFill>
                <a:latin typeface="Times New Roman" pitchFamily="18" charset="0"/>
                <a:cs typeface="Times New Roman" pitchFamily="18" charset="0"/>
              </a:rPr>
              <a:t>, </a:t>
            </a:r>
            <a:r>
              <a:rPr lang="ru-RU" sz="1400" dirty="0" err="1" smtClean="0">
                <a:solidFill>
                  <a:srgbClr val="002060"/>
                </a:solidFill>
                <a:latin typeface="Times New Roman" pitchFamily="18" charset="0"/>
                <a:cs typeface="Times New Roman" pitchFamily="18" charset="0"/>
              </a:rPr>
              <a:t>зал</a:t>
            </a:r>
            <a:r>
              <a:rPr lang="ru-RU" sz="1400" dirty="0" smtClean="0">
                <a:solidFill>
                  <a:srgbClr val="002060"/>
                </a:solidFill>
                <a:latin typeface="Times New Roman" pitchFamily="18" charset="0"/>
                <a:cs typeface="Times New Roman" pitchFamily="18" charset="0"/>
              </a:rPr>
              <a:t> истории заселения края – всего около 15 тысяч. Есть даже предметы каменного века.</a:t>
            </a:r>
            <a:endParaRPr lang="ru-RU" sz="1400" dirty="0">
              <a:solidFill>
                <a:srgbClr val="002060"/>
              </a:solidFill>
              <a:latin typeface="Times New Roman" pitchFamily="18" charset="0"/>
              <a:cs typeface="Times New Roman" pitchFamily="18" charset="0"/>
            </a:endParaRPr>
          </a:p>
        </p:txBody>
      </p:sp>
      <p:sp>
        <p:nvSpPr>
          <p:cNvPr id="11" name="Прямоугольник 10"/>
          <p:cNvSpPr/>
          <p:nvPr/>
        </p:nvSpPr>
        <p:spPr>
          <a:xfrm>
            <a:off x="954286" y="5580112"/>
            <a:ext cx="583264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b="1" cap="all" dirty="0" smtClean="0">
                <a:latin typeface="Times New Roman" pitchFamily="18" charset="0"/>
                <a:cs typeface="Times New Roman" pitchFamily="18" charset="0"/>
              </a:rPr>
              <a:t>М</a:t>
            </a:r>
            <a:r>
              <a:rPr lang="ru-RU" b="1" dirty="0" smtClean="0">
                <a:latin typeface="Times New Roman" pitchFamily="18" charset="0"/>
                <a:cs typeface="Times New Roman" pitchFamily="18" charset="0"/>
              </a:rPr>
              <a:t>узей истории сельского хозяйства Приамурья</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2278" y="179512"/>
            <a:ext cx="5832648" cy="936104"/>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Перечень наиболее значимых предприятий района</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Текст 2"/>
          <p:cNvSpPr>
            <a:spLocks noGrp="1"/>
          </p:cNvSpPr>
          <p:nvPr>
            <p:ph type="body" idx="1"/>
          </p:nvPr>
        </p:nvSpPr>
        <p:spPr>
          <a:xfrm>
            <a:off x="450230" y="1547664"/>
            <a:ext cx="6768752" cy="7272808"/>
          </a:xfrm>
        </p:spPr>
        <p:txBody>
          <a:bodyPr/>
          <a:lstStyle/>
          <a:p>
            <a:endParaRPr lang="ru-RU" dirty="0"/>
          </a:p>
        </p:txBody>
      </p:sp>
      <p:graphicFrame>
        <p:nvGraphicFramePr>
          <p:cNvPr id="6" name="Таблица 5"/>
          <p:cNvGraphicFramePr>
            <a:graphicFrameLocks noGrp="1"/>
          </p:cNvGraphicFramePr>
          <p:nvPr/>
        </p:nvGraphicFramePr>
        <p:xfrm>
          <a:off x="162199" y="1331639"/>
          <a:ext cx="7344815" cy="7812360"/>
        </p:xfrm>
        <a:graphic>
          <a:graphicData uri="http://schemas.openxmlformats.org/drawingml/2006/table">
            <a:tbl>
              <a:tblPr firstRow="1" bandRow="1">
                <a:tableStyleId>{5C22544A-7EE6-4342-B048-85BDC9FD1C3A}</a:tableStyleId>
              </a:tblPr>
              <a:tblGrid>
                <a:gridCol w="360039"/>
                <a:gridCol w="1515234"/>
                <a:gridCol w="2531616"/>
                <a:gridCol w="1468963"/>
                <a:gridCol w="1468963"/>
              </a:tblGrid>
              <a:tr h="504937">
                <a:tc>
                  <a:txBody>
                    <a:bodyPr/>
                    <a:lstStyle/>
                    <a:p>
                      <a:pPr marL="155575" algn="ctr">
                        <a:lnSpc>
                          <a:spcPts val="950"/>
                        </a:lnSpc>
                        <a:spcAft>
                          <a:spcPts val="300"/>
                        </a:spcAft>
                      </a:pPr>
                      <a:r>
                        <a:rPr lang="ru-RU" sz="1000" b="1" kern="1200" spc="50" dirty="0">
                          <a:solidFill>
                            <a:schemeClr val="bg1"/>
                          </a:solidFill>
                          <a:latin typeface="Times New Roman" pitchFamily="18" charset="0"/>
                          <a:ea typeface="Calibri"/>
                          <a:cs typeface="Times New Roman" pitchFamily="18" charset="0"/>
                        </a:rPr>
                        <a:t>№</a:t>
                      </a:r>
                      <a:r>
                        <a:rPr lang="ru-RU" sz="1000" b="1"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marL="155575" algn="ctr">
                        <a:lnSpc>
                          <a:spcPts val="950"/>
                        </a:lnSpc>
                        <a:spcAft>
                          <a:spcPts val="300"/>
                        </a:spcAft>
                      </a:pPr>
                      <a:r>
                        <a:rPr lang="ru-RU" sz="1000" b="1" kern="1200" spc="50" dirty="0" err="1">
                          <a:solidFill>
                            <a:schemeClr val="bg1"/>
                          </a:solidFill>
                          <a:latin typeface="Times New Roman" pitchFamily="18" charset="0"/>
                          <a:ea typeface="Calibri"/>
                          <a:cs typeface="Times New Roman" pitchFamily="18" charset="0"/>
                        </a:rPr>
                        <a:t>п</a:t>
                      </a:r>
                      <a:r>
                        <a:rPr lang="ru-RU" sz="1000" b="1" kern="1200" spc="50" dirty="0">
                          <a:solidFill>
                            <a:schemeClr val="bg1"/>
                          </a:solidFill>
                          <a:latin typeface="Times New Roman" pitchFamily="18" charset="0"/>
                          <a:ea typeface="Calibri"/>
                          <a:cs typeface="Times New Roman" pitchFamily="18" charset="0"/>
                        </a:rPr>
                        <a:t>/</a:t>
                      </a:r>
                      <a:r>
                        <a:rPr lang="ru-RU" sz="1000" b="1" kern="1200" spc="50" dirty="0" err="1">
                          <a:solidFill>
                            <a:schemeClr val="bg1"/>
                          </a:solidFill>
                          <a:latin typeface="Times New Roman" pitchFamily="18" charset="0"/>
                          <a:ea typeface="Calibri"/>
                          <a:cs typeface="Times New Roman" pitchFamily="18" charset="0"/>
                        </a:rPr>
                        <a:t>п</a:t>
                      </a:r>
                      <a:r>
                        <a:rPr lang="ru-RU" sz="1000" b="1"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ctr">
                        <a:lnSpc>
                          <a:spcPts val="1295"/>
                        </a:lnSpc>
                        <a:spcAft>
                          <a:spcPts val="1000"/>
                        </a:spcAft>
                      </a:pPr>
                      <a:r>
                        <a:rPr lang="ru-RU" sz="1000" b="1" kern="1200" spc="50" dirty="0">
                          <a:solidFill>
                            <a:schemeClr val="bg1"/>
                          </a:solidFill>
                          <a:latin typeface="Times New Roman" pitchFamily="18" charset="0"/>
                          <a:ea typeface="Calibri"/>
                          <a:cs typeface="Times New Roman" pitchFamily="18" charset="0"/>
                        </a:rPr>
                        <a:t> Полное наименование  </a:t>
                      </a:r>
                      <a:r>
                        <a:rPr lang="ru-RU" sz="1000" b="1"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1320"/>
                        </a:lnSpc>
                        <a:spcAft>
                          <a:spcPts val="1000"/>
                        </a:spcAft>
                      </a:pPr>
                      <a:r>
                        <a:rPr lang="ru-RU" sz="1000" b="1" kern="1200" spc="50">
                          <a:solidFill>
                            <a:schemeClr val="bg1"/>
                          </a:solidFill>
                          <a:latin typeface="Times New Roman" pitchFamily="18" charset="0"/>
                          <a:ea typeface="Calibri"/>
                          <a:cs typeface="Times New Roman" pitchFamily="18" charset="0"/>
                        </a:rPr>
                        <a:t>Адрес, телефон</a:t>
                      </a:r>
                      <a:r>
                        <a:rPr lang="ru-RU" sz="1000" b="1"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R="328930" algn="ctr">
                        <a:lnSpc>
                          <a:spcPts val="1320"/>
                        </a:lnSpc>
                        <a:spcAft>
                          <a:spcPts val="1000"/>
                        </a:spcAft>
                      </a:pPr>
                      <a:r>
                        <a:rPr lang="ru-RU" sz="1000" b="1" kern="1200" spc="50">
                          <a:solidFill>
                            <a:schemeClr val="bg1"/>
                          </a:solidFill>
                          <a:latin typeface="Times New Roman" pitchFamily="18" charset="0"/>
                          <a:ea typeface="Calibri"/>
                          <a:cs typeface="Times New Roman" pitchFamily="18" charset="0"/>
                        </a:rPr>
                        <a:t>Фамилия, имя, отчество руководителя</a:t>
                      </a:r>
                      <a:r>
                        <a:rPr lang="ru-RU" sz="1000" b="1"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1000"/>
                        </a:lnSpc>
                        <a:spcAft>
                          <a:spcPts val="600"/>
                        </a:spcAft>
                      </a:pPr>
                      <a:r>
                        <a:rPr lang="ru-RU" sz="1000" b="1" kern="1200" spc="50">
                          <a:solidFill>
                            <a:schemeClr val="bg1"/>
                          </a:solidFill>
                          <a:latin typeface="Times New Roman" pitchFamily="18" charset="0"/>
                          <a:ea typeface="Calibri"/>
                          <a:cs typeface="Times New Roman" pitchFamily="18" charset="0"/>
                        </a:rPr>
                        <a:t>Сфера деятельности</a:t>
                      </a:r>
                      <a:r>
                        <a:rPr lang="ru-RU" sz="1000" b="1"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r>
              <a:tr h="504937">
                <a:tc>
                  <a:txBody>
                    <a:bodyPr/>
                    <a:lstStyle/>
                    <a:p>
                      <a:pPr marL="155575">
                        <a:lnSpc>
                          <a:spcPts val="1000"/>
                        </a:lnSpc>
                        <a:spcAft>
                          <a:spcPts val="1000"/>
                        </a:spcAft>
                      </a:pPr>
                      <a:r>
                        <a:rPr lang="en-US" sz="1000" b="1" kern="1200" spc="50">
                          <a:solidFill>
                            <a:schemeClr val="bg1"/>
                          </a:solidFill>
                          <a:latin typeface="Times New Roman" pitchFamily="18" charset="0"/>
                          <a:ea typeface="Calibri"/>
                          <a:cs typeface="Times New Roman" pitchFamily="18" charset="0"/>
                        </a:rPr>
                        <a:t>1</a:t>
                      </a:r>
                      <a:r>
                        <a:rPr lang="en-US"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dirty="0">
                          <a:solidFill>
                            <a:schemeClr val="bg1"/>
                          </a:solidFill>
                          <a:latin typeface="Times New Roman" pitchFamily="18" charset="0"/>
                          <a:ea typeface="Calibri"/>
                          <a:cs typeface="Times New Roman" pitchFamily="18" charset="0"/>
                        </a:rPr>
                        <a:t>ООО «Имени Чапаева»</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676960 с.Лермонтовка, пер.Комсомольский 2 (41638)33-1-12, </a:t>
                      </a:r>
                      <a:r>
                        <a:rPr lang="en-US" sz="1000" u="sng" kern="1200" dirty="0">
                          <a:solidFill>
                            <a:schemeClr val="bg1"/>
                          </a:solidFill>
                          <a:latin typeface="Times New Roman" pitchFamily="18" charset="0"/>
                          <a:ea typeface="Calibri"/>
                          <a:cs typeface="Times New Roman" pitchFamily="18" charset="0"/>
                        </a:rPr>
                        <a:t>kolkhoz</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chapaeva</a:t>
                      </a:r>
                      <a:r>
                        <a:rPr lang="ru-RU" sz="1000" u="sng" kern="1200" dirty="0">
                          <a:solidFill>
                            <a:schemeClr val="bg1"/>
                          </a:solidFill>
                          <a:latin typeface="Times New Roman" pitchFamily="18" charset="0"/>
                          <a:ea typeface="Calibri"/>
                          <a:cs typeface="Times New Roman" pitchFamily="18" charset="0"/>
                        </a:rPr>
                        <a:t>@</a:t>
                      </a:r>
                      <a:r>
                        <a:rPr lang="en-US" sz="1000" u="sng" kern="1200" dirty="0">
                          <a:solidFill>
                            <a:schemeClr val="bg1"/>
                          </a:solidFill>
                          <a:latin typeface="Times New Roman" pitchFamily="18" charset="0"/>
                          <a:ea typeface="Calibri"/>
                          <a:cs typeface="Times New Roman" pitchFamily="18" charset="0"/>
                        </a:rPr>
                        <a:t>rambler</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en-US"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Андрей Васильевич Проклов</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1000"/>
                        </a:spcAft>
                      </a:pPr>
                      <a:r>
                        <a:rPr lang="ru-RU" sz="1000" kern="1200" spc="50">
                          <a:solidFill>
                            <a:schemeClr val="bg1"/>
                          </a:solidFill>
                          <a:latin typeface="Times New Roman" pitchFamily="18" charset="0"/>
                          <a:ea typeface="Calibri"/>
                          <a:cs typeface="Times New Roman" pitchFamily="18" charset="0"/>
                        </a:rPr>
                        <a:t>Растениеводство</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r>
              <a:tr h="466587">
                <a:tc>
                  <a:txBody>
                    <a:bodyPr/>
                    <a:lstStyle/>
                    <a:p>
                      <a:pPr marL="155575">
                        <a:lnSpc>
                          <a:spcPts val="1000"/>
                        </a:lnSpc>
                        <a:spcAft>
                          <a:spcPts val="1000"/>
                        </a:spcAft>
                      </a:pPr>
                      <a:r>
                        <a:rPr lang="en-US" sz="1000" b="1" kern="1200" spc="50">
                          <a:solidFill>
                            <a:schemeClr val="bg1"/>
                          </a:solidFill>
                          <a:latin typeface="Times New Roman" pitchFamily="18" charset="0"/>
                          <a:ea typeface="Calibri"/>
                          <a:cs typeface="Times New Roman" pitchFamily="18" charset="0"/>
                        </a:rPr>
                        <a:t>2</a:t>
                      </a:r>
                      <a:r>
                        <a:rPr lang="en-US"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dirty="0">
                          <a:solidFill>
                            <a:schemeClr val="bg1"/>
                          </a:solidFill>
                          <a:latin typeface="Times New Roman" pitchFamily="18" charset="0"/>
                          <a:ea typeface="Calibri"/>
                          <a:cs typeface="Times New Roman" pitchFamily="18" charset="0"/>
                        </a:rPr>
                        <a:t>ООО «Амур»</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676963 </a:t>
                      </a:r>
                      <a:r>
                        <a:rPr lang="ru-RU" sz="1000" kern="1200" spc="50" dirty="0" err="1">
                          <a:solidFill>
                            <a:schemeClr val="bg1"/>
                          </a:solidFill>
                          <a:latin typeface="Times New Roman" pitchFamily="18" charset="0"/>
                          <a:ea typeface="Calibri"/>
                          <a:cs typeface="Times New Roman" pitchFamily="18" charset="0"/>
                        </a:rPr>
                        <a:t>с.Куропатино</a:t>
                      </a:r>
                      <a:r>
                        <a:rPr lang="ru-RU" sz="1000" kern="1200" spc="50" dirty="0">
                          <a:solidFill>
                            <a:schemeClr val="bg1"/>
                          </a:solidFill>
                          <a:latin typeface="Times New Roman" pitchFamily="18" charset="0"/>
                          <a:ea typeface="Calibri"/>
                          <a:cs typeface="Times New Roman" pitchFamily="18" charset="0"/>
                        </a:rPr>
                        <a:t>,</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indent="8890">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 (41638)36-5-10,</a:t>
                      </a:r>
                      <a:r>
                        <a:rPr lang="en-US" sz="1000" kern="1200" spc="50" dirty="0" err="1">
                          <a:solidFill>
                            <a:schemeClr val="bg1"/>
                          </a:solidFill>
                          <a:latin typeface="Times New Roman" pitchFamily="18" charset="0"/>
                          <a:ea typeface="Calibri"/>
                          <a:cs typeface="Times New Roman" pitchFamily="18" charset="0"/>
                        </a:rPr>
                        <a:t>spk</a:t>
                      </a:r>
                      <a:r>
                        <a:rPr lang="en-US" sz="1000" kern="1200" spc="50" dirty="0">
                          <a:solidFill>
                            <a:schemeClr val="bg1"/>
                          </a:solidFill>
                          <a:latin typeface="Times New Roman" pitchFamily="18" charset="0"/>
                          <a:ea typeface="Calibri"/>
                          <a:cs typeface="Times New Roman" pitchFamily="18" charset="0"/>
                        </a:rPr>
                        <a:t> </a:t>
                      </a:r>
                      <a:r>
                        <a:rPr lang="en-US" sz="1000" u="sng" kern="1200" dirty="0" err="1">
                          <a:solidFill>
                            <a:schemeClr val="bg1"/>
                          </a:solidFill>
                          <a:latin typeface="Times New Roman" pitchFamily="18" charset="0"/>
                          <a:ea typeface="Calibri"/>
                          <a:cs typeface="Times New Roman" pitchFamily="18" charset="0"/>
                        </a:rPr>
                        <a:t>amur</a:t>
                      </a:r>
                      <a:r>
                        <a:rPr lang="ru-RU" sz="1000" u="sng" kern="1200" dirty="0">
                          <a:solidFill>
                            <a:schemeClr val="bg1"/>
                          </a:solidFill>
                          <a:latin typeface="Times New Roman" pitchFamily="18" charset="0"/>
                          <a:ea typeface="Calibri"/>
                          <a:cs typeface="Times New Roman" pitchFamily="18" charset="0"/>
                        </a:rPr>
                        <a:t>@</a:t>
                      </a:r>
                      <a:r>
                        <a:rPr lang="en-US" sz="1000" u="sng" kern="1200" dirty="0">
                          <a:solidFill>
                            <a:schemeClr val="bg1"/>
                          </a:solidFill>
                          <a:latin typeface="Times New Roman" pitchFamily="18" charset="0"/>
                          <a:ea typeface="Calibri"/>
                          <a:cs typeface="Times New Roman" pitchFamily="18" charset="0"/>
                        </a:rPr>
                        <a:t>mail</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en-US"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Владимир Андреевич Бобриков</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1000"/>
                        </a:spcAft>
                      </a:pPr>
                      <a:r>
                        <a:rPr lang="ru-RU" sz="1000" kern="1200" spc="50">
                          <a:solidFill>
                            <a:schemeClr val="bg1"/>
                          </a:solidFill>
                          <a:latin typeface="Times New Roman" pitchFamily="18" charset="0"/>
                          <a:ea typeface="Calibri"/>
                          <a:cs typeface="Times New Roman" pitchFamily="18" charset="0"/>
                        </a:rPr>
                        <a:t>Растениеводство</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p>
                      <a:pPr algn="ctr">
                        <a:lnSpc>
                          <a:spcPts val="950"/>
                        </a:lnSpc>
                        <a:spcBef>
                          <a:spcPts val="600"/>
                        </a:spcBef>
                        <a:spcAft>
                          <a:spcPts val="1000"/>
                        </a:spcAft>
                      </a:pPr>
                      <a:r>
                        <a:rPr lang="ru-RU" sz="1000" kern="1200" spc="50">
                          <a:solidFill>
                            <a:schemeClr val="bg1"/>
                          </a:solidFill>
                          <a:latin typeface="Times New Roman" pitchFamily="18" charset="0"/>
                          <a:ea typeface="Calibri"/>
                          <a:cs typeface="Times New Roman" pitchFamily="18" charset="0"/>
                        </a:rPr>
                        <a:t>животноводство</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r>
              <a:tr h="466587">
                <a:tc>
                  <a:txBody>
                    <a:bodyPr/>
                    <a:lstStyle/>
                    <a:p>
                      <a:pPr marL="155575">
                        <a:lnSpc>
                          <a:spcPts val="1000"/>
                        </a:lnSpc>
                        <a:spcAft>
                          <a:spcPts val="1000"/>
                        </a:spcAft>
                      </a:pPr>
                      <a:r>
                        <a:rPr lang="en-US" sz="1000" b="1" kern="1200" spc="50">
                          <a:solidFill>
                            <a:schemeClr val="bg1"/>
                          </a:solidFill>
                          <a:latin typeface="Times New Roman" pitchFamily="18" charset="0"/>
                          <a:ea typeface="Calibri"/>
                          <a:cs typeface="Times New Roman" pitchFamily="18" charset="0"/>
                        </a:rPr>
                        <a:t>3</a:t>
                      </a:r>
                      <a:r>
                        <a:rPr lang="en-US"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dirty="0">
                          <a:solidFill>
                            <a:schemeClr val="bg1"/>
                          </a:solidFill>
                          <a:latin typeface="Times New Roman" pitchFamily="18" charset="0"/>
                          <a:ea typeface="Calibri"/>
                          <a:cs typeface="Times New Roman" pitchFamily="18" charset="0"/>
                        </a:rPr>
                        <a:t>СПК «Знамя»</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676962 с.Николаевка, ул.Амурская 21 Б,</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 (41638)36-3-16, ,</a:t>
                      </a:r>
                      <a:r>
                        <a:rPr lang="en-US" sz="1000" u="sng" kern="1200" dirty="0" err="1">
                          <a:solidFill>
                            <a:schemeClr val="bg1"/>
                          </a:solidFill>
                          <a:latin typeface="Times New Roman" pitchFamily="18" charset="0"/>
                          <a:ea typeface="Calibri"/>
                          <a:cs typeface="Times New Roman" pitchFamily="18" charset="0"/>
                        </a:rPr>
                        <a:t>znamya</a:t>
                      </a:r>
                      <a:r>
                        <a:rPr lang="ru-RU" sz="1000" u="sng" kern="1200" dirty="0">
                          <a:solidFill>
                            <a:schemeClr val="bg1"/>
                          </a:solidFill>
                          <a:latin typeface="Times New Roman" pitchFamily="18" charset="0"/>
                          <a:ea typeface="Calibri"/>
                          <a:cs typeface="Times New Roman" pitchFamily="18" charset="0"/>
                        </a:rPr>
                        <a:t>96@</a:t>
                      </a:r>
                      <a:r>
                        <a:rPr lang="en-US" sz="1000" u="sng" kern="1200" dirty="0">
                          <a:solidFill>
                            <a:schemeClr val="bg1"/>
                          </a:solidFill>
                          <a:latin typeface="Times New Roman" pitchFamily="18" charset="0"/>
                          <a:ea typeface="Calibri"/>
                          <a:cs typeface="Times New Roman" pitchFamily="18" charset="0"/>
                        </a:rPr>
                        <a:t>mail</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ru-RU" sz="1000" kern="1200" spc="50" dirty="0">
                          <a:solidFill>
                            <a:schemeClr val="bg1"/>
                          </a:solidFill>
                          <a:latin typeface="Times New Roman" pitchFamily="18" charset="0"/>
                          <a:ea typeface="Calibri"/>
                          <a:cs typeface="Times New Roman" pitchFamily="18" charset="0"/>
                        </a:rPr>
                        <a:t>,</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a:solidFill>
                            <a:schemeClr val="bg1"/>
                          </a:solidFill>
                          <a:latin typeface="Times New Roman" pitchFamily="18" charset="0"/>
                          <a:ea typeface="Calibri"/>
                          <a:cs typeface="Times New Roman" pitchFamily="18" charset="0"/>
                        </a:rPr>
                        <a:t>Геннадий Михайлович Петров</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nSpc>
                          <a:spcPts val="1345"/>
                        </a:lnSpc>
                        <a:spcAft>
                          <a:spcPts val="1000"/>
                        </a:spcAft>
                      </a:pPr>
                      <a:r>
                        <a:rPr lang="ru-RU" sz="1000" kern="1200" spc="50" dirty="0">
                          <a:solidFill>
                            <a:schemeClr val="bg1"/>
                          </a:solidFill>
                          <a:latin typeface="Times New Roman" pitchFamily="18" charset="0"/>
                          <a:ea typeface="Calibri"/>
                          <a:cs typeface="Times New Roman" pitchFamily="18" charset="0"/>
                        </a:rPr>
                        <a:t>     Растениеводство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415454">
                <a:tc>
                  <a:txBody>
                    <a:bodyPr/>
                    <a:lstStyle/>
                    <a:p>
                      <a:pPr marL="155575">
                        <a:lnSpc>
                          <a:spcPts val="1000"/>
                        </a:lnSpc>
                        <a:spcAft>
                          <a:spcPts val="1000"/>
                        </a:spcAft>
                      </a:pPr>
                      <a:r>
                        <a:rPr lang="en-US" sz="1000" b="1" kern="1200" spc="50">
                          <a:solidFill>
                            <a:schemeClr val="bg1"/>
                          </a:solidFill>
                          <a:latin typeface="Times New Roman" pitchFamily="18" charset="0"/>
                          <a:ea typeface="Calibri"/>
                          <a:cs typeface="Times New Roman" pitchFamily="18" charset="0"/>
                        </a:rPr>
                        <a:t>4</a:t>
                      </a:r>
                      <a:r>
                        <a:rPr lang="en-US"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en-US" sz="1000" b="1" kern="1200" spc="50" dirty="0">
                          <a:solidFill>
                            <a:schemeClr val="bg1"/>
                          </a:solidFill>
                          <a:latin typeface="Times New Roman" pitchFamily="18" charset="0"/>
                          <a:ea typeface="Calibri"/>
                          <a:cs typeface="Times New Roman" pitchFamily="18" charset="0"/>
                        </a:rPr>
                        <a:t>CПK </a:t>
                      </a:r>
                      <a:r>
                        <a:rPr lang="ru-RU" sz="1000" b="1" kern="1200" spc="50" dirty="0">
                          <a:solidFill>
                            <a:schemeClr val="bg1"/>
                          </a:solidFill>
                          <a:latin typeface="Times New Roman" pitchFamily="18" charset="0"/>
                          <a:ea typeface="Calibri"/>
                          <a:cs typeface="Times New Roman" pitchFamily="18" charset="0"/>
                        </a:rPr>
                        <a:t>«Корфовский»</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676967 с.Красное,</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indent="8890">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 (41638)36-6-21, </a:t>
                      </a:r>
                      <a:r>
                        <a:rPr lang="en-US" sz="1000" u="sng" kern="1200" dirty="0" err="1">
                          <a:solidFill>
                            <a:schemeClr val="bg1"/>
                          </a:solidFill>
                          <a:latin typeface="Times New Roman" pitchFamily="18" charset="0"/>
                          <a:ea typeface="Calibri"/>
                          <a:cs typeface="Times New Roman" pitchFamily="18" charset="0"/>
                        </a:rPr>
                        <a:t>spk</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corfovsky</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yandex</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ai</a:t>
                      </a:r>
                      <a:r>
                        <a:rPr lang="en-US"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Виталий Евгеньевич Гришин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600"/>
                        </a:spcAft>
                      </a:pPr>
                      <a:r>
                        <a:rPr lang="ru-RU" sz="1000" kern="1200" spc="50" dirty="0">
                          <a:solidFill>
                            <a:schemeClr val="bg1"/>
                          </a:solidFill>
                          <a:latin typeface="Times New Roman" pitchFamily="18" charset="0"/>
                          <a:ea typeface="Calibri"/>
                          <a:cs typeface="Times New Roman" pitchFamily="18" charset="0"/>
                        </a:rPr>
                        <a:t>Растениеводство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algn="ctr">
                        <a:lnSpc>
                          <a:spcPts val="950"/>
                        </a:lnSpc>
                        <a:spcBef>
                          <a:spcPts val="600"/>
                        </a:spcBef>
                        <a:spcAft>
                          <a:spcPts val="1000"/>
                        </a:spcAft>
                      </a:pPr>
                      <a:r>
                        <a:rPr lang="ru-RU" sz="1000" kern="1200" spc="50" dirty="0">
                          <a:solidFill>
                            <a:schemeClr val="bg1"/>
                          </a:solidFill>
                          <a:latin typeface="Times New Roman" pitchFamily="18" charset="0"/>
                          <a:ea typeface="Calibri"/>
                          <a:cs typeface="Times New Roman" pitchFamily="18" charset="0"/>
                        </a:rPr>
                        <a:t>животноводство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466587">
                <a:tc>
                  <a:txBody>
                    <a:bodyPr/>
                    <a:lstStyle/>
                    <a:p>
                      <a:pPr marL="155575">
                        <a:lnSpc>
                          <a:spcPts val="1000"/>
                        </a:lnSpc>
                        <a:spcAft>
                          <a:spcPts val="1000"/>
                        </a:spcAft>
                      </a:pPr>
                      <a:r>
                        <a:rPr lang="ru-RU" sz="1000" b="1" kern="1200" spc="50">
                          <a:solidFill>
                            <a:schemeClr val="bg1"/>
                          </a:solidFill>
                          <a:latin typeface="Times New Roman" pitchFamily="18" charset="0"/>
                          <a:ea typeface="Calibri"/>
                          <a:cs typeface="Times New Roman" pitchFamily="18" charset="0"/>
                        </a:rPr>
                        <a:t>5</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dirty="0">
                          <a:solidFill>
                            <a:schemeClr val="bg1"/>
                          </a:solidFill>
                          <a:latin typeface="Times New Roman" pitchFamily="18" charset="0"/>
                          <a:ea typeface="Calibri"/>
                          <a:cs typeface="Times New Roman" pitchFamily="18" charset="0"/>
                        </a:rPr>
                        <a:t>СПК «Искра»</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676950 с.Тамбовка, ул. 1 </a:t>
                      </a:r>
                      <a:r>
                        <a:rPr lang="ru-RU" sz="1000" kern="1200" spc="50" dirty="0" err="1">
                          <a:solidFill>
                            <a:schemeClr val="bg1"/>
                          </a:solidFill>
                          <a:latin typeface="Times New Roman" pitchFamily="18" charset="0"/>
                          <a:ea typeface="Calibri"/>
                          <a:cs typeface="Times New Roman" pitchFamily="18" charset="0"/>
                        </a:rPr>
                        <a:t>Пионсрская</a:t>
                      </a:r>
                      <a:r>
                        <a:rPr lang="ru-RU" sz="1000" kern="1200" spc="50" dirty="0">
                          <a:solidFill>
                            <a:schemeClr val="bg1"/>
                          </a:solidFill>
                          <a:latin typeface="Times New Roman" pitchFamily="18" charset="0"/>
                          <a:ea typeface="Calibri"/>
                          <a:cs typeface="Times New Roman" pitchFamily="18" charset="0"/>
                        </a:rPr>
                        <a:t> 72, </a:t>
                      </a:r>
                      <a:endParaRPr lang="ru-RU" sz="1000" dirty="0">
                        <a:solidFill>
                          <a:schemeClr val="bg1"/>
                        </a:solidFill>
                        <a:latin typeface="Times New Roman" pitchFamily="18" charset="0"/>
                        <a:ea typeface="Times New Roman"/>
                        <a:cs typeface="Times New Roman" pitchFamily="18" charset="0"/>
                      </a:endParaRPr>
                    </a:p>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(41638)21-5-22, ,</a:t>
                      </a:r>
                      <a:r>
                        <a:rPr lang="en-US" sz="1000" u="sng" kern="1200" dirty="0" err="1">
                          <a:solidFill>
                            <a:schemeClr val="bg1"/>
                          </a:solidFill>
                          <a:latin typeface="Times New Roman" pitchFamily="18" charset="0"/>
                          <a:ea typeface="Calibri"/>
                          <a:cs typeface="Times New Roman" pitchFamily="18" charset="0"/>
                        </a:rPr>
                        <a:t>berhf</a:t>
                      </a:r>
                      <a:r>
                        <a:rPr lang="ru-RU" sz="1000" u="sng" kern="1200" dirty="0">
                          <a:solidFill>
                            <a:schemeClr val="bg1"/>
                          </a:solidFill>
                          <a:latin typeface="Times New Roman" pitchFamily="18" charset="0"/>
                          <a:ea typeface="Calibri"/>
                          <a:cs typeface="Times New Roman" pitchFamily="18" charset="0"/>
                        </a:rPr>
                        <a:t>72@</a:t>
                      </a:r>
                      <a:r>
                        <a:rPr lang="en-US" sz="1000" u="sng" kern="1200" dirty="0" err="1">
                          <a:solidFill>
                            <a:schemeClr val="bg1"/>
                          </a:solidFill>
                          <a:latin typeface="Times New Roman" pitchFamily="18" charset="0"/>
                          <a:ea typeface="Calibri"/>
                          <a:cs typeface="Times New Roman" pitchFamily="18" charset="0"/>
                        </a:rPr>
                        <a:t>bk</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en-US"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Иван Юрьевич </a:t>
                      </a:r>
                      <a:r>
                        <a:rPr lang="ru-RU" sz="1000" kern="1200" spc="50" dirty="0" err="1">
                          <a:solidFill>
                            <a:schemeClr val="bg1"/>
                          </a:solidFill>
                          <a:latin typeface="Times New Roman" pitchFamily="18" charset="0"/>
                          <a:ea typeface="Calibri"/>
                          <a:cs typeface="Times New Roman" pitchFamily="18" charset="0"/>
                        </a:rPr>
                        <a:t>Гунин</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600"/>
                        </a:spcAft>
                      </a:pPr>
                      <a:r>
                        <a:rPr lang="ru-RU" sz="1000" kern="1200" spc="50" dirty="0">
                          <a:solidFill>
                            <a:schemeClr val="bg1"/>
                          </a:solidFill>
                          <a:latin typeface="Times New Roman" pitchFamily="18" charset="0"/>
                          <a:ea typeface="Calibri"/>
                          <a:cs typeface="Times New Roman" pitchFamily="18" charset="0"/>
                        </a:rPr>
                        <a:t>Растениеводство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algn="ctr">
                        <a:lnSpc>
                          <a:spcPts val="950"/>
                        </a:lnSpc>
                        <a:spcBef>
                          <a:spcPts val="600"/>
                        </a:spcBef>
                        <a:spcAft>
                          <a:spcPts val="1000"/>
                        </a:spcAft>
                      </a:pPr>
                      <a:r>
                        <a:rPr lang="ru-RU" sz="1000" kern="1200" spc="50" dirty="0">
                          <a:solidFill>
                            <a:schemeClr val="bg1"/>
                          </a:solidFill>
                          <a:latin typeface="Times New Roman" pitchFamily="18" charset="0"/>
                          <a:ea typeface="Calibri"/>
                          <a:cs typeface="Times New Roman" pitchFamily="18" charset="0"/>
                        </a:rPr>
                        <a:t>животноводство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466587">
                <a:tc>
                  <a:txBody>
                    <a:bodyPr/>
                    <a:lstStyle/>
                    <a:p>
                      <a:pPr marL="155575">
                        <a:lnSpc>
                          <a:spcPts val="1000"/>
                        </a:lnSpc>
                        <a:spcAft>
                          <a:spcPts val="1000"/>
                        </a:spcAft>
                      </a:pPr>
                      <a:r>
                        <a:rPr lang="en-US" sz="1000" b="1" kern="1200" spc="50">
                          <a:solidFill>
                            <a:schemeClr val="bg1"/>
                          </a:solidFill>
                          <a:latin typeface="Times New Roman" pitchFamily="18" charset="0"/>
                          <a:ea typeface="Calibri"/>
                          <a:cs typeface="Times New Roman" pitchFamily="18" charset="0"/>
                        </a:rPr>
                        <a:t>6</a:t>
                      </a:r>
                      <a:r>
                        <a:rPr lang="en-US"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a:solidFill>
                            <a:schemeClr val="bg1"/>
                          </a:solidFill>
                          <a:latin typeface="Times New Roman" pitchFamily="18" charset="0"/>
                          <a:ea typeface="Calibri"/>
                          <a:cs typeface="Times New Roman" pitchFamily="18" charset="0"/>
                        </a:rPr>
                        <a:t>ФГУП «Садовое»</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67695 е.Садовое, пер.Озёрный 4, </a:t>
                      </a:r>
                      <a:endParaRPr lang="ru-RU" sz="1000" dirty="0">
                        <a:solidFill>
                          <a:schemeClr val="bg1"/>
                        </a:solidFill>
                        <a:latin typeface="Times New Roman" pitchFamily="18" charset="0"/>
                        <a:ea typeface="Times New Roman"/>
                        <a:cs typeface="Times New Roman" pitchFamily="18" charset="0"/>
                      </a:endParaRPr>
                    </a:p>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(41638)30-1-48,,</a:t>
                      </a:r>
                      <a:r>
                        <a:rPr lang="en-US" sz="1000" kern="1200" spc="50" dirty="0" err="1">
                          <a:solidFill>
                            <a:schemeClr val="bg1"/>
                          </a:solidFill>
                          <a:latin typeface="Times New Roman" pitchFamily="18" charset="0"/>
                          <a:ea typeface="Calibri"/>
                          <a:cs typeface="Times New Roman" pitchFamily="18" charset="0"/>
                        </a:rPr>
                        <a:t>fgup</a:t>
                      </a:r>
                      <a:r>
                        <a:rPr lang="en-US" sz="1000" kern="1200" spc="50" dirty="0">
                          <a:solidFill>
                            <a:schemeClr val="bg1"/>
                          </a:solidFill>
                          <a:latin typeface="Times New Roman" pitchFamily="18" charset="0"/>
                          <a:ea typeface="Calibri"/>
                          <a:cs typeface="Times New Roman" pitchFamily="18" charset="0"/>
                        </a:rPr>
                        <a:t> </a:t>
                      </a:r>
                      <a:r>
                        <a:rPr lang="en-US" sz="1000" u="sng" kern="1200" dirty="0" err="1">
                          <a:solidFill>
                            <a:schemeClr val="bg1"/>
                          </a:solidFill>
                          <a:latin typeface="Times New Roman" pitchFamily="18" charset="0"/>
                          <a:ea typeface="Calibri"/>
                          <a:cs typeface="Times New Roman" pitchFamily="18" charset="0"/>
                        </a:rPr>
                        <a:t>sadovoe</a:t>
                      </a:r>
                      <a:r>
                        <a:rPr lang="ru-RU" sz="1000" u="sng" kern="1200" dirty="0">
                          <a:solidFill>
                            <a:schemeClr val="bg1"/>
                          </a:solidFill>
                          <a:latin typeface="Times New Roman" pitchFamily="18" charset="0"/>
                          <a:ea typeface="Calibri"/>
                          <a:cs typeface="Times New Roman" pitchFamily="18" charset="0"/>
                        </a:rPr>
                        <a:t>@</a:t>
                      </a:r>
                      <a:r>
                        <a:rPr lang="en-US" sz="1000" u="sng" kern="1200" dirty="0">
                          <a:solidFill>
                            <a:schemeClr val="bg1"/>
                          </a:solidFill>
                          <a:latin typeface="Times New Roman" pitchFamily="18" charset="0"/>
                          <a:ea typeface="Calibri"/>
                          <a:cs typeface="Times New Roman" pitchFamily="18" charset="0"/>
                        </a:rPr>
                        <a:t>mail</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en-US"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Сергей Николаевич Шпилёв</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600"/>
                        </a:spcAft>
                      </a:pPr>
                      <a:r>
                        <a:rPr lang="ru-RU" sz="1000" kern="1200" spc="50" dirty="0">
                          <a:solidFill>
                            <a:schemeClr val="bg1"/>
                          </a:solidFill>
                          <a:latin typeface="Times New Roman" pitchFamily="18" charset="0"/>
                          <a:ea typeface="Calibri"/>
                          <a:cs typeface="Times New Roman" pitchFamily="18" charset="0"/>
                        </a:rPr>
                        <a:t>Растениеводство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algn="ctr">
                        <a:lnSpc>
                          <a:spcPts val="950"/>
                        </a:lnSpc>
                        <a:spcBef>
                          <a:spcPts val="600"/>
                        </a:spcBef>
                        <a:spcAft>
                          <a:spcPts val="1000"/>
                        </a:spcAft>
                      </a:pPr>
                      <a:r>
                        <a:rPr lang="ru-RU" sz="1000" kern="1200" spc="50" dirty="0">
                          <a:solidFill>
                            <a:schemeClr val="bg1"/>
                          </a:solidFill>
                          <a:latin typeface="Times New Roman" pitchFamily="18" charset="0"/>
                          <a:ea typeface="Calibri"/>
                          <a:cs typeface="Times New Roman" pitchFamily="18" charset="0"/>
                        </a:rPr>
                        <a:t>животноводство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362675">
                <a:tc>
                  <a:txBody>
                    <a:bodyPr/>
                    <a:lstStyle/>
                    <a:p>
                      <a:pPr marL="155575">
                        <a:lnSpc>
                          <a:spcPts val="1000"/>
                        </a:lnSpc>
                        <a:spcAft>
                          <a:spcPts val="1000"/>
                        </a:spcAft>
                      </a:pPr>
                      <a:r>
                        <a:rPr lang="ru-RU" sz="1000" b="1" kern="1200" spc="50">
                          <a:solidFill>
                            <a:schemeClr val="bg1"/>
                          </a:solidFill>
                          <a:latin typeface="Times New Roman" pitchFamily="18" charset="0"/>
                          <a:ea typeface="Calibri"/>
                          <a:cs typeface="Times New Roman" pitchFamily="18" charset="0"/>
                        </a:rPr>
                        <a:t>7</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dirty="0" err="1">
                          <a:solidFill>
                            <a:schemeClr val="bg1"/>
                          </a:solidFill>
                          <a:latin typeface="Times New Roman" pitchFamily="18" charset="0"/>
                          <a:ea typeface="Calibri"/>
                          <a:cs typeface="Times New Roman" pitchFamily="18" charset="0"/>
                        </a:rPr>
                        <a:t>ЗАОр</a:t>
                      </a:r>
                      <a:r>
                        <a:rPr lang="ru-RU" sz="1000" b="1" kern="1200" spc="50" dirty="0">
                          <a:solidFill>
                            <a:schemeClr val="bg1"/>
                          </a:solidFill>
                          <a:latin typeface="Times New Roman" pitchFamily="18" charset="0"/>
                          <a:ea typeface="Calibri"/>
                          <a:cs typeface="Times New Roman" pitchFamily="18" charset="0"/>
                        </a:rPr>
                        <a:t> (</a:t>
                      </a:r>
                      <a:r>
                        <a:rPr lang="ru-RU" sz="1000" b="1" kern="1200" spc="50" dirty="0" err="1" smtClean="0">
                          <a:solidFill>
                            <a:schemeClr val="bg1"/>
                          </a:solidFill>
                          <a:latin typeface="Times New Roman" pitchFamily="18" charset="0"/>
                          <a:ea typeface="Calibri"/>
                          <a:cs typeface="Times New Roman" pitchFamily="18" charset="0"/>
                        </a:rPr>
                        <a:t>нп</a:t>
                      </a:r>
                      <a:r>
                        <a:rPr lang="ru-RU" sz="1000" b="1" kern="1200" spc="50" dirty="0" smtClean="0">
                          <a:solidFill>
                            <a:schemeClr val="bg1"/>
                          </a:solidFill>
                          <a:latin typeface="Times New Roman" pitchFamily="18" charset="0"/>
                          <a:ea typeface="Calibri"/>
                          <a:cs typeface="Times New Roman" pitchFamily="18" charset="0"/>
                        </a:rPr>
                        <a:t>) </a:t>
                      </a:r>
                      <a:r>
                        <a:rPr lang="ru-RU" sz="1000" b="1" kern="1200" spc="50" dirty="0">
                          <a:solidFill>
                            <a:schemeClr val="bg1"/>
                          </a:solidFill>
                          <a:latin typeface="Times New Roman" pitchFamily="18" charset="0"/>
                          <a:ea typeface="Calibri"/>
                          <a:cs typeface="Times New Roman" pitchFamily="18" charset="0"/>
                        </a:rPr>
                        <a:t>а/</a:t>
                      </a:r>
                      <a:r>
                        <a:rPr lang="ru-RU" sz="1000" b="1" kern="1200" spc="50" dirty="0" err="1">
                          <a:solidFill>
                            <a:schemeClr val="bg1"/>
                          </a:solidFill>
                          <a:latin typeface="Times New Roman" pitchFamily="18" charset="0"/>
                          <a:ea typeface="Calibri"/>
                          <a:cs typeface="Times New Roman" pitchFamily="18" charset="0"/>
                        </a:rPr>
                        <a:t>ф</a:t>
                      </a:r>
                      <a:r>
                        <a:rPr lang="ru-RU" sz="1000" b="1" kern="1200" spc="50" dirty="0">
                          <a:solidFill>
                            <a:schemeClr val="bg1"/>
                          </a:solidFill>
                          <a:latin typeface="Times New Roman" pitchFamily="18" charset="0"/>
                          <a:ea typeface="Calibri"/>
                          <a:cs typeface="Times New Roman" pitchFamily="18" charset="0"/>
                        </a:rPr>
                        <a:t> «Партизан»</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676961 с.Раздольное, </a:t>
                      </a:r>
                      <a:r>
                        <a:rPr lang="ru-RU" sz="1000" kern="1200" spc="50" dirty="0" err="1">
                          <a:solidFill>
                            <a:schemeClr val="bg1"/>
                          </a:solidFill>
                          <a:latin typeface="Times New Roman" pitchFamily="18" charset="0"/>
                          <a:ea typeface="Calibri"/>
                          <a:cs typeface="Times New Roman" pitchFamily="18" charset="0"/>
                        </a:rPr>
                        <a:t>прос.Ленина</a:t>
                      </a:r>
                      <a:r>
                        <a:rPr lang="ru-RU" sz="1000" kern="1200" spc="50" dirty="0">
                          <a:solidFill>
                            <a:schemeClr val="bg1"/>
                          </a:solidFill>
                          <a:latin typeface="Times New Roman" pitchFamily="18" charset="0"/>
                          <a:ea typeface="Calibri"/>
                          <a:cs typeface="Times New Roman" pitchFamily="18" charset="0"/>
                        </a:rPr>
                        <a:t> 1 1, (41638)36-1-67, </a:t>
                      </a:r>
                      <a:r>
                        <a:rPr lang="en-US" sz="1000" kern="1200" spc="50" dirty="0" err="1">
                          <a:solidFill>
                            <a:schemeClr val="bg1"/>
                          </a:solidFill>
                          <a:latin typeface="Times New Roman" pitchFamily="18" charset="0"/>
                          <a:ea typeface="Calibri"/>
                          <a:cs typeface="Times New Roman" pitchFamily="18" charset="0"/>
                        </a:rPr>
                        <a:t>partizan</a:t>
                      </a:r>
                      <a:r>
                        <a:rPr lang="en-US" sz="1000" kern="1200" spc="50" dirty="0">
                          <a:solidFill>
                            <a:schemeClr val="bg1"/>
                          </a:solidFill>
                          <a:latin typeface="Times New Roman" pitchFamily="18" charset="0"/>
                          <a:ea typeface="Calibri"/>
                          <a:cs typeface="Times New Roman" pitchFamily="18" charset="0"/>
                        </a:rPr>
                        <a:t> </a:t>
                      </a:r>
                      <a:r>
                        <a:rPr lang="ru-RU" sz="1000" u="sng" kern="1200" dirty="0">
                          <a:solidFill>
                            <a:schemeClr val="bg1"/>
                          </a:solidFill>
                          <a:latin typeface="Times New Roman" pitchFamily="18" charset="0"/>
                          <a:ea typeface="Calibri"/>
                          <a:cs typeface="Times New Roman" pitchFamily="18" charset="0"/>
                        </a:rPr>
                        <a:t>1930@</a:t>
                      </a:r>
                      <a:r>
                        <a:rPr lang="en-US" sz="1000" u="sng" kern="1200" dirty="0">
                          <a:solidFill>
                            <a:schemeClr val="bg1"/>
                          </a:solidFill>
                          <a:latin typeface="Times New Roman" pitchFamily="18" charset="0"/>
                          <a:ea typeface="Calibri"/>
                          <a:cs typeface="Times New Roman" pitchFamily="18" charset="0"/>
                        </a:rPr>
                        <a:t>mail</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en-US"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Виктор Анатольевич </a:t>
                      </a:r>
                      <a:r>
                        <a:rPr lang="ru-RU" sz="1000" kern="1200" spc="50" dirty="0" err="1">
                          <a:solidFill>
                            <a:schemeClr val="bg1"/>
                          </a:solidFill>
                          <a:latin typeface="Times New Roman" pitchFamily="18" charset="0"/>
                          <a:ea typeface="Calibri"/>
                          <a:cs typeface="Times New Roman" pitchFamily="18" charset="0"/>
                        </a:rPr>
                        <a:t>Силохин</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600"/>
                        </a:spcAft>
                      </a:pPr>
                      <a:r>
                        <a:rPr lang="ru-RU" sz="1000" kern="1200" spc="50" dirty="0">
                          <a:solidFill>
                            <a:schemeClr val="bg1"/>
                          </a:solidFill>
                          <a:latin typeface="Times New Roman" pitchFamily="18" charset="0"/>
                          <a:ea typeface="Calibri"/>
                          <a:cs typeface="Times New Roman" pitchFamily="18" charset="0"/>
                        </a:rPr>
                        <a:t>Растениеводство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животноводство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389888">
                <a:tc>
                  <a:txBody>
                    <a:bodyPr/>
                    <a:lstStyle/>
                    <a:p>
                      <a:pPr marL="155575">
                        <a:lnSpc>
                          <a:spcPts val="1000"/>
                        </a:lnSpc>
                        <a:spcAft>
                          <a:spcPts val="1000"/>
                        </a:spcAft>
                      </a:pPr>
                      <a:r>
                        <a:rPr lang="ru-RU" sz="1000" b="1" kern="1200" spc="50">
                          <a:solidFill>
                            <a:schemeClr val="bg1"/>
                          </a:solidFill>
                          <a:latin typeface="Times New Roman" pitchFamily="18" charset="0"/>
                          <a:ea typeface="Calibri"/>
                          <a:cs typeface="Times New Roman" pitchFamily="18" charset="0"/>
                        </a:rPr>
                        <a:t>8</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dirty="0">
                          <a:solidFill>
                            <a:schemeClr val="bg1"/>
                          </a:solidFill>
                          <a:latin typeface="Times New Roman" pitchFamily="18" charset="0"/>
                          <a:ea typeface="Calibri"/>
                          <a:cs typeface="Times New Roman" pitchFamily="18" charset="0"/>
                        </a:rPr>
                        <a:t>ООО «Байкал»</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345"/>
                        </a:lnSpc>
                        <a:spcAft>
                          <a:spcPts val="1000"/>
                        </a:spcAft>
                      </a:pPr>
                      <a:r>
                        <a:rPr lang="ru-RU" sz="1000" kern="1200" spc="50" dirty="0">
                          <a:solidFill>
                            <a:schemeClr val="bg1"/>
                          </a:solidFill>
                          <a:latin typeface="Times New Roman" pitchFamily="18" charset="0"/>
                          <a:ea typeface="Calibri"/>
                          <a:cs typeface="Times New Roman" pitchFamily="18" charset="0"/>
                        </a:rPr>
                        <a:t>676960 </a:t>
                      </a:r>
                      <a:r>
                        <a:rPr lang="ru-RU" sz="1000" kern="1200" spc="50" dirty="0" err="1">
                          <a:solidFill>
                            <a:schemeClr val="bg1"/>
                          </a:solidFill>
                          <a:latin typeface="Times New Roman" pitchFamily="18" charset="0"/>
                          <a:ea typeface="Calibri"/>
                          <a:cs typeface="Times New Roman" pitchFamily="18" charset="0"/>
                        </a:rPr>
                        <a:t>с.Жариково</a:t>
                      </a:r>
                      <a:r>
                        <a:rPr lang="ru-RU" sz="1000" kern="1200" spc="50" dirty="0">
                          <a:solidFill>
                            <a:schemeClr val="bg1"/>
                          </a:solidFill>
                          <a:latin typeface="Times New Roman" pitchFamily="18" charset="0"/>
                          <a:ea typeface="Calibri"/>
                          <a:cs typeface="Times New Roman" pitchFamily="18" charset="0"/>
                        </a:rPr>
                        <a:t>, пер.Школьный 1 (41638)31-1-43, </a:t>
                      </a:r>
                      <a:r>
                        <a:rPr lang="en-US" sz="1000" u="sng" kern="1200" dirty="0" err="1">
                          <a:solidFill>
                            <a:schemeClr val="bg1"/>
                          </a:solidFill>
                          <a:latin typeface="Times New Roman" pitchFamily="18" charset="0"/>
                          <a:ea typeface="Calibri"/>
                          <a:cs typeface="Times New Roman" pitchFamily="18" charset="0"/>
                        </a:rPr>
                        <a:t>baykalpriemnay</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yandex</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en-US"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Сергей Александрович Ткаченко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Растениеводство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362675">
                <a:tc>
                  <a:txBody>
                    <a:bodyPr/>
                    <a:lstStyle/>
                    <a:p>
                      <a:pPr marL="155575">
                        <a:lnSpc>
                          <a:spcPts val="1000"/>
                        </a:lnSpc>
                        <a:spcAft>
                          <a:spcPts val="1000"/>
                        </a:spcAft>
                      </a:pPr>
                      <a:r>
                        <a:rPr lang="ru-RU" sz="1000" kern="1200">
                          <a:solidFill>
                            <a:schemeClr val="bg1"/>
                          </a:solidFill>
                          <a:latin typeface="Times New Roman" pitchFamily="18" charset="0"/>
                          <a:ea typeface="Calibri"/>
                          <a:cs typeface="Times New Roman" pitchFamily="18" charset="0"/>
                        </a:rPr>
                        <a:t>9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dirty="0">
                          <a:solidFill>
                            <a:schemeClr val="bg1"/>
                          </a:solidFill>
                          <a:latin typeface="Times New Roman" pitchFamily="18" charset="0"/>
                          <a:ea typeface="Calibri"/>
                          <a:cs typeface="Times New Roman" pitchFamily="18" charset="0"/>
                        </a:rPr>
                        <a:t>АО «Ленинское»</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295"/>
                        </a:lnSpc>
                        <a:spcAft>
                          <a:spcPts val="1000"/>
                        </a:spcAft>
                      </a:pPr>
                      <a:r>
                        <a:rPr lang="ru-RU" sz="1000" kern="1200" spc="50" dirty="0">
                          <a:solidFill>
                            <a:schemeClr val="bg1"/>
                          </a:solidFill>
                          <a:latin typeface="Times New Roman" pitchFamily="18" charset="0"/>
                          <a:ea typeface="Calibri"/>
                          <a:cs typeface="Times New Roman" pitchFamily="18" charset="0"/>
                        </a:rPr>
                        <a:t>676971 с.Толстовка, ул.Комсомольская 19, 89140423736 </a:t>
                      </a:r>
                      <a:r>
                        <a:rPr lang="en-US" sz="1000" u="sng" kern="1200" dirty="0" err="1">
                          <a:solidFill>
                            <a:schemeClr val="bg1"/>
                          </a:solidFill>
                          <a:latin typeface="Times New Roman" pitchFamily="18" charset="0"/>
                          <a:ea typeface="Calibri"/>
                          <a:cs typeface="Times New Roman" pitchFamily="18" charset="0"/>
                        </a:rPr>
                        <a:t>agrofirma</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ankhold</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ru-RU" sz="1000" kern="1200" spc="50" dirty="0">
                          <a:solidFill>
                            <a:schemeClr val="bg1"/>
                          </a:solidFill>
                          <a:latin typeface="Times New Roman" pitchFamily="18" charset="0"/>
                          <a:ea typeface="Calibri"/>
                          <a:cs typeface="Times New Roman" pitchFamily="18" charset="0"/>
                        </a:rPr>
                        <a:t>,</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R="328930" algn="ctr">
                        <a:lnSpc>
                          <a:spcPts val="950"/>
                        </a:lnSpc>
                        <a:spcAft>
                          <a:spcPts val="1000"/>
                        </a:spcAft>
                      </a:pPr>
                      <a:r>
                        <a:rPr lang="ru-RU" sz="1000" kern="1200" dirty="0">
                          <a:solidFill>
                            <a:schemeClr val="bg1"/>
                          </a:solidFill>
                          <a:latin typeface="Times New Roman" pitchFamily="18" charset="0"/>
                          <a:ea typeface="Calibri"/>
                          <a:cs typeface="Times New Roman" pitchFamily="18" charset="0"/>
                        </a:rPr>
                        <a:t>Михаил Николаевич </a:t>
                      </a:r>
                      <a:r>
                        <a:rPr lang="ru-RU" sz="1000" kern="1200" dirty="0" err="1">
                          <a:solidFill>
                            <a:schemeClr val="bg1"/>
                          </a:solidFill>
                          <a:latin typeface="Times New Roman" pitchFamily="18" charset="0"/>
                          <a:ea typeface="Calibri"/>
                          <a:cs typeface="Times New Roman" pitchFamily="18" charset="0"/>
                        </a:rPr>
                        <a:t>Носаченко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600"/>
                        </a:spcAft>
                      </a:pPr>
                      <a:r>
                        <a:rPr lang="ru-RU" sz="1000" kern="1200" spc="50" dirty="0">
                          <a:solidFill>
                            <a:schemeClr val="bg1"/>
                          </a:solidFill>
                          <a:latin typeface="Times New Roman" pitchFamily="18" charset="0"/>
                          <a:ea typeface="Calibri"/>
                          <a:cs typeface="Times New Roman" pitchFamily="18" charset="0"/>
                        </a:rPr>
                        <a:t>Растениеводство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животноводство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504937">
                <a:tc>
                  <a:txBody>
                    <a:bodyPr/>
                    <a:lstStyle/>
                    <a:p>
                      <a:pPr marL="155575">
                        <a:lnSpc>
                          <a:spcPts val="1000"/>
                        </a:lnSpc>
                        <a:spcAft>
                          <a:spcPts val="1000"/>
                        </a:spcAft>
                      </a:pPr>
                      <a:r>
                        <a:rPr lang="en-US" sz="1000" b="1" kern="1200" spc="50">
                          <a:solidFill>
                            <a:schemeClr val="bg1"/>
                          </a:solidFill>
                          <a:latin typeface="Times New Roman" pitchFamily="18" charset="0"/>
                          <a:ea typeface="Calibri"/>
                          <a:cs typeface="Times New Roman" pitchFamily="18" charset="0"/>
                        </a:rPr>
                        <a:t>1</a:t>
                      </a:r>
                      <a:r>
                        <a:rPr lang="ru-RU" sz="1000" b="1" kern="1200" spc="50">
                          <a:solidFill>
                            <a:schemeClr val="bg1"/>
                          </a:solidFill>
                          <a:latin typeface="Times New Roman" pitchFamily="18" charset="0"/>
                          <a:ea typeface="Calibri"/>
                          <a:cs typeface="Times New Roman" pitchFamily="18" charset="0"/>
                        </a:rPr>
                        <a:t>0</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a:solidFill>
                            <a:schemeClr val="bg1"/>
                          </a:solidFill>
                          <a:latin typeface="Times New Roman" pitchFamily="18" charset="0"/>
                          <a:ea typeface="Calibri"/>
                          <a:cs typeface="Times New Roman" pitchFamily="18" charset="0"/>
                        </a:rPr>
                        <a:t>ОАО «Димское»</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295"/>
                        </a:lnSpc>
                        <a:spcAft>
                          <a:spcPts val="1000"/>
                        </a:spcAft>
                      </a:pPr>
                      <a:r>
                        <a:rPr lang="ru-RU" sz="1000" kern="1200" spc="50">
                          <a:solidFill>
                            <a:schemeClr val="bg1"/>
                          </a:solidFill>
                          <a:latin typeface="Times New Roman" pitchFamily="18" charset="0"/>
                          <a:ea typeface="Calibri"/>
                          <a:cs typeface="Times New Roman" pitchFamily="18" charset="0"/>
                        </a:rPr>
                        <a:t>676952 с.Новоалександровка ул.Центральная 1, (41638)39-1-16, </a:t>
                      </a:r>
                      <a:r>
                        <a:rPr lang="en-US" sz="1000" kern="1200" spc="50">
                          <a:solidFill>
                            <a:schemeClr val="bg1"/>
                          </a:solidFill>
                          <a:latin typeface="Times New Roman" pitchFamily="18" charset="0"/>
                          <a:ea typeface="Calibri"/>
                          <a:cs typeface="Times New Roman" pitchFamily="18" charset="0"/>
                        </a:rPr>
                        <a:t>dimskoe</a:t>
                      </a:r>
                      <a:r>
                        <a:rPr lang="ru-RU" sz="1000" kern="1200" spc="50">
                          <a:solidFill>
                            <a:schemeClr val="bg1"/>
                          </a:solidFill>
                          <a:latin typeface="Times New Roman" pitchFamily="18" charset="0"/>
                          <a:ea typeface="Calibri"/>
                          <a:cs typeface="Times New Roman" pitchFamily="18" charset="0"/>
                        </a:rPr>
                        <a:t>@ </a:t>
                      </a:r>
                      <a:r>
                        <a:rPr lang="en-US" sz="1000" kern="1200" spc="50">
                          <a:solidFill>
                            <a:schemeClr val="bg1"/>
                          </a:solidFill>
                          <a:latin typeface="Times New Roman" pitchFamily="18" charset="0"/>
                          <a:ea typeface="Calibri"/>
                          <a:cs typeface="Times New Roman" pitchFamily="18" charset="0"/>
                        </a:rPr>
                        <a:t>mai</a:t>
                      </a:r>
                      <a:r>
                        <a:rPr lang="ru-RU" sz="1000" kern="1200" spc="50">
                          <a:solidFill>
                            <a:schemeClr val="bg1"/>
                          </a:solidFill>
                          <a:latin typeface="Times New Roman" pitchFamily="18" charset="0"/>
                          <a:ea typeface="Calibri"/>
                          <a:cs typeface="Times New Roman" pitchFamily="18" charset="0"/>
                        </a:rPr>
                        <a:t>1. </a:t>
                      </a:r>
                      <a:r>
                        <a:rPr lang="en-US" sz="1000" kern="1200" spc="50">
                          <a:solidFill>
                            <a:schemeClr val="bg1"/>
                          </a:solidFill>
                          <a:latin typeface="Times New Roman" pitchFamily="18" charset="0"/>
                          <a:ea typeface="Calibri"/>
                          <a:cs typeface="Times New Roman" pitchFamily="18" charset="0"/>
                        </a:rPr>
                        <a:t>ru</a:t>
                      </a:r>
                      <a:r>
                        <a:rPr lang="en-US"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Людмила Анатольевна  </a:t>
                      </a:r>
                      <a:r>
                        <a:rPr lang="ru-RU" sz="1000" kern="1200" spc="50" dirty="0" err="1">
                          <a:solidFill>
                            <a:schemeClr val="bg1"/>
                          </a:solidFill>
                          <a:latin typeface="Times New Roman" pitchFamily="18" charset="0"/>
                          <a:ea typeface="Calibri"/>
                          <a:cs typeface="Times New Roman" pitchFamily="18" charset="0"/>
                        </a:rPr>
                        <a:t>Валова</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18415" indent="-18415">
                        <a:lnSpc>
                          <a:spcPts val="1295"/>
                        </a:lnSpc>
                        <a:spcAft>
                          <a:spcPts val="1000"/>
                        </a:spcAft>
                      </a:pPr>
                      <a:r>
                        <a:rPr lang="ru-RU" sz="1000" kern="1200" spc="50" dirty="0">
                          <a:solidFill>
                            <a:schemeClr val="bg1"/>
                          </a:solidFill>
                          <a:latin typeface="Times New Roman" pitchFamily="18" charset="0"/>
                          <a:ea typeface="Calibri"/>
                          <a:cs typeface="Times New Roman" pitchFamily="18" charset="0"/>
                        </a:rPr>
                        <a:t>    Растениеводство     животноводство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466587">
                <a:tc>
                  <a:txBody>
                    <a:bodyPr/>
                    <a:lstStyle/>
                    <a:p>
                      <a:pPr marL="155575">
                        <a:lnSpc>
                          <a:spcPts val="1000"/>
                        </a:lnSpc>
                        <a:spcAft>
                          <a:spcPts val="1000"/>
                        </a:spcAft>
                      </a:pPr>
                      <a:r>
                        <a:rPr lang="en-US" sz="1000" b="1" kern="1200" spc="50">
                          <a:solidFill>
                            <a:schemeClr val="bg1"/>
                          </a:solidFill>
                          <a:latin typeface="Times New Roman" pitchFamily="18" charset="0"/>
                          <a:ea typeface="Calibri"/>
                          <a:cs typeface="Times New Roman" pitchFamily="18" charset="0"/>
                        </a:rPr>
                        <a:t>1</a:t>
                      </a:r>
                      <a:r>
                        <a:rPr lang="ru-RU" sz="1000" b="1" kern="1200" spc="50">
                          <a:solidFill>
                            <a:schemeClr val="bg1"/>
                          </a:solidFill>
                          <a:latin typeface="Times New Roman" pitchFamily="18" charset="0"/>
                          <a:ea typeface="Calibri"/>
                          <a:cs typeface="Times New Roman" pitchFamily="18" charset="0"/>
                        </a:rPr>
                        <a:t>1</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320"/>
                        </a:lnSpc>
                        <a:spcAft>
                          <a:spcPts val="1000"/>
                        </a:spcAft>
                      </a:pPr>
                      <a:r>
                        <a:rPr lang="ru-RU" sz="1000" b="1" kern="1200" spc="50" dirty="0">
                          <a:solidFill>
                            <a:schemeClr val="bg1"/>
                          </a:solidFill>
                          <a:latin typeface="Times New Roman" pitchFamily="18" charset="0"/>
                          <a:ea typeface="Calibri"/>
                          <a:cs typeface="Times New Roman" pitchFamily="18" charset="0"/>
                        </a:rPr>
                        <a:t>ООО «Амурский партизан»</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676950 с.Тамбовка, ул.Ленина 54,</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 (41638)21-2-36, </a:t>
                      </a:r>
                      <a:r>
                        <a:rPr lang="en-US" sz="1000" u="sng" kern="1200" dirty="0" err="1">
                          <a:solidFill>
                            <a:schemeClr val="bg1"/>
                          </a:solidFill>
                          <a:latin typeface="Times New Roman" pitchFamily="18" charset="0"/>
                          <a:ea typeface="Calibri"/>
                          <a:cs typeface="Times New Roman" pitchFamily="18" charset="0"/>
                        </a:rPr>
                        <a:t>amurskiipartizan</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yandex</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en-US"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R="32893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Надежда Викторовна Степаненко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600"/>
                        </a:spcAft>
                      </a:pPr>
                      <a:r>
                        <a:rPr lang="ru-RU" sz="1000" kern="1200" spc="50" dirty="0">
                          <a:solidFill>
                            <a:schemeClr val="bg1"/>
                          </a:solidFill>
                          <a:latin typeface="Times New Roman" pitchFamily="18" charset="0"/>
                          <a:ea typeface="Calibri"/>
                          <a:cs typeface="Times New Roman" pitchFamily="18" charset="0"/>
                        </a:rPr>
                        <a:t>Растениеводство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algn="ctr">
                        <a:lnSpc>
                          <a:spcPts val="950"/>
                        </a:lnSpc>
                        <a:spcBef>
                          <a:spcPts val="600"/>
                        </a:spcBef>
                        <a:spcAft>
                          <a:spcPts val="1000"/>
                        </a:spcAft>
                      </a:pPr>
                      <a:r>
                        <a:rPr lang="ru-RU" sz="1000" kern="1200" spc="50" dirty="0">
                          <a:solidFill>
                            <a:schemeClr val="bg1"/>
                          </a:solidFill>
                          <a:latin typeface="Times New Roman" pitchFamily="18" charset="0"/>
                          <a:ea typeface="Calibri"/>
                          <a:cs typeface="Times New Roman" pitchFamily="18" charset="0"/>
                        </a:rPr>
                        <a:t>животноводство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504937">
                <a:tc>
                  <a:txBody>
                    <a:bodyPr/>
                    <a:lstStyle/>
                    <a:p>
                      <a:pPr marL="155575">
                        <a:lnSpc>
                          <a:spcPts val="1000"/>
                        </a:lnSpc>
                        <a:spcAft>
                          <a:spcPts val="1000"/>
                        </a:spcAft>
                      </a:pPr>
                      <a:r>
                        <a:rPr lang="en-US" sz="1000" b="1" kern="1200" spc="50">
                          <a:solidFill>
                            <a:schemeClr val="bg1"/>
                          </a:solidFill>
                          <a:latin typeface="Times New Roman" pitchFamily="18" charset="0"/>
                          <a:ea typeface="Calibri"/>
                          <a:cs typeface="Times New Roman" pitchFamily="18" charset="0"/>
                        </a:rPr>
                        <a:t>1</a:t>
                      </a:r>
                      <a:r>
                        <a:rPr lang="ru-RU" sz="1000" b="1" kern="1200" spc="50">
                          <a:solidFill>
                            <a:schemeClr val="bg1"/>
                          </a:solidFill>
                          <a:latin typeface="Times New Roman" pitchFamily="18" charset="0"/>
                          <a:ea typeface="Calibri"/>
                          <a:cs typeface="Times New Roman" pitchFamily="18" charset="0"/>
                        </a:rPr>
                        <a:t>2</a:t>
                      </a:r>
                      <a:r>
                        <a:rPr lang="ru-RU" sz="1000" kern="1200">
                          <a:solidFill>
                            <a:schemeClr val="bg1"/>
                          </a:solidFill>
                          <a:latin typeface="Times New Roman" pitchFamily="18" charset="0"/>
                          <a:ea typeface="Calibri"/>
                          <a:cs typeface="Times New Roman" pitchFamily="18" charset="0"/>
                        </a:rPr>
                        <a:t> </a:t>
                      </a:r>
                      <a:endParaRPr lang="ru-RU" sz="100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73025" algn="l">
                        <a:lnSpc>
                          <a:spcPts val="1000"/>
                        </a:lnSpc>
                        <a:spcAft>
                          <a:spcPts val="1000"/>
                        </a:spcAft>
                      </a:pPr>
                      <a:r>
                        <a:rPr lang="ru-RU" sz="1000" b="1" kern="1200" spc="50" dirty="0">
                          <a:solidFill>
                            <a:schemeClr val="bg1"/>
                          </a:solidFill>
                          <a:latin typeface="Times New Roman" pitchFamily="18" charset="0"/>
                          <a:ea typeface="Calibri"/>
                          <a:cs typeface="Times New Roman" pitchFamily="18" charset="0"/>
                        </a:rPr>
                        <a:t>ООО «Приамурье»</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indent="8890">
                        <a:lnSpc>
                          <a:spcPts val="1320"/>
                        </a:lnSpc>
                        <a:spcAft>
                          <a:spcPts val="1000"/>
                        </a:spcAft>
                      </a:pPr>
                      <a:r>
                        <a:rPr lang="ru-RU" sz="1000" kern="1200" spc="50" dirty="0">
                          <a:solidFill>
                            <a:schemeClr val="bg1"/>
                          </a:solidFill>
                          <a:latin typeface="Times New Roman" pitchFamily="18" charset="0"/>
                          <a:ea typeface="Calibri"/>
                          <a:cs typeface="Times New Roman" pitchFamily="18" charset="0"/>
                        </a:rPr>
                        <a:t>676953 </a:t>
                      </a:r>
                      <a:r>
                        <a:rPr lang="ru-RU" sz="1000" kern="1200" spc="50" dirty="0" err="1">
                          <a:solidFill>
                            <a:schemeClr val="bg1"/>
                          </a:solidFill>
                          <a:latin typeface="Times New Roman" pitchFamily="18" charset="0"/>
                          <a:ea typeface="Calibri"/>
                          <a:cs typeface="Times New Roman" pitchFamily="18" charset="0"/>
                        </a:rPr>
                        <a:t>с.Козьмодемьяновка</a:t>
                      </a:r>
                      <a:r>
                        <a:rPr lang="ru-RU" sz="1000" kern="1200" spc="50" dirty="0">
                          <a:solidFill>
                            <a:schemeClr val="bg1"/>
                          </a:solidFill>
                          <a:latin typeface="Times New Roman" pitchFamily="18" charset="0"/>
                          <a:ea typeface="Calibri"/>
                          <a:cs typeface="Times New Roman" pitchFamily="18" charset="0"/>
                        </a:rPr>
                        <a:t>, </a:t>
                      </a:r>
                      <a:r>
                        <a:rPr lang="ru-RU" sz="1000" kern="1200" spc="50" dirty="0" err="1">
                          <a:solidFill>
                            <a:schemeClr val="bg1"/>
                          </a:solidFill>
                          <a:latin typeface="Times New Roman" pitchFamily="18" charset="0"/>
                          <a:ea typeface="Calibri"/>
                          <a:cs typeface="Times New Roman" pitchFamily="18" charset="0"/>
                        </a:rPr>
                        <a:t>ул.Ступникова</a:t>
                      </a:r>
                      <a:r>
                        <a:rPr lang="ru-RU" sz="1000" kern="1200" spc="50" dirty="0">
                          <a:solidFill>
                            <a:schemeClr val="bg1"/>
                          </a:solidFill>
                          <a:latin typeface="Times New Roman" pitchFamily="18" charset="0"/>
                          <a:ea typeface="Calibri"/>
                          <a:cs typeface="Times New Roman" pitchFamily="18" charset="0"/>
                        </a:rPr>
                        <a:t> 3 (41638)38-1-10, </a:t>
                      </a:r>
                      <a:r>
                        <a:rPr lang="en-US" sz="1000" u="sng" kern="1200" dirty="0" err="1">
                          <a:solidFill>
                            <a:schemeClr val="bg1"/>
                          </a:solidFill>
                          <a:latin typeface="Times New Roman" pitchFamily="18" charset="0"/>
                          <a:ea typeface="Calibri"/>
                          <a:cs typeface="Times New Roman" pitchFamily="18" charset="0"/>
                        </a:rPr>
                        <a:t>priamuri</a:t>
                      </a:r>
                      <a:r>
                        <a:rPr lang="ru-RU" sz="1000" u="sng" kern="1200" dirty="0">
                          <a:solidFill>
                            <a:schemeClr val="bg1"/>
                          </a:solidFill>
                          <a:latin typeface="Times New Roman" pitchFamily="18" charset="0"/>
                          <a:ea typeface="Calibri"/>
                          <a:cs typeface="Times New Roman" pitchFamily="18" charset="0"/>
                        </a:rPr>
                        <a:t>@</a:t>
                      </a:r>
                      <a:r>
                        <a:rPr lang="en-US" sz="1000" u="sng" kern="1200" dirty="0">
                          <a:solidFill>
                            <a:schemeClr val="bg1"/>
                          </a:solidFill>
                          <a:latin typeface="Times New Roman" pitchFamily="18" charset="0"/>
                          <a:ea typeface="Calibri"/>
                          <a:cs typeface="Times New Roman" pitchFamily="18" charset="0"/>
                        </a:rPr>
                        <a:t>mail</a:t>
                      </a:r>
                      <a:r>
                        <a:rPr lang="ru-RU" sz="1000" u="sng" kern="1200" dirty="0">
                          <a:solidFill>
                            <a:schemeClr val="bg1"/>
                          </a:solidFill>
                          <a:latin typeface="Times New Roman" pitchFamily="18" charset="0"/>
                          <a:ea typeface="Calibri"/>
                          <a:cs typeface="Times New Roman" pitchFamily="18" charset="0"/>
                        </a:rPr>
                        <a:t>.</a:t>
                      </a:r>
                      <a:r>
                        <a:rPr lang="en-US" sz="1000" u="sng" kern="1200" dirty="0" err="1">
                          <a:solidFill>
                            <a:schemeClr val="bg1"/>
                          </a:solidFill>
                          <a:latin typeface="Times New Roman" pitchFamily="18" charset="0"/>
                          <a:ea typeface="Calibri"/>
                          <a:cs typeface="Times New Roman" pitchFamily="18" charset="0"/>
                        </a:rPr>
                        <a:t>ru</a:t>
                      </a:r>
                      <a:r>
                        <a:rPr lang="en-US"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marL="91440" algn="ctr">
                        <a:lnSpc>
                          <a:spcPts val="950"/>
                        </a:lnSpc>
                        <a:spcAft>
                          <a:spcPts val="1000"/>
                        </a:spcAft>
                      </a:pPr>
                      <a:r>
                        <a:rPr lang="ru-RU" sz="1000" kern="1200" spc="50" dirty="0">
                          <a:solidFill>
                            <a:schemeClr val="bg1"/>
                          </a:solidFill>
                          <a:latin typeface="Times New Roman" pitchFamily="18" charset="0"/>
                          <a:ea typeface="Calibri"/>
                          <a:cs typeface="Times New Roman" pitchFamily="18" charset="0"/>
                        </a:rPr>
                        <a:t>Александр Захарович Кочетков</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Aft>
                          <a:spcPts val="600"/>
                        </a:spcAft>
                      </a:pPr>
                      <a:r>
                        <a:rPr lang="ru-RU" sz="1000" kern="1200" spc="50" dirty="0">
                          <a:solidFill>
                            <a:schemeClr val="bg1"/>
                          </a:solidFill>
                          <a:latin typeface="Times New Roman" pitchFamily="18" charset="0"/>
                          <a:ea typeface="Calibri"/>
                          <a:cs typeface="Times New Roman" pitchFamily="18" charset="0"/>
                        </a:rPr>
                        <a:t>Растениеводство,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algn="ctr">
                        <a:lnSpc>
                          <a:spcPts val="950"/>
                        </a:lnSpc>
                        <a:spcBef>
                          <a:spcPts val="600"/>
                        </a:spcBef>
                        <a:spcAft>
                          <a:spcPts val="1000"/>
                        </a:spcAft>
                      </a:pPr>
                      <a:r>
                        <a:rPr lang="ru-RU" sz="1000" kern="1200" spc="50" dirty="0">
                          <a:solidFill>
                            <a:schemeClr val="bg1"/>
                          </a:solidFill>
                          <a:latin typeface="Times New Roman" pitchFamily="18" charset="0"/>
                          <a:ea typeface="Calibri"/>
                          <a:cs typeface="Times New Roman" pitchFamily="18" charset="0"/>
                        </a:rPr>
                        <a:t>животноводство</a:t>
                      </a:r>
                      <a:r>
                        <a:rPr lang="ru-RU" sz="1000"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r>
              <a:tr h="712024">
                <a:tc>
                  <a:txBody>
                    <a:bodyPr/>
                    <a:lstStyle/>
                    <a:p>
                      <a:pPr marL="155575">
                        <a:lnSpc>
                          <a:spcPts val="1000"/>
                        </a:lnSpc>
                        <a:spcAft>
                          <a:spcPts val="1000"/>
                        </a:spcAft>
                      </a:pPr>
                      <a:r>
                        <a:rPr lang="ru-RU" sz="1000">
                          <a:solidFill>
                            <a:schemeClr val="bg1"/>
                          </a:solidFill>
                          <a:latin typeface="Times New Roman" pitchFamily="18" charset="0"/>
                          <a:ea typeface="Times New Roman"/>
                          <a:cs typeface="Times New Roman" pitchFamily="18" charset="0"/>
                        </a:rPr>
                        <a:t>13</a:t>
                      </a:r>
                    </a:p>
                  </a:txBody>
                  <a:tcPr marL="6985" marR="6985" marT="6350" marB="0"/>
                </a:tc>
                <a:tc>
                  <a:txBody>
                    <a:bodyPr/>
                    <a:lstStyle/>
                    <a:p>
                      <a:pPr algn="l">
                        <a:lnSpc>
                          <a:spcPct val="200000"/>
                        </a:lnSpc>
                        <a:spcAft>
                          <a:spcPts val="0"/>
                        </a:spcAft>
                      </a:pPr>
                      <a:r>
                        <a:rPr lang="ru-RU" sz="1000" b="1" dirty="0" smtClean="0">
                          <a:solidFill>
                            <a:schemeClr val="bg1"/>
                          </a:solidFill>
                          <a:latin typeface="Times New Roman" pitchFamily="18" charset="0"/>
                          <a:ea typeface="Times New Roman"/>
                          <a:cs typeface="Times New Roman" pitchFamily="18" charset="0"/>
                        </a:rPr>
                        <a:t>  ООО </a:t>
                      </a:r>
                      <a:r>
                        <a:rPr lang="ru-RU" sz="1000" b="1" dirty="0">
                          <a:solidFill>
                            <a:schemeClr val="bg1"/>
                          </a:solidFill>
                          <a:latin typeface="Times New Roman" pitchFamily="18" charset="0"/>
                          <a:ea typeface="Times New Roman"/>
                          <a:cs typeface="Times New Roman" pitchFamily="18" charset="0"/>
                        </a:rPr>
                        <a:t>«Теплоцентраль»</a:t>
                      </a:r>
                    </a:p>
                  </a:txBody>
                  <a:tcPr marL="6985" marR="6985" marT="6350" marB="0"/>
                </a:tc>
                <a:tc>
                  <a:txBody>
                    <a:bodyPr/>
                    <a:lstStyle/>
                    <a:p>
                      <a:pPr indent="8890">
                        <a:lnSpc>
                          <a:spcPts val="1320"/>
                        </a:lnSpc>
                        <a:spcAft>
                          <a:spcPts val="1000"/>
                        </a:spcAft>
                      </a:pPr>
                      <a:r>
                        <a:rPr lang="ru-RU" sz="1000" dirty="0">
                          <a:solidFill>
                            <a:schemeClr val="bg1"/>
                          </a:solidFill>
                          <a:latin typeface="Times New Roman" pitchFamily="18" charset="0"/>
                          <a:ea typeface="Times New Roman"/>
                          <a:cs typeface="Times New Roman" pitchFamily="18" charset="0"/>
                        </a:rPr>
                        <a:t>с. </a:t>
                      </a:r>
                      <a:r>
                        <a:rPr lang="ru-RU" sz="1000" dirty="0" err="1">
                          <a:solidFill>
                            <a:schemeClr val="bg1"/>
                          </a:solidFill>
                          <a:latin typeface="Times New Roman" pitchFamily="18" charset="0"/>
                          <a:ea typeface="Times New Roman"/>
                          <a:cs typeface="Times New Roman" pitchFamily="18" charset="0"/>
                        </a:rPr>
                        <a:t>Козьмодемьяновка</a:t>
                      </a:r>
                      <a:r>
                        <a:rPr lang="ru-RU" sz="1000" dirty="0">
                          <a:solidFill>
                            <a:schemeClr val="bg1"/>
                          </a:solidFill>
                          <a:latin typeface="Times New Roman" pitchFamily="18" charset="0"/>
                          <a:ea typeface="Times New Roman"/>
                          <a:cs typeface="Times New Roman" pitchFamily="18" charset="0"/>
                        </a:rPr>
                        <a:t>, ул. Супруна, д. 36 корп. 1 офис </a:t>
                      </a:r>
                      <a:r>
                        <a:rPr lang="ru-RU" sz="1000" dirty="0" smtClean="0">
                          <a:solidFill>
                            <a:schemeClr val="bg1"/>
                          </a:solidFill>
                          <a:latin typeface="Times New Roman" pitchFamily="18" charset="0"/>
                          <a:ea typeface="Times New Roman"/>
                          <a:cs typeface="Times New Roman" pitchFamily="18" charset="0"/>
                        </a:rPr>
                        <a:t>28, (41638)38-1-81</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ct val="115000"/>
                        </a:lnSpc>
                        <a:spcAft>
                          <a:spcPts val="0"/>
                        </a:spcAft>
                      </a:pPr>
                      <a:r>
                        <a:rPr lang="ru-RU" sz="1000" b="0" dirty="0" err="1">
                          <a:solidFill>
                            <a:schemeClr val="bg1"/>
                          </a:solidFill>
                          <a:latin typeface="Times New Roman" pitchFamily="18" charset="0"/>
                          <a:ea typeface="Times New Roman"/>
                          <a:cs typeface="Times New Roman" pitchFamily="18" charset="0"/>
                        </a:rPr>
                        <a:t>Ивасютин</a:t>
                      </a:r>
                      <a:r>
                        <a:rPr lang="ru-RU" sz="1000" b="0" dirty="0">
                          <a:solidFill>
                            <a:schemeClr val="bg1"/>
                          </a:solidFill>
                          <a:latin typeface="Times New Roman" pitchFamily="18" charset="0"/>
                          <a:ea typeface="Times New Roman"/>
                          <a:cs typeface="Times New Roman" pitchFamily="18" charset="0"/>
                        </a:rPr>
                        <a:t> Николай Антонович</a:t>
                      </a:r>
                      <a:endParaRPr lang="ru-RU" sz="1000" b="1"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ct val="115000"/>
                        </a:lnSpc>
                        <a:spcAft>
                          <a:spcPts val="1000"/>
                        </a:spcAft>
                      </a:pPr>
                      <a:r>
                        <a:rPr lang="ru-RU" sz="1000" u="none" strike="noStrike" dirty="0">
                          <a:solidFill>
                            <a:schemeClr val="bg1"/>
                          </a:solidFill>
                          <a:latin typeface="Times New Roman" pitchFamily="18" charset="0"/>
                          <a:ea typeface="Calibri"/>
                          <a:cs typeface="Times New Roman" pitchFamily="18" charset="0"/>
                        </a:rPr>
                        <a:t/>
                      </a:r>
                      <a:br>
                        <a:rPr lang="ru-RU" sz="1000" u="none" strike="noStrike" dirty="0">
                          <a:solidFill>
                            <a:schemeClr val="bg1"/>
                          </a:solidFill>
                          <a:latin typeface="Times New Roman" pitchFamily="18" charset="0"/>
                          <a:ea typeface="Calibri"/>
                          <a:cs typeface="Times New Roman" pitchFamily="18" charset="0"/>
                        </a:rPr>
                      </a:br>
                      <a:r>
                        <a:rPr lang="ru-RU" sz="1000" u="none" strike="noStrike" dirty="0">
                          <a:solidFill>
                            <a:schemeClr val="bg1"/>
                          </a:solidFill>
                          <a:latin typeface="Times New Roman" pitchFamily="18" charset="0"/>
                          <a:ea typeface="Calibri"/>
                          <a:cs typeface="Times New Roman" pitchFamily="18" charset="0"/>
                        </a:rPr>
                        <a:t>Производство пара и горячей воды (тепловой энергии) котельными</a:t>
                      </a:r>
                      <a:endParaRPr lang="ru-RU" sz="1000" dirty="0">
                        <a:solidFill>
                          <a:schemeClr val="bg1"/>
                        </a:solidFill>
                        <a:latin typeface="Times New Roman" pitchFamily="18" charset="0"/>
                        <a:ea typeface="Calibri"/>
                        <a:cs typeface="Times New Roman" pitchFamily="18" charset="0"/>
                      </a:endParaRPr>
                    </a:p>
                  </a:txBody>
                  <a:tcPr marL="6985" marR="6985" marT="6350" marB="0"/>
                </a:tc>
              </a:tr>
              <a:tr h="712024">
                <a:tc>
                  <a:txBody>
                    <a:bodyPr/>
                    <a:lstStyle/>
                    <a:p>
                      <a:pPr marL="155575">
                        <a:lnSpc>
                          <a:spcPts val="1000"/>
                        </a:lnSpc>
                        <a:spcAft>
                          <a:spcPts val="1000"/>
                        </a:spcAft>
                      </a:pPr>
                      <a:r>
                        <a:rPr lang="ru-RU" sz="1000">
                          <a:solidFill>
                            <a:schemeClr val="bg1"/>
                          </a:solidFill>
                          <a:latin typeface="Times New Roman" pitchFamily="18" charset="0"/>
                          <a:ea typeface="Times New Roman"/>
                          <a:cs typeface="Times New Roman" pitchFamily="18" charset="0"/>
                        </a:rPr>
                        <a:t>14</a:t>
                      </a:r>
                    </a:p>
                  </a:txBody>
                  <a:tcPr marL="6985" marR="6985" marT="6350" marB="0"/>
                </a:tc>
                <a:tc>
                  <a:txBody>
                    <a:bodyPr/>
                    <a:lstStyle/>
                    <a:p>
                      <a:pPr algn="l">
                        <a:lnSpc>
                          <a:spcPct val="115000"/>
                        </a:lnSpc>
                        <a:spcAft>
                          <a:spcPts val="0"/>
                        </a:spcAft>
                      </a:pPr>
                      <a:endParaRPr lang="ru-RU" sz="1000" b="1" dirty="0">
                        <a:solidFill>
                          <a:schemeClr val="bg1"/>
                        </a:solidFill>
                        <a:latin typeface="Times New Roman" pitchFamily="18" charset="0"/>
                        <a:ea typeface="Times New Roman"/>
                        <a:cs typeface="Times New Roman" pitchFamily="18" charset="0"/>
                      </a:endParaRPr>
                    </a:p>
                    <a:p>
                      <a:pPr algn="l">
                        <a:lnSpc>
                          <a:spcPct val="115000"/>
                        </a:lnSpc>
                        <a:spcAft>
                          <a:spcPts val="0"/>
                        </a:spcAft>
                      </a:pPr>
                      <a:r>
                        <a:rPr lang="ru-RU" sz="1000" b="1" dirty="0" smtClean="0">
                          <a:solidFill>
                            <a:schemeClr val="bg1"/>
                          </a:solidFill>
                          <a:latin typeface="Times New Roman" pitchFamily="18" charset="0"/>
                          <a:ea typeface="Times New Roman"/>
                          <a:cs typeface="Times New Roman" pitchFamily="18" charset="0"/>
                        </a:rPr>
                        <a:t>  МУП </a:t>
                      </a:r>
                      <a:r>
                        <a:rPr lang="ru-RU" sz="1000" b="1" dirty="0">
                          <a:solidFill>
                            <a:schemeClr val="bg1"/>
                          </a:solidFill>
                          <a:latin typeface="Times New Roman" pitchFamily="18" charset="0"/>
                          <a:ea typeface="Times New Roman"/>
                          <a:cs typeface="Times New Roman" pitchFamily="18" charset="0"/>
                        </a:rPr>
                        <a:t>«Тамбовские коммунальные системы»</a:t>
                      </a:r>
                    </a:p>
                  </a:txBody>
                  <a:tcPr marL="6985" marR="6985" marT="6350" marB="0"/>
                </a:tc>
                <a:tc>
                  <a:txBody>
                    <a:bodyPr/>
                    <a:lstStyle/>
                    <a:p>
                      <a:pPr indent="8890">
                        <a:lnSpc>
                          <a:spcPts val="950"/>
                        </a:lnSpc>
                        <a:spcAft>
                          <a:spcPts val="1000"/>
                        </a:spcAft>
                      </a:pPr>
                      <a:r>
                        <a:rPr lang="ru-RU" sz="1000" dirty="0">
                          <a:solidFill>
                            <a:schemeClr val="bg1"/>
                          </a:solidFill>
                          <a:latin typeface="Times New Roman" pitchFamily="18" charset="0"/>
                          <a:ea typeface="Times New Roman"/>
                          <a:cs typeface="Times New Roman" pitchFamily="18" charset="0"/>
                        </a:rPr>
                        <a:t>с.Тамбовка, ул.Техническая, </a:t>
                      </a:r>
                      <a:r>
                        <a:rPr lang="ru-RU" sz="1000" dirty="0" smtClean="0">
                          <a:solidFill>
                            <a:schemeClr val="bg1"/>
                          </a:solidFill>
                          <a:latin typeface="Times New Roman" pitchFamily="18" charset="0"/>
                          <a:ea typeface="Times New Roman"/>
                          <a:cs typeface="Times New Roman" pitchFamily="18" charset="0"/>
                        </a:rPr>
                        <a:t>д.48Б, (41638)21-7-20</a:t>
                      </a:r>
                      <a:endParaRPr lang="ru-RU" sz="100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ct val="115000"/>
                        </a:lnSpc>
                        <a:spcAft>
                          <a:spcPts val="0"/>
                        </a:spcAft>
                      </a:pPr>
                      <a:endParaRPr lang="ru-RU" sz="1000" b="0" dirty="0">
                        <a:solidFill>
                          <a:schemeClr val="bg1"/>
                        </a:solidFill>
                        <a:latin typeface="Times New Roman" pitchFamily="18" charset="0"/>
                        <a:ea typeface="Times New Roman"/>
                        <a:cs typeface="Times New Roman" pitchFamily="18" charset="0"/>
                      </a:endParaRPr>
                    </a:p>
                    <a:p>
                      <a:pPr algn="ctr">
                        <a:lnSpc>
                          <a:spcPct val="115000"/>
                        </a:lnSpc>
                        <a:spcAft>
                          <a:spcPts val="0"/>
                        </a:spcAft>
                      </a:pPr>
                      <a:r>
                        <a:rPr lang="ru-RU" sz="1000" b="0" dirty="0">
                          <a:solidFill>
                            <a:schemeClr val="bg1"/>
                          </a:solidFill>
                          <a:latin typeface="Times New Roman" pitchFamily="18" charset="0"/>
                          <a:ea typeface="Times New Roman"/>
                          <a:cs typeface="Times New Roman" pitchFamily="18" charset="0"/>
                        </a:rPr>
                        <a:t>Битков Вадим Владимирович</a:t>
                      </a:r>
                      <a:endParaRPr lang="ru-RU" sz="1000" b="1" dirty="0">
                        <a:solidFill>
                          <a:schemeClr val="bg1"/>
                        </a:solidFill>
                        <a:latin typeface="Times New Roman" pitchFamily="18" charset="0"/>
                        <a:ea typeface="Times New Roman"/>
                        <a:cs typeface="Times New Roman" pitchFamily="18" charset="0"/>
                      </a:endParaRPr>
                    </a:p>
                    <a:p>
                      <a:pPr algn="ctr">
                        <a:lnSpc>
                          <a:spcPct val="115000"/>
                        </a:lnSpc>
                        <a:spcAft>
                          <a:spcPts val="0"/>
                        </a:spcAft>
                      </a:pPr>
                      <a:r>
                        <a:rPr lang="ru-RU" sz="1000" b="0" dirty="0">
                          <a:solidFill>
                            <a:schemeClr val="bg1"/>
                          </a:solidFill>
                          <a:latin typeface="Times New Roman" pitchFamily="18" charset="0"/>
                          <a:ea typeface="Times New Roman"/>
                          <a:cs typeface="Times New Roman" pitchFamily="18" charset="0"/>
                        </a:rPr>
                        <a:t>  </a:t>
                      </a:r>
                      <a:endParaRPr lang="ru-RU" sz="1000" b="1"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ts val="950"/>
                        </a:lnSpc>
                        <a:spcBef>
                          <a:spcPts val="600"/>
                        </a:spcBef>
                        <a:spcAft>
                          <a:spcPts val="1000"/>
                        </a:spcAft>
                      </a:pPr>
                      <a:r>
                        <a:rPr lang="ru-RU" sz="1000" dirty="0">
                          <a:solidFill>
                            <a:schemeClr val="bg1"/>
                          </a:solidFill>
                          <a:latin typeface="Times New Roman" pitchFamily="18" charset="0"/>
                          <a:ea typeface="Times New Roman"/>
                          <a:cs typeface="Times New Roman" pitchFamily="18" charset="0"/>
                        </a:rPr>
                        <a:t>Производство пара и горячей воды (тепловой энергии) котельными</a:t>
                      </a:r>
                    </a:p>
                  </a:txBody>
                  <a:tcPr marL="6985" marR="6985" marT="6350" marB="0"/>
                </a:tc>
              </a:tr>
              <a:tr h="504937">
                <a:tc>
                  <a:txBody>
                    <a:bodyPr/>
                    <a:lstStyle/>
                    <a:p>
                      <a:pPr marL="155575">
                        <a:lnSpc>
                          <a:spcPts val="1000"/>
                        </a:lnSpc>
                        <a:spcAft>
                          <a:spcPts val="1000"/>
                        </a:spcAft>
                      </a:pPr>
                      <a:r>
                        <a:rPr lang="ru-RU" sz="1000">
                          <a:solidFill>
                            <a:schemeClr val="bg1"/>
                          </a:solidFill>
                          <a:latin typeface="Times New Roman" pitchFamily="18" charset="0"/>
                          <a:ea typeface="Times New Roman"/>
                          <a:cs typeface="Times New Roman" pitchFamily="18" charset="0"/>
                        </a:rPr>
                        <a:t>15</a:t>
                      </a:r>
                    </a:p>
                  </a:txBody>
                  <a:tcPr marL="6985" marR="6985" marT="6350" marB="0"/>
                </a:tc>
                <a:tc>
                  <a:txBody>
                    <a:bodyPr/>
                    <a:lstStyle/>
                    <a:p>
                      <a:pPr algn="l">
                        <a:lnSpc>
                          <a:spcPct val="115000"/>
                        </a:lnSpc>
                        <a:spcAft>
                          <a:spcPts val="0"/>
                        </a:spcAft>
                      </a:pPr>
                      <a:r>
                        <a:rPr lang="ru-RU" sz="1000" b="1" dirty="0" smtClean="0">
                          <a:solidFill>
                            <a:schemeClr val="bg1"/>
                          </a:solidFill>
                          <a:latin typeface="Times New Roman" pitchFamily="18" charset="0"/>
                          <a:ea typeface="Times New Roman"/>
                          <a:cs typeface="Times New Roman" pitchFamily="18" charset="0"/>
                        </a:rPr>
                        <a:t>  МУП </a:t>
                      </a:r>
                      <a:r>
                        <a:rPr lang="ru-RU" sz="1000" b="1" dirty="0">
                          <a:solidFill>
                            <a:schemeClr val="bg1"/>
                          </a:solidFill>
                          <a:latin typeface="Times New Roman" pitchFamily="18" charset="0"/>
                          <a:ea typeface="Times New Roman"/>
                          <a:cs typeface="Times New Roman" pitchFamily="18" charset="0"/>
                        </a:rPr>
                        <a:t>«Тамбовские теплосети»</a:t>
                      </a:r>
                    </a:p>
                  </a:txBody>
                  <a:tcPr marL="6985" marR="6985" marT="6350" marB="0"/>
                </a:tc>
                <a:tc>
                  <a:txBody>
                    <a:bodyPr/>
                    <a:lstStyle/>
                    <a:p>
                      <a:pPr indent="8890">
                        <a:lnSpc>
                          <a:spcPts val="1320"/>
                        </a:lnSpc>
                        <a:spcAft>
                          <a:spcPts val="1000"/>
                        </a:spcAft>
                      </a:pPr>
                      <a:r>
                        <a:rPr lang="ru-RU" sz="1000" b="0" dirty="0">
                          <a:solidFill>
                            <a:schemeClr val="bg1"/>
                          </a:solidFill>
                          <a:latin typeface="Times New Roman" pitchFamily="18" charset="0"/>
                          <a:ea typeface="Times New Roman"/>
                          <a:cs typeface="Times New Roman" pitchFamily="18" charset="0"/>
                        </a:rPr>
                        <a:t> с.Тамбовка, ул.Техническая, д.48, </a:t>
                      </a:r>
                      <a:r>
                        <a:rPr lang="ru-RU" sz="1000" b="0" dirty="0" smtClean="0">
                          <a:solidFill>
                            <a:schemeClr val="bg1"/>
                          </a:solidFill>
                          <a:latin typeface="Times New Roman" pitchFamily="18" charset="0"/>
                          <a:ea typeface="Times New Roman"/>
                          <a:cs typeface="Times New Roman" pitchFamily="18" charset="0"/>
                        </a:rPr>
                        <a:t>к.Б, (41638) 21-3-49</a:t>
                      </a:r>
                      <a:endParaRPr lang="ru-RU" sz="1000" b="0"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gn="ctr">
                        <a:lnSpc>
                          <a:spcPct val="115000"/>
                        </a:lnSpc>
                        <a:spcAft>
                          <a:spcPts val="0"/>
                        </a:spcAft>
                      </a:pPr>
                      <a:r>
                        <a:rPr lang="ru-RU" sz="1000" b="0" dirty="0" err="1">
                          <a:solidFill>
                            <a:schemeClr val="bg1"/>
                          </a:solidFill>
                          <a:latin typeface="Times New Roman" pitchFamily="18" charset="0"/>
                          <a:ea typeface="Times New Roman"/>
                          <a:cs typeface="Times New Roman" pitchFamily="18" charset="0"/>
                        </a:rPr>
                        <a:t>Янько</a:t>
                      </a:r>
                      <a:r>
                        <a:rPr lang="ru-RU" sz="1000" b="0" dirty="0">
                          <a:solidFill>
                            <a:schemeClr val="bg1"/>
                          </a:solidFill>
                          <a:latin typeface="Times New Roman" pitchFamily="18" charset="0"/>
                          <a:ea typeface="Times New Roman"/>
                          <a:cs typeface="Times New Roman" pitchFamily="18" charset="0"/>
                        </a:rPr>
                        <a:t> Юрий Александрович</a:t>
                      </a:r>
                      <a:endParaRPr lang="ru-RU" sz="1000" b="1" dirty="0">
                        <a:solidFill>
                          <a:schemeClr val="bg1"/>
                        </a:solidFill>
                        <a:latin typeface="Times New Roman" pitchFamily="18" charset="0"/>
                        <a:ea typeface="Times New Roman"/>
                        <a:cs typeface="Times New Roman" pitchFamily="18" charset="0"/>
                      </a:endParaRPr>
                    </a:p>
                  </a:txBody>
                  <a:tcPr marL="6985" marR="6985" marT="6350" marB="0"/>
                </a:tc>
                <a:tc>
                  <a:txBody>
                    <a:bodyPr/>
                    <a:lstStyle/>
                    <a:p>
                      <a:pPr>
                        <a:lnSpc>
                          <a:spcPts val="1345"/>
                        </a:lnSpc>
                        <a:spcAft>
                          <a:spcPts val="1000"/>
                        </a:spcAft>
                      </a:pPr>
                      <a:r>
                        <a:rPr lang="ru-RU" sz="1000" dirty="0">
                          <a:solidFill>
                            <a:schemeClr val="bg1"/>
                          </a:solidFill>
                          <a:latin typeface="Times New Roman" pitchFamily="18" charset="0"/>
                          <a:ea typeface="Times New Roman"/>
                          <a:cs typeface="Times New Roman" pitchFamily="18" charset="0"/>
                        </a:rPr>
                        <a:t>Производство пара и горячей воды (тепловой энергии) котельными</a:t>
                      </a:r>
                    </a:p>
                  </a:txBody>
                  <a:tcPr marL="6985" marR="6985" marT="6350" marB="0"/>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246" y="179512"/>
            <a:ext cx="6513415" cy="800128"/>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Перечень наиболее значимых предприятий района</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Текст 2"/>
          <p:cNvSpPr>
            <a:spLocks noGrp="1"/>
          </p:cNvSpPr>
          <p:nvPr>
            <p:ph type="body" idx="1"/>
          </p:nvPr>
        </p:nvSpPr>
        <p:spPr>
          <a:xfrm>
            <a:off x="594246" y="971600"/>
            <a:ext cx="6518831" cy="7776864"/>
          </a:xfrm>
        </p:spPr>
        <p:txBody>
          <a:bodyPr/>
          <a:lstStyle/>
          <a:p>
            <a:endParaRPr lang="ru-RU" dirty="0"/>
          </a:p>
        </p:txBody>
      </p:sp>
      <p:graphicFrame>
        <p:nvGraphicFramePr>
          <p:cNvPr id="4" name="Таблица 3"/>
          <p:cNvGraphicFramePr>
            <a:graphicFrameLocks noGrp="1"/>
          </p:cNvGraphicFramePr>
          <p:nvPr/>
        </p:nvGraphicFramePr>
        <p:xfrm>
          <a:off x="162198" y="1115616"/>
          <a:ext cx="7272808" cy="5645831"/>
        </p:xfrm>
        <a:graphic>
          <a:graphicData uri="http://schemas.openxmlformats.org/drawingml/2006/table">
            <a:tbl>
              <a:tblPr firstRow="1" bandRow="1">
                <a:tableStyleId>{5C22544A-7EE6-4342-B048-85BDC9FD1C3A}</a:tableStyleId>
              </a:tblPr>
              <a:tblGrid>
                <a:gridCol w="625618"/>
                <a:gridCol w="1720449"/>
                <a:gridCol w="1876853"/>
                <a:gridCol w="1407640"/>
                <a:gridCol w="1642248"/>
              </a:tblGrid>
              <a:tr h="533240">
                <a:tc>
                  <a:txBody>
                    <a:bodyPr/>
                    <a:lstStyle/>
                    <a:p>
                      <a:pPr marL="155575" algn="ctr">
                        <a:lnSpc>
                          <a:spcPts val="950"/>
                        </a:lnSpc>
                        <a:spcAft>
                          <a:spcPts val="300"/>
                        </a:spcAft>
                      </a:pPr>
                      <a:r>
                        <a:rPr lang="ru-RU" sz="1000" b="1" kern="1200" spc="50" dirty="0">
                          <a:solidFill>
                            <a:schemeClr val="bg1"/>
                          </a:solidFill>
                          <a:latin typeface="Times New Roman" pitchFamily="18" charset="0"/>
                          <a:ea typeface="Calibri"/>
                          <a:cs typeface="Times New Roman" pitchFamily="18" charset="0"/>
                        </a:rPr>
                        <a:t>№</a:t>
                      </a:r>
                      <a:r>
                        <a:rPr lang="ru-RU" sz="1000" b="1"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marL="155575" algn="ctr">
                        <a:lnSpc>
                          <a:spcPts val="950"/>
                        </a:lnSpc>
                        <a:spcAft>
                          <a:spcPts val="300"/>
                        </a:spcAft>
                      </a:pPr>
                      <a:r>
                        <a:rPr lang="ru-RU" sz="1000" b="1" kern="1200" spc="50" dirty="0" err="1">
                          <a:solidFill>
                            <a:schemeClr val="bg1"/>
                          </a:solidFill>
                          <a:latin typeface="Times New Roman" pitchFamily="18" charset="0"/>
                          <a:ea typeface="Calibri"/>
                          <a:cs typeface="Times New Roman" pitchFamily="18" charset="0"/>
                        </a:rPr>
                        <a:t>п</a:t>
                      </a:r>
                      <a:r>
                        <a:rPr lang="ru-RU" sz="1000" b="1" kern="1200" spc="50" dirty="0">
                          <a:solidFill>
                            <a:schemeClr val="bg1"/>
                          </a:solidFill>
                          <a:latin typeface="Times New Roman" pitchFamily="18" charset="0"/>
                          <a:ea typeface="Calibri"/>
                          <a:cs typeface="Times New Roman" pitchFamily="18" charset="0"/>
                        </a:rPr>
                        <a:t>/</a:t>
                      </a:r>
                      <a:r>
                        <a:rPr lang="ru-RU" sz="1000" b="1" kern="1200" spc="50" dirty="0" err="1">
                          <a:solidFill>
                            <a:schemeClr val="bg1"/>
                          </a:solidFill>
                          <a:latin typeface="Times New Roman" pitchFamily="18" charset="0"/>
                          <a:ea typeface="Calibri"/>
                          <a:cs typeface="Times New Roman" pitchFamily="18" charset="0"/>
                        </a:rPr>
                        <a:t>п</a:t>
                      </a:r>
                      <a:r>
                        <a:rPr lang="ru-RU" sz="1000" b="1"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73025" algn="ctr">
                        <a:lnSpc>
                          <a:spcPts val="1295"/>
                        </a:lnSpc>
                        <a:spcAft>
                          <a:spcPts val="1000"/>
                        </a:spcAft>
                      </a:pPr>
                      <a:r>
                        <a:rPr lang="ru-RU" sz="1000" b="1" kern="1200" spc="50" dirty="0">
                          <a:solidFill>
                            <a:schemeClr val="bg1"/>
                          </a:solidFill>
                          <a:latin typeface="Times New Roman" pitchFamily="18" charset="0"/>
                          <a:ea typeface="Calibri"/>
                          <a:cs typeface="Times New Roman" pitchFamily="18" charset="0"/>
                        </a:rPr>
                        <a:t> Полное наименование  </a:t>
                      </a:r>
                      <a:r>
                        <a:rPr lang="ru-RU" sz="1000" b="1"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1320"/>
                        </a:lnSpc>
                        <a:spcAft>
                          <a:spcPts val="1000"/>
                        </a:spcAft>
                      </a:pPr>
                      <a:r>
                        <a:rPr lang="ru-RU" sz="1000" b="1" kern="1200" spc="50" dirty="0">
                          <a:solidFill>
                            <a:schemeClr val="bg1"/>
                          </a:solidFill>
                          <a:latin typeface="Times New Roman" pitchFamily="18" charset="0"/>
                          <a:ea typeface="Calibri"/>
                          <a:cs typeface="Times New Roman" pitchFamily="18" charset="0"/>
                        </a:rPr>
                        <a:t>адрес, телефон</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R="328930" algn="ctr">
                        <a:lnSpc>
                          <a:spcPts val="1320"/>
                        </a:lnSpc>
                        <a:spcAft>
                          <a:spcPts val="1000"/>
                        </a:spcAft>
                      </a:pPr>
                      <a:r>
                        <a:rPr lang="ru-RU" sz="1000" b="1" kern="1200" spc="50" dirty="0">
                          <a:solidFill>
                            <a:schemeClr val="bg1"/>
                          </a:solidFill>
                          <a:latin typeface="Times New Roman" pitchFamily="18" charset="0"/>
                          <a:ea typeface="Calibri"/>
                          <a:cs typeface="Times New Roman" pitchFamily="18" charset="0"/>
                        </a:rPr>
                        <a:t>Фамилия, имя, отчество руководителя</a:t>
                      </a:r>
                      <a:r>
                        <a:rPr lang="ru-RU" sz="1000" b="1"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1000"/>
                        </a:lnSpc>
                        <a:spcAft>
                          <a:spcPts val="600"/>
                        </a:spcAft>
                      </a:pPr>
                      <a:r>
                        <a:rPr lang="ru-RU" sz="1000" b="1" kern="1200" spc="50" dirty="0">
                          <a:solidFill>
                            <a:schemeClr val="bg1"/>
                          </a:solidFill>
                          <a:latin typeface="Times New Roman" pitchFamily="18" charset="0"/>
                          <a:ea typeface="Calibri"/>
                          <a:cs typeface="Times New Roman" pitchFamily="18" charset="0"/>
                        </a:rPr>
                        <a:t>Сфера деятельности</a:t>
                      </a:r>
                      <a:r>
                        <a:rPr lang="ru-RU" sz="1000" b="1"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p>
                      <a:pPr algn="ctr">
                        <a:lnSpc>
                          <a:spcPts val="1000"/>
                        </a:lnSpc>
                        <a:spcBef>
                          <a:spcPts val="600"/>
                        </a:spcBef>
                        <a:spcAft>
                          <a:spcPts val="1000"/>
                        </a:spcAft>
                      </a:pPr>
                      <a:r>
                        <a:rPr lang="ru-RU" sz="1000" b="1" kern="1200" spc="50" dirty="0">
                          <a:solidFill>
                            <a:schemeClr val="bg1"/>
                          </a:solidFill>
                          <a:latin typeface="Times New Roman" pitchFamily="18" charset="0"/>
                          <a:ea typeface="Calibri"/>
                          <a:cs typeface="Times New Roman" pitchFamily="18" charset="0"/>
                        </a:rPr>
                        <a:t>деятельности</a:t>
                      </a:r>
                      <a:r>
                        <a:rPr lang="ru-RU" sz="1000" b="1" kern="1200" dirty="0">
                          <a:solidFill>
                            <a:schemeClr val="bg1"/>
                          </a:solidFill>
                          <a:latin typeface="Times New Roman" pitchFamily="18" charset="0"/>
                          <a:ea typeface="Calibri"/>
                          <a:cs typeface="Times New Roman" pitchFamily="18" charset="0"/>
                        </a:rPr>
                        <a:t> </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528399">
                <a:tc>
                  <a:txBody>
                    <a:bodyPr/>
                    <a:lstStyle/>
                    <a:p>
                      <a:pPr marL="155575">
                        <a:lnSpc>
                          <a:spcPts val="1000"/>
                        </a:lnSpc>
                        <a:spcAft>
                          <a:spcPts val="1000"/>
                        </a:spcAft>
                      </a:pPr>
                      <a:r>
                        <a:rPr lang="ru-RU" sz="1000" dirty="0" smtClean="0">
                          <a:solidFill>
                            <a:schemeClr val="bg1"/>
                          </a:solidFill>
                          <a:latin typeface="Times New Roman" pitchFamily="18" charset="0"/>
                          <a:ea typeface="Times New Roman"/>
                          <a:cs typeface="Times New Roman" pitchFamily="18" charset="0"/>
                        </a:rPr>
                        <a:t>16</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l">
                        <a:lnSpc>
                          <a:spcPct val="115000"/>
                        </a:lnSpc>
                        <a:spcAft>
                          <a:spcPts val="0"/>
                        </a:spcAft>
                      </a:pPr>
                      <a:endParaRPr lang="ru-RU" sz="1000" b="1" dirty="0" smtClean="0">
                        <a:solidFill>
                          <a:schemeClr val="bg1"/>
                        </a:solidFill>
                        <a:latin typeface="Times New Roman" pitchFamily="18" charset="0"/>
                        <a:ea typeface="Times New Roman"/>
                        <a:cs typeface="Times New Roman" pitchFamily="18" charset="0"/>
                      </a:endParaRPr>
                    </a:p>
                    <a:p>
                      <a:pPr algn="l">
                        <a:lnSpc>
                          <a:spcPct val="115000"/>
                        </a:lnSpc>
                        <a:spcAft>
                          <a:spcPts val="0"/>
                        </a:spcAft>
                      </a:pPr>
                      <a:r>
                        <a:rPr lang="ru-RU" sz="1000" b="1" dirty="0" smtClean="0">
                          <a:solidFill>
                            <a:schemeClr val="bg1"/>
                          </a:solidFill>
                          <a:latin typeface="Times New Roman" pitchFamily="18" charset="0"/>
                          <a:ea typeface="Times New Roman"/>
                          <a:cs typeface="Times New Roman" pitchFamily="18" charset="0"/>
                        </a:rPr>
                        <a:t>  ООО «Сервис»</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indent="8890">
                        <a:lnSpc>
                          <a:spcPts val="950"/>
                        </a:lnSpc>
                        <a:spcAft>
                          <a:spcPts val="1000"/>
                        </a:spcAft>
                      </a:pPr>
                      <a:r>
                        <a:rPr lang="ru-RU" sz="1000" dirty="0" smtClean="0">
                          <a:solidFill>
                            <a:schemeClr val="bg1"/>
                          </a:solidFill>
                          <a:latin typeface="Times New Roman" pitchFamily="18" charset="0"/>
                          <a:ea typeface="Times New Roman"/>
                          <a:cs typeface="Times New Roman" pitchFamily="18" charset="0"/>
                        </a:rPr>
                        <a:t>с. Придорожное, ул. Советская, д. 4</a:t>
                      </a:r>
                    </a:p>
                    <a:p>
                      <a:pPr indent="8890">
                        <a:lnSpc>
                          <a:spcPts val="950"/>
                        </a:lnSpc>
                        <a:spcAft>
                          <a:spcPts val="1000"/>
                        </a:spcAft>
                      </a:pPr>
                      <a:r>
                        <a:rPr lang="ru-RU" sz="1000" dirty="0" smtClean="0">
                          <a:solidFill>
                            <a:schemeClr val="bg1"/>
                          </a:solidFill>
                          <a:latin typeface="Times New Roman" pitchFamily="18" charset="0"/>
                          <a:ea typeface="Times New Roman"/>
                          <a:cs typeface="Times New Roman" pitchFamily="18" charset="0"/>
                        </a:rPr>
                        <a:t>(41638)34-1-60</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ct val="115000"/>
                        </a:lnSpc>
                        <a:spcAft>
                          <a:spcPts val="0"/>
                        </a:spcAft>
                      </a:pPr>
                      <a:endParaRPr lang="ru-RU" sz="1000" b="0" dirty="0" smtClean="0">
                        <a:solidFill>
                          <a:schemeClr val="bg1"/>
                        </a:solidFill>
                        <a:latin typeface="Times New Roman" pitchFamily="18" charset="0"/>
                        <a:ea typeface="Times New Roman"/>
                        <a:cs typeface="Times New Roman" pitchFamily="18" charset="0"/>
                      </a:endParaRPr>
                    </a:p>
                    <a:p>
                      <a:pPr algn="ctr">
                        <a:lnSpc>
                          <a:spcPct val="115000"/>
                        </a:lnSpc>
                        <a:spcAft>
                          <a:spcPts val="0"/>
                        </a:spcAft>
                      </a:pPr>
                      <a:r>
                        <a:rPr lang="ru-RU" sz="1000" b="0" dirty="0" smtClean="0">
                          <a:solidFill>
                            <a:schemeClr val="bg1"/>
                          </a:solidFill>
                          <a:latin typeface="Times New Roman" pitchFamily="18" charset="0"/>
                          <a:ea typeface="Times New Roman"/>
                          <a:cs typeface="Times New Roman" pitchFamily="18" charset="0"/>
                        </a:rPr>
                        <a:t>Кобзев Александр Николаевич</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dirty="0" smtClean="0">
                          <a:solidFill>
                            <a:schemeClr val="bg1"/>
                          </a:solidFill>
                          <a:latin typeface="Times New Roman" pitchFamily="18" charset="0"/>
                          <a:ea typeface="Times New Roman"/>
                          <a:cs typeface="Times New Roman" pitchFamily="18" charset="0"/>
                        </a:rPr>
                        <a:t>Производство пара и горячей воды (тепловой энергии) котельными</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702430">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17</a:t>
                      </a:r>
                      <a:endParaRPr lang="ru-RU" sz="100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l">
                        <a:lnSpc>
                          <a:spcPct val="115000"/>
                        </a:lnSpc>
                        <a:spcAft>
                          <a:spcPts val="0"/>
                        </a:spcAft>
                      </a:pPr>
                      <a:endParaRPr lang="ru-RU" sz="1000" b="1" smtClean="0">
                        <a:solidFill>
                          <a:schemeClr val="bg1"/>
                        </a:solidFill>
                        <a:latin typeface="Times New Roman" pitchFamily="18" charset="0"/>
                        <a:ea typeface="Times New Roman"/>
                        <a:cs typeface="Times New Roman" pitchFamily="18" charset="0"/>
                      </a:endParaRPr>
                    </a:p>
                    <a:p>
                      <a:pPr algn="l">
                        <a:lnSpc>
                          <a:spcPct val="115000"/>
                        </a:lnSpc>
                        <a:spcAft>
                          <a:spcPts val="0"/>
                        </a:spcAft>
                      </a:pPr>
                      <a:r>
                        <a:rPr lang="ru-RU" sz="1000" b="1" smtClean="0">
                          <a:solidFill>
                            <a:schemeClr val="bg1"/>
                          </a:solidFill>
                          <a:latin typeface="Times New Roman" pitchFamily="18" charset="0"/>
                          <a:ea typeface="Times New Roman"/>
                          <a:cs typeface="Times New Roman" pitchFamily="18" charset="0"/>
                        </a:rPr>
                        <a:t>  ООО  «Садовский</a:t>
                      </a:r>
                    </a:p>
                    <a:p>
                      <a:pPr algn="l">
                        <a:lnSpc>
                          <a:spcPct val="115000"/>
                        </a:lnSpc>
                        <a:spcAft>
                          <a:spcPts val="0"/>
                        </a:spcAft>
                      </a:pPr>
                      <a:r>
                        <a:rPr lang="ru-RU" sz="1000" b="1" smtClean="0">
                          <a:solidFill>
                            <a:schemeClr val="bg1"/>
                          </a:solidFill>
                          <a:latin typeface="Times New Roman" pitchFamily="18" charset="0"/>
                          <a:ea typeface="Times New Roman"/>
                          <a:cs typeface="Times New Roman" pitchFamily="18" charset="0"/>
                        </a:rPr>
                        <a:t>  теплосервис-1»</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indent="8890">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с. САДОВОЕ, ул. ЮБИЛЕЙНАЯ, д. 9, (41638)</a:t>
                      </a:r>
                      <a:r>
                        <a:rPr lang="ru-RU" sz="1000" baseline="0" smtClean="0">
                          <a:solidFill>
                            <a:schemeClr val="bg1"/>
                          </a:solidFill>
                          <a:latin typeface="Times New Roman" pitchFamily="18" charset="0"/>
                          <a:ea typeface="Times New Roman"/>
                          <a:cs typeface="Times New Roman" pitchFamily="18" charset="0"/>
                        </a:rPr>
                        <a:t> 30-1-72</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ct val="115000"/>
                        </a:lnSpc>
                        <a:spcAft>
                          <a:spcPts val="0"/>
                        </a:spcAft>
                      </a:pPr>
                      <a:endParaRPr lang="ru-RU" sz="1000" b="0" dirty="0" smtClean="0">
                        <a:solidFill>
                          <a:schemeClr val="bg1"/>
                        </a:solidFill>
                        <a:latin typeface="Times New Roman" pitchFamily="18" charset="0"/>
                        <a:ea typeface="Times New Roman"/>
                        <a:cs typeface="Times New Roman" pitchFamily="18" charset="0"/>
                      </a:endParaRPr>
                    </a:p>
                    <a:p>
                      <a:pPr algn="ctr">
                        <a:lnSpc>
                          <a:spcPct val="115000"/>
                        </a:lnSpc>
                        <a:spcAft>
                          <a:spcPts val="0"/>
                        </a:spcAft>
                      </a:pPr>
                      <a:r>
                        <a:rPr lang="ru-RU" sz="1000" b="0" dirty="0" err="1" smtClean="0">
                          <a:solidFill>
                            <a:schemeClr val="bg1"/>
                          </a:solidFill>
                          <a:latin typeface="Times New Roman" pitchFamily="18" charset="0"/>
                          <a:ea typeface="Times New Roman"/>
                          <a:cs typeface="Times New Roman" pitchFamily="18" charset="0"/>
                        </a:rPr>
                        <a:t>Цецеев</a:t>
                      </a:r>
                      <a:r>
                        <a:rPr lang="ru-RU" sz="1000" b="0" dirty="0" smtClean="0">
                          <a:solidFill>
                            <a:schemeClr val="bg1"/>
                          </a:solidFill>
                          <a:latin typeface="Times New Roman" pitchFamily="18" charset="0"/>
                          <a:ea typeface="Times New Roman"/>
                          <a:cs typeface="Times New Roman" pitchFamily="18" charset="0"/>
                        </a:rPr>
                        <a:t> Владимир</a:t>
                      </a:r>
                      <a:endParaRPr lang="ru-RU" sz="1000" b="1" dirty="0" smtClean="0">
                        <a:solidFill>
                          <a:schemeClr val="bg1"/>
                        </a:solidFill>
                        <a:latin typeface="Times New Roman" pitchFamily="18" charset="0"/>
                        <a:ea typeface="Times New Roman"/>
                        <a:cs typeface="Times New Roman" pitchFamily="18" charset="0"/>
                      </a:endParaRPr>
                    </a:p>
                    <a:p>
                      <a:pPr algn="ctr">
                        <a:lnSpc>
                          <a:spcPct val="115000"/>
                        </a:lnSpc>
                        <a:spcAft>
                          <a:spcPts val="0"/>
                        </a:spcAft>
                      </a:pPr>
                      <a:r>
                        <a:rPr lang="ru-RU" sz="1000" b="0" dirty="0" smtClean="0">
                          <a:solidFill>
                            <a:schemeClr val="bg1"/>
                          </a:solidFill>
                          <a:latin typeface="Times New Roman" pitchFamily="18" charset="0"/>
                          <a:ea typeface="Times New Roman"/>
                          <a:cs typeface="Times New Roman" pitchFamily="18" charset="0"/>
                        </a:rPr>
                        <a:t>Александрович</a:t>
                      </a:r>
                      <a:endParaRPr lang="ru-RU" sz="1000" b="1" dirty="0" smtClean="0">
                        <a:solidFill>
                          <a:schemeClr val="bg1"/>
                        </a:solidFill>
                        <a:latin typeface="Times New Roman" pitchFamily="18" charset="0"/>
                        <a:ea typeface="Times New Roman"/>
                        <a:cs typeface="Times New Roman" pitchFamily="18" charset="0"/>
                      </a:endParaRPr>
                    </a:p>
                    <a:p>
                      <a:pPr algn="ctr">
                        <a:lnSpc>
                          <a:spcPct val="115000"/>
                        </a:lnSpc>
                        <a:spcAft>
                          <a:spcPts val="0"/>
                        </a:spcAft>
                      </a:pPr>
                      <a:r>
                        <a:rPr lang="ru-RU" sz="1000" b="0" dirty="0" smtClean="0">
                          <a:solidFill>
                            <a:schemeClr val="bg1"/>
                          </a:solidFill>
                          <a:latin typeface="Times New Roman" pitchFamily="18" charset="0"/>
                          <a:ea typeface="Times New Roman"/>
                          <a:cs typeface="Times New Roman" pitchFamily="18" charset="0"/>
                        </a:rPr>
                        <a:t>.</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dirty="0" smtClean="0">
                          <a:solidFill>
                            <a:schemeClr val="bg1"/>
                          </a:solidFill>
                          <a:latin typeface="Times New Roman" pitchFamily="18" charset="0"/>
                          <a:ea typeface="Times New Roman"/>
                          <a:cs typeface="Times New Roman" pitchFamily="18" charset="0"/>
                        </a:rPr>
                        <a:t>Производство пара и горячей воды (тепловой энергии) котельными</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436029">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18</a:t>
                      </a:r>
                      <a:endParaRPr lang="ru-RU" sz="100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l">
                        <a:lnSpc>
                          <a:spcPct val="115000"/>
                        </a:lnSpc>
                        <a:spcAft>
                          <a:spcPts val="0"/>
                        </a:spcAft>
                      </a:pPr>
                      <a:r>
                        <a:rPr lang="ru-RU" sz="1000" b="1" smtClean="0">
                          <a:solidFill>
                            <a:schemeClr val="bg1"/>
                          </a:solidFill>
                          <a:latin typeface="Times New Roman" pitchFamily="18" charset="0"/>
                          <a:ea typeface="Times New Roman"/>
                          <a:cs typeface="Times New Roman" pitchFamily="18" charset="0"/>
                        </a:rPr>
                        <a:t>  ООО «Раздольненское»</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indent="8890">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с Раздольное, ул. Комсомольская, д. 33, кв. 3 , (41638) 36-1-60</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ct val="115000"/>
                        </a:lnSpc>
                        <a:spcAft>
                          <a:spcPts val="0"/>
                        </a:spcAft>
                      </a:pPr>
                      <a:r>
                        <a:rPr lang="ru-RU" sz="1000" b="0" smtClean="0">
                          <a:solidFill>
                            <a:schemeClr val="bg1"/>
                          </a:solidFill>
                          <a:latin typeface="Times New Roman" pitchFamily="18" charset="0"/>
                          <a:ea typeface="Times New Roman"/>
                          <a:cs typeface="Times New Roman" pitchFamily="18" charset="0"/>
                        </a:rPr>
                        <a:t>Гаврилов Николай Александрович</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u="none" strike="noStrike" dirty="0" smtClean="0">
                          <a:solidFill>
                            <a:schemeClr val="bg1"/>
                          </a:solidFill>
                          <a:latin typeface="Times New Roman" pitchFamily="18" charset="0"/>
                          <a:ea typeface="Times New Roman"/>
                          <a:cs typeface="Times New Roman" pitchFamily="18" charset="0"/>
                        </a:rPr>
                        <a:t>Распределение пара и горячей воды (тепловой энергии</a:t>
                      </a:r>
                      <a:r>
                        <a:rPr lang="ru-RU" sz="1000" u="sng" dirty="0" smtClean="0">
                          <a:solidFill>
                            <a:schemeClr val="bg1"/>
                          </a:solidFill>
                          <a:latin typeface="Times New Roman" pitchFamily="18" charset="0"/>
                          <a:ea typeface="Times New Roman"/>
                          <a:cs typeface="Times New Roman" pitchFamily="18" charset="0"/>
                        </a:rPr>
                        <a:t>)</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354368">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19</a:t>
                      </a:r>
                      <a:endParaRPr lang="ru-RU" sz="100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l">
                        <a:lnSpc>
                          <a:spcPct val="115000"/>
                        </a:lnSpc>
                        <a:spcAft>
                          <a:spcPts val="0"/>
                        </a:spcAft>
                      </a:pPr>
                      <a:r>
                        <a:rPr lang="ru-RU" sz="1000" b="1" smtClean="0">
                          <a:solidFill>
                            <a:schemeClr val="bg1"/>
                          </a:solidFill>
                          <a:latin typeface="Times New Roman" pitchFamily="18" charset="0"/>
                          <a:ea typeface="Times New Roman"/>
                          <a:cs typeface="Times New Roman" pitchFamily="18" charset="0"/>
                        </a:rPr>
                        <a:t>  ООО «Аварийная     диспетчерская служба»</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indent="8890">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 с. Тамбовка, ул. 50 лет Октября, д. 23, Б, 89145749015</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ct val="115000"/>
                        </a:lnSpc>
                        <a:spcAft>
                          <a:spcPts val="0"/>
                        </a:spcAft>
                      </a:pPr>
                      <a:r>
                        <a:rPr lang="ru-RU" sz="1000" b="0" smtClean="0">
                          <a:solidFill>
                            <a:schemeClr val="bg1"/>
                          </a:solidFill>
                          <a:latin typeface="Times New Roman" pitchFamily="18" charset="0"/>
                          <a:ea typeface="Times New Roman"/>
                          <a:cs typeface="Times New Roman" pitchFamily="18" charset="0"/>
                        </a:rPr>
                        <a:t>Попов Георгий Анатольевич</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dirty="0" err="1" smtClean="0">
                          <a:solidFill>
                            <a:schemeClr val="bg1"/>
                          </a:solidFill>
                          <a:latin typeface="Times New Roman" pitchFamily="18" charset="0"/>
                          <a:ea typeface="Times New Roman"/>
                          <a:cs typeface="Times New Roman" pitchFamily="18" charset="0"/>
                        </a:rPr>
                        <a:t>Ресурсоснабжающие</a:t>
                      </a:r>
                      <a:r>
                        <a:rPr lang="ru-RU" sz="1000" dirty="0" smtClean="0">
                          <a:solidFill>
                            <a:schemeClr val="bg1"/>
                          </a:solidFill>
                          <a:latin typeface="Times New Roman" pitchFamily="18" charset="0"/>
                          <a:ea typeface="Times New Roman"/>
                          <a:cs typeface="Times New Roman" pitchFamily="18" charset="0"/>
                        </a:rPr>
                        <a:t> организации.</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533240">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20</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73025" algn="l">
                        <a:lnSpc>
                          <a:spcPts val="1000"/>
                        </a:lnSpc>
                        <a:spcAft>
                          <a:spcPts val="1000"/>
                        </a:spcAft>
                      </a:pPr>
                      <a:r>
                        <a:rPr lang="ru-RU" sz="1000" b="1" smtClean="0">
                          <a:solidFill>
                            <a:schemeClr val="bg1"/>
                          </a:solidFill>
                          <a:latin typeface="Times New Roman" pitchFamily="18" charset="0"/>
                          <a:ea typeface="Times New Roman"/>
                          <a:cs typeface="Times New Roman" pitchFamily="18" charset="0"/>
                        </a:rPr>
                        <a:t>ООО «Тамбовская управляющая компания»</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nSpc>
                          <a:spcPct val="115000"/>
                        </a:lnSpc>
                        <a:spcAft>
                          <a:spcPts val="1000"/>
                        </a:spcAft>
                      </a:pPr>
                      <a:r>
                        <a:rPr lang="ru-RU" sz="1000" smtClean="0">
                          <a:solidFill>
                            <a:schemeClr val="bg1"/>
                          </a:solidFill>
                          <a:latin typeface="Times New Roman" pitchFamily="18" charset="0"/>
                          <a:ea typeface="Calibri"/>
                          <a:cs typeface="Times New Roman" pitchFamily="18" charset="0"/>
                        </a:rPr>
                        <a:t>село Тамбовка, улица 50 лет Октября, 23 Б, 89241477777</a:t>
                      </a:r>
                      <a:endParaRPr lang="ru-RU" sz="1000" dirty="0">
                        <a:solidFill>
                          <a:schemeClr val="bg1"/>
                        </a:solidFill>
                        <a:latin typeface="Times New Roman" pitchFamily="18" charset="0"/>
                        <a:ea typeface="Calibri"/>
                        <a:cs typeface="Times New Roman" pitchFamily="18" charset="0"/>
                      </a:endParaRPr>
                    </a:p>
                  </a:txBody>
                  <a:tcPr marL="6350" marR="6350" marT="6350" marB="0"/>
                </a:tc>
                <a:tc>
                  <a:txBody>
                    <a:bodyPr/>
                    <a:lstStyle/>
                    <a:p>
                      <a:pPr marL="91440" algn="ctr">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Дмитренко Александр Владимирович</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u="none" strike="noStrike" dirty="0" smtClean="0">
                          <a:solidFill>
                            <a:schemeClr val="bg1"/>
                          </a:solidFill>
                          <a:latin typeface="Times New Roman" pitchFamily="18" charset="0"/>
                          <a:ea typeface="Times New Roman"/>
                          <a:cs typeface="Times New Roman" pitchFamily="18" charset="0"/>
                        </a:rPr>
                        <a:t>Управление эксплуатацией жилого фонда за вознаграждение или на договорной основе</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389061">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21</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73025" algn="l">
                        <a:lnSpc>
                          <a:spcPts val="1000"/>
                        </a:lnSpc>
                        <a:spcAft>
                          <a:spcPts val="1000"/>
                        </a:spcAft>
                      </a:pPr>
                      <a:r>
                        <a:rPr lang="ru-RU" sz="1000" b="1" smtClean="0">
                          <a:solidFill>
                            <a:schemeClr val="bg1"/>
                          </a:solidFill>
                          <a:latin typeface="Times New Roman" pitchFamily="18" charset="0"/>
                          <a:ea typeface="Times New Roman"/>
                          <a:cs typeface="Times New Roman" pitchFamily="18" charset="0"/>
                        </a:rPr>
                        <a:t>ООО</a:t>
                      </a:r>
                      <a:r>
                        <a:rPr lang="ru-RU" sz="1000" b="1" baseline="0" smtClean="0">
                          <a:solidFill>
                            <a:schemeClr val="bg1"/>
                          </a:solidFill>
                          <a:latin typeface="Times New Roman" pitchFamily="18" charset="0"/>
                          <a:ea typeface="Times New Roman"/>
                          <a:cs typeface="Times New Roman" pitchFamily="18" charset="0"/>
                        </a:rPr>
                        <a:t> «Олимп»</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nSpc>
                          <a:spcPct val="115000"/>
                        </a:lnSpc>
                        <a:spcAft>
                          <a:spcPts val="1000"/>
                        </a:spcAft>
                      </a:pPr>
                      <a:r>
                        <a:rPr lang="ru-RU" sz="1000" smtClean="0">
                          <a:solidFill>
                            <a:schemeClr val="bg1"/>
                          </a:solidFill>
                          <a:latin typeface="Times New Roman" pitchFamily="18" charset="0"/>
                          <a:ea typeface="Calibri"/>
                          <a:cs typeface="Times New Roman" pitchFamily="18" charset="0"/>
                        </a:rPr>
                        <a:t>с. Тамбовка, ул. Штойко, 20А.</a:t>
                      </a:r>
                      <a:endParaRPr lang="ru-RU" sz="1000" dirty="0">
                        <a:solidFill>
                          <a:schemeClr val="bg1"/>
                        </a:solidFill>
                        <a:latin typeface="Times New Roman" pitchFamily="18" charset="0"/>
                        <a:ea typeface="Calibri"/>
                        <a:cs typeface="Times New Roman" pitchFamily="18" charset="0"/>
                      </a:endParaRPr>
                    </a:p>
                  </a:txBody>
                  <a:tcPr marL="6350" marR="6350" marT="6350" marB="0"/>
                </a:tc>
                <a:tc>
                  <a:txBody>
                    <a:bodyPr/>
                    <a:lstStyle/>
                    <a:p>
                      <a:pPr marL="91440" algn="ctr">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Разноцветова Галина Валентиновна</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dirty="0" smtClean="0">
                          <a:solidFill>
                            <a:schemeClr val="bg1"/>
                          </a:solidFill>
                          <a:latin typeface="Times New Roman" pitchFamily="18" charset="0"/>
                          <a:ea typeface="Times New Roman"/>
                          <a:cs typeface="Times New Roman" pitchFamily="18" charset="0"/>
                        </a:rPr>
                        <a:t>Розничная торговля</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416626">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22</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73025" algn="l">
                        <a:lnSpc>
                          <a:spcPts val="1000"/>
                        </a:lnSpc>
                        <a:spcAft>
                          <a:spcPts val="1000"/>
                        </a:spcAft>
                      </a:pPr>
                      <a:r>
                        <a:rPr lang="ru-RU" sz="1000" b="1" smtClean="0">
                          <a:solidFill>
                            <a:schemeClr val="bg1"/>
                          </a:solidFill>
                          <a:latin typeface="Times New Roman" pitchFamily="18" charset="0"/>
                          <a:ea typeface="Times New Roman"/>
                          <a:cs typeface="Times New Roman" pitchFamily="18" charset="0"/>
                        </a:rPr>
                        <a:t>ООО «Востер», магазин «Весна»</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nSpc>
                          <a:spcPct val="115000"/>
                        </a:lnSpc>
                        <a:spcAft>
                          <a:spcPts val="1000"/>
                        </a:spcAft>
                      </a:pPr>
                      <a:r>
                        <a:rPr lang="ru-RU" sz="1000" smtClean="0">
                          <a:solidFill>
                            <a:schemeClr val="bg1"/>
                          </a:solidFill>
                          <a:latin typeface="Times New Roman" pitchFamily="18" charset="0"/>
                          <a:ea typeface="Calibri"/>
                          <a:cs typeface="Times New Roman" pitchFamily="18" charset="0"/>
                        </a:rPr>
                        <a:t>с. Тамбовка,ул. Ленинская 73</a:t>
                      </a:r>
                      <a:endParaRPr lang="ru-RU" sz="1000">
                        <a:solidFill>
                          <a:schemeClr val="bg1"/>
                        </a:solidFill>
                        <a:latin typeface="Times New Roman" pitchFamily="18" charset="0"/>
                        <a:ea typeface="Calibri"/>
                        <a:cs typeface="Times New Roman" pitchFamily="18" charset="0"/>
                      </a:endParaRPr>
                    </a:p>
                  </a:txBody>
                  <a:tcPr marL="6350" marR="6350" marT="6350" marB="0"/>
                </a:tc>
                <a:tc>
                  <a:txBody>
                    <a:bodyPr/>
                    <a:lstStyle/>
                    <a:p>
                      <a:pPr algn="ctr">
                        <a:lnSpc>
                          <a:spcPct val="115000"/>
                        </a:lnSpc>
                        <a:spcAft>
                          <a:spcPts val="1000"/>
                        </a:spcAft>
                      </a:pPr>
                      <a:r>
                        <a:rPr lang="ru-RU" sz="1000" smtClean="0">
                          <a:solidFill>
                            <a:schemeClr val="bg1"/>
                          </a:solidFill>
                          <a:latin typeface="Times New Roman" pitchFamily="18" charset="0"/>
                          <a:ea typeface="Calibri"/>
                          <a:cs typeface="Times New Roman" pitchFamily="18" charset="0"/>
                        </a:rPr>
                        <a:t>Савлук Виктория Анатольевна</a:t>
                      </a:r>
                      <a:endParaRPr lang="ru-RU" sz="1000" dirty="0">
                        <a:solidFill>
                          <a:schemeClr val="bg1"/>
                        </a:solidFill>
                        <a:latin typeface="Times New Roman" pitchFamily="18" charset="0"/>
                        <a:ea typeface="Calibri"/>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dirty="0" smtClean="0">
                          <a:solidFill>
                            <a:schemeClr val="bg1"/>
                          </a:solidFill>
                          <a:latin typeface="Times New Roman" pitchFamily="18" charset="0"/>
                          <a:ea typeface="Times New Roman"/>
                          <a:cs typeface="Times New Roman" pitchFamily="18" charset="0"/>
                        </a:rPr>
                        <a:t>Розничная торговля</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374753">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23</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73025" algn="l">
                        <a:lnSpc>
                          <a:spcPts val="1000"/>
                        </a:lnSpc>
                        <a:spcAft>
                          <a:spcPts val="1000"/>
                        </a:spcAft>
                      </a:pPr>
                      <a:r>
                        <a:rPr lang="ru-RU" sz="1000" b="1" smtClean="0">
                          <a:solidFill>
                            <a:schemeClr val="bg1"/>
                          </a:solidFill>
                          <a:latin typeface="Times New Roman" pitchFamily="18" charset="0"/>
                          <a:ea typeface="Times New Roman"/>
                          <a:cs typeface="Times New Roman" pitchFamily="18" charset="0"/>
                        </a:rPr>
                        <a:t>ООО «Сельхозэнерго»</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indent="8890">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С. Тамбовка, ул.Объездная,3 </a:t>
                      </a:r>
                      <a:endParaRPr lang="ru-RU" sz="100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91440" algn="ctr">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Кулишов Алексей Григорьевич</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dirty="0" smtClean="0">
                          <a:solidFill>
                            <a:schemeClr val="bg1"/>
                          </a:solidFill>
                          <a:latin typeface="Times New Roman" pitchFamily="18" charset="0"/>
                          <a:ea typeface="Times New Roman"/>
                          <a:cs typeface="Times New Roman" pitchFamily="18" charset="0"/>
                        </a:rPr>
                        <a:t>Производство электромонтажных работ</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416626">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24</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73025" algn="l">
                        <a:lnSpc>
                          <a:spcPts val="1000"/>
                        </a:lnSpc>
                        <a:spcAft>
                          <a:spcPts val="1000"/>
                        </a:spcAft>
                      </a:pPr>
                      <a:r>
                        <a:rPr lang="ru-RU" sz="1000" b="1" smtClean="0">
                          <a:solidFill>
                            <a:schemeClr val="bg1"/>
                          </a:solidFill>
                          <a:latin typeface="Times New Roman" pitchFamily="18" charset="0"/>
                          <a:ea typeface="Times New Roman"/>
                          <a:cs typeface="Times New Roman" pitchFamily="18" charset="0"/>
                        </a:rPr>
                        <a:t>ООО «Торговый дом «Партизан»</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indent="8890">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с.Раздольное,</a:t>
                      </a:r>
                      <a:r>
                        <a:rPr lang="ru-RU" sz="1000" kern="1200" spc="50" smtClean="0">
                          <a:solidFill>
                            <a:schemeClr val="bg1"/>
                          </a:solidFill>
                          <a:latin typeface="Times New Roman" pitchFamily="18" charset="0"/>
                          <a:ea typeface="Calibri"/>
                          <a:cs typeface="Times New Roman" pitchFamily="18" charset="0"/>
                        </a:rPr>
                        <a:t> </a:t>
                      </a:r>
                      <a:r>
                        <a:rPr lang="ru-RU" sz="1000" smtClean="0">
                          <a:solidFill>
                            <a:schemeClr val="bg1"/>
                          </a:solidFill>
                          <a:latin typeface="Times New Roman" pitchFamily="18" charset="0"/>
                          <a:ea typeface="Calibri"/>
                          <a:cs typeface="Times New Roman" pitchFamily="18" charset="0"/>
                        </a:rPr>
                        <a:t>прос.Ленина 1 </a:t>
                      </a:r>
                      <a:endParaRPr lang="ru-RU" sz="100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91440" algn="ctr">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Мазур Александр Станиславович</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dirty="0" smtClean="0">
                          <a:solidFill>
                            <a:schemeClr val="bg1"/>
                          </a:solidFill>
                          <a:latin typeface="Times New Roman" pitchFamily="18" charset="0"/>
                          <a:ea typeface="Times New Roman"/>
                          <a:cs typeface="Times New Roman" pitchFamily="18" charset="0"/>
                        </a:rPr>
                        <a:t>Розничная торговля</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416626">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25</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73025" algn="l">
                        <a:lnSpc>
                          <a:spcPts val="1000"/>
                        </a:lnSpc>
                        <a:spcAft>
                          <a:spcPts val="1000"/>
                        </a:spcAft>
                      </a:pPr>
                      <a:r>
                        <a:rPr lang="ru-RU" sz="1000" b="1" smtClean="0">
                          <a:solidFill>
                            <a:schemeClr val="bg1"/>
                          </a:solidFill>
                          <a:latin typeface="Times New Roman" pitchFamily="18" charset="0"/>
                          <a:ea typeface="Times New Roman"/>
                          <a:cs typeface="Times New Roman" pitchFamily="18" charset="0"/>
                        </a:rPr>
                        <a:t>ООО «Продовольственная компания «Партизан»»</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indent="8890">
                        <a:lnSpc>
                          <a:spcPts val="950"/>
                        </a:lnSpc>
                        <a:spcAft>
                          <a:spcPts val="1000"/>
                        </a:spcAft>
                      </a:pPr>
                      <a:r>
                        <a:rPr lang="ru-RU" sz="1000" smtClean="0">
                          <a:solidFill>
                            <a:schemeClr val="bg1"/>
                          </a:solidFill>
                          <a:latin typeface="Times New Roman" pitchFamily="18" charset="0"/>
                          <a:ea typeface="Times New Roman"/>
                          <a:cs typeface="Times New Roman" pitchFamily="18" charset="0"/>
                        </a:rPr>
                        <a:t>с. Раздольное, ул. Ленина 9,</a:t>
                      </a:r>
                      <a:endParaRPr lang="ru-RU" sz="100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gn="ctr">
                        <a:lnSpc>
                          <a:spcPct val="115000"/>
                        </a:lnSpc>
                        <a:spcAft>
                          <a:spcPts val="1000"/>
                        </a:spcAft>
                      </a:pPr>
                      <a:r>
                        <a:rPr lang="ru-RU" sz="1000" smtClean="0">
                          <a:solidFill>
                            <a:schemeClr val="bg1"/>
                          </a:solidFill>
                          <a:latin typeface="Times New Roman" pitchFamily="18" charset="0"/>
                          <a:ea typeface="Calibri"/>
                          <a:cs typeface="Times New Roman" pitchFamily="18" charset="0"/>
                        </a:rPr>
                        <a:t>    Деменко Игорь Викторович</a:t>
                      </a:r>
                      <a:endParaRPr lang="ru-RU" sz="1000" dirty="0">
                        <a:solidFill>
                          <a:schemeClr val="bg1"/>
                        </a:solidFill>
                        <a:latin typeface="Times New Roman" pitchFamily="18" charset="0"/>
                        <a:ea typeface="Calibri"/>
                        <a:cs typeface="Times New Roman" pitchFamily="18" charset="0"/>
                      </a:endParaRPr>
                    </a:p>
                  </a:txBody>
                  <a:tcPr marL="6350" marR="6350" marT="6350" marB="0"/>
                </a:tc>
                <a:tc>
                  <a:txBody>
                    <a:bodyPr/>
                    <a:lstStyle/>
                    <a:p>
                      <a:pPr algn="ctr">
                        <a:lnSpc>
                          <a:spcPts val="950"/>
                        </a:lnSpc>
                        <a:spcBef>
                          <a:spcPts val="600"/>
                        </a:spcBef>
                        <a:spcAft>
                          <a:spcPts val="1000"/>
                        </a:spcAft>
                      </a:pPr>
                      <a:r>
                        <a:rPr lang="ru-RU" sz="1000" dirty="0" smtClean="0">
                          <a:solidFill>
                            <a:schemeClr val="bg1"/>
                          </a:solidFill>
                          <a:latin typeface="Times New Roman" pitchFamily="18" charset="0"/>
                          <a:ea typeface="Times New Roman"/>
                          <a:cs typeface="Times New Roman" pitchFamily="18" charset="0"/>
                        </a:rPr>
                        <a:t>Пищевая и перерабатывающая промышленность</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r>
              <a:tr h="533240">
                <a:tc>
                  <a:txBody>
                    <a:bodyPr/>
                    <a:lstStyle/>
                    <a:p>
                      <a:pPr marL="155575">
                        <a:lnSpc>
                          <a:spcPts val="1000"/>
                        </a:lnSpc>
                        <a:spcAft>
                          <a:spcPts val="1000"/>
                        </a:spcAft>
                      </a:pPr>
                      <a:r>
                        <a:rPr lang="ru-RU" sz="1000" smtClean="0">
                          <a:solidFill>
                            <a:schemeClr val="bg1"/>
                          </a:solidFill>
                          <a:latin typeface="Times New Roman" pitchFamily="18" charset="0"/>
                          <a:ea typeface="Times New Roman"/>
                          <a:cs typeface="Times New Roman" pitchFamily="18" charset="0"/>
                        </a:rPr>
                        <a:t>26</a:t>
                      </a:r>
                      <a:endParaRPr lang="ru-RU" sz="1000"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marL="73025" algn="l">
                        <a:lnSpc>
                          <a:spcPts val="1000"/>
                        </a:lnSpc>
                        <a:spcAft>
                          <a:spcPts val="1000"/>
                        </a:spcAft>
                      </a:pPr>
                      <a:r>
                        <a:rPr lang="ru-RU" sz="1000" b="1" smtClean="0">
                          <a:solidFill>
                            <a:schemeClr val="bg1"/>
                          </a:solidFill>
                          <a:latin typeface="Times New Roman" pitchFamily="18" charset="0"/>
                          <a:ea typeface="Times New Roman"/>
                          <a:cs typeface="Times New Roman" pitchFamily="18" charset="0"/>
                        </a:rPr>
                        <a:t>ООО «Агро Фабрика»</a:t>
                      </a:r>
                      <a:endParaRPr lang="ru-RU" sz="1000" b="1" dirty="0">
                        <a:solidFill>
                          <a:schemeClr val="bg1"/>
                        </a:solidFill>
                        <a:latin typeface="Times New Roman" pitchFamily="18" charset="0"/>
                        <a:ea typeface="Times New Roman"/>
                        <a:cs typeface="Times New Roman" pitchFamily="18" charset="0"/>
                      </a:endParaRPr>
                    </a:p>
                  </a:txBody>
                  <a:tcPr marL="6350" marR="6350" marT="6350" marB="0"/>
                </a:tc>
                <a:tc>
                  <a:txBody>
                    <a:bodyPr/>
                    <a:lstStyle/>
                    <a:p>
                      <a:pPr>
                        <a:lnSpc>
                          <a:spcPct val="115000"/>
                        </a:lnSpc>
                      </a:pPr>
                      <a:r>
                        <a:rPr lang="ru-RU" sz="1000" baseline="0" smtClean="0">
                          <a:solidFill>
                            <a:schemeClr val="bg1"/>
                          </a:solidFill>
                          <a:latin typeface="Times New Roman" pitchFamily="18" charset="0"/>
                          <a:cs typeface="Times New Roman" pitchFamily="18" charset="0"/>
                        </a:rPr>
                        <a:t>    С.Тамбовка, ул.Трудовая, 18</a:t>
                      </a:r>
                      <a:r>
                        <a:rPr lang="ru-RU" sz="1000" smtClean="0">
                          <a:solidFill>
                            <a:schemeClr val="bg1"/>
                          </a:solidFill>
                          <a:latin typeface="Times New Roman" pitchFamily="18" charset="0"/>
                          <a:cs typeface="Times New Roman" pitchFamily="18" charset="0"/>
                        </a:rPr>
                        <a:t>.</a:t>
                      </a:r>
                      <a:endParaRPr lang="ru-RU" sz="1000" dirty="0">
                        <a:solidFill>
                          <a:schemeClr val="bg1"/>
                        </a:solidFill>
                        <a:latin typeface="Times New Roman" pitchFamily="18" charset="0"/>
                        <a:cs typeface="Times New Roman" pitchFamily="18" charset="0"/>
                      </a:endParaRPr>
                    </a:p>
                  </a:txBody>
                  <a:tcPr marL="6350" marR="6350" marT="6350" marB="0"/>
                </a:tc>
                <a:tc>
                  <a:txBody>
                    <a:bodyPr/>
                    <a:lstStyle/>
                    <a:p>
                      <a:pPr algn="ctr">
                        <a:lnSpc>
                          <a:spcPct val="115000"/>
                        </a:lnSpc>
                      </a:pPr>
                      <a:r>
                        <a:rPr lang="ru-RU" sz="1000" smtClean="0">
                          <a:solidFill>
                            <a:schemeClr val="bg1"/>
                          </a:solidFill>
                          <a:latin typeface="Times New Roman" pitchFamily="18" charset="0"/>
                          <a:cs typeface="Times New Roman" pitchFamily="18" charset="0"/>
                        </a:rPr>
                        <a:t>   Крестин Игорь Сергеевич</a:t>
                      </a:r>
                      <a:endParaRPr lang="ru-RU" sz="1000" dirty="0">
                        <a:solidFill>
                          <a:schemeClr val="bg1"/>
                        </a:solidFill>
                        <a:latin typeface="Times New Roman" pitchFamily="18" charset="0"/>
                        <a:cs typeface="Times New Roman" pitchFamily="18" charset="0"/>
                      </a:endParaRPr>
                    </a:p>
                  </a:txBody>
                  <a:tcPr marL="6350" marR="6350" marT="6350" marB="0"/>
                </a:tc>
                <a:tc>
                  <a:txBody>
                    <a:bodyPr/>
                    <a:lstStyle/>
                    <a:p>
                      <a:pPr>
                        <a:lnSpc>
                          <a:spcPct val="115000"/>
                        </a:lnSpc>
                      </a:pPr>
                      <a:r>
                        <a:rPr lang="ru-RU" sz="1000" dirty="0" smtClean="0">
                          <a:solidFill>
                            <a:schemeClr val="bg1"/>
                          </a:solidFill>
                          <a:latin typeface="Times New Roman" pitchFamily="18" charset="0"/>
                          <a:cs typeface="Times New Roman" pitchFamily="18" charset="0"/>
                        </a:rPr>
                        <a:t>Производство кормов и их составляющих для животных содержащихся на фермах</a:t>
                      </a:r>
                      <a:endParaRPr lang="ru-RU" sz="1000" dirty="0">
                        <a:solidFill>
                          <a:schemeClr val="bg1"/>
                        </a:solidFill>
                        <a:latin typeface="Times New Roman" pitchFamily="18" charset="0"/>
                        <a:cs typeface="Times New Roman" pitchFamily="18" charset="0"/>
                      </a:endParaRPr>
                    </a:p>
                  </a:txBody>
                  <a:tcPr marL="6350" marR="6350" marT="6350" marB="0"/>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206" y="899592"/>
            <a:ext cx="7218982" cy="864096"/>
          </a:xfrm>
        </p:spPr>
        <p:style>
          <a:lnRef idx="1">
            <a:schemeClr val="accent2"/>
          </a:lnRef>
          <a:fillRef idx="3">
            <a:schemeClr val="accent2"/>
          </a:fillRef>
          <a:effectRef idx="2">
            <a:schemeClr val="accent2"/>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Удельный вес района в областных социально-экономических показателях</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594246" y="1979712"/>
            <a:ext cx="6369399" cy="5328592"/>
          </a:xfrm>
        </p:spPr>
        <p:txBody>
          <a:bodyPr/>
          <a:lstStyle/>
          <a:p>
            <a:endParaRPr lang="ru-RU" dirty="0" smtClean="0"/>
          </a:p>
          <a:p>
            <a:endParaRPr lang="ru-RU" dirty="0"/>
          </a:p>
        </p:txBody>
      </p:sp>
      <p:graphicFrame>
        <p:nvGraphicFramePr>
          <p:cNvPr id="4" name="Таблица 3"/>
          <p:cNvGraphicFramePr>
            <a:graphicFrameLocks noGrp="1"/>
          </p:cNvGraphicFramePr>
          <p:nvPr/>
        </p:nvGraphicFramePr>
        <p:xfrm>
          <a:off x="378223" y="2555776"/>
          <a:ext cx="6984778" cy="5643372"/>
        </p:xfrm>
        <a:graphic>
          <a:graphicData uri="http://schemas.openxmlformats.org/drawingml/2006/table">
            <a:tbl>
              <a:tblPr firstRow="1" bandRow="1">
                <a:tableStyleId>{284E427A-3D55-4303-BF80-6455036E1DE7}</a:tableStyleId>
              </a:tblPr>
              <a:tblGrid>
                <a:gridCol w="569496"/>
                <a:gridCol w="1710758"/>
                <a:gridCol w="1176131"/>
                <a:gridCol w="1176131"/>
                <a:gridCol w="1176131"/>
                <a:gridCol w="1176131"/>
              </a:tblGrid>
              <a:tr h="469617">
                <a:tc>
                  <a:txBody>
                    <a:bodyPr/>
                    <a:lstStyle/>
                    <a:p>
                      <a:pPr algn="ctr">
                        <a:lnSpc>
                          <a:spcPct val="115000"/>
                        </a:lnSpc>
                        <a:spcAft>
                          <a:spcPts val="0"/>
                        </a:spcAft>
                      </a:pP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a:t>
                      </a:r>
                      <a:r>
                        <a:rPr lang="ru-RU" sz="1400" dirty="0">
                          <a:latin typeface="Times New Roman" pitchFamily="18" charset="0"/>
                          <a:cs typeface="Times New Roman" pitchFamily="18" charset="0"/>
                        </a:rPr>
                        <a:t>/</a:t>
                      </a:r>
                      <a:r>
                        <a:rPr lang="ru-RU" sz="1400" dirty="0" err="1">
                          <a:latin typeface="Times New Roman" pitchFamily="18" charset="0"/>
                          <a:cs typeface="Times New Roman" pitchFamily="18" charset="0"/>
                        </a:rPr>
                        <a:t>п</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Показатели</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Единица измерения</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Амурская область</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Тамбовский район</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Удельный вес района</a:t>
                      </a:r>
                      <a:endParaRPr lang="ru-RU" sz="1400" dirty="0">
                        <a:latin typeface="Times New Roman" pitchFamily="18" charset="0"/>
                        <a:ea typeface="Calibri"/>
                        <a:cs typeface="Times New Roman" pitchFamily="18" charset="0"/>
                      </a:endParaRPr>
                    </a:p>
                  </a:txBody>
                  <a:tcPr marL="68580" marR="68580" marT="0" marB="0"/>
                </a:tc>
              </a:tr>
              <a:tr h="469617">
                <a:tc>
                  <a:txBody>
                    <a:bodyPr/>
                    <a:lstStyle/>
                    <a:p>
                      <a:pPr algn="ctr">
                        <a:lnSpc>
                          <a:spcPct val="115000"/>
                        </a:lnSpc>
                        <a:spcAft>
                          <a:spcPts val="0"/>
                        </a:spcAft>
                      </a:pPr>
                      <a:r>
                        <a:rPr lang="ru-RU" sz="1400" dirty="0">
                          <a:latin typeface="Times New Roman" pitchFamily="18" charset="0"/>
                          <a:cs typeface="Times New Roman" pitchFamily="18" charset="0"/>
                        </a:rPr>
                        <a:t>1</a:t>
                      </a:r>
                      <a:endParaRPr lang="ru-RU" sz="1400" dirty="0">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ru-RU" sz="1400" dirty="0" smtClean="0">
                          <a:latin typeface="Times New Roman" pitchFamily="18" charset="0"/>
                          <a:cs typeface="Times New Roman" pitchFamily="18" charset="0"/>
                        </a:rPr>
                        <a:t>Территория на </a:t>
                      </a:r>
                      <a:r>
                        <a:rPr lang="ru-RU" sz="1400" dirty="0">
                          <a:latin typeface="Times New Roman" pitchFamily="18" charset="0"/>
                          <a:cs typeface="Times New Roman" pitchFamily="18" charset="0"/>
                        </a:rPr>
                        <a:t>01.01.2017 г</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кв.м</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363 700</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2 539</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0,69</a:t>
                      </a:r>
                      <a:endParaRPr lang="ru-RU" sz="1400">
                        <a:latin typeface="Times New Roman" pitchFamily="18" charset="0"/>
                        <a:ea typeface="Calibri"/>
                        <a:cs typeface="Times New Roman" pitchFamily="18" charset="0"/>
                      </a:endParaRPr>
                    </a:p>
                  </a:txBody>
                  <a:tcPr marL="68580" marR="68580" marT="0" marB="0"/>
                </a:tc>
              </a:tr>
              <a:tr h="469617">
                <a:tc>
                  <a:txBody>
                    <a:bodyPr/>
                    <a:lstStyle/>
                    <a:p>
                      <a:pPr algn="ctr">
                        <a:lnSpc>
                          <a:spcPct val="115000"/>
                        </a:lnSpc>
                        <a:spcAft>
                          <a:spcPts val="0"/>
                        </a:spcAft>
                      </a:pPr>
                      <a:r>
                        <a:rPr lang="ru-RU" sz="1400" dirty="0">
                          <a:latin typeface="Times New Roman" pitchFamily="18" charset="0"/>
                          <a:cs typeface="Times New Roman" pitchFamily="18" charset="0"/>
                        </a:rPr>
                        <a:t>2</a:t>
                      </a:r>
                      <a:endParaRPr lang="ru-RU" sz="1400" dirty="0">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ru-RU" sz="1400">
                          <a:latin typeface="Times New Roman" pitchFamily="18" charset="0"/>
                          <a:cs typeface="Times New Roman" pitchFamily="18" charset="0"/>
                        </a:rPr>
                        <a:t>Инвестиции в основной капитал</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млн.руб.</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118 966</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652</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0,55</a:t>
                      </a:r>
                      <a:endParaRPr lang="ru-RU" sz="1400">
                        <a:latin typeface="Times New Roman" pitchFamily="18" charset="0"/>
                        <a:ea typeface="Calibri"/>
                        <a:cs typeface="Times New Roman" pitchFamily="18" charset="0"/>
                      </a:endParaRPr>
                    </a:p>
                  </a:txBody>
                  <a:tcPr marL="68580" marR="68580" marT="0" marB="0"/>
                </a:tc>
              </a:tr>
              <a:tr h="469617">
                <a:tc>
                  <a:txBody>
                    <a:bodyPr/>
                    <a:lstStyle/>
                    <a:p>
                      <a:pPr algn="ctr">
                        <a:lnSpc>
                          <a:spcPct val="115000"/>
                        </a:lnSpc>
                        <a:spcAft>
                          <a:spcPts val="0"/>
                        </a:spcAft>
                      </a:pPr>
                      <a:r>
                        <a:rPr lang="ru-RU" sz="1400">
                          <a:latin typeface="Times New Roman" pitchFamily="18" charset="0"/>
                          <a:cs typeface="Times New Roman" pitchFamily="18" charset="0"/>
                        </a:rPr>
                        <a:t>3</a:t>
                      </a:r>
                      <a:endParaRPr lang="ru-RU" sz="1400">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ru-RU" sz="1400" dirty="0">
                          <a:latin typeface="Times New Roman" pitchFamily="18" charset="0"/>
                          <a:cs typeface="Times New Roman" pitchFamily="18" charset="0"/>
                        </a:rPr>
                        <a:t>Ввод в действие жилых домов</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кв.м</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221 203</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3 850</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1,74</a:t>
                      </a:r>
                      <a:endParaRPr lang="ru-RU" sz="1400">
                        <a:latin typeface="Times New Roman" pitchFamily="18" charset="0"/>
                        <a:ea typeface="Calibri"/>
                        <a:cs typeface="Times New Roman" pitchFamily="18" charset="0"/>
                      </a:endParaRPr>
                    </a:p>
                  </a:txBody>
                  <a:tcPr marL="68580" marR="68580" marT="0" marB="0"/>
                </a:tc>
              </a:tr>
              <a:tr h="469617">
                <a:tc>
                  <a:txBody>
                    <a:bodyPr/>
                    <a:lstStyle/>
                    <a:p>
                      <a:pPr algn="ctr">
                        <a:lnSpc>
                          <a:spcPct val="115000"/>
                        </a:lnSpc>
                        <a:spcAft>
                          <a:spcPts val="0"/>
                        </a:spcAft>
                      </a:pPr>
                      <a:r>
                        <a:rPr lang="ru-RU" sz="1400">
                          <a:latin typeface="Times New Roman" pitchFamily="18" charset="0"/>
                          <a:cs typeface="Times New Roman" pitchFamily="18" charset="0"/>
                        </a:rPr>
                        <a:t>4</a:t>
                      </a:r>
                      <a:endParaRPr lang="ru-RU" sz="1400">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ru-RU" sz="1400">
                          <a:latin typeface="Times New Roman" pitchFamily="18" charset="0"/>
                          <a:cs typeface="Times New Roman" pitchFamily="18" charset="0"/>
                        </a:rPr>
                        <a:t>Оборот розничной торговли</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млн.руб.</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154 306</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2 316</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1,50</a:t>
                      </a:r>
                      <a:endParaRPr lang="ru-RU" sz="1400">
                        <a:latin typeface="Times New Roman" pitchFamily="18" charset="0"/>
                        <a:ea typeface="Calibri"/>
                        <a:cs typeface="Times New Roman" pitchFamily="18" charset="0"/>
                      </a:endParaRPr>
                    </a:p>
                  </a:txBody>
                  <a:tcPr marL="68580" marR="68580" marT="0" marB="0"/>
                </a:tc>
              </a:tr>
              <a:tr h="469617">
                <a:tc>
                  <a:txBody>
                    <a:bodyPr/>
                    <a:lstStyle/>
                    <a:p>
                      <a:pPr algn="ctr">
                        <a:lnSpc>
                          <a:spcPct val="115000"/>
                        </a:lnSpc>
                        <a:spcAft>
                          <a:spcPts val="0"/>
                        </a:spcAft>
                      </a:pPr>
                      <a:r>
                        <a:rPr lang="ru-RU" sz="1400">
                          <a:latin typeface="Times New Roman" pitchFamily="18" charset="0"/>
                          <a:cs typeface="Times New Roman" pitchFamily="18" charset="0"/>
                        </a:rPr>
                        <a:t>5</a:t>
                      </a:r>
                      <a:endParaRPr lang="ru-RU" sz="1400">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ru-RU" sz="1400">
                          <a:latin typeface="Times New Roman" pitchFamily="18" charset="0"/>
                          <a:cs typeface="Times New Roman" pitchFamily="18" charset="0"/>
                        </a:rPr>
                        <a:t>Количество организаций</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единиц</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16 715</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207</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1,24</a:t>
                      </a:r>
                      <a:endParaRPr lang="ru-RU" sz="1400">
                        <a:latin typeface="Times New Roman" pitchFamily="18" charset="0"/>
                        <a:ea typeface="Calibri"/>
                        <a:cs typeface="Times New Roman" pitchFamily="18" charset="0"/>
                      </a:endParaRPr>
                    </a:p>
                  </a:txBody>
                  <a:tcPr marL="68580" marR="68580" marT="0" marB="0"/>
                </a:tc>
              </a:tr>
              <a:tr h="704426">
                <a:tc>
                  <a:txBody>
                    <a:bodyPr/>
                    <a:lstStyle/>
                    <a:p>
                      <a:pPr algn="ctr">
                        <a:lnSpc>
                          <a:spcPct val="115000"/>
                        </a:lnSpc>
                        <a:spcAft>
                          <a:spcPts val="0"/>
                        </a:spcAft>
                      </a:pPr>
                      <a:r>
                        <a:rPr lang="ru-RU" sz="1400">
                          <a:latin typeface="Times New Roman" pitchFamily="18" charset="0"/>
                          <a:cs typeface="Times New Roman" pitchFamily="18" charset="0"/>
                        </a:rPr>
                        <a:t>6</a:t>
                      </a:r>
                      <a:endParaRPr lang="ru-RU" sz="1400">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ru-RU" sz="1400">
                          <a:latin typeface="Times New Roman" pitchFamily="18" charset="0"/>
                          <a:cs typeface="Times New Roman" pitchFamily="18" charset="0"/>
                        </a:rPr>
                        <a:t>Количество индивидуальных предпринимателей</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человек</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19 976</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440</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2,20</a:t>
                      </a:r>
                      <a:endParaRPr lang="ru-RU" sz="1400">
                        <a:latin typeface="Times New Roman" pitchFamily="18" charset="0"/>
                        <a:ea typeface="Calibri"/>
                        <a:cs typeface="Times New Roman" pitchFamily="18" charset="0"/>
                      </a:endParaRPr>
                    </a:p>
                  </a:txBody>
                  <a:tcPr marL="68580" marR="68580" marT="0" marB="0"/>
                </a:tc>
              </a:tr>
              <a:tr h="939235">
                <a:tc>
                  <a:txBody>
                    <a:bodyPr/>
                    <a:lstStyle/>
                    <a:p>
                      <a:pPr algn="ctr">
                        <a:lnSpc>
                          <a:spcPct val="115000"/>
                        </a:lnSpc>
                        <a:spcAft>
                          <a:spcPts val="0"/>
                        </a:spcAft>
                      </a:pPr>
                      <a:r>
                        <a:rPr lang="ru-RU" sz="1400">
                          <a:latin typeface="Times New Roman" pitchFamily="18" charset="0"/>
                          <a:cs typeface="Times New Roman" pitchFamily="18" charset="0"/>
                        </a:rPr>
                        <a:t>7</a:t>
                      </a:r>
                      <a:endParaRPr lang="ru-RU" sz="1400">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ru-RU" sz="1400">
                          <a:latin typeface="Times New Roman" pitchFamily="18" charset="0"/>
                          <a:cs typeface="Times New Roman" pitchFamily="18" charset="0"/>
                        </a:rPr>
                        <a:t>Среднесписочная численность работников предприятий</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человек</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258 911</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3 961</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1,53</a:t>
                      </a:r>
                      <a:endParaRPr lang="ru-RU" sz="1400">
                        <a:latin typeface="Times New Roman" pitchFamily="18" charset="0"/>
                        <a:ea typeface="Calibri"/>
                        <a:cs typeface="Times New Roman" pitchFamily="18" charset="0"/>
                      </a:endParaRPr>
                    </a:p>
                  </a:txBody>
                  <a:tcPr marL="68580" marR="68580" marT="0" marB="0"/>
                </a:tc>
              </a:tr>
              <a:tr h="939235">
                <a:tc>
                  <a:txBody>
                    <a:bodyPr/>
                    <a:lstStyle/>
                    <a:p>
                      <a:pPr algn="ctr">
                        <a:lnSpc>
                          <a:spcPct val="115000"/>
                        </a:lnSpc>
                        <a:spcAft>
                          <a:spcPts val="0"/>
                        </a:spcAft>
                      </a:pPr>
                      <a:r>
                        <a:rPr lang="ru-RU" sz="1400" dirty="0">
                          <a:latin typeface="Times New Roman" pitchFamily="18" charset="0"/>
                          <a:cs typeface="Times New Roman" pitchFamily="18" charset="0"/>
                        </a:rPr>
                        <a:t>8</a:t>
                      </a:r>
                      <a:endParaRPr lang="ru-RU" sz="1400" dirty="0">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ru-RU" sz="1400">
                          <a:latin typeface="Times New Roman" pitchFamily="18" charset="0"/>
                          <a:cs typeface="Times New Roman" pitchFamily="18" charset="0"/>
                        </a:rPr>
                        <a:t>Численность официально зарегистрированных безработных</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a:latin typeface="Times New Roman" pitchFamily="18" charset="0"/>
                          <a:cs typeface="Times New Roman" pitchFamily="18" charset="0"/>
                        </a:rPr>
                        <a:t>человек</a:t>
                      </a:r>
                      <a:endParaRPr lang="ru-RU" sz="140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smtClean="0">
                          <a:latin typeface="Times New Roman" pitchFamily="18" charset="0"/>
                          <a:ea typeface="+mn-ea"/>
                          <a:cs typeface="Times New Roman" pitchFamily="18" charset="0"/>
                        </a:rPr>
                        <a:t>11</a:t>
                      </a:r>
                      <a:r>
                        <a:rPr lang="ru-RU" sz="1400" baseline="0" dirty="0" smtClean="0">
                          <a:latin typeface="Times New Roman" pitchFamily="18" charset="0"/>
                          <a:ea typeface="+mn-ea"/>
                          <a:cs typeface="Times New Roman" pitchFamily="18" charset="0"/>
                        </a:rPr>
                        <a:t> 890</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a:latin typeface="Times New Roman" pitchFamily="18" charset="0"/>
                          <a:cs typeface="Times New Roman" pitchFamily="18" charset="0"/>
                        </a:rPr>
                        <a:t>687</a:t>
                      </a:r>
                      <a:endParaRPr lang="ru-RU" sz="14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1400" dirty="0" smtClean="0">
                          <a:latin typeface="Times New Roman" pitchFamily="18" charset="0"/>
                          <a:cs typeface="Times New Roman" pitchFamily="18" charset="0"/>
                        </a:rPr>
                        <a:t>5,87</a:t>
                      </a:r>
                      <a:endParaRPr lang="ru-RU" sz="1400" dirty="0">
                        <a:latin typeface="Times New Roman" pitchFamily="18" charset="0"/>
                        <a:ea typeface="Calibri"/>
                        <a:cs typeface="Times New Roman" pitchFamily="18"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54286" y="251520"/>
            <a:ext cx="5832648" cy="864096"/>
          </a:xfrm>
        </p:spPr>
        <p:style>
          <a:lnRef idx="1">
            <a:schemeClr val="accent2"/>
          </a:lnRef>
          <a:fillRef idx="3">
            <a:schemeClr val="accent2"/>
          </a:fillRef>
          <a:effectRef idx="2">
            <a:schemeClr val="accent2"/>
          </a:effectRef>
          <a:fontRef idx="minor">
            <a:schemeClr val="lt1"/>
          </a:fontRef>
        </p:style>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Нормативно-правовая база</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34206" y="1547664"/>
            <a:ext cx="7128792" cy="7416824"/>
          </a:xfrm>
        </p:spPr>
        <p:style>
          <a:lnRef idx="0">
            <a:schemeClr val="accent2"/>
          </a:lnRef>
          <a:fillRef idx="3">
            <a:schemeClr val="accent2"/>
          </a:fillRef>
          <a:effectRef idx="3">
            <a:schemeClr val="accent2"/>
          </a:effectRef>
          <a:fontRef idx="minor">
            <a:schemeClr val="lt1"/>
          </a:fontRef>
        </p:style>
        <p:txBody>
          <a:bodyPr>
            <a:noAutofit/>
          </a:bodyPr>
          <a:lstStyle/>
          <a:p>
            <a:pPr marL="72000" algn="just"/>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Закон Амурской области от 05.09.2007 № 374-ОЗ «Об инвестиционной деятельности в Амурской области». </a:t>
            </a:r>
          </a:p>
          <a:p>
            <a:pPr marL="72000" algn="just"/>
            <a:endPar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72000" algn="just"/>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Закон Амурской области от 04.10.2010 № 389-ОЗ «О пониженных ставках налога на прибыль организаций, подлежащего зачислению в областной бюджет». </a:t>
            </a:r>
          </a:p>
          <a:p>
            <a:pPr marL="72000" algn="just"/>
            <a:endPar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72000" algn="just"/>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Закон Амурской области от 28.11.2003 № 266-ОЗ «О налоге на имущество организаций на территории Амурской области». </a:t>
            </a:r>
          </a:p>
          <a:p>
            <a:pPr marL="72000" algn="just"/>
            <a:endPar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72000" algn="just"/>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Постановление Администрации Тамбовского района от 30.10.2014 № 1332 «Экономическое развитие и инновационная экономика в Тамбовском районе на 2015-2021 годы». </a:t>
            </a:r>
          </a:p>
          <a:p>
            <a:pPr marL="72000" algn="just"/>
            <a:endPar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72000" algn="just"/>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Постановление  Тамбовского районного совета народных депутатов Амурской области от 20.06.2017 №38/38 «О решении «О порядке формирования, ведения и обязательного опубликования  перечня муниципального имущества Тамбовского района, предоставляемого субъектам малого и среднего предпринимательства». </a:t>
            </a:r>
          </a:p>
          <a:p>
            <a:pPr marL="72000" algn="just"/>
            <a:endPar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72000" algn="just"/>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Постановление Тамбовского районного совета народных депутатов Амурской области  от 22.12.2015 № 27/61 «О решении «О Положении «Об учете муниципального имущества, находящегося в муниципальной собственности Тамбовского района Амурской области». </a:t>
            </a:r>
          </a:p>
          <a:p>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0230" y="323528"/>
            <a:ext cx="6683626" cy="1008112"/>
          </a:xfrm>
        </p:spPr>
        <p:style>
          <a:lnRef idx="1">
            <a:schemeClr val="accent2"/>
          </a:lnRef>
          <a:fillRef idx="3">
            <a:schemeClr val="accent2"/>
          </a:fillRef>
          <a:effectRef idx="2">
            <a:schemeClr val="accent2"/>
          </a:effectRef>
          <a:fontRef idx="minor">
            <a:schemeClr val="lt1"/>
          </a:fontRef>
        </p:style>
        <p:txBody>
          <a:bodyPr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
            <a:b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Формы поддержки МСП и инвестиционной деятельности</a:t>
            </a: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одзаголовок 2"/>
          <p:cNvSpPr>
            <a:spLocks noGrp="1"/>
          </p:cNvSpPr>
          <p:nvPr>
            <p:ph type="subTitle" idx="1"/>
          </p:nvPr>
        </p:nvSpPr>
        <p:spPr>
          <a:xfrm>
            <a:off x="234206" y="1547664"/>
            <a:ext cx="7200800" cy="7416824"/>
          </a:xfrm>
        </p:spPr>
        <p:style>
          <a:lnRef idx="0">
            <a:schemeClr val="accent2"/>
          </a:lnRef>
          <a:fillRef idx="3">
            <a:schemeClr val="accent2"/>
          </a:fillRef>
          <a:effectRef idx="3">
            <a:schemeClr val="accent2"/>
          </a:effectRef>
          <a:fontRef idx="minor">
            <a:schemeClr val="lt1"/>
          </a:fontRef>
        </p:style>
        <p:txBody>
          <a:bodyPr>
            <a:noAutofit/>
          </a:bodyPr>
          <a:lstStyle/>
          <a:p>
            <a:pPr marL="72000" algn="just"/>
            <a:r>
              <a:rPr lang="ru-RU" sz="1350" dirty="0" smtClean="0">
                <a:solidFill>
                  <a:srgbClr val="002060"/>
                </a:solidFill>
                <a:latin typeface="Times New Roman" pitchFamily="18" charset="0"/>
                <a:cs typeface="Times New Roman" pitchFamily="18" charset="0"/>
              </a:rPr>
              <a:t>      На территории  Тамбовского района  предусмотрены следующие формы поддержки МСП и инвестиционной деятельности: </a:t>
            </a:r>
          </a:p>
          <a:p>
            <a:pPr marL="72000" lvl="0" algn="just">
              <a:spcBef>
                <a:spcPts val="0"/>
              </a:spcBef>
            </a:pPr>
            <a:r>
              <a:rPr lang="ru-RU" sz="1350" dirty="0" smtClean="0">
                <a:solidFill>
                  <a:srgbClr val="002060"/>
                </a:solidFill>
                <a:latin typeface="Times New Roman" pitchFamily="18" charset="0"/>
                <a:cs typeface="Times New Roman" pitchFamily="18" charset="0"/>
              </a:rPr>
              <a:t>     финансовая поддержка, включая предоставление субсидий  по направлениям</a:t>
            </a:r>
            <a:r>
              <a:rPr lang="en-US" sz="1350" dirty="0" smtClean="0">
                <a:solidFill>
                  <a:srgbClr val="002060"/>
                </a:solidFill>
                <a:latin typeface="Times New Roman" pitchFamily="18" charset="0"/>
                <a:cs typeface="Times New Roman" pitchFamily="18" charset="0"/>
              </a:rPr>
              <a:t>: </a:t>
            </a:r>
            <a:endParaRPr lang="ru-RU" sz="1350" dirty="0" smtClean="0">
              <a:solidFill>
                <a:srgbClr val="002060"/>
              </a:solidFill>
              <a:latin typeface="Times New Roman" pitchFamily="18" charset="0"/>
              <a:cs typeface="Times New Roman" pitchFamily="18" charset="0"/>
            </a:endParaRPr>
          </a:p>
          <a:p>
            <a:pPr marL="72000" lvl="0" algn="just">
              <a:spcBef>
                <a:spcPts val="0"/>
              </a:spcBef>
            </a:pPr>
            <a:r>
              <a:rPr lang="ru-RU" sz="1350" dirty="0" smtClean="0">
                <a:solidFill>
                  <a:srgbClr val="002060"/>
                </a:solidFill>
                <a:latin typeface="Times New Roman" pitchFamily="18" charset="0"/>
                <a:cs typeface="Times New Roman" pitchFamily="18" charset="0"/>
              </a:rPr>
              <a:t>            за потребляемую энергию при производстве хлебобулочных изделий,               обеспечивающих    муниципальные учреждения</a:t>
            </a:r>
            <a:r>
              <a:rPr lang="en-US" sz="1350" dirty="0" smtClean="0">
                <a:solidFill>
                  <a:srgbClr val="002060"/>
                </a:solidFill>
                <a:latin typeface="Times New Roman" pitchFamily="18" charset="0"/>
                <a:cs typeface="Times New Roman" pitchFamily="18" charset="0"/>
              </a:rPr>
              <a:t>;</a:t>
            </a:r>
            <a:endParaRPr lang="ru-RU" sz="1350" dirty="0" smtClean="0">
              <a:solidFill>
                <a:srgbClr val="002060"/>
              </a:solidFill>
              <a:latin typeface="Times New Roman" pitchFamily="18" charset="0"/>
              <a:cs typeface="Times New Roman" pitchFamily="18" charset="0"/>
            </a:endParaRPr>
          </a:p>
          <a:p>
            <a:pPr marL="72000" lvl="0" algn="just">
              <a:spcBef>
                <a:spcPts val="0"/>
              </a:spcBef>
            </a:pPr>
            <a:r>
              <a:rPr lang="ru-RU" sz="1350" dirty="0" smtClean="0">
                <a:solidFill>
                  <a:srgbClr val="002060"/>
                </a:solidFill>
                <a:latin typeface="Times New Roman" pitchFamily="18" charset="0"/>
                <a:cs typeface="Times New Roman" pitchFamily="18" charset="0"/>
              </a:rPr>
              <a:t>            на возмещение затрат на приобретение и установку камер наружного наблюдения</a:t>
            </a:r>
            <a:r>
              <a:rPr lang="en-US" sz="1350" dirty="0" smtClean="0">
                <a:solidFill>
                  <a:srgbClr val="002060"/>
                </a:solidFill>
                <a:latin typeface="Times New Roman" pitchFamily="18" charset="0"/>
                <a:cs typeface="Times New Roman" pitchFamily="18" charset="0"/>
              </a:rPr>
              <a:t>;</a:t>
            </a:r>
            <a:endParaRPr lang="ru-RU" sz="1350" dirty="0" smtClean="0">
              <a:solidFill>
                <a:srgbClr val="002060"/>
              </a:solidFill>
              <a:latin typeface="Times New Roman" pitchFamily="18" charset="0"/>
              <a:cs typeface="Times New Roman" pitchFamily="18" charset="0"/>
            </a:endParaRPr>
          </a:p>
          <a:p>
            <a:pPr marL="72000" lvl="0" algn="just">
              <a:spcBef>
                <a:spcPts val="0"/>
              </a:spcBef>
            </a:pPr>
            <a:r>
              <a:rPr lang="ru-RU" sz="1350" dirty="0" smtClean="0">
                <a:solidFill>
                  <a:srgbClr val="002060"/>
                </a:solidFill>
                <a:latin typeface="Times New Roman" pitchFamily="18" charset="0"/>
                <a:cs typeface="Times New Roman" pitchFamily="18" charset="0"/>
              </a:rPr>
              <a:t>            на возмещение  расходов по арендной плате  предпринимателям, производящим             мясные (</a:t>
            </a:r>
            <a:r>
              <a:rPr lang="ru-RU" sz="1350" dirty="0" err="1" smtClean="0">
                <a:solidFill>
                  <a:srgbClr val="002060"/>
                </a:solidFill>
                <a:latin typeface="Times New Roman" pitchFamily="18" charset="0"/>
                <a:cs typeface="Times New Roman" pitchFamily="18" charset="0"/>
              </a:rPr>
              <a:t>мясосодержащие</a:t>
            </a:r>
            <a:r>
              <a:rPr lang="ru-RU" sz="1350" dirty="0" smtClean="0">
                <a:solidFill>
                  <a:srgbClr val="002060"/>
                </a:solidFill>
                <a:latin typeface="Times New Roman" pitchFamily="18" charset="0"/>
                <a:cs typeface="Times New Roman" pitchFamily="18" charset="0"/>
              </a:rPr>
              <a:t>) полуфабрикаты из мяса убойных животных и мяса птицы</a:t>
            </a:r>
            <a:r>
              <a:rPr lang="en-US" sz="1350" dirty="0" smtClean="0">
                <a:solidFill>
                  <a:srgbClr val="002060"/>
                </a:solidFill>
                <a:latin typeface="Times New Roman" pitchFamily="18" charset="0"/>
                <a:cs typeface="Times New Roman" pitchFamily="18" charset="0"/>
              </a:rPr>
              <a:t>;</a:t>
            </a:r>
            <a:endParaRPr lang="ru-RU" sz="1350" dirty="0" smtClean="0">
              <a:solidFill>
                <a:srgbClr val="002060"/>
              </a:solidFill>
              <a:latin typeface="Times New Roman" pitchFamily="18" charset="0"/>
              <a:cs typeface="Times New Roman" pitchFamily="18" charset="0"/>
            </a:endParaRPr>
          </a:p>
          <a:p>
            <a:pPr marL="72000" lvl="0" algn="just">
              <a:spcBef>
                <a:spcPts val="0"/>
              </a:spcBef>
            </a:pPr>
            <a:r>
              <a:rPr lang="ru-RU" sz="1350" dirty="0" smtClean="0">
                <a:solidFill>
                  <a:srgbClr val="002060"/>
                </a:solidFill>
                <a:latin typeface="Times New Roman" pitchFamily="18" charset="0"/>
                <a:cs typeface="Times New Roman" pitchFamily="18" charset="0"/>
              </a:rPr>
              <a:t>      предоставление в аренду муниципальных помещений</a:t>
            </a:r>
            <a:r>
              <a:rPr lang="en-US" sz="1350" dirty="0" smtClean="0">
                <a:solidFill>
                  <a:srgbClr val="002060"/>
                </a:solidFill>
                <a:latin typeface="Times New Roman" pitchFamily="18" charset="0"/>
                <a:cs typeface="Times New Roman" pitchFamily="18" charset="0"/>
              </a:rPr>
              <a:t>.</a:t>
            </a:r>
            <a:endParaRPr lang="ru-RU" sz="1350" dirty="0" smtClean="0">
              <a:solidFill>
                <a:srgbClr val="002060"/>
              </a:solidFill>
              <a:latin typeface="Times New Roman" pitchFamily="18" charset="0"/>
              <a:cs typeface="Times New Roman" pitchFamily="18" charset="0"/>
            </a:endParaRPr>
          </a:p>
          <a:p>
            <a:pPr marL="72000" lvl="0" algn="just">
              <a:spcBef>
                <a:spcPts val="0"/>
              </a:spcBef>
            </a:pPr>
            <a:r>
              <a:rPr lang="ru-RU" sz="1350" dirty="0" smtClean="0">
                <a:solidFill>
                  <a:srgbClr val="002060"/>
                </a:solidFill>
                <a:latin typeface="Times New Roman" pitchFamily="18" charset="0"/>
                <a:cs typeface="Times New Roman" pitchFamily="18" charset="0"/>
              </a:rPr>
              <a:t>      имущественная поддержка субъектов малого и среднего бизнеса в виде предоставления в</a:t>
            </a:r>
          </a:p>
          <a:p>
            <a:pPr marL="72000" lvl="0" algn="just">
              <a:spcBef>
                <a:spcPts val="0"/>
              </a:spcBef>
            </a:pPr>
            <a:r>
              <a:rPr lang="ru-RU" sz="1350" dirty="0" smtClean="0">
                <a:solidFill>
                  <a:srgbClr val="002060"/>
                </a:solidFill>
                <a:latin typeface="Times New Roman" pitchFamily="18" charset="0"/>
                <a:cs typeface="Times New Roman" pitchFamily="18" charset="0"/>
              </a:rPr>
              <a:t>      аренду муниципального имущества по льготным ставкам;  </a:t>
            </a:r>
          </a:p>
          <a:p>
            <a:pPr marL="72000" lvl="0" algn="just">
              <a:spcBef>
                <a:spcPts val="0"/>
              </a:spcBef>
            </a:pPr>
            <a:r>
              <a:rPr lang="ru-RU" sz="1350" dirty="0" smtClean="0">
                <a:solidFill>
                  <a:srgbClr val="002060"/>
                </a:solidFill>
                <a:latin typeface="Times New Roman" pitchFamily="18" charset="0"/>
                <a:cs typeface="Times New Roman" pitchFamily="18" charset="0"/>
              </a:rPr>
              <a:t>      информационная и консультационная поддержки</a:t>
            </a:r>
            <a:r>
              <a:rPr lang="en-US" sz="1350" dirty="0" smtClean="0">
                <a:solidFill>
                  <a:srgbClr val="002060"/>
                </a:solidFill>
                <a:latin typeface="Times New Roman" pitchFamily="18" charset="0"/>
                <a:cs typeface="Times New Roman" pitchFamily="18" charset="0"/>
              </a:rPr>
              <a:t>;</a:t>
            </a:r>
            <a:endParaRPr lang="ru-RU" sz="1350" dirty="0" smtClean="0">
              <a:solidFill>
                <a:srgbClr val="002060"/>
              </a:solidFill>
              <a:latin typeface="Times New Roman" pitchFamily="18" charset="0"/>
              <a:cs typeface="Times New Roman" pitchFamily="18" charset="0"/>
            </a:endParaRPr>
          </a:p>
          <a:p>
            <a:pPr marL="72000" lvl="0" algn="just">
              <a:spcBef>
                <a:spcPts val="0"/>
              </a:spcBef>
            </a:pPr>
            <a:r>
              <a:rPr lang="ru-RU" sz="1350" dirty="0" smtClean="0">
                <a:solidFill>
                  <a:srgbClr val="002060"/>
                </a:solidFill>
                <a:latin typeface="Times New Roman" pitchFamily="18" charset="0"/>
                <a:cs typeface="Times New Roman" pitchFamily="18" charset="0"/>
              </a:rPr>
              <a:t>      поддержка предпринимательства в области подготовки и переподготовки кадров</a:t>
            </a:r>
            <a:r>
              <a:rPr lang="en-US" sz="1350" dirty="0" smtClean="0">
                <a:solidFill>
                  <a:srgbClr val="002060"/>
                </a:solidFill>
                <a:latin typeface="Times New Roman" pitchFamily="18" charset="0"/>
                <a:cs typeface="Times New Roman" pitchFamily="18" charset="0"/>
              </a:rPr>
              <a:t>;</a:t>
            </a:r>
            <a:endParaRPr lang="ru-RU" sz="1350" dirty="0" smtClean="0">
              <a:solidFill>
                <a:srgbClr val="002060"/>
              </a:solidFill>
              <a:latin typeface="Times New Roman" pitchFamily="18" charset="0"/>
              <a:cs typeface="Times New Roman" pitchFamily="18" charset="0"/>
            </a:endParaRPr>
          </a:p>
          <a:p>
            <a:pPr marL="72000" lvl="0" algn="just">
              <a:spcBef>
                <a:spcPts val="0"/>
              </a:spcBef>
            </a:pPr>
            <a:r>
              <a:rPr lang="en-US" sz="1350" dirty="0" smtClean="0">
                <a:solidFill>
                  <a:srgbClr val="002060"/>
                </a:solidFill>
                <a:latin typeface="Times New Roman" pitchFamily="18" charset="0"/>
                <a:cs typeface="Times New Roman" pitchFamily="18" charset="0"/>
              </a:rPr>
              <a:t>      </a:t>
            </a:r>
            <a:r>
              <a:rPr lang="ru-RU" sz="1350" dirty="0" smtClean="0">
                <a:solidFill>
                  <a:srgbClr val="002060"/>
                </a:solidFill>
                <a:latin typeface="Times New Roman" pitchFamily="18" charset="0"/>
                <a:cs typeface="Times New Roman" pitchFamily="18" charset="0"/>
              </a:rPr>
              <a:t>организационная поддержка.</a:t>
            </a:r>
          </a:p>
          <a:p>
            <a:pPr marL="72000" indent="457200" algn="just">
              <a:spcBef>
                <a:spcPts val="0"/>
              </a:spcBef>
            </a:pPr>
            <a:r>
              <a:rPr lang="ru-RU" sz="1350" dirty="0" smtClean="0">
                <a:solidFill>
                  <a:srgbClr val="002060"/>
                </a:solidFill>
                <a:latin typeface="Times New Roman" pitchFamily="18" charset="0"/>
                <a:cs typeface="Times New Roman" pitchFamily="18" charset="0"/>
              </a:rPr>
              <a:t>  </a:t>
            </a:r>
          </a:p>
          <a:p>
            <a:pPr marL="72000" algn="ctr"/>
            <a:r>
              <a:rPr lang="ru-RU" sz="1350" b="1" dirty="0" smtClean="0">
                <a:solidFill>
                  <a:srgbClr val="002060"/>
                </a:solidFill>
                <a:latin typeface="Times New Roman" pitchFamily="18" charset="0"/>
                <a:cs typeface="Times New Roman" pitchFamily="18" charset="0"/>
              </a:rPr>
              <a:t> Для резидентов ТОР «Приамурская» предусмотрен ряд преференций для осуществления </a:t>
            </a:r>
            <a:r>
              <a:rPr lang="ru-RU" sz="1350" b="1" dirty="0" err="1" smtClean="0">
                <a:solidFill>
                  <a:srgbClr val="002060"/>
                </a:solidFill>
                <a:latin typeface="Times New Roman" pitchFamily="18" charset="0"/>
                <a:cs typeface="Times New Roman" pitchFamily="18" charset="0"/>
              </a:rPr>
              <a:t>инвестпроектов</a:t>
            </a:r>
            <a:r>
              <a:rPr lang="ru-RU" sz="1350" b="1" dirty="0" smtClean="0">
                <a:solidFill>
                  <a:srgbClr val="002060"/>
                </a:solidFill>
                <a:latin typeface="Times New Roman" pitchFamily="18" charset="0"/>
                <a:cs typeface="Times New Roman" pitchFamily="18" charset="0"/>
              </a:rPr>
              <a:t>, а именно:</a:t>
            </a:r>
            <a:endParaRPr lang="ru-RU" sz="1350" dirty="0" smtClean="0">
              <a:solidFill>
                <a:srgbClr val="002060"/>
              </a:solidFill>
              <a:latin typeface="Times New Roman" pitchFamily="18" charset="0"/>
              <a:cs typeface="Times New Roman" pitchFamily="18" charset="0"/>
            </a:endParaRPr>
          </a:p>
          <a:p>
            <a:pPr marL="72000" lvl="0" algn="just"/>
            <a:r>
              <a:rPr lang="ru-RU" sz="1350" dirty="0" smtClean="0">
                <a:solidFill>
                  <a:srgbClr val="002060"/>
                </a:solidFill>
                <a:latin typeface="Times New Roman" pitchFamily="18" charset="0"/>
                <a:cs typeface="Times New Roman" pitchFamily="18" charset="0"/>
              </a:rPr>
              <a:t>    пониженные тарифы страховых взносов (7,6%). Общий размер взносов на 10 лет: ПФР - 6%, ФОСС - 1,5%, ФОМС - 0,1%; </a:t>
            </a:r>
          </a:p>
          <a:p>
            <a:pPr marL="72000" lvl="0" algn="just"/>
            <a:r>
              <a:rPr lang="ru-RU" sz="1350" dirty="0" smtClean="0">
                <a:solidFill>
                  <a:srgbClr val="002060"/>
                </a:solidFill>
                <a:latin typeface="Times New Roman" pitchFamily="18" charset="0"/>
                <a:cs typeface="Times New Roman" pitchFamily="18" charset="0"/>
              </a:rPr>
              <a:t>    ускоренная процедура возмещения НДС (до завершения камеральной налоговой проверки); </a:t>
            </a:r>
          </a:p>
          <a:p>
            <a:pPr marL="72000" lvl="0" algn="just"/>
            <a:r>
              <a:rPr lang="ru-RU" sz="1350" dirty="0" smtClean="0">
                <a:solidFill>
                  <a:srgbClr val="002060"/>
                </a:solidFill>
                <a:latin typeface="Times New Roman" pitchFamily="18" charset="0"/>
                <a:cs typeface="Times New Roman" pitchFamily="18" charset="0"/>
              </a:rPr>
              <a:t> в соответствии с законодательством субъекта освобождение от налога на имущество на 5 лет; </a:t>
            </a:r>
          </a:p>
          <a:p>
            <a:pPr marL="72000" lvl="0" algn="just"/>
            <a:r>
              <a:rPr lang="ru-RU" sz="1350" dirty="0" smtClean="0">
                <a:solidFill>
                  <a:srgbClr val="002060"/>
                </a:solidFill>
                <a:latin typeface="Times New Roman" pitchFamily="18" charset="0"/>
                <a:cs typeface="Times New Roman" pitchFamily="18" charset="0"/>
              </a:rPr>
              <a:t>    понижающий коэффициент НДПИ (0 — 0,8) в течение 10 лет, далее применяется коэффициент 1; </a:t>
            </a:r>
          </a:p>
          <a:p>
            <a:pPr marL="72000" lvl="0" algn="just"/>
            <a:r>
              <a:rPr lang="ru-RU" sz="1350" dirty="0" smtClean="0">
                <a:solidFill>
                  <a:srgbClr val="002060"/>
                </a:solidFill>
                <a:latin typeface="Times New Roman" pitchFamily="18" charset="0"/>
                <a:cs typeface="Times New Roman" pitchFamily="18" charset="0"/>
              </a:rPr>
              <a:t>   налог на прибыль первые 5 лет после получения первой прибыли от 0% , последующие 5 лет — 10%; </a:t>
            </a:r>
          </a:p>
          <a:p>
            <a:pPr marL="72000" lvl="0" algn="just"/>
            <a:r>
              <a:rPr lang="ru-RU" sz="1350" dirty="0" smtClean="0">
                <a:solidFill>
                  <a:srgbClr val="002060"/>
                </a:solidFill>
                <a:latin typeface="Times New Roman" pitchFamily="18" charset="0"/>
                <a:cs typeface="Times New Roman" pitchFamily="18" charset="0"/>
              </a:rPr>
              <a:t>   земельный налог 0%. Резиденты территории опережающего социально-экономического развития освобождаются от уплаты земельного налога в отношении земельных участков, расположенных на территории опережающего социально-экономического развития, сроком на три налоговых периода с момента возникновения статуса резидента территории опережающего социально-экономического развития. </a:t>
            </a:r>
          </a:p>
          <a:p>
            <a:pPr marL="72000" algn="just"/>
            <a:r>
              <a:rPr lang="ru-RU" sz="1350" dirty="0" smtClean="0">
                <a:solidFill>
                  <a:srgbClr val="002060"/>
                </a:solidFill>
                <a:latin typeface="Times New Roman" pitchFamily="18" charset="0"/>
                <a:cs typeface="Times New Roman" pitchFamily="18" charset="0"/>
              </a:rPr>
              <a:t> </a:t>
            </a:r>
          </a:p>
          <a:p>
            <a:pPr marL="72000" algn="just"/>
            <a:r>
              <a:rPr lang="ru-RU" sz="1350" dirty="0" smtClean="0">
                <a:solidFill>
                  <a:srgbClr val="002060"/>
                </a:solidFill>
                <a:latin typeface="Times New Roman" pitchFamily="18" charset="0"/>
                <a:cs typeface="Times New Roman" pitchFamily="18" charset="0"/>
              </a:rPr>
              <a:t>   Для резидентов действует режим свободной таможенной зоны: беспошлинный и безналоговый ввоз, хранение, потребление (использование) иностранных товаров внутри ТОСЭР, реэкспортный вывоз товаров (оборудования). </a:t>
            </a:r>
          </a:p>
          <a:p>
            <a:pPr algn="just"/>
            <a:r>
              <a:rPr lang="ru-RU" sz="1350" dirty="0" smtClean="0">
                <a:solidFill>
                  <a:srgbClr val="002060"/>
                </a:solidFill>
                <a:latin typeface="Times New Roman" pitchFamily="18" charset="0"/>
                <a:cs typeface="Times New Roman" pitchFamily="18" charset="0"/>
              </a:rPr>
              <a:t>  </a:t>
            </a:r>
            <a:endParaRPr lang="ru-RU" sz="135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206" y="395536"/>
            <a:ext cx="7166780" cy="1440160"/>
          </a:xfrm>
          <a:ln/>
        </p:spPr>
        <p:style>
          <a:lnRef idx="1">
            <a:schemeClr val="accent2"/>
          </a:lnRef>
          <a:fillRef idx="3">
            <a:schemeClr val="accent2"/>
          </a:fillRef>
          <a:effectRef idx="2">
            <a:schemeClr val="accent2"/>
          </a:effectRef>
          <a:fontRef idx="minor">
            <a:schemeClr val="lt1"/>
          </a:fontRef>
        </p:style>
        <p:txBody>
          <a:bodyPr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Контактная информация </a:t>
            </a:r>
            <a:b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по вопросам взаимодействия с инвесторами </a:t>
            </a: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34206" y="1979712"/>
            <a:ext cx="7200800" cy="6804248"/>
          </a:xfrm>
        </p:spPr>
        <p:style>
          <a:lnRef idx="0">
            <a:schemeClr val="accent2"/>
          </a:lnRef>
          <a:fillRef idx="3">
            <a:schemeClr val="accent2"/>
          </a:fillRef>
          <a:effectRef idx="3">
            <a:schemeClr val="accent2"/>
          </a:effectRef>
          <a:fontRef idx="minor">
            <a:schemeClr val="lt1"/>
          </a:fontRef>
        </p:style>
        <p:txBody>
          <a:bodyPr>
            <a:noAutofit/>
          </a:bodyPr>
          <a:lstStyle/>
          <a:p>
            <a:pPr marL="108000" algn="just"/>
            <a:r>
              <a:rPr lang="ru-RU" sz="1800" dirty="0" smtClean="0">
                <a:solidFill>
                  <a:srgbClr val="002060"/>
                </a:solidFill>
                <a:latin typeface="Times New Roman" pitchFamily="18" charset="0"/>
                <a:cs typeface="Times New Roman" pitchFamily="18" charset="0"/>
              </a:rPr>
              <a:t>    Заместитель главы Администрации района по экономике и финансам – начальник финансового управления Евсеева Светлана Семёновна,  с.Тамбовка, ул. Ленинская, 90, каб.4, тел. (41638) 21231. Электронная почта: </a:t>
            </a:r>
            <a:r>
              <a:rPr lang="ru-RU" sz="1800" u="sng" dirty="0" err="1" smtClean="0">
                <a:solidFill>
                  <a:srgbClr val="002060"/>
                </a:solidFill>
                <a:latin typeface="Times New Roman" pitchFamily="18" charset="0"/>
                <a:cs typeface="Times New Roman" pitchFamily="18" charset="0"/>
              </a:rPr>
              <a:t>evseeva.ss@mail.ru</a:t>
            </a:r>
            <a:endParaRPr lang="ru-RU" sz="1800" dirty="0" smtClean="0">
              <a:solidFill>
                <a:srgbClr val="002060"/>
              </a:solidFill>
              <a:latin typeface="Times New Roman" pitchFamily="18" charset="0"/>
              <a:cs typeface="Times New Roman" pitchFamily="18" charset="0"/>
            </a:endParaRPr>
          </a:p>
          <a:p>
            <a:pPr marL="108000" algn="just"/>
            <a:r>
              <a:rPr lang="ru-RU" sz="1800" dirty="0" smtClean="0">
                <a:solidFill>
                  <a:srgbClr val="002060"/>
                </a:solidFill>
                <a:latin typeface="Times New Roman" pitchFamily="18" charset="0"/>
                <a:cs typeface="Times New Roman" pitchFamily="18" charset="0"/>
              </a:rPr>
              <a:t> </a:t>
            </a:r>
          </a:p>
          <a:p>
            <a:pPr marL="108000" algn="just"/>
            <a:r>
              <a:rPr lang="ru-RU" sz="1800" dirty="0" smtClean="0">
                <a:solidFill>
                  <a:srgbClr val="002060"/>
                </a:solidFill>
                <a:latin typeface="Times New Roman" pitchFamily="18" charset="0"/>
                <a:cs typeface="Times New Roman" pitchFamily="18" charset="0"/>
              </a:rPr>
              <a:t>    Начальник отдела экономики и труда Администрации Тамбовского района с. Тамбовка </a:t>
            </a:r>
            <a:r>
              <a:rPr lang="ru-RU" sz="1800" dirty="0" err="1" smtClean="0">
                <a:solidFill>
                  <a:srgbClr val="002060"/>
                </a:solidFill>
                <a:latin typeface="Times New Roman" pitchFamily="18" charset="0"/>
                <a:cs typeface="Times New Roman" pitchFamily="18" charset="0"/>
              </a:rPr>
              <a:t>Андрейчук</a:t>
            </a:r>
            <a:r>
              <a:rPr lang="ru-RU" sz="1800" dirty="0" smtClean="0">
                <a:solidFill>
                  <a:srgbClr val="002060"/>
                </a:solidFill>
                <a:latin typeface="Times New Roman" pitchFamily="18" charset="0"/>
                <a:cs typeface="Times New Roman" pitchFamily="18" charset="0"/>
              </a:rPr>
              <a:t> Татьяна Ивановна, с. Тамбовка, ул. Ленинская,90, каб.36, тел. (41638) 21677. Электронная почта: </a:t>
            </a:r>
            <a:r>
              <a:rPr lang="ru-RU" sz="1800" u="sng" dirty="0" err="1" smtClean="0">
                <a:solidFill>
                  <a:srgbClr val="002060"/>
                </a:solidFill>
                <a:latin typeface="Times New Roman" pitchFamily="18" charset="0"/>
                <a:cs typeface="Times New Roman" pitchFamily="18" charset="0"/>
              </a:rPr>
              <a:t>econ-atr@mail.ru</a:t>
            </a:r>
            <a:endParaRPr lang="ru-RU" sz="1800" dirty="0" smtClean="0">
              <a:solidFill>
                <a:srgbClr val="002060"/>
              </a:solidFill>
              <a:latin typeface="Times New Roman" pitchFamily="18" charset="0"/>
              <a:cs typeface="Times New Roman" pitchFamily="18" charset="0"/>
            </a:endParaRPr>
          </a:p>
          <a:p>
            <a:pPr marL="108000" algn="just"/>
            <a:r>
              <a:rPr lang="ru-RU" sz="1800" dirty="0" smtClean="0">
                <a:solidFill>
                  <a:srgbClr val="002060"/>
                </a:solidFill>
                <a:latin typeface="Times New Roman" pitchFamily="18" charset="0"/>
                <a:cs typeface="Times New Roman" pitchFamily="18" charset="0"/>
              </a:rPr>
              <a:t> </a:t>
            </a:r>
          </a:p>
          <a:p>
            <a:pPr marL="108000" algn="just"/>
            <a:r>
              <a:rPr lang="ru-RU" sz="1800" dirty="0" smtClean="0">
                <a:solidFill>
                  <a:srgbClr val="002060"/>
                </a:solidFill>
                <a:latin typeface="Times New Roman" pitchFamily="18" charset="0"/>
                <a:cs typeface="Times New Roman" pitchFamily="18" charset="0"/>
              </a:rPr>
              <a:t>    Начальник архитектурно-строительного  отдела  Администрации  Тамбовского района </a:t>
            </a:r>
            <a:r>
              <a:rPr lang="ru-RU" sz="1800" dirty="0" err="1" smtClean="0">
                <a:solidFill>
                  <a:srgbClr val="002060"/>
                </a:solidFill>
                <a:latin typeface="Times New Roman" pitchFamily="18" charset="0"/>
                <a:cs typeface="Times New Roman" pitchFamily="18" charset="0"/>
              </a:rPr>
              <a:t>Турулин</a:t>
            </a:r>
            <a:r>
              <a:rPr lang="ru-RU" sz="1800" dirty="0" smtClean="0">
                <a:solidFill>
                  <a:srgbClr val="002060"/>
                </a:solidFill>
                <a:latin typeface="Times New Roman" pitchFamily="18" charset="0"/>
                <a:cs typeface="Times New Roman" pitchFamily="18" charset="0"/>
              </a:rPr>
              <a:t> Николай Алексеевич,  с. Тамбовка, ул. 50 лет октября,23 «б», тел. (41641) 21506. Электронная почта: </a:t>
            </a:r>
            <a:r>
              <a:rPr lang="ru-RU" sz="1800" dirty="0" err="1" smtClean="0">
                <a:solidFill>
                  <a:srgbClr val="002060"/>
                </a:solidFill>
                <a:latin typeface="Times New Roman" pitchFamily="18" charset="0"/>
                <a:cs typeface="Times New Roman" pitchFamily="18" charset="0"/>
              </a:rPr>
              <a:t>otd-arch@yandex.ru</a:t>
            </a:r>
            <a:endParaRPr lang="ru-RU" sz="1800" dirty="0" smtClean="0">
              <a:solidFill>
                <a:srgbClr val="002060"/>
              </a:solidFill>
              <a:latin typeface="Times New Roman" pitchFamily="18" charset="0"/>
              <a:cs typeface="Times New Roman" pitchFamily="18" charset="0"/>
            </a:endParaRPr>
          </a:p>
          <a:p>
            <a:pPr marL="108000" algn="just"/>
            <a:endParaRPr lang="ru-RU" sz="1800" dirty="0" smtClean="0">
              <a:solidFill>
                <a:srgbClr val="002060"/>
              </a:solidFill>
              <a:latin typeface="Times New Roman" pitchFamily="18" charset="0"/>
              <a:cs typeface="Times New Roman" pitchFamily="18" charset="0"/>
            </a:endParaRPr>
          </a:p>
          <a:p>
            <a:pPr marL="108000" algn="just"/>
            <a:r>
              <a:rPr lang="ru-RU" sz="1800" dirty="0" smtClean="0">
                <a:solidFill>
                  <a:srgbClr val="002060"/>
                </a:solidFill>
                <a:latin typeface="Times New Roman" pitchFamily="18" charset="0"/>
                <a:cs typeface="Times New Roman" pitchFamily="18" charset="0"/>
              </a:rPr>
              <a:t>    Председатель комитета по управлению муниципальным имуществом Тамбовского района </a:t>
            </a:r>
            <a:r>
              <a:rPr lang="ru-RU" sz="1800" dirty="0" err="1" smtClean="0">
                <a:solidFill>
                  <a:srgbClr val="002060"/>
                </a:solidFill>
                <a:latin typeface="Times New Roman" pitchFamily="18" charset="0"/>
                <a:cs typeface="Times New Roman" pitchFamily="18" charset="0"/>
              </a:rPr>
              <a:t>Есакова</a:t>
            </a:r>
            <a:r>
              <a:rPr lang="ru-RU" sz="1800" dirty="0" smtClean="0">
                <a:solidFill>
                  <a:srgbClr val="002060"/>
                </a:solidFill>
                <a:latin typeface="Times New Roman" pitchFamily="18" charset="0"/>
                <a:cs typeface="Times New Roman" pitchFamily="18" charset="0"/>
              </a:rPr>
              <a:t> Татьяна Александровна, с. Тамбовка, ул. Ленинская, 90, каб.13, тел. (41638) 21376. Электронная почта: </a:t>
            </a:r>
            <a:r>
              <a:rPr lang="ru-RU" sz="1800" u="sng" dirty="0" err="1" smtClean="0">
                <a:solidFill>
                  <a:srgbClr val="002060"/>
                </a:solidFill>
                <a:latin typeface="Times New Roman" pitchFamily="18" charset="0"/>
                <a:cs typeface="Times New Roman" pitchFamily="18" charset="0"/>
              </a:rPr>
              <a:t>kumi_atr@mail.ru</a:t>
            </a:r>
            <a:endParaRPr lang="ru-RU" sz="1800" dirty="0" smtClean="0">
              <a:solidFill>
                <a:srgbClr val="002060"/>
              </a:solidFill>
              <a:latin typeface="Times New Roman" pitchFamily="18" charset="0"/>
              <a:cs typeface="Times New Roman" pitchFamily="18" charset="0"/>
            </a:endParaRPr>
          </a:p>
          <a:p>
            <a:pPr marL="108000" algn="just"/>
            <a:endParaRPr lang="ru-RU" sz="1800" dirty="0" smtClean="0">
              <a:solidFill>
                <a:srgbClr val="002060"/>
              </a:solidFill>
              <a:latin typeface="Times New Roman" pitchFamily="18" charset="0"/>
              <a:cs typeface="Times New Roman" pitchFamily="18" charset="0"/>
            </a:endParaRPr>
          </a:p>
          <a:p>
            <a:pPr marL="108000" algn="just"/>
            <a:r>
              <a:rPr lang="ru-RU" sz="1800" dirty="0" smtClean="0">
                <a:solidFill>
                  <a:srgbClr val="002060"/>
                </a:solidFill>
                <a:latin typeface="Times New Roman" pitchFamily="18" charset="0"/>
                <a:cs typeface="Times New Roman" pitchFamily="18" charset="0"/>
              </a:rPr>
              <a:t>    Начальник отдела сельского хозяйства Администрации Тамбовского района Якушин Александр Иванович, с. Тамбовка, ул. Ленинская, 88, тел. (41638) 21210. Электронная почта: </a:t>
            </a:r>
            <a:r>
              <a:rPr lang="ru-RU" sz="1800" dirty="0" err="1" smtClean="0">
                <a:solidFill>
                  <a:srgbClr val="002060"/>
                </a:solidFill>
                <a:latin typeface="Times New Roman" pitchFamily="18" charset="0"/>
                <a:cs typeface="Times New Roman" pitchFamily="18" charset="0"/>
              </a:rPr>
              <a:t>ocx-atr@mail.ru</a:t>
            </a:r>
            <a:endParaRPr lang="ru-RU" sz="1800" dirty="0" smtClean="0">
              <a:solidFill>
                <a:srgbClr val="002060"/>
              </a:solidFill>
              <a:latin typeface="Times New Roman" pitchFamily="18" charset="0"/>
              <a:cs typeface="Times New Roman" pitchFamily="18" charset="0"/>
            </a:endParaRPr>
          </a:p>
          <a:p>
            <a:pPr marL="108000" algn="just"/>
            <a:endParaRPr lang="ru-RU" sz="16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34406" y="323528"/>
            <a:ext cx="4026281" cy="936104"/>
          </a:xfrm>
          <a:ln/>
        </p:spPr>
        <p:style>
          <a:lnRef idx="1">
            <a:schemeClr val="accent2"/>
          </a:lnRef>
          <a:fillRef idx="3">
            <a:schemeClr val="accent2"/>
          </a:fillRef>
          <a:effectRef idx="2">
            <a:schemeClr val="accent2"/>
          </a:effectRef>
          <a:fontRef idx="minor">
            <a:schemeClr val="lt1"/>
          </a:fontRef>
        </p:style>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Обращение к инвесторам</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666254" y="1331640"/>
            <a:ext cx="6193041" cy="7416824"/>
          </a:xfrm>
          <a:ln/>
        </p:spPr>
        <p:style>
          <a:lnRef idx="0">
            <a:schemeClr val="accent2"/>
          </a:lnRef>
          <a:fillRef idx="3">
            <a:schemeClr val="accent2"/>
          </a:fillRef>
          <a:effectRef idx="3">
            <a:schemeClr val="accent2"/>
          </a:effectRef>
          <a:fontRef idx="minor">
            <a:schemeClr val="lt1"/>
          </a:fontRef>
        </p:style>
        <p:txBody>
          <a:bodyPr>
            <a:noAutofit/>
          </a:bodyPr>
          <a:lstStyle/>
          <a:p>
            <a:pPr algn="ct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Уважаемые   </a:t>
            </a: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Дамы  и  Господа! </a:t>
            </a:r>
          </a:p>
          <a:p>
            <a:pPr algn="ct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Рад  </a:t>
            </a: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приветствовать Вас от имени  </a:t>
            </a:r>
          </a:p>
          <a:p>
            <a:pPr algn="ct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Администрации Тамбовского </a:t>
            </a: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района </a:t>
            </a:r>
          </a:p>
          <a:p>
            <a:pPr algn="ct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на страницах  информационного проекта </a:t>
            </a:r>
          </a:p>
          <a:p>
            <a:pPr algn="ct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«Инвестиционный паспорт Тамбовского района», </a:t>
            </a: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открытость которого, является одним из  важных факторов инвестиционной привлекательности района. </a:t>
            </a:r>
          </a:p>
          <a:p>
            <a:pPr algn="ct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Основным ресурсом района, привлекательным для инвесторов, являются плодородные земли, поэтому традиционно базой экономического развития служит многоотраслевое сельское хозяйство и перерабатывающая промышленность. Благоприятный  климат способствуют развитию данных отраслей. Мы  заинтересованы в привлечении прямых инвестиций, которые ориентированы на развитие предприятий </a:t>
            </a: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промышленности и сельского хозяйства, создание </a:t>
            </a: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кластеров и технологических цепочек. Активная инвестиционная политика администрации района создает благоприятные условия для долгосрочных    инвестиций. </a:t>
            </a:r>
            <a:endPar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С   </a:t>
            </a: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уважением  и  </a:t>
            </a: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пожеланиями взаимовыгодного </a:t>
            </a:r>
          </a:p>
          <a:p>
            <a:pPr algn="ct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сотрудничества,  </a:t>
            </a:r>
          </a:p>
          <a:p>
            <a:pPr algn="ct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Николай </a:t>
            </a:r>
            <a:r>
              <a:rPr lang="ru-RU" sz="18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Змушко</a:t>
            </a: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1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глава Тамбовского района  </a:t>
            </a:r>
          </a:p>
          <a:p>
            <a:endParaRPr lang="ru-RU" sz="1400" dirty="0">
              <a:solidFill>
                <a:srgbClr val="002060"/>
              </a:solidFill>
            </a:endParaRPr>
          </a:p>
        </p:txBody>
      </p:sp>
      <p:pic>
        <p:nvPicPr>
          <p:cNvPr id="4" name="Рисунок 3" descr="http://xn--80ac6arg.xn--p1ai/tinybrowser/images/pics/zmushko.jpg"/>
          <p:cNvPicPr/>
          <p:nvPr/>
        </p:nvPicPr>
        <p:blipFill>
          <a:blip r:embed="rId2" cstate="print"/>
          <a:srcRect/>
          <a:stretch>
            <a:fillRect/>
          </a:stretch>
        </p:blipFill>
        <p:spPr bwMode="auto">
          <a:xfrm>
            <a:off x="306214" y="179512"/>
            <a:ext cx="1594912" cy="2016224"/>
          </a:xfrm>
          <a:prstGeom prst="rect">
            <a:avLst/>
          </a:prstGeom>
          <a:noFill/>
          <a:ln w="9525">
            <a:solidFill>
              <a:schemeClr val="accent1"/>
            </a:solidFill>
            <a:miter lim="800000"/>
            <a:headEnd/>
            <a:tailEnd/>
          </a:ln>
        </p:spPr>
      </p:pic>
      <p:pic>
        <p:nvPicPr>
          <p:cNvPr id="13315" name="Picture 3" descr="C:\TEMP\здание Администрации района.jpg"/>
          <p:cNvPicPr>
            <a:picLocks noChangeAspect="1" noChangeArrowheads="1"/>
          </p:cNvPicPr>
          <p:nvPr/>
        </p:nvPicPr>
        <p:blipFill>
          <a:blip r:embed="rId3" cstate="print"/>
          <a:srcRect/>
          <a:stretch>
            <a:fillRect/>
          </a:stretch>
        </p:blipFill>
        <p:spPr bwMode="auto">
          <a:xfrm>
            <a:off x="5142534" y="7631832"/>
            <a:ext cx="2526679" cy="1512168"/>
          </a:xfrm>
          <a:prstGeom prst="rect">
            <a:avLst/>
          </a:prstGeom>
          <a:noFill/>
        </p:spPr>
      </p:pic>
      <p:pic>
        <p:nvPicPr>
          <p:cNvPr id="6" name="Рисунок 5" descr="_DSC0372.JPG"/>
          <p:cNvPicPr>
            <a:picLocks noChangeAspect="1"/>
          </p:cNvPicPr>
          <p:nvPr/>
        </p:nvPicPr>
        <p:blipFill>
          <a:blip r:embed="rId4" cstate="print"/>
          <a:stretch>
            <a:fillRect/>
          </a:stretch>
        </p:blipFill>
        <p:spPr>
          <a:xfrm>
            <a:off x="0" y="7605762"/>
            <a:ext cx="2322438" cy="153823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246" y="251520"/>
            <a:ext cx="6518831" cy="1080120"/>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
            <a:b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Ключевые инвестиционные проекты района </a:t>
            </a: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306214" y="2411760"/>
            <a:ext cx="7056784" cy="4824536"/>
          </a:xfrm>
        </p:spPr>
        <p:style>
          <a:lnRef idx="1">
            <a:schemeClr val="accent2"/>
          </a:lnRef>
          <a:fillRef idx="3">
            <a:schemeClr val="accent2"/>
          </a:fillRef>
          <a:effectRef idx="2">
            <a:schemeClr val="accent2"/>
          </a:effectRef>
          <a:fontRef idx="minor">
            <a:schemeClr val="lt1"/>
          </a:fontRef>
        </p:style>
        <p:txBody>
          <a:bodyPr>
            <a:noAutofit/>
          </a:bodyPr>
          <a:lstStyle/>
          <a:p>
            <a:pPr marL="72000" algn="just"/>
            <a:r>
              <a:rPr lang="ru-RU" sz="1500" dirty="0" smtClean="0">
                <a:solidFill>
                  <a:srgbClr val="002060"/>
                </a:solidFill>
                <a:latin typeface="Times New Roman" pitchFamily="18" charset="0"/>
                <a:cs typeface="Times New Roman" pitchFamily="18" charset="0"/>
              </a:rPr>
              <a:t>    Одним из ключевых инвестиционных проектов района является строительство коровника  нового типа  на 490 голов с доильно-молочным блоком, здесь же  одновременно  ведется  строительство  еще двух телятников. В дальнейшей перспективе – строительство многоквартирного дома для работников хозяйства.</a:t>
            </a:r>
          </a:p>
          <a:p>
            <a:pPr marL="72000" algn="just"/>
            <a:r>
              <a:rPr lang="ru-RU" sz="1500" dirty="0" smtClean="0">
                <a:solidFill>
                  <a:srgbClr val="002060"/>
                </a:solidFill>
                <a:latin typeface="Times New Roman" pitchFamily="18" charset="0"/>
                <a:cs typeface="Times New Roman" pitchFamily="18" charset="0"/>
              </a:rPr>
              <a:t> </a:t>
            </a:r>
          </a:p>
          <a:p>
            <a:pPr marL="72000" algn="just"/>
            <a:r>
              <a:rPr lang="ru-RU" sz="1500" dirty="0" smtClean="0">
                <a:solidFill>
                  <a:srgbClr val="002060"/>
                </a:solidFill>
                <a:latin typeface="Times New Roman" pitchFamily="18" charset="0"/>
                <a:cs typeface="Times New Roman" pitchFamily="18" charset="0"/>
              </a:rPr>
              <a:t> Ввод в эксплуатацию столь масштабного объекта, начинённого новейшими технологиями – это без сомнения, большой шаг вперёд как для отдельно взятого предприятия, так и для всего амурского животноводства. Сугубо экономический эффект выразится в снижении себестоимости молока, увеличении продуктивности животных, и как следствие – в росте выручки от реализации продукции и объема налогов в бюджет.</a:t>
            </a:r>
          </a:p>
          <a:p>
            <a:pPr marL="72000" algn="just"/>
            <a:r>
              <a:rPr lang="ru-RU" sz="1500" dirty="0" smtClean="0">
                <a:solidFill>
                  <a:srgbClr val="002060"/>
                </a:solidFill>
                <a:latin typeface="Times New Roman" pitchFamily="18" charset="0"/>
                <a:cs typeface="Times New Roman" pitchFamily="18" charset="0"/>
              </a:rPr>
              <a:t>Штатная численность на предприятии увеличилась на 25 новых рабочих мест. Более чем на  шесть миллионов рублей ежегодно будут пополнятся  бюджеты различных уровней. Строительство объекта было начато в 2016 году. Сейчас все работы завершены,  объект принят в эксплуатацию, уже завезено 226 голов скота.</a:t>
            </a:r>
          </a:p>
          <a:p>
            <a:pPr marL="72000" algn="just"/>
            <a:r>
              <a:rPr lang="ru-RU" sz="1500" dirty="0" smtClean="0">
                <a:solidFill>
                  <a:srgbClr val="002060"/>
                </a:solidFill>
                <a:latin typeface="Times New Roman" pitchFamily="18" charset="0"/>
                <a:cs typeface="Times New Roman" pitchFamily="18" charset="0"/>
              </a:rPr>
              <a:t>Коровник предусматривает беспривязно-боксовое содержание на восемь групп животных с выгульными дворами. Кормление коров в новом молочном комплексе осуществляется с помощью </a:t>
            </a:r>
            <a:r>
              <a:rPr lang="ru-RU" sz="1500" dirty="0" err="1" smtClean="0">
                <a:solidFill>
                  <a:srgbClr val="002060"/>
                </a:solidFill>
                <a:latin typeface="Times New Roman" pitchFamily="18" charset="0"/>
                <a:cs typeface="Times New Roman" pitchFamily="18" charset="0"/>
              </a:rPr>
              <a:t>кормораздачика-смесителя</a:t>
            </a:r>
            <a:r>
              <a:rPr lang="ru-RU" sz="1500" dirty="0" smtClean="0">
                <a:solidFill>
                  <a:srgbClr val="002060"/>
                </a:solidFill>
                <a:latin typeface="Times New Roman" pitchFamily="18" charset="0"/>
                <a:cs typeface="Times New Roman" pitchFamily="18" charset="0"/>
              </a:rPr>
              <a:t>, а доение - на доильной установке типа «карусель» на 24 места. Комплекс оборудован программой управления стадом. </a:t>
            </a:r>
          </a:p>
        </p:txBody>
      </p:sp>
      <p:pic>
        <p:nvPicPr>
          <p:cNvPr id="4" name="Рисунок 3" descr="https://opt-25829.ssl.1c-bitrix-cdn.ru/upload/2016/20171014-AL8A2623.jpg?1507967107159896"/>
          <p:cNvPicPr/>
          <p:nvPr/>
        </p:nvPicPr>
        <p:blipFill>
          <a:blip r:embed="rId2" cstate="print"/>
          <a:srcRect/>
          <a:stretch>
            <a:fillRect/>
          </a:stretch>
        </p:blipFill>
        <p:spPr bwMode="auto">
          <a:xfrm>
            <a:off x="234206" y="7380312"/>
            <a:ext cx="3128187" cy="1591056"/>
          </a:xfrm>
          <a:prstGeom prst="rect">
            <a:avLst/>
          </a:prstGeom>
          <a:noFill/>
          <a:ln w="9525">
            <a:noFill/>
            <a:miter lim="800000"/>
            <a:headEnd/>
            <a:tailEnd/>
          </a:ln>
        </p:spPr>
      </p:pic>
      <p:pic>
        <p:nvPicPr>
          <p:cNvPr id="5" name="Рисунок 4"/>
          <p:cNvPicPr/>
          <p:nvPr/>
        </p:nvPicPr>
        <p:blipFill>
          <a:blip r:embed="rId3" cstate="print"/>
          <a:srcRect l="17744" t="14419" r="19206" b="39119"/>
          <a:stretch>
            <a:fillRect/>
          </a:stretch>
        </p:blipFill>
        <p:spPr bwMode="auto">
          <a:xfrm>
            <a:off x="3978622" y="7380312"/>
            <a:ext cx="3455407" cy="1591056"/>
          </a:xfrm>
          <a:prstGeom prst="rect">
            <a:avLst/>
          </a:prstGeom>
          <a:noFill/>
          <a:ln w="9525">
            <a:noFill/>
            <a:miter lim="800000"/>
            <a:headEnd/>
            <a:tailEnd/>
          </a:ln>
        </p:spPr>
      </p:pic>
      <p:sp>
        <p:nvSpPr>
          <p:cNvPr id="6" name="Прямоугольник 5"/>
          <p:cNvSpPr/>
          <p:nvPr/>
        </p:nvSpPr>
        <p:spPr>
          <a:xfrm>
            <a:off x="1602358" y="1547664"/>
            <a:ext cx="4333072" cy="70788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000" b="1" dirty="0" smtClean="0">
                <a:solidFill>
                  <a:srgbClr val="FFFF00"/>
                </a:solidFill>
                <a:latin typeface="Times New Roman" pitchFamily="18" charset="0"/>
                <a:cs typeface="Times New Roman" pitchFamily="18" charset="0"/>
              </a:rPr>
              <a:t>ЖИВОТНОВОДЧЕСКИЙ КОМПЛЕКС ООО «Приамурье»</a:t>
            </a:r>
            <a:endParaRPr lang="ru-RU" sz="20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0270" y="251520"/>
            <a:ext cx="5976664" cy="720080"/>
          </a:xfrm>
        </p:spPr>
        <p:style>
          <a:lnRef idx="3">
            <a:schemeClr val="lt1"/>
          </a:lnRef>
          <a:fillRef idx="1">
            <a:schemeClr val="accent6"/>
          </a:fillRef>
          <a:effectRef idx="1">
            <a:schemeClr val="accent6"/>
          </a:effectRef>
          <a:fontRef idx="minor">
            <a:schemeClr val="lt1"/>
          </a:fontRef>
        </p:style>
        <p:txBody>
          <a:bodyPr anchor="ctr">
            <a:normAutofit/>
          </a:bodyPr>
          <a:lstStyle/>
          <a:p>
            <a:pPr algn="ctr"/>
            <a:r>
              <a:rPr lang="ru-RU" sz="2800" dirty="0" smtClean="0">
                <a:solidFill>
                  <a:srgbClr val="FFFF00"/>
                </a:solidFill>
                <a:latin typeface="Times New Roman" pitchFamily="18" charset="0"/>
                <a:cs typeface="Times New Roman" pitchFamily="18" charset="0"/>
              </a:rPr>
              <a:t>Тамбовский элеватор</a:t>
            </a:r>
            <a:endParaRPr lang="ru-RU" sz="2800" dirty="0">
              <a:solidFill>
                <a:srgbClr val="FFFF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62198" y="1115616"/>
            <a:ext cx="7272808" cy="6624736"/>
          </a:xfrm>
        </p:spPr>
        <p:style>
          <a:lnRef idx="0">
            <a:schemeClr val="accent2"/>
          </a:lnRef>
          <a:fillRef idx="3">
            <a:schemeClr val="accent2"/>
          </a:fillRef>
          <a:effectRef idx="3">
            <a:schemeClr val="accent2"/>
          </a:effectRef>
          <a:fontRef idx="minor">
            <a:schemeClr val="lt1"/>
          </a:fontRef>
        </p:style>
        <p:txBody>
          <a:bodyPr>
            <a:noAutofit/>
          </a:bodyPr>
          <a:lstStyle/>
          <a:p>
            <a:pPr marL="108000" algn="just"/>
            <a:r>
              <a:rPr lang="ru-RU" sz="1200" dirty="0" smtClean="0">
                <a:solidFill>
                  <a:srgbClr val="002060"/>
                </a:solidFill>
                <a:latin typeface="Times New Roman" pitchFamily="18" charset="0"/>
                <a:cs typeface="Times New Roman" pitchFamily="18" charset="0"/>
              </a:rPr>
              <a:t> </a:t>
            </a:r>
            <a:r>
              <a:rPr lang="ru-RU" sz="1300" dirty="0" smtClean="0">
                <a:solidFill>
                  <a:srgbClr val="002060"/>
                </a:solidFill>
                <a:latin typeface="Times New Roman" pitchFamily="18" charset="0"/>
                <a:cs typeface="Times New Roman" pitchFamily="18" charset="0"/>
              </a:rPr>
              <a:t>        На базе Тамбовского элеватора за период 2012-2017 года реконструированы, модернизированы и запущены объекты элеваторного и </a:t>
            </a:r>
            <a:r>
              <a:rPr lang="ru-RU" sz="1300" dirty="0" err="1" smtClean="0">
                <a:solidFill>
                  <a:srgbClr val="002060"/>
                </a:solidFill>
                <a:latin typeface="Times New Roman" pitchFamily="18" charset="0"/>
                <a:cs typeface="Times New Roman" pitchFamily="18" charset="0"/>
              </a:rPr>
              <a:t>логистического</a:t>
            </a:r>
            <a:r>
              <a:rPr lang="ru-RU" sz="1300" dirty="0" smtClean="0">
                <a:solidFill>
                  <a:srgbClr val="002060"/>
                </a:solidFill>
                <a:latin typeface="Times New Roman" pitchFamily="18" charset="0"/>
                <a:cs typeface="Times New Roman" pitchFamily="18" charset="0"/>
              </a:rPr>
              <a:t> комплекса в с.Тамбовка на сумму 300 млн.рублей. Инициаторами проекта осуществлено проектирование, полная модернизация и переоснащение здания элеватора на 22 тыс.тонн с встроенными помещениями для комбикормового завода. Спроектирован, построен и запущен современный </a:t>
            </a:r>
            <a:r>
              <a:rPr lang="ru-RU" sz="1300" dirty="0" err="1" smtClean="0">
                <a:solidFill>
                  <a:srgbClr val="002060"/>
                </a:solidFill>
                <a:latin typeface="Times New Roman" pitchFamily="18" charset="0"/>
                <a:cs typeface="Times New Roman" pitchFamily="18" charset="0"/>
              </a:rPr>
              <a:t>зерносушительный</a:t>
            </a:r>
            <a:r>
              <a:rPr lang="ru-RU" sz="1300" dirty="0" smtClean="0">
                <a:solidFill>
                  <a:srgbClr val="002060"/>
                </a:solidFill>
                <a:latin typeface="Times New Roman" pitchFamily="18" charset="0"/>
                <a:cs typeface="Times New Roman" pitchFamily="18" charset="0"/>
              </a:rPr>
              <a:t> комплекс на 500 тонн зерна / сутки.  Спроектирована и построена </a:t>
            </a:r>
            <a:r>
              <a:rPr lang="ru-RU" sz="1300" dirty="0" err="1" smtClean="0">
                <a:solidFill>
                  <a:srgbClr val="002060"/>
                </a:solidFill>
                <a:latin typeface="Times New Roman" pitchFamily="18" charset="0"/>
                <a:cs typeface="Times New Roman" pitchFamily="18" charset="0"/>
              </a:rPr>
              <a:t>ремзона</a:t>
            </a:r>
            <a:r>
              <a:rPr lang="ru-RU" sz="1300" dirty="0" smtClean="0">
                <a:solidFill>
                  <a:srgbClr val="002060"/>
                </a:solidFill>
                <a:latin typeface="Times New Roman" pitchFamily="18" charset="0"/>
                <a:cs typeface="Times New Roman" pitchFamily="18" charset="0"/>
              </a:rPr>
              <a:t> с гаражами, построен и запущен </a:t>
            </a:r>
            <a:r>
              <a:rPr lang="ru-RU" sz="1300" dirty="0" err="1" smtClean="0">
                <a:solidFill>
                  <a:srgbClr val="002060"/>
                </a:solidFill>
                <a:latin typeface="Times New Roman" pitchFamily="18" charset="0"/>
                <a:cs typeface="Times New Roman" pitchFamily="18" charset="0"/>
              </a:rPr>
              <a:t>минизавод</a:t>
            </a:r>
            <a:r>
              <a:rPr lang="ru-RU" sz="1300" dirty="0" smtClean="0">
                <a:solidFill>
                  <a:srgbClr val="002060"/>
                </a:solidFill>
                <a:latin typeface="Times New Roman" pitchFamily="18" charset="0"/>
                <a:cs typeface="Times New Roman" pitchFamily="18" charset="0"/>
              </a:rPr>
              <a:t> для производства зерновых размолов и простых комбикормов. Восстановлены и модернизированы 2 склада напольного хранения. Запущена скважина питьевой артезианской воды глубиной более 160 метров. Проектируется и строится здание котельной для будущего комбикормового завода.  </a:t>
            </a:r>
          </a:p>
          <a:p>
            <a:pPr marL="108000" algn="just"/>
            <a:r>
              <a:rPr lang="ru-RU" sz="1300" dirty="0" smtClean="0">
                <a:solidFill>
                  <a:srgbClr val="002060"/>
                </a:solidFill>
                <a:latin typeface="Times New Roman" pitchFamily="18" charset="0"/>
                <a:cs typeface="Times New Roman" pitchFamily="18" charset="0"/>
              </a:rPr>
              <a:t> Тамбовский элеватор сегодня не имеет аналогов от Урала до Сахалина. После получения </a:t>
            </a:r>
            <a:r>
              <a:rPr lang="ru-RU" sz="1300" dirty="0" err="1" smtClean="0">
                <a:solidFill>
                  <a:srgbClr val="002060"/>
                </a:solidFill>
                <a:latin typeface="Times New Roman" pitchFamily="18" charset="0"/>
                <a:cs typeface="Times New Roman" pitchFamily="18" charset="0"/>
              </a:rPr>
              <a:t>госаккредитации</a:t>
            </a:r>
            <a:r>
              <a:rPr lang="ru-RU" sz="1300" dirty="0" smtClean="0">
                <a:solidFill>
                  <a:srgbClr val="002060"/>
                </a:solidFill>
                <a:latin typeface="Times New Roman" pitchFamily="18" charset="0"/>
                <a:cs typeface="Times New Roman" pitchFamily="18" charset="0"/>
              </a:rPr>
              <a:t> тамбовский элеватор стал  вторым на Дальнем Востоке хранителем государственного Интервенционного фонда. В регионе лишь три компании получили такую аккредитацию — и все они расположены в Амурской области. Всего же мощности тамбовского элеватора могут принять, упаковать и отгрузить на внутренний и внешний рынок более 100 тысяч тонн зернобобовых культур в год.  </a:t>
            </a:r>
          </a:p>
          <a:p>
            <a:pPr marL="108000" algn="just"/>
            <a:r>
              <a:rPr lang="ru-RU" sz="1300" dirty="0" smtClean="0">
                <a:solidFill>
                  <a:srgbClr val="002060"/>
                </a:solidFill>
                <a:latin typeface="Times New Roman" pitchFamily="18" charset="0"/>
                <a:cs typeface="Times New Roman" pitchFamily="18" charset="0"/>
              </a:rPr>
              <a:t>  Оборудование, установленное на предприятии  имеет свои уникальные характеристики и особенности. Уникальность этого зерносушильного комплекса в том, что, в отличие от своих советских предшественников, он работает на угле, а не на солярке. Это позволяет предоставлять фермерам услуги по сушке зерна по приемлемым ценам и  в перспективе формировать по международному стандарту экспортные партии кукурузы. Зерно сушится чистым воздухом, без продуктов сгорания, в отличие от остальных амурских сушилок. Сушить сырье возможно на различных режимах.,  для семян применяется более щадящий режим. Современное сушильное оборудование может работать и при минусовых температурах воздуха, при этом не останавливаясь в зимнее время.</a:t>
            </a:r>
          </a:p>
          <a:p>
            <a:pPr marL="108000" algn="just"/>
            <a:r>
              <a:rPr lang="ru-RU" sz="1300" dirty="0" smtClean="0">
                <a:solidFill>
                  <a:srgbClr val="002060"/>
                </a:solidFill>
                <a:latin typeface="Times New Roman" pitchFamily="18" charset="0"/>
                <a:cs typeface="Times New Roman" pitchFamily="18" charset="0"/>
              </a:rPr>
              <a:t>В будущем году на территории тамбовского </a:t>
            </a:r>
            <a:r>
              <a:rPr lang="ru-RU" sz="1300" dirty="0" err="1" smtClean="0">
                <a:solidFill>
                  <a:srgbClr val="002060"/>
                </a:solidFill>
                <a:latin typeface="Times New Roman" pitchFamily="18" charset="0"/>
                <a:cs typeface="Times New Roman" pitchFamily="18" charset="0"/>
              </a:rPr>
              <a:t>элеваторно-логистического</a:t>
            </a:r>
            <a:r>
              <a:rPr lang="ru-RU" sz="1300" dirty="0" smtClean="0">
                <a:solidFill>
                  <a:srgbClr val="002060"/>
                </a:solidFill>
                <a:latin typeface="Times New Roman" pitchFamily="18" charset="0"/>
                <a:cs typeface="Times New Roman" pitchFamily="18" charset="0"/>
              </a:rPr>
              <a:t> комплекса запланировано строительство семенного завода, оснащенного несколькими линиями семяочистительного оборудования.</a:t>
            </a:r>
          </a:p>
          <a:p>
            <a:pPr marL="108000" algn="just"/>
            <a:r>
              <a:rPr lang="ru-RU" sz="1300" dirty="0" smtClean="0">
                <a:solidFill>
                  <a:srgbClr val="002060"/>
                </a:solidFill>
                <a:latin typeface="Times New Roman" pitchFamily="18" charset="0"/>
                <a:cs typeface="Times New Roman" pitchFamily="18" charset="0"/>
              </a:rPr>
              <a:t>В ноябре 2017 года поданы документы на включение  инвестиционного проекта ООО «</a:t>
            </a:r>
            <a:r>
              <a:rPr lang="ru-RU" sz="1300" dirty="0" err="1" smtClean="0">
                <a:solidFill>
                  <a:srgbClr val="002060"/>
                </a:solidFill>
                <a:latin typeface="Times New Roman" pitchFamily="18" charset="0"/>
                <a:cs typeface="Times New Roman" pitchFamily="18" charset="0"/>
              </a:rPr>
              <a:t>Агро</a:t>
            </a:r>
            <a:r>
              <a:rPr lang="ru-RU" sz="1300" dirty="0" smtClean="0">
                <a:solidFill>
                  <a:srgbClr val="002060"/>
                </a:solidFill>
                <a:latin typeface="Times New Roman" pitchFamily="18" charset="0"/>
                <a:cs typeface="Times New Roman" pitchFamily="18" charset="0"/>
              </a:rPr>
              <a:t> Фабрика» в ТОР «Приамурская». Вхождение в ТОР даст предприятию преимущества при экспорте кукурузы и зернобобовых, а также позволит привлечь отечественные и зарубежные инвестиции в развитие предприятия и региона в целом. </a:t>
            </a:r>
            <a:endParaRPr lang="ru-RU" sz="1300" dirty="0">
              <a:solidFill>
                <a:srgbClr val="002060"/>
              </a:solidFill>
              <a:latin typeface="Times New Roman" pitchFamily="18" charset="0"/>
              <a:cs typeface="Times New Roman" pitchFamily="18" charset="0"/>
            </a:endParaRPr>
          </a:p>
        </p:txBody>
      </p:sp>
      <p:pic>
        <p:nvPicPr>
          <p:cNvPr id="5" name="Рисунок 4"/>
          <p:cNvPicPr/>
          <p:nvPr/>
        </p:nvPicPr>
        <p:blipFill>
          <a:blip r:embed="rId2" cstate="print"/>
          <a:srcRect/>
          <a:stretch>
            <a:fillRect/>
          </a:stretch>
        </p:blipFill>
        <p:spPr bwMode="auto">
          <a:xfrm>
            <a:off x="3029350" y="7740354"/>
            <a:ext cx="1820587" cy="1224135"/>
          </a:xfrm>
          <a:prstGeom prst="rect">
            <a:avLst/>
          </a:prstGeom>
          <a:noFill/>
          <a:ln w="9525">
            <a:noFill/>
            <a:miter lim="800000"/>
            <a:headEnd/>
            <a:tailEnd/>
          </a:ln>
        </p:spPr>
      </p:pic>
      <p:pic>
        <p:nvPicPr>
          <p:cNvPr id="6" name="Рисунок 5"/>
          <p:cNvPicPr/>
          <p:nvPr/>
        </p:nvPicPr>
        <p:blipFill>
          <a:blip r:embed="rId3" cstate="print"/>
          <a:srcRect/>
          <a:stretch>
            <a:fillRect/>
          </a:stretch>
        </p:blipFill>
        <p:spPr bwMode="auto">
          <a:xfrm>
            <a:off x="694107" y="7740352"/>
            <a:ext cx="1852089" cy="1224136"/>
          </a:xfrm>
          <a:prstGeom prst="rect">
            <a:avLst/>
          </a:prstGeom>
          <a:noFill/>
          <a:ln w="9525">
            <a:noFill/>
            <a:miter lim="800000"/>
            <a:headEnd/>
            <a:tailEnd/>
          </a:ln>
        </p:spPr>
      </p:pic>
      <p:pic>
        <p:nvPicPr>
          <p:cNvPr id="8" name="Рисунок 7"/>
          <p:cNvPicPr/>
          <p:nvPr/>
        </p:nvPicPr>
        <p:blipFill>
          <a:blip r:embed="rId4" cstate="print"/>
          <a:srcRect/>
          <a:stretch>
            <a:fillRect/>
          </a:stretch>
        </p:blipFill>
        <p:spPr bwMode="auto">
          <a:xfrm>
            <a:off x="5284068" y="7740353"/>
            <a:ext cx="1852089" cy="12202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2530" y="611560"/>
            <a:ext cx="6603101" cy="864096"/>
          </a:xfrm>
        </p:spPr>
        <p:style>
          <a:lnRef idx="1">
            <a:schemeClr val="accent2"/>
          </a:lnRef>
          <a:fillRef idx="3">
            <a:schemeClr val="accent2"/>
          </a:fillRef>
          <a:effectRef idx="2">
            <a:schemeClr val="accent2"/>
          </a:effectRef>
          <a:fontRef idx="minor">
            <a:schemeClr val="lt1"/>
          </a:fontRef>
        </p:style>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Наши инвестиционные площадки</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34206" y="1475656"/>
            <a:ext cx="4176464" cy="5544616"/>
          </a:xfrm>
        </p:spPr>
        <p:style>
          <a:lnRef idx="1">
            <a:schemeClr val="accent2"/>
          </a:lnRef>
          <a:fillRef idx="3">
            <a:schemeClr val="accent2"/>
          </a:fillRef>
          <a:effectRef idx="2">
            <a:schemeClr val="accent2"/>
          </a:effectRef>
          <a:fontRef idx="minor">
            <a:schemeClr val="lt1"/>
          </a:fontRef>
        </p:style>
        <p:txBody>
          <a:bodyPr>
            <a:noAutofit/>
          </a:bodyPr>
          <a:lstStyle/>
          <a:p>
            <a:pPr marL="72000" algn="ctr"/>
            <a:r>
              <a:rPr lang="ru-RU" sz="1400" b="1" u="sng" dirty="0" smtClean="0">
                <a:solidFill>
                  <a:srgbClr val="002060"/>
                </a:solidFill>
                <a:latin typeface="Times New Roman" pitchFamily="18" charset="0"/>
                <a:cs typeface="Times New Roman" pitchFamily="18" charset="0"/>
              </a:rPr>
              <a:t>Производственная база расположена в центре села Тамбовка.</a:t>
            </a:r>
          </a:p>
          <a:p>
            <a:pPr marL="72000" algn="just"/>
            <a:r>
              <a:rPr lang="ru-RU" sz="1050" b="1" dirty="0" smtClean="0">
                <a:solidFill>
                  <a:srgbClr val="002060"/>
                </a:solidFill>
                <a:latin typeface="Times New Roman" pitchFamily="18" charset="0"/>
                <a:cs typeface="Times New Roman" pitchFamily="18" charset="0"/>
              </a:rPr>
              <a:t>Территория огорожена.</a:t>
            </a:r>
            <a:endParaRPr lang="ru-RU" sz="1050" dirty="0" smtClean="0">
              <a:solidFill>
                <a:srgbClr val="002060"/>
              </a:solidFill>
              <a:latin typeface="Times New Roman" pitchFamily="18" charset="0"/>
              <a:cs typeface="Times New Roman" pitchFamily="18" charset="0"/>
            </a:endParaRPr>
          </a:p>
          <a:p>
            <a:pPr marL="72000" algn="just"/>
            <a:r>
              <a:rPr lang="ru-RU" sz="1050" b="1" dirty="0" smtClean="0">
                <a:solidFill>
                  <a:srgbClr val="002060"/>
                </a:solidFill>
                <a:latin typeface="Times New Roman" pitchFamily="18" charset="0"/>
                <a:cs typeface="Times New Roman" pitchFamily="18" charset="0"/>
              </a:rPr>
              <a:t>Транспортная доступность - отличная.</a:t>
            </a:r>
            <a:endParaRPr lang="ru-RU" sz="1050" dirty="0" smtClean="0">
              <a:solidFill>
                <a:srgbClr val="002060"/>
              </a:solidFill>
              <a:latin typeface="Times New Roman" pitchFamily="18" charset="0"/>
              <a:cs typeface="Times New Roman" pitchFamily="18" charset="0"/>
            </a:endParaRPr>
          </a:p>
          <a:p>
            <a:pPr marL="72000" algn="just"/>
            <a:r>
              <a:rPr lang="ru-RU" sz="1050" b="1" dirty="0" smtClean="0">
                <a:solidFill>
                  <a:srgbClr val="002060"/>
                </a:solidFill>
                <a:latin typeface="Times New Roman" pitchFamily="18" charset="0"/>
                <a:cs typeface="Times New Roman" pitchFamily="18" charset="0"/>
              </a:rPr>
              <a:t>Площадь земельного участка составляет 16695 кв.м.</a:t>
            </a:r>
            <a:endParaRPr lang="ru-RU" sz="1050" dirty="0" smtClean="0">
              <a:solidFill>
                <a:srgbClr val="002060"/>
              </a:solidFill>
              <a:latin typeface="Times New Roman" pitchFamily="18" charset="0"/>
              <a:cs typeface="Times New Roman" pitchFamily="18" charset="0"/>
            </a:endParaRPr>
          </a:p>
          <a:p>
            <a:pPr marL="72000" algn="just"/>
            <a:r>
              <a:rPr lang="ru-RU" sz="1050" b="1" dirty="0" smtClean="0">
                <a:solidFill>
                  <a:srgbClr val="002060"/>
                </a:solidFill>
                <a:latin typeface="Times New Roman" pitchFamily="18" charset="0"/>
                <a:cs typeface="Times New Roman" pitchFamily="18" charset="0"/>
              </a:rPr>
              <a:t>На территории расположены строения общей площадью 1775,5 кв.м.:</a:t>
            </a:r>
            <a:endParaRPr lang="ru-RU" sz="1050" dirty="0" smtClean="0">
              <a:solidFill>
                <a:srgbClr val="002060"/>
              </a:solidFill>
              <a:latin typeface="Times New Roman" pitchFamily="18" charset="0"/>
              <a:cs typeface="Times New Roman" pitchFamily="18" charset="0"/>
            </a:endParaRPr>
          </a:p>
          <a:p>
            <a:pPr marL="72000" algn="just"/>
            <a:r>
              <a:rPr lang="ru-RU" sz="1050" dirty="0" smtClean="0">
                <a:solidFill>
                  <a:srgbClr val="002060"/>
                </a:solidFill>
                <a:latin typeface="Times New Roman" pitchFamily="18" charset="0"/>
                <a:cs typeface="Times New Roman" pitchFamily="18" charset="0"/>
              </a:rPr>
              <a:t>1. Проходная, назначение: нежилое здание, 1 – этажный, общая площадь 11 кв.м.</a:t>
            </a:r>
          </a:p>
          <a:p>
            <a:pPr marL="72000" algn="just"/>
            <a:r>
              <a:rPr lang="ru-RU" sz="1050" dirty="0" smtClean="0">
                <a:solidFill>
                  <a:srgbClr val="002060"/>
                </a:solidFill>
                <a:latin typeface="Times New Roman" pitchFamily="18" charset="0"/>
                <a:cs typeface="Times New Roman" pitchFamily="18" charset="0"/>
              </a:rPr>
              <a:t>2. Производственное здание, назначение: нежилое здание, 1 – этажный, общая площадь 967,5 кв.м., </a:t>
            </a:r>
          </a:p>
          <a:p>
            <a:pPr marL="72000" algn="just"/>
            <a:r>
              <a:rPr lang="ru-RU" sz="1050" dirty="0" smtClean="0">
                <a:solidFill>
                  <a:srgbClr val="002060"/>
                </a:solidFill>
                <a:latin typeface="Times New Roman" pitchFamily="18" charset="0"/>
                <a:cs typeface="Times New Roman" pitchFamily="18" charset="0"/>
              </a:rPr>
              <a:t>3. Склад материальный, назначение: нежилое здание, 1 – этажный, общая площадь 175,9 кв.м.,</a:t>
            </a:r>
          </a:p>
          <a:p>
            <a:pPr marL="72000" algn="just"/>
            <a:r>
              <a:rPr lang="ru-RU" sz="1050" dirty="0" smtClean="0">
                <a:solidFill>
                  <a:srgbClr val="002060"/>
                </a:solidFill>
                <a:latin typeface="Times New Roman" pitchFamily="18" charset="0"/>
                <a:cs typeface="Times New Roman" pitchFamily="18" charset="0"/>
              </a:rPr>
              <a:t>4. Трансформаторная подстанция, назначение: нежилое здание, 1 – этажный, общая площадь 32,8 кв.м</a:t>
            </a:r>
          </a:p>
          <a:p>
            <a:pPr marL="72000" algn="just"/>
            <a:r>
              <a:rPr lang="ru-RU" sz="1050" dirty="0" smtClean="0">
                <a:solidFill>
                  <a:srgbClr val="002060"/>
                </a:solidFill>
                <a:latin typeface="Times New Roman" pitchFamily="18" charset="0"/>
                <a:cs typeface="Times New Roman" pitchFamily="18" charset="0"/>
              </a:rPr>
              <a:t>5. Профилакторий для гаража с теплой стоянкой на 10 автомобилей, назначение: нежилое здание, 1 – этажный, общая площадь 475,2 кв.м.</a:t>
            </a:r>
          </a:p>
          <a:p>
            <a:pPr marL="72000" algn="just"/>
            <a:r>
              <a:rPr lang="ru-RU" sz="1050" dirty="0" smtClean="0">
                <a:solidFill>
                  <a:srgbClr val="002060"/>
                </a:solidFill>
                <a:latin typeface="Times New Roman" pitchFamily="18" charset="0"/>
                <a:cs typeface="Times New Roman" pitchFamily="18" charset="0"/>
              </a:rPr>
              <a:t>6. Цех казеиновый, назначение: нежилое здание, 1 – этажный, общая площадь 86,7 кв.м., </a:t>
            </a:r>
          </a:p>
          <a:p>
            <a:pPr marL="72000" algn="just"/>
            <a:r>
              <a:rPr lang="ru-RU" sz="1050" dirty="0" smtClean="0">
                <a:solidFill>
                  <a:srgbClr val="002060"/>
                </a:solidFill>
                <a:latin typeface="Times New Roman" pitchFamily="18" charset="0"/>
                <a:cs typeface="Times New Roman" pitchFamily="18" charset="0"/>
              </a:rPr>
              <a:t>7. Водокачка, назначение: нежилое здание, 1 – этажный, общая площадь 26,4 кв.м. </a:t>
            </a:r>
          </a:p>
          <a:p>
            <a:pPr marL="72000" algn="just"/>
            <a:r>
              <a:rPr lang="ru-RU" sz="1050" dirty="0" smtClean="0">
                <a:solidFill>
                  <a:srgbClr val="002060"/>
                </a:solidFill>
                <a:latin typeface="Times New Roman" pitchFamily="18" charset="0"/>
                <a:cs typeface="Times New Roman" pitchFamily="18" charset="0"/>
              </a:rPr>
              <a:t> </a:t>
            </a:r>
          </a:p>
          <a:p>
            <a:pPr marL="72000" algn="just"/>
            <a:r>
              <a:rPr lang="ru-RU" sz="1050" b="1" dirty="0" smtClean="0">
                <a:solidFill>
                  <a:srgbClr val="002060"/>
                </a:solidFill>
                <a:latin typeface="Times New Roman" pitchFamily="18" charset="0"/>
                <a:cs typeface="Times New Roman" pitchFamily="18" charset="0"/>
              </a:rPr>
              <a:t>База подойдет под любой вид производства.</a:t>
            </a:r>
            <a:endParaRPr lang="ru-RU" sz="1050" dirty="0" smtClean="0">
              <a:solidFill>
                <a:srgbClr val="002060"/>
              </a:solidFill>
              <a:latin typeface="Times New Roman" pitchFamily="18" charset="0"/>
              <a:cs typeface="Times New Roman" pitchFamily="18" charset="0"/>
            </a:endParaRPr>
          </a:p>
          <a:p>
            <a:pPr marL="72000" algn="just"/>
            <a:r>
              <a:rPr lang="ru-RU" sz="1050" b="1" dirty="0" smtClean="0">
                <a:solidFill>
                  <a:srgbClr val="002060"/>
                </a:solidFill>
                <a:latin typeface="Times New Roman" pitchFamily="18" charset="0"/>
                <a:cs typeface="Times New Roman" pitchFamily="18" charset="0"/>
              </a:rPr>
              <a:t>Земельный участок и строения находятся в собственности, все документы готовы к продаже. </a:t>
            </a:r>
            <a:endParaRPr lang="ru-RU" sz="1050" dirty="0" smtClean="0">
              <a:solidFill>
                <a:srgbClr val="002060"/>
              </a:solidFill>
              <a:latin typeface="Times New Roman" pitchFamily="18" charset="0"/>
              <a:cs typeface="Times New Roman" pitchFamily="18" charset="0"/>
            </a:endParaRPr>
          </a:p>
          <a:p>
            <a:pPr marL="72000" algn="just"/>
            <a:r>
              <a:rPr lang="ru-RU" sz="1050" b="1" dirty="0" smtClean="0">
                <a:solidFill>
                  <a:srgbClr val="002060"/>
                </a:solidFill>
                <a:latin typeface="Times New Roman" pitchFamily="18" charset="0"/>
                <a:cs typeface="Times New Roman" pitchFamily="18" charset="0"/>
              </a:rPr>
              <a:t>Возможна по объектная продажа.</a:t>
            </a:r>
          </a:p>
          <a:p>
            <a:pPr marL="72000" algn="just"/>
            <a:endParaRPr lang="ru-RU" sz="1050" dirty="0" smtClean="0">
              <a:solidFill>
                <a:srgbClr val="002060"/>
              </a:solidFill>
              <a:latin typeface="Times New Roman" pitchFamily="18" charset="0"/>
              <a:cs typeface="Times New Roman" pitchFamily="18" charset="0"/>
            </a:endParaRPr>
          </a:p>
          <a:p>
            <a:pPr marL="72000" algn="just"/>
            <a:r>
              <a:rPr lang="ru-RU" sz="1050" b="1" dirty="0" smtClean="0">
                <a:solidFill>
                  <a:srgbClr val="002060"/>
                </a:solidFill>
                <a:latin typeface="Times New Roman" pitchFamily="18" charset="0"/>
                <a:cs typeface="Times New Roman" pitchFamily="18" charset="0"/>
              </a:rPr>
              <a:t>Контактные данные:</a:t>
            </a:r>
          </a:p>
          <a:p>
            <a:pPr marL="72000" algn="just"/>
            <a:r>
              <a:rPr lang="ru-RU" sz="1050" b="1" dirty="0" smtClean="0">
                <a:solidFill>
                  <a:srgbClr val="002060"/>
                </a:solidFill>
                <a:latin typeface="Times New Roman" pitchFamily="18" charset="0"/>
                <a:cs typeface="Times New Roman" pitchFamily="18" charset="0"/>
              </a:rPr>
              <a:t>675028 Амурская область, г.Благовещенск, </a:t>
            </a:r>
            <a:r>
              <a:rPr lang="ru-RU" sz="1050" b="1" dirty="0" err="1" smtClean="0">
                <a:solidFill>
                  <a:srgbClr val="002060"/>
                </a:solidFill>
                <a:latin typeface="Times New Roman" pitchFamily="18" charset="0"/>
                <a:cs typeface="Times New Roman" pitchFamily="18" charset="0"/>
              </a:rPr>
              <a:t>Игнатьевское</a:t>
            </a:r>
            <a:r>
              <a:rPr lang="ru-RU" sz="1050" b="1" dirty="0" smtClean="0">
                <a:solidFill>
                  <a:srgbClr val="002060"/>
                </a:solidFill>
                <a:latin typeface="Times New Roman" pitchFamily="18" charset="0"/>
                <a:cs typeface="Times New Roman" pitchFamily="18" charset="0"/>
              </a:rPr>
              <a:t> шоссе, 22, Тел. 8-924-674-40-62, 8(41638)21210</a:t>
            </a:r>
            <a:endParaRPr lang="ru-RU" sz="1050" b="1" dirty="0">
              <a:solidFill>
                <a:srgbClr val="002060"/>
              </a:solidFill>
              <a:latin typeface="Times New Roman" pitchFamily="18" charset="0"/>
              <a:cs typeface="Times New Roman" pitchFamily="18" charset="0"/>
            </a:endParaRPr>
          </a:p>
        </p:txBody>
      </p:sp>
      <p:sp>
        <p:nvSpPr>
          <p:cNvPr id="6" name="Прямоугольник 5"/>
          <p:cNvSpPr/>
          <p:nvPr/>
        </p:nvSpPr>
        <p:spPr>
          <a:xfrm>
            <a:off x="4482678" y="3347864"/>
            <a:ext cx="2984099" cy="360098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lgn="ctr" fontAlgn="base">
              <a:spcBef>
                <a:spcPct val="0"/>
              </a:spcBef>
              <a:spcAft>
                <a:spcPct val="0"/>
              </a:spcAft>
            </a:pPr>
            <a:r>
              <a:rPr lang="ru-RU" sz="1200" b="1" u="sng" dirty="0" smtClean="0">
                <a:solidFill>
                  <a:srgbClr val="002060"/>
                </a:solidFill>
                <a:latin typeface="Times New Roman" pitchFamily="18" charset="0"/>
                <a:ea typeface="Times New Roman" pitchFamily="18" charset="0"/>
                <a:cs typeface="Times New Roman" pitchFamily="18" charset="0"/>
              </a:rPr>
              <a:t>Нежилое здание расположено в центре села </a:t>
            </a:r>
            <a:r>
              <a:rPr lang="ru-RU" sz="1200" b="1" u="sng" dirty="0" err="1" smtClean="0">
                <a:solidFill>
                  <a:srgbClr val="002060"/>
                </a:solidFill>
                <a:latin typeface="Times New Roman" pitchFamily="18" charset="0"/>
                <a:ea typeface="Times New Roman" pitchFamily="18" charset="0"/>
                <a:cs typeface="Times New Roman" pitchFamily="18" charset="0"/>
              </a:rPr>
              <a:t>Гильчин</a:t>
            </a:r>
            <a:r>
              <a:rPr lang="ru-RU" sz="1200" b="1" u="sng" dirty="0" smtClean="0">
                <a:solidFill>
                  <a:srgbClr val="002060"/>
                </a:solidFill>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Ближайшим окружением являются жилые дома.</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Транспортная доступность - отличная</a:t>
            </a:r>
          </a:p>
          <a:p>
            <a:pPr lvl="0" eaLnBrk="0" fontAlgn="base" hangingPunct="0">
              <a:spcBef>
                <a:spcPct val="0"/>
              </a:spcBef>
              <a:spcAft>
                <a:spcPct val="0"/>
              </a:spcAft>
            </a:pPr>
            <a:r>
              <a:rPr lang="ru-RU" sz="1200" b="1" dirty="0" smtClean="0">
                <a:solidFill>
                  <a:srgbClr val="002060"/>
                </a:solidFill>
                <a:latin typeface="Times New Roman" pitchFamily="18" charset="0"/>
                <a:ea typeface="Times New Roman" pitchFamily="18" charset="0"/>
                <a:cs typeface="Times New Roman" pitchFamily="18" charset="0"/>
              </a:rPr>
              <a:t>Коммуникации: </a:t>
            </a:r>
            <a:endParaRPr lang="ru-RU" sz="1200"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Центральное водоснабжение; </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Центральное отопление;</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 Канализация;</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Электричество.</a:t>
            </a:r>
          </a:p>
          <a:p>
            <a:pPr lvl="0" eaLnBrk="0" fontAlgn="base" hangingPunct="0">
              <a:spcBef>
                <a:spcPct val="0"/>
              </a:spcBef>
              <a:spcAft>
                <a:spcPct val="0"/>
              </a:spcAft>
            </a:pPr>
            <a:r>
              <a:rPr lang="ru-RU" sz="1200" b="1" dirty="0" smtClean="0">
                <a:solidFill>
                  <a:srgbClr val="002060"/>
                </a:solidFill>
                <a:latin typeface="Times New Roman" pitchFamily="18" charset="0"/>
                <a:ea typeface="Times New Roman" pitchFamily="18" charset="0"/>
                <a:cs typeface="Times New Roman" pitchFamily="18" charset="0"/>
              </a:rPr>
              <a:t>Площадь земельного участка 2213 кв.м.</a:t>
            </a:r>
            <a:endParaRPr lang="ru-RU" sz="1200"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sz="1200" b="1" dirty="0" smtClean="0">
                <a:solidFill>
                  <a:srgbClr val="002060"/>
                </a:solidFill>
                <a:latin typeface="Times New Roman" pitchFamily="18" charset="0"/>
                <a:ea typeface="Times New Roman" pitchFamily="18" charset="0"/>
                <a:cs typeface="Times New Roman" pitchFamily="18" charset="0"/>
              </a:rPr>
              <a:t>Общая площадь здания 740,4 кв. м.</a:t>
            </a:r>
            <a:endParaRPr lang="ru-RU" sz="1200" dirty="0" smtClean="0">
              <a:solidFill>
                <a:srgbClr val="002060"/>
              </a:solidFill>
              <a:latin typeface="Times New Roman" pitchFamily="18" charset="0"/>
              <a:ea typeface="Times New Roman" pitchFamily="18" charset="0"/>
              <a:cs typeface="Times New Roman" pitchFamily="18" charset="0"/>
            </a:endParaRPr>
          </a:p>
          <a:p>
            <a:r>
              <a:rPr lang="ru-RU" sz="1200" b="1" dirty="0" smtClean="0">
                <a:solidFill>
                  <a:srgbClr val="002060"/>
                </a:solidFill>
                <a:latin typeface="Times New Roman" pitchFamily="18" charset="0"/>
                <a:ea typeface="Times New Roman" pitchFamily="18" charset="0"/>
                <a:cs typeface="Times New Roman" pitchFamily="18" charset="0"/>
              </a:rPr>
              <a:t>Год постройки 1985</a:t>
            </a:r>
          </a:p>
          <a:p>
            <a:endParaRPr lang="ru-RU" sz="1200" b="1" dirty="0" smtClean="0">
              <a:solidFill>
                <a:srgbClr val="002060"/>
              </a:solidFill>
              <a:latin typeface="Times New Roman" pitchFamily="18" charset="0"/>
              <a:ea typeface="Times New Roman" pitchFamily="18" charset="0"/>
              <a:cs typeface="Times New Roman" pitchFamily="18" charset="0"/>
            </a:endParaRPr>
          </a:p>
          <a:p>
            <a:r>
              <a:rPr lang="ru-RU" sz="1200" b="1" dirty="0" smtClean="0">
                <a:solidFill>
                  <a:srgbClr val="002060"/>
                </a:solidFill>
                <a:latin typeface="Times New Roman" pitchFamily="18" charset="0"/>
                <a:ea typeface="Times New Roman" pitchFamily="18" charset="0"/>
                <a:cs typeface="Times New Roman" pitchFamily="18" charset="0"/>
              </a:rPr>
              <a:t> </a:t>
            </a:r>
            <a:r>
              <a:rPr lang="ru-RU" sz="1200" b="1" dirty="0" smtClean="0">
                <a:solidFill>
                  <a:srgbClr val="002060"/>
                </a:solidFill>
                <a:latin typeface="Times New Roman" pitchFamily="18" charset="0"/>
                <a:cs typeface="Times New Roman" pitchFamily="18" charset="0"/>
              </a:rPr>
              <a:t>Контактные данные:</a:t>
            </a:r>
          </a:p>
          <a:p>
            <a:r>
              <a:rPr lang="ru-RU" sz="1200" b="1" dirty="0" smtClean="0">
                <a:solidFill>
                  <a:srgbClr val="002060"/>
                </a:solidFill>
                <a:latin typeface="Times New Roman" pitchFamily="18" charset="0"/>
                <a:cs typeface="Times New Roman" pitchFamily="18" charset="0"/>
              </a:rPr>
              <a:t>676950  Амурская область, с. Тамбовка, ул. Ленинская, 90 тел. 84163821376</a:t>
            </a:r>
          </a:p>
          <a:p>
            <a:pPr lvl="0" eaLnBrk="0" fontAlgn="base" hangingPunct="0">
              <a:spcBef>
                <a:spcPct val="0"/>
              </a:spcBef>
              <a:spcAft>
                <a:spcPct val="0"/>
              </a:spcAft>
            </a:pPr>
            <a:endParaRPr lang="ru-RU" sz="1200" b="1"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ru-RU" sz="1200" dirty="0" smtClean="0">
              <a:solidFill>
                <a:srgbClr val="002060"/>
              </a:solidFill>
              <a:latin typeface="Times New Roman" pitchFamily="18" charset="0"/>
              <a:cs typeface="Times New Roman" pitchFamily="18" charset="0"/>
            </a:endParaRPr>
          </a:p>
        </p:txBody>
      </p:sp>
      <p:pic>
        <p:nvPicPr>
          <p:cNvPr id="7" name="Рисунок 6"/>
          <p:cNvPicPr/>
          <p:nvPr/>
        </p:nvPicPr>
        <p:blipFill>
          <a:blip r:embed="rId2" cstate="print"/>
          <a:srcRect/>
          <a:stretch>
            <a:fillRect/>
          </a:stretch>
        </p:blipFill>
        <p:spPr bwMode="auto">
          <a:xfrm>
            <a:off x="452531" y="7236296"/>
            <a:ext cx="2013140" cy="1475656"/>
          </a:xfrm>
          <a:prstGeom prst="rect">
            <a:avLst/>
          </a:prstGeom>
          <a:noFill/>
          <a:ln w="9525">
            <a:noFill/>
            <a:miter lim="800000"/>
            <a:headEnd/>
            <a:tailEnd/>
          </a:ln>
        </p:spPr>
      </p:pic>
      <p:pic>
        <p:nvPicPr>
          <p:cNvPr id="8" name="Рисунок 7"/>
          <p:cNvPicPr/>
          <p:nvPr/>
        </p:nvPicPr>
        <p:blipFill>
          <a:blip r:embed="rId3" cstate="print"/>
          <a:srcRect/>
          <a:stretch>
            <a:fillRect/>
          </a:stretch>
        </p:blipFill>
        <p:spPr bwMode="auto">
          <a:xfrm>
            <a:off x="2546196" y="7452320"/>
            <a:ext cx="1771564" cy="1368152"/>
          </a:xfrm>
          <a:prstGeom prst="rect">
            <a:avLst/>
          </a:prstGeom>
          <a:noFill/>
          <a:ln w="9525">
            <a:noFill/>
            <a:miter lim="800000"/>
            <a:headEnd/>
            <a:tailEnd/>
          </a:ln>
        </p:spPr>
      </p:pic>
      <p:pic>
        <p:nvPicPr>
          <p:cNvPr id="9" name="Рисунок 8"/>
          <p:cNvPicPr/>
          <p:nvPr/>
        </p:nvPicPr>
        <p:blipFill>
          <a:blip r:embed="rId4" cstate="print"/>
          <a:srcRect l="11224" t="19028" r="7161" b="10841"/>
          <a:stretch>
            <a:fillRect/>
          </a:stretch>
        </p:blipFill>
        <p:spPr bwMode="auto">
          <a:xfrm>
            <a:off x="4842718" y="6804248"/>
            <a:ext cx="2254717" cy="1152128"/>
          </a:xfrm>
          <a:prstGeom prst="rect">
            <a:avLst/>
          </a:prstGeom>
          <a:noFill/>
          <a:ln w="9525">
            <a:noFill/>
            <a:miter lim="800000"/>
            <a:headEnd/>
            <a:tailEnd/>
          </a:ln>
        </p:spPr>
      </p:pic>
      <p:pic>
        <p:nvPicPr>
          <p:cNvPr id="10" name="Рисунок 9"/>
          <p:cNvPicPr/>
          <p:nvPr/>
        </p:nvPicPr>
        <p:blipFill>
          <a:blip r:embed="rId5" cstate="print"/>
          <a:srcRect l="3111" t="19244" r="6601" b="7544"/>
          <a:stretch>
            <a:fillRect/>
          </a:stretch>
        </p:blipFill>
        <p:spPr bwMode="auto">
          <a:xfrm>
            <a:off x="5274766" y="7956376"/>
            <a:ext cx="2224094" cy="1008112"/>
          </a:xfrm>
          <a:prstGeom prst="rect">
            <a:avLst/>
          </a:prstGeom>
          <a:noFill/>
          <a:ln w="9525">
            <a:noFill/>
            <a:miter lim="800000"/>
            <a:headEnd/>
            <a:tailEnd/>
          </a:ln>
        </p:spPr>
      </p:pic>
      <p:pic>
        <p:nvPicPr>
          <p:cNvPr id="11" name="Рисунок 10"/>
          <p:cNvPicPr/>
          <p:nvPr/>
        </p:nvPicPr>
        <p:blipFill>
          <a:blip r:embed="rId6" cstate="print"/>
          <a:srcRect/>
          <a:stretch>
            <a:fillRect/>
          </a:stretch>
        </p:blipFill>
        <p:spPr bwMode="auto">
          <a:xfrm>
            <a:off x="4554686" y="1475656"/>
            <a:ext cx="1771564" cy="1440160"/>
          </a:xfrm>
          <a:prstGeom prst="rect">
            <a:avLst/>
          </a:prstGeom>
          <a:noFill/>
          <a:ln w="9525">
            <a:noFill/>
            <a:miter lim="800000"/>
            <a:headEnd/>
            <a:tailEnd/>
          </a:ln>
        </p:spPr>
      </p:pic>
      <p:pic>
        <p:nvPicPr>
          <p:cNvPr id="12" name="Рисунок 11"/>
          <p:cNvPicPr/>
          <p:nvPr/>
        </p:nvPicPr>
        <p:blipFill>
          <a:blip r:embed="rId7" cstate="print"/>
          <a:srcRect/>
          <a:stretch>
            <a:fillRect/>
          </a:stretch>
        </p:blipFill>
        <p:spPr bwMode="auto">
          <a:xfrm>
            <a:off x="5778822" y="2195736"/>
            <a:ext cx="1691038" cy="1074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47371" y="539552"/>
            <a:ext cx="6769312" cy="936104"/>
          </a:xfrm>
        </p:spPr>
        <p:style>
          <a:lnRef idx="1">
            <a:schemeClr val="accent2"/>
          </a:lnRef>
          <a:fillRef idx="3">
            <a:schemeClr val="accent2"/>
          </a:fillRef>
          <a:effectRef idx="2">
            <a:schemeClr val="accent2"/>
          </a:effectRef>
          <a:fontRef idx="minor">
            <a:schemeClr val="lt1"/>
          </a:fontRef>
        </p:style>
        <p:txBody>
          <a:bodyPr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Наши инвестиционные площадки</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одзаголовок 2"/>
          <p:cNvSpPr>
            <a:spLocks noGrp="1"/>
          </p:cNvSpPr>
          <p:nvPr>
            <p:ph type="subTitle" idx="1"/>
          </p:nvPr>
        </p:nvSpPr>
        <p:spPr>
          <a:xfrm>
            <a:off x="306214" y="2987824"/>
            <a:ext cx="3543127" cy="4140968"/>
          </a:xfrm>
        </p:spPr>
        <p:style>
          <a:lnRef idx="1">
            <a:schemeClr val="accent2"/>
          </a:lnRef>
          <a:fillRef idx="3">
            <a:schemeClr val="accent2"/>
          </a:fillRef>
          <a:effectRef idx="2">
            <a:schemeClr val="accent2"/>
          </a:effectRef>
          <a:fontRef idx="minor">
            <a:schemeClr val="lt1"/>
          </a:fontRef>
        </p:style>
        <p:txBody>
          <a:bodyPr>
            <a:noAutofit/>
          </a:bodyPr>
          <a:lstStyle/>
          <a:p>
            <a:pPr marL="72000" algn="ctr"/>
            <a:r>
              <a:rPr lang="ru-RU" sz="1400" b="1" u="sng" dirty="0" smtClean="0">
                <a:solidFill>
                  <a:srgbClr val="002060"/>
                </a:solidFill>
                <a:latin typeface="Times New Roman" pitchFamily="18" charset="0"/>
                <a:cs typeface="Times New Roman" pitchFamily="18" charset="0"/>
              </a:rPr>
              <a:t>Амурская область, Тамбовский район, с. </a:t>
            </a:r>
            <a:r>
              <a:rPr lang="ru-RU" sz="1200" b="1" u="sng" dirty="0" err="1" smtClean="0">
                <a:solidFill>
                  <a:srgbClr val="002060"/>
                </a:solidFill>
                <a:latin typeface="Times New Roman" pitchFamily="18" charset="0"/>
                <a:cs typeface="Times New Roman" pitchFamily="18" charset="0"/>
              </a:rPr>
              <a:t>Муравьёвка</a:t>
            </a:r>
            <a:r>
              <a:rPr lang="ru-RU" sz="1200" b="1" u="sng" dirty="0" smtClean="0">
                <a:solidFill>
                  <a:srgbClr val="002060"/>
                </a:solidFill>
                <a:latin typeface="Times New Roman" pitchFamily="18" charset="0"/>
                <a:cs typeface="Times New Roman" pitchFamily="18" charset="0"/>
              </a:rPr>
              <a:t>, ул. Пионерская,37</a:t>
            </a:r>
          </a:p>
          <a:p>
            <a:pPr marL="72000" algn="just"/>
            <a:r>
              <a:rPr lang="ru-RU" sz="1200" b="1" dirty="0" smtClean="0">
                <a:solidFill>
                  <a:srgbClr val="002060"/>
                </a:solidFill>
                <a:latin typeface="Times New Roman" pitchFamily="18" charset="0"/>
                <a:cs typeface="Times New Roman" pitchFamily="18" charset="0"/>
              </a:rPr>
              <a:t> </a:t>
            </a:r>
            <a:endParaRPr lang="ru-RU" sz="1200" dirty="0" smtClean="0">
              <a:solidFill>
                <a:srgbClr val="002060"/>
              </a:solidFill>
              <a:latin typeface="Times New Roman" pitchFamily="18" charset="0"/>
              <a:cs typeface="Times New Roman" pitchFamily="18" charset="0"/>
            </a:endParaRPr>
          </a:p>
          <a:p>
            <a:pPr marL="72000" algn="just"/>
            <a:r>
              <a:rPr lang="ru-RU" sz="1200" dirty="0" smtClean="0">
                <a:solidFill>
                  <a:srgbClr val="002060"/>
                </a:solidFill>
                <a:latin typeface="Times New Roman" pitchFamily="18" charset="0"/>
                <a:cs typeface="Times New Roman" pitchFamily="18" charset="0"/>
              </a:rPr>
              <a:t>Нежилое здание расположено в центре села </a:t>
            </a:r>
            <a:r>
              <a:rPr lang="ru-RU" sz="1200" dirty="0" err="1" smtClean="0">
                <a:solidFill>
                  <a:srgbClr val="002060"/>
                </a:solidFill>
                <a:latin typeface="Times New Roman" pitchFamily="18" charset="0"/>
                <a:cs typeface="Times New Roman" pitchFamily="18" charset="0"/>
              </a:rPr>
              <a:t>Муравьёвка</a:t>
            </a:r>
            <a:r>
              <a:rPr lang="ru-RU" sz="1200" dirty="0" smtClean="0">
                <a:solidFill>
                  <a:srgbClr val="002060"/>
                </a:solidFill>
                <a:latin typeface="Times New Roman" pitchFamily="18" charset="0"/>
                <a:cs typeface="Times New Roman" pitchFamily="18" charset="0"/>
              </a:rPr>
              <a:t>. </a:t>
            </a:r>
          </a:p>
          <a:p>
            <a:pPr marL="72000" algn="just"/>
            <a:r>
              <a:rPr lang="ru-RU" sz="1200" dirty="0" smtClean="0">
                <a:solidFill>
                  <a:srgbClr val="002060"/>
                </a:solidFill>
                <a:latin typeface="Times New Roman" pitchFamily="18" charset="0"/>
                <a:cs typeface="Times New Roman" pitchFamily="18" charset="0"/>
              </a:rPr>
              <a:t>Ближайшим окружением являются жилые дома.</a:t>
            </a:r>
          </a:p>
          <a:p>
            <a:pPr marL="72000" algn="just"/>
            <a:r>
              <a:rPr lang="ru-RU" sz="1200" dirty="0" smtClean="0">
                <a:solidFill>
                  <a:srgbClr val="002060"/>
                </a:solidFill>
                <a:latin typeface="Times New Roman" pitchFamily="18" charset="0"/>
                <a:cs typeface="Times New Roman" pitchFamily="18" charset="0"/>
              </a:rPr>
              <a:t>Транспортная доступность - отличная.</a:t>
            </a:r>
          </a:p>
          <a:p>
            <a:pPr marL="72000" algn="just"/>
            <a:r>
              <a:rPr lang="ru-RU" sz="1200" b="1" dirty="0" smtClean="0">
                <a:solidFill>
                  <a:srgbClr val="002060"/>
                </a:solidFill>
                <a:latin typeface="Times New Roman" pitchFamily="18" charset="0"/>
                <a:cs typeface="Times New Roman" pitchFamily="18" charset="0"/>
              </a:rPr>
              <a:t> Коммуникации: </a:t>
            </a:r>
            <a:endParaRPr lang="ru-RU" sz="1200" dirty="0" smtClean="0">
              <a:solidFill>
                <a:srgbClr val="002060"/>
              </a:solidFill>
              <a:latin typeface="Times New Roman" pitchFamily="18" charset="0"/>
              <a:cs typeface="Times New Roman" pitchFamily="18" charset="0"/>
            </a:endParaRPr>
          </a:p>
          <a:p>
            <a:pPr marL="72000" algn="just"/>
            <a:r>
              <a:rPr lang="ru-RU" sz="1200" dirty="0" smtClean="0">
                <a:solidFill>
                  <a:srgbClr val="002060"/>
                </a:solidFill>
                <a:latin typeface="Times New Roman" pitchFamily="18" charset="0"/>
                <a:cs typeface="Times New Roman" pitchFamily="18" charset="0"/>
              </a:rPr>
              <a:t>Центральное водоснабжение; </a:t>
            </a:r>
          </a:p>
          <a:p>
            <a:pPr marL="72000" algn="just"/>
            <a:r>
              <a:rPr lang="ru-RU" sz="1200" dirty="0" smtClean="0">
                <a:solidFill>
                  <a:srgbClr val="002060"/>
                </a:solidFill>
                <a:latin typeface="Times New Roman" pitchFamily="18" charset="0"/>
                <a:cs typeface="Times New Roman" pitchFamily="18" charset="0"/>
              </a:rPr>
              <a:t>Центральное отопление;</a:t>
            </a:r>
          </a:p>
          <a:p>
            <a:pPr marL="72000" algn="just"/>
            <a:r>
              <a:rPr lang="ru-RU" sz="1200" dirty="0" smtClean="0">
                <a:solidFill>
                  <a:srgbClr val="002060"/>
                </a:solidFill>
                <a:latin typeface="Times New Roman" pitchFamily="18" charset="0"/>
                <a:cs typeface="Times New Roman" pitchFamily="18" charset="0"/>
              </a:rPr>
              <a:t> Канализация;</a:t>
            </a:r>
          </a:p>
          <a:p>
            <a:pPr marL="72000" algn="just"/>
            <a:r>
              <a:rPr lang="ru-RU" sz="1200" dirty="0" smtClean="0">
                <a:solidFill>
                  <a:srgbClr val="002060"/>
                </a:solidFill>
                <a:latin typeface="Times New Roman" pitchFamily="18" charset="0"/>
                <a:cs typeface="Times New Roman" pitchFamily="18" charset="0"/>
              </a:rPr>
              <a:t>Электричество.</a:t>
            </a:r>
          </a:p>
          <a:p>
            <a:pPr marL="72000" algn="just"/>
            <a:r>
              <a:rPr lang="ru-RU" sz="1200" b="1" dirty="0" smtClean="0">
                <a:solidFill>
                  <a:srgbClr val="002060"/>
                </a:solidFill>
                <a:latin typeface="Times New Roman" pitchFamily="18" charset="0"/>
                <a:cs typeface="Times New Roman" pitchFamily="18" charset="0"/>
              </a:rPr>
              <a:t> </a:t>
            </a:r>
            <a:endParaRPr lang="ru-RU" sz="1200" dirty="0" smtClean="0">
              <a:solidFill>
                <a:srgbClr val="002060"/>
              </a:solidFill>
              <a:latin typeface="Times New Roman" pitchFamily="18" charset="0"/>
              <a:cs typeface="Times New Roman" pitchFamily="18" charset="0"/>
            </a:endParaRPr>
          </a:p>
          <a:p>
            <a:pPr marL="72000" algn="just"/>
            <a:r>
              <a:rPr lang="ru-RU" sz="1200" b="1" dirty="0" smtClean="0">
                <a:solidFill>
                  <a:srgbClr val="002060"/>
                </a:solidFill>
                <a:latin typeface="Times New Roman" pitchFamily="18" charset="0"/>
                <a:cs typeface="Times New Roman" pitchFamily="18" charset="0"/>
              </a:rPr>
              <a:t>Площадь земельного участка  4794 кв.м.</a:t>
            </a:r>
            <a:endParaRPr lang="ru-RU" sz="1200" dirty="0" smtClean="0">
              <a:solidFill>
                <a:srgbClr val="002060"/>
              </a:solidFill>
              <a:latin typeface="Times New Roman" pitchFamily="18" charset="0"/>
              <a:cs typeface="Times New Roman" pitchFamily="18" charset="0"/>
            </a:endParaRPr>
          </a:p>
          <a:p>
            <a:pPr marL="72000" algn="just"/>
            <a:r>
              <a:rPr lang="ru-RU" sz="1200" b="1" dirty="0" smtClean="0">
                <a:solidFill>
                  <a:srgbClr val="002060"/>
                </a:solidFill>
                <a:latin typeface="Times New Roman" pitchFamily="18" charset="0"/>
                <a:cs typeface="Times New Roman" pitchFamily="18" charset="0"/>
              </a:rPr>
              <a:t>Общая площадь здания  1255,3 кв. м.</a:t>
            </a:r>
            <a:endParaRPr lang="ru-RU" sz="1200" dirty="0" smtClean="0">
              <a:solidFill>
                <a:srgbClr val="002060"/>
              </a:solidFill>
              <a:latin typeface="Times New Roman" pitchFamily="18" charset="0"/>
              <a:cs typeface="Times New Roman" pitchFamily="18" charset="0"/>
            </a:endParaRPr>
          </a:p>
          <a:p>
            <a:pPr marL="72000" algn="just"/>
            <a:r>
              <a:rPr lang="ru-RU" sz="1200" b="1" dirty="0" smtClean="0">
                <a:solidFill>
                  <a:srgbClr val="002060"/>
                </a:solidFill>
                <a:latin typeface="Times New Roman" pitchFamily="18" charset="0"/>
                <a:cs typeface="Times New Roman" pitchFamily="18" charset="0"/>
              </a:rPr>
              <a:t>Год постройки  1989</a:t>
            </a:r>
          </a:p>
          <a:p>
            <a:r>
              <a:rPr lang="ru-RU" sz="1200" b="1" dirty="0" smtClean="0">
                <a:solidFill>
                  <a:srgbClr val="002060"/>
                </a:solidFill>
                <a:latin typeface="Times New Roman" pitchFamily="18" charset="0"/>
                <a:cs typeface="Times New Roman" pitchFamily="18" charset="0"/>
              </a:rPr>
              <a:t>Контактные данные:</a:t>
            </a:r>
          </a:p>
          <a:p>
            <a:r>
              <a:rPr lang="ru-RU" sz="1200" b="1" dirty="0" smtClean="0">
                <a:solidFill>
                  <a:srgbClr val="002060"/>
                </a:solidFill>
                <a:latin typeface="Times New Roman" pitchFamily="18" charset="0"/>
                <a:cs typeface="Times New Roman" pitchFamily="18" charset="0"/>
              </a:rPr>
              <a:t>676950  Амурская область, с. Тамбовка, ул. Ленинская, 90 тел. 84163821376</a:t>
            </a:r>
          </a:p>
          <a:p>
            <a:pPr algn="just"/>
            <a:endParaRPr lang="ru-RU" sz="1400" dirty="0" smtClean="0">
              <a:solidFill>
                <a:srgbClr val="002060"/>
              </a:solidFill>
              <a:latin typeface="Times New Roman" pitchFamily="18" charset="0"/>
              <a:cs typeface="Times New Roman" pitchFamily="18" charset="0"/>
            </a:endParaRPr>
          </a:p>
          <a:p>
            <a:pPr algn="just"/>
            <a:endParaRPr lang="ru-RU" sz="1400" dirty="0">
              <a:solidFill>
                <a:srgbClr val="002060"/>
              </a:solidFill>
              <a:latin typeface="Times New Roman" pitchFamily="18" charset="0"/>
              <a:cs typeface="Times New Roman" pitchFamily="18" charset="0"/>
            </a:endParaRPr>
          </a:p>
        </p:txBody>
      </p:sp>
      <p:pic>
        <p:nvPicPr>
          <p:cNvPr id="6" name="Рисунок 5"/>
          <p:cNvPicPr/>
          <p:nvPr/>
        </p:nvPicPr>
        <p:blipFill>
          <a:blip r:embed="rId2" cstate="print"/>
          <a:srcRect/>
          <a:stretch>
            <a:fillRect/>
          </a:stretch>
        </p:blipFill>
        <p:spPr bwMode="auto">
          <a:xfrm>
            <a:off x="234206" y="1403648"/>
            <a:ext cx="1932615" cy="1319918"/>
          </a:xfrm>
          <a:prstGeom prst="rect">
            <a:avLst/>
          </a:prstGeom>
          <a:noFill/>
          <a:ln w="9525">
            <a:noFill/>
            <a:miter lim="800000"/>
            <a:headEnd/>
            <a:tailEnd/>
          </a:ln>
        </p:spPr>
      </p:pic>
      <p:pic>
        <p:nvPicPr>
          <p:cNvPr id="7" name="Рисунок 6"/>
          <p:cNvPicPr/>
          <p:nvPr/>
        </p:nvPicPr>
        <p:blipFill>
          <a:blip r:embed="rId3" cstate="print"/>
          <a:srcRect/>
          <a:stretch>
            <a:fillRect/>
          </a:stretch>
        </p:blipFill>
        <p:spPr bwMode="auto">
          <a:xfrm>
            <a:off x="1962398" y="1691680"/>
            <a:ext cx="1932615" cy="1296144"/>
          </a:xfrm>
          <a:prstGeom prst="rect">
            <a:avLst/>
          </a:prstGeom>
          <a:noFill/>
          <a:ln w="9525">
            <a:noFill/>
            <a:miter lim="800000"/>
            <a:headEnd/>
            <a:tailEnd/>
          </a:ln>
        </p:spPr>
      </p:pic>
      <p:sp>
        <p:nvSpPr>
          <p:cNvPr id="9" name="Прямоугольник 8"/>
          <p:cNvSpPr/>
          <p:nvPr/>
        </p:nvSpPr>
        <p:spPr>
          <a:xfrm>
            <a:off x="4050629" y="3131840"/>
            <a:ext cx="3384377" cy="375487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lgn="ctr" fontAlgn="base">
              <a:spcBef>
                <a:spcPct val="0"/>
              </a:spcBef>
              <a:spcAft>
                <a:spcPct val="0"/>
              </a:spcAft>
            </a:pPr>
            <a:r>
              <a:rPr lang="ru-RU" sz="1200" b="1" u="sng" dirty="0" smtClean="0">
                <a:solidFill>
                  <a:srgbClr val="002060"/>
                </a:solidFill>
                <a:latin typeface="Times New Roman" pitchFamily="18" charset="0"/>
                <a:ea typeface="Times New Roman" pitchFamily="18" charset="0"/>
                <a:cs typeface="Times New Roman" pitchFamily="18" charset="0"/>
              </a:rPr>
              <a:t>Амурская область, Тамбовский район, с. Привольное, ул. Пионерская, 14</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Нежилое здание расположено в центре села Привольное. </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Ближайшим окружением являются жилые дома.</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Транспортная доступность - отличная.</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Автономное водоснабжение; </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Автономное отопление;</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 Канализация;</a:t>
            </a:r>
          </a:p>
          <a:p>
            <a:pPr lvl="0" eaLnBrk="0" fontAlgn="base" hangingPunct="0">
              <a:spcBef>
                <a:spcPct val="0"/>
              </a:spcBef>
              <a:spcAft>
                <a:spcPct val="0"/>
              </a:spcAft>
            </a:pPr>
            <a:r>
              <a:rPr lang="ru-RU" sz="1200" dirty="0" smtClean="0">
                <a:solidFill>
                  <a:srgbClr val="002060"/>
                </a:solidFill>
                <a:latin typeface="Times New Roman" pitchFamily="18" charset="0"/>
                <a:ea typeface="Times New Roman" pitchFamily="18" charset="0"/>
                <a:cs typeface="Times New Roman" pitchFamily="18" charset="0"/>
              </a:rPr>
              <a:t>Электричество.</a:t>
            </a:r>
          </a:p>
          <a:p>
            <a:pPr lvl="0" eaLnBrk="0" fontAlgn="base" hangingPunct="0">
              <a:spcBef>
                <a:spcPct val="0"/>
              </a:spcBef>
              <a:spcAft>
                <a:spcPct val="0"/>
              </a:spcAft>
            </a:pPr>
            <a:r>
              <a:rPr lang="ru-RU" sz="1200" b="1" dirty="0" smtClean="0">
                <a:solidFill>
                  <a:srgbClr val="002060"/>
                </a:solidFill>
                <a:latin typeface="Times New Roman" pitchFamily="18" charset="0"/>
                <a:ea typeface="Times New Roman" pitchFamily="18" charset="0"/>
                <a:cs typeface="Times New Roman" pitchFamily="18" charset="0"/>
              </a:rPr>
              <a:t>Общая площадь здания  102 кв. м.</a:t>
            </a:r>
            <a:endParaRPr lang="ru-RU" sz="1200" dirty="0" smtClean="0">
              <a:solidFill>
                <a:srgbClr val="002060"/>
              </a:solidFill>
              <a:latin typeface="Times New Roman" pitchFamily="18" charset="0"/>
              <a:ea typeface="Times New Roman" pitchFamily="18" charset="0"/>
              <a:cs typeface="Times New Roman" pitchFamily="18" charset="0"/>
            </a:endParaRPr>
          </a:p>
          <a:p>
            <a:r>
              <a:rPr lang="ru-RU" sz="1200" b="1" dirty="0" smtClean="0">
                <a:solidFill>
                  <a:srgbClr val="002060"/>
                </a:solidFill>
                <a:latin typeface="Times New Roman" pitchFamily="18" charset="0"/>
                <a:ea typeface="Times New Roman" pitchFamily="18" charset="0"/>
                <a:cs typeface="Times New Roman" pitchFamily="18" charset="0"/>
              </a:rPr>
              <a:t>Год постройки  1970</a:t>
            </a:r>
          </a:p>
          <a:p>
            <a:pPr algn="r"/>
            <a:r>
              <a:rPr lang="ru-RU" sz="1200" b="1" dirty="0" smtClean="0">
                <a:solidFill>
                  <a:srgbClr val="002060"/>
                </a:solidFill>
                <a:latin typeface="Times New Roman" pitchFamily="18" charset="0"/>
                <a:cs typeface="Times New Roman" pitchFamily="18" charset="0"/>
              </a:rPr>
              <a:t>Контактные данные:</a:t>
            </a:r>
          </a:p>
          <a:p>
            <a:pPr algn="r"/>
            <a:r>
              <a:rPr lang="ru-RU" sz="1200" b="1" dirty="0" smtClean="0">
                <a:solidFill>
                  <a:srgbClr val="002060"/>
                </a:solidFill>
                <a:latin typeface="Times New Roman" pitchFamily="18" charset="0"/>
                <a:cs typeface="Times New Roman" pitchFamily="18" charset="0"/>
              </a:rPr>
              <a:t>676950  Амурская область, с. Тамбовка, ул. Ленинская, 90 тел. 84163821</a:t>
            </a:r>
            <a:r>
              <a:rPr lang="ru-RU" sz="1400" b="1" dirty="0" smtClean="0">
                <a:solidFill>
                  <a:srgbClr val="002060"/>
                </a:solidFill>
                <a:latin typeface="Times New Roman" pitchFamily="18" charset="0"/>
                <a:cs typeface="Times New Roman" pitchFamily="18" charset="0"/>
              </a:rPr>
              <a:t>376</a:t>
            </a:r>
          </a:p>
          <a:p>
            <a:pPr lvl="0" eaLnBrk="0" fontAlgn="base" hangingPunct="0">
              <a:spcBef>
                <a:spcPct val="0"/>
              </a:spcBef>
              <a:spcAft>
                <a:spcPct val="0"/>
              </a:spcAft>
            </a:pPr>
            <a:endParaRPr lang="ru-RU" sz="1400" b="1"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ru-RU" sz="1400" b="1"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ru-RU" sz="1400" b="1"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ru-RU" sz="1400" dirty="0" smtClean="0">
              <a:solidFill>
                <a:srgbClr val="002060"/>
              </a:solidFill>
              <a:latin typeface="Times New Roman" pitchFamily="18" charset="0"/>
              <a:cs typeface="Times New Roman" pitchFamily="18" charset="0"/>
            </a:endParaRPr>
          </a:p>
        </p:txBody>
      </p:sp>
      <p:pic>
        <p:nvPicPr>
          <p:cNvPr id="10" name="Рисунок 9"/>
          <p:cNvPicPr/>
          <p:nvPr/>
        </p:nvPicPr>
        <p:blipFill>
          <a:blip r:embed="rId4" cstate="print"/>
          <a:srcRect l="6908" t="19653" r="7350" b="7942"/>
          <a:stretch>
            <a:fillRect/>
          </a:stretch>
        </p:blipFill>
        <p:spPr bwMode="auto">
          <a:xfrm>
            <a:off x="4482678" y="6732240"/>
            <a:ext cx="2808312" cy="1584176"/>
          </a:xfrm>
          <a:prstGeom prst="rect">
            <a:avLst/>
          </a:prstGeom>
          <a:noFill/>
          <a:ln w="9525">
            <a:noFill/>
            <a:miter lim="800000"/>
            <a:headEnd/>
            <a:tailEnd/>
          </a:ln>
        </p:spPr>
      </p:pic>
      <p:pic>
        <p:nvPicPr>
          <p:cNvPr id="11" name="Рисунок 10"/>
          <p:cNvPicPr/>
          <p:nvPr/>
        </p:nvPicPr>
        <p:blipFill>
          <a:blip r:embed="rId5" cstate="print"/>
          <a:srcRect/>
          <a:stretch>
            <a:fillRect/>
          </a:stretch>
        </p:blipFill>
        <p:spPr bwMode="auto">
          <a:xfrm>
            <a:off x="4338662" y="1619672"/>
            <a:ext cx="2898923" cy="1440160"/>
          </a:xfrm>
          <a:prstGeom prst="rect">
            <a:avLst/>
          </a:prstGeom>
          <a:noFill/>
          <a:ln w="9525">
            <a:noFill/>
            <a:miter lim="800000"/>
            <a:headEnd/>
            <a:tailEnd/>
          </a:ln>
        </p:spPr>
      </p:pic>
      <p:pic>
        <p:nvPicPr>
          <p:cNvPr id="5" name="Рисунок 4"/>
          <p:cNvPicPr/>
          <p:nvPr/>
        </p:nvPicPr>
        <p:blipFill>
          <a:blip r:embed="rId6" cstate="print"/>
          <a:srcRect l="6563" t="18750" r="7097" b="8394"/>
          <a:stretch>
            <a:fillRect/>
          </a:stretch>
        </p:blipFill>
        <p:spPr bwMode="auto">
          <a:xfrm flipV="1">
            <a:off x="2034406" y="7236296"/>
            <a:ext cx="2376264" cy="1656184"/>
          </a:xfrm>
          <a:prstGeom prst="rect">
            <a:avLst/>
          </a:prstGeom>
          <a:noFill/>
          <a:ln w="9525">
            <a:noFill/>
            <a:miter lim="800000"/>
            <a:headEnd/>
            <a:tailEnd/>
          </a:ln>
        </p:spPr>
      </p:pic>
      <p:pic>
        <p:nvPicPr>
          <p:cNvPr id="4" name="Рисунок 3"/>
          <p:cNvPicPr/>
          <p:nvPr/>
        </p:nvPicPr>
        <p:blipFill>
          <a:blip r:embed="rId7" cstate="print"/>
          <a:srcRect l="9636" t="18750" r="7227" b="7683"/>
          <a:stretch>
            <a:fillRect/>
          </a:stretch>
        </p:blipFill>
        <p:spPr bwMode="auto">
          <a:xfrm>
            <a:off x="162198" y="7452320"/>
            <a:ext cx="2106414" cy="15121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6254" y="683568"/>
            <a:ext cx="6486135" cy="792088"/>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Инвестиционные преимущества</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Текст 2"/>
          <p:cNvSpPr>
            <a:spLocks noGrp="1"/>
          </p:cNvSpPr>
          <p:nvPr>
            <p:ph type="body" idx="1"/>
          </p:nvPr>
        </p:nvSpPr>
        <p:spPr>
          <a:xfrm>
            <a:off x="450230" y="1763688"/>
            <a:ext cx="6840760" cy="6840760"/>
          </a:xfrm>
        </p:spPr>
        <p:style>
          <a:lnRef idx="1">
            <a:schemeClr val="accent2"/>
          </a:lnRef>
          <a:fillRef idx="3">
            <a:schemeClr val="accent2"/>
          </a:fillRef>
          <a:effectRef idx="2">
            <a:schemeClr val="accent2"/>
          </a:effectRef>
          <a:fontRef idx="minor">
            <a:schemeClr val="lt1"/>
          </a:fontRef>
        </p:style>
        <p:txBody>
          <a:bodyPr>
            <a:noAutofit/>
          </a:bodyPr>
          <a:lstStyle/>
          <a:p>
            <a:pPr algn="ctr"/>
            <a:r>
              <a:rPr lang="ru-RU" sz="1600" dirty="0" smtClean="0">
                <a:solidFill>
                  <a:srgbClr val="002060"/>
                </a:solidFill>
                <a:latin typeface="Times New Roman" pitchFamily="18" charset="0"/>
                <a:cs typeface="Times New Roman" pitchFamily="18" charset="0"/>
              </a:rPr>
              <a:t>         Поддерживая официальные контакты и деловые отношения, мы заинтересованы в расширении партнерских связей, тем более  для этого есть перспективы. </a:t>
            </a:r>
          </a:p>
          <a:p>
            <a:pPr algn="just"/>
            <a:endParaRPr lang="ru-RU" sz="1500" dirty="0" smtClean="0">
              <a:solidFill>
                <a:srgbClr val="002060"/>
              </a:solidFill>
              <a:latin typeface="Times New Roman" pitchFamily="18" charset="0"/>
              <a:cs typeface="Times New Roman" pitchFamily="18" charset="0"/>
            </a:endParaRPr>
          </a:p>
          <a:p>
            <a:pPr algn="just"/>
            <a:r>
              <a:rPr lang="ru-RU" sz="1500" b="1" dirty="0" smtClean="0">
                <a:solidFill>
                  <a:srgbClr val="002060"/>
                </a:solidFill>
                <a:latin typeface="Times New Roman" pitchFamily="18" charset="0"/>
                <a:cs typeface="Times New Roman" pitchFamily="18" charset="0"/>
              </a:rPr>
              <a:t>Основными  сильными сторонами  развития территории, а также потенциальными возможностями для инвестиционной деятельности  являются</a:t>
            </a:r>
            <a:r>
              <a:rPr lang="en-US" sz="1500" b="1" dirty="0" smtClean="0">
                <a:solidFill>
                  <a:srgbClr val="002060"/>
                </a:solidFill>
                <a:latin typeface="Times New Roman" pitchFamily="18" charset="0"/>
                <a:cs typeface="Times New Roman" pitchFamily="18" charset="0"/>
              </a:rPr>
              <a:t>:</a:t>
            </a:r>
            <a:endParaRPr lang="ru-RU" sz="1500" b="1" dirty="0" smtClean="0">
              <a:solidFill>
                <a:srgbClr val="002060"/>
              </a:solidFill>
              <a:latin typeface="Times New Roman" pitchFamily="18" charset="0"/>
              <a:cs typeface="Times New Roman" pitchFamily="18" charset="0"/>
            </a:endParaRPr>
          </a:p>
          <a:p>
            <a:pPr algn="just"/>
            <a:endParaRPr lang="en-US" sz="1500" dirty="0" smtClean="0">
              <a:solidFill>
                <a:srgbClr val="002060"/>
              </a:solidFill>
              <a:latin typeface="Times New Roman" pitchFamily="18" charset="0"/>
              <a:cs typeface="Times New Roman" pitchFamily="18" charset="0"/>
            </a:endParaRPr>
          </a:p>
          <a:p>
            <a:pPr indent="457200">
              <a:buClr>
                <a:srgbClr val="002060"/>
              </a:buClr>
              <a:buSzPct val="100000"/>
              <a:buFont typeface="Wingdings" pitchFamily="2" charset="2"/>
              <a:buChar char="§"/>
            </a:pPr>
            <a:r>
              <a:rPr lang="ru-RU" sz="1500" dirty="0" smtClean="0">
                <a:solidFill>
                  <a:srgbClr val="002060"/>
                </a:solidFill>
                <a:latin typeface="Times New Roman" pitchFamily="18" charset="0"/>
                <a:cs typeface="Times New Roman" pitchFamily="18" charset="0"/>
              </a:rPr>
              <a:t>выгодное географическое положение</a:t>
            </a:r>
            <a:r>
              <a:rPr lang="en-US" sz="1500" dirty="0" smtClean="0">
                <a:solidFill>
                  <a:srgbClr val="002060"/>
                </a:solidFill>
                <a:latin typeface="Times New Roman" pitchFamily="18" charset="0"/>
                <a:cs typeface="Times New Roman" pitchFamily="18" charset="0"/>
              </a:rPr>
              <a:t>;</a:t>
            </a:r>
          </a:p>
          <a:p>
            <a:pPr indent="457200">
              <a:buClr>
                <a:srgbClr val="002060"/>
              </a:buClr>
              <a:buSzPct val="100000"/>
              <a:buFont typeface="Wingdings" pitchFamily="2" charset="2"/>
              <a:buChar char="§"/>
            </a:pPr>
            <a:endParaRPr lang="ru-RU" sz="1500" dirty="0" smtClean="0">
              <a:solidFill>
                <a:srgbClr val="002060"/>
              </a:solidFill>
              <a:latin typeface="Times New Roman" pitchFamily="18" charset="0"/>
              <a:cs typeface="Times New Roman" pitchFamily="18" charset="0"/>
            </a:endParaRPr>
          </a:p>
          <a:p>
            <a:pPr indent="457200">
              <a:buClr>
                <a:srgbClr val="002060"/>
              </a:buClr>
              <a:buSzPct val="100000"/>
              <a:buFont typeface="Wingdings" pitchFamily="2" charset="2"/>
              <a:buChar char="§"/>
            </a:pPr>
            <a:r>
              <a:rPr lang="ru-RU" sz="1500" dirty="0" smtClean="0">
                <a:solidFill>
                  <a:srgbClr val="002060"/>
                </a:solidFill>
                <a:latin typeface="Times New Roman" pitchFamily="18" charset="0"/>
                <a:cs typeface="Times New Roman" pitchFamily="18" charset="0"/>
              </a:rPr>
              <a:t>развитая транспортно- </a:t>
            </a:r>
            <a:r>
              <a:rPr lang="ru-RU" sz="1500" dirty="0" err="1" smtClean="0">
                <a:solidFill>
                  <a:srgbClr val="002060"/>
                </a:solidFill>
                <a:latin typeface="Times New Roman" pitchFamily="18" charset="0"/>
                <a:cs typeface="Times New Roman" pitchFamily="18" charset="0"/>
              </a:rPr>
              <a:t>логистическая</a:t>
            </a:r>
            <a:r>
              <a:rPr lang="ru-RU" sz="1500" dirty="0" smtClean="0">
                <a:solidFill>
                  <a:srgbClr val="002060"/>
                </a:solidFill>
                <a:latin typeface="Times New Roman" pitchFamily="18" charset="0"/>
                <a:cs typeface="Times New Roman" pitchFamily="18" charset="0"/>
              </a:rPr>
              <a:t>  инфраструктура</a:t>
            </a:r>
            <a:r>
              <a:rPr lang="en-US" sz="1500" dirty="0" smtClean="0">
                <a:solidFill>
                  <a:srgbClr val="002060"/>
                </a:solidFill>
                <a:latin typeface="Times New Roman" pitchFamily="18" charset="0"/>
                <a:cs typeface="Times New Roman" pitchFamily="18" charset="0"/>
              </a:rPr>
              <a:t>;</a:t>
            </a:r>
          </a:p>
          <a:p>
            <a:pPr indent="457200">
              <a:buClr>
                <a:srgbClr val="002060"/>
              </a:buClr>
              <a:buSzPct val="100000"/>
              <a:buFont typeface="Wingdings" pitchFamily="2" charset="2"/>
              <a:buChar char="§"/>
            </a:pPr>
            <a:endParaRPr lang="ru-RU" sz="1500" dirty="0" smtClean="0">
              <a:solidFill>
                <a:srgbClr val="002060"/>
              </a:solidFill>
              <a:latin typeface="Times New Roman" pitchFamily="18" charset="0"/>
              <a:cs typeface="Times New Roman" pitchFamily="18" charset="0"/>
            </a:endParaRPr>
          </a:p>
          <a:p>
            <a:pPr indent="457200" algn="just">
              <a:buClr>
                <a:srgbClr val="002060"/>
              </a:buClr>
              <a:buSzPct val="100000"/>
              <a:buFont typeface="Wingdings" pitchFamily="2" charset="2"/>
              <a:buChar char="§"/>
            </a:pPr>
            <a:r>
              <a:rPr lang="ru-RU" sz="1500" dirty="0" smtClean="0">
                <a:solidFill>
                  <a:srgbClr val="002060"/>
                </a:solidFill>
                <a:latin typeface="Times New Roman" pitchFamily="18" charset="0"/>
                <a:cs typeface="Times New Roman" pitchFamily="18" charset="0"/>
              </a:rPr>
              <a:t>наличие производственных, складских, офисных площадей и энергетических мощностей, предопределяет</a:t>
            </a:r>
            <a:r>
              <a:rPr lang="en-US" sz="1500" dirty="0" smtClean="0">
                <a:solidFill>
                  <a:srgbClr val="002060"/>
                </a:solidFill>
                <a:latin typeface="Times New Roman" pitchFamily="18" charset="0"/>
                <a:cs typeface="Times New Roman" pitchFamily="18" charset="0"/>
              </a:rPr>
              <a:t> </a:t>
            </a:r>
            <a:r>
              <a:rPr lang="ru-RU" sz="1500" dirty="0" smtClean="0">
                <a:solidFill>
                  <a:srgbClr val="002060"/>
                </a:solidFill>
                <a:latin typeface="Times New Roman" pitchFamily="18" charset="0"/>
                <a:cs typeface="Times New Roman" pitchFamily="18" charset="0"/>
              </a:rPr>
              <a:t> возможность развития нового производства</a:t>
            </a:r>
            <a:r>
              <a:rPr lang="en-US" sz="1500" dirty="0" smtClean="0">
                <a:solidFill>
                  <a:srgbClr val="002060"/>
                </a:solidFill>
                <a:latin typeface="Times New Roman" pitchFamily="18" charset="0"/>
                <a:cs typeface="Times New Roman" pitchFamily="18" charset="0"/>
              </a:rPr>
              <a:t>;</a:t>
            </a:r>
            <a:endParaRPr lang="ru-RU" sz="1500" dirty="0" smtClean="0">
              <a:solidFill>
                <a:srgbClr val="002060"/>
              </a:solidFill>
              <a:latin typeface="Times New Roman" pitchFamily="18" charset="0"/>
              <a:cs typeface="Times New Roman" pitchFamily="18" charset="0"/>
            </a:endParaRPr>
          </a:p>
          <a:p>
            <a:pPr indent="457200" algn="just">
              <a:buClr>
                <a:srgbClr val="002060"/>
              </a:buClr>
              <a:buSzPct val="100000"/>
              <a:buFont typeface="Wingdings" pitchFamily="2" charset="2"/>
              <a:buChar char="§"/>
            </a:pPr>
            <a:endParaRPr lang="ru-RU" sz="1500" dirty="0" smtClean="0">
              <a:solidFill>
                <a:srgbClr val="002060"/>
              </a:solidFill>
              <a:latin typeface="Times New Roman" pitchFamily="18" charset="0"/>
              <a:cs typeface="Times New Roman" pitchFamily="18" charset="0"/>
            </a:endParaRPr>
          </a:p>
          <a:p>
            <a:pPr indent="457200" algn="just">
              <a:buClr>
                <a:srgbClr val="002060"/>
              </a:buClr>
              <a:buSzPct val="100000"/>
              <a:buFont typeface="Wingdings" pitchFamily="2" charset="2"/>
              <a:buChar char="§"/>
            </a:pPr>
            <a:r>
              <a:rPr lang="ru-RU" sz="1500" dirty="0" smtClean="0">
                <a:solidFill>
                  <a:srgbClr val="002060"/>
                </a:solidFill>
                <a:latin typeface="Times New Roman" pitchFamily="18" charset="0"/>
                <a:cs typeface="Times New Roman" pitchFamily="18" charset="0"/>
              </a:rPr>
              <a:t>выгодное расположение инвестиционных площадок</a:t>
            </a:r>
            <a:r>
              <a:rPr lang="en-US" sz="1500" dirty="0" smtClean="0">
                <a:solidFill>
                  <a:srgbClr val="002060"/>
                </a:solidFill>
                <a:latin typeface="Times New Roman" pitchFamily="18" charset="0"/>
                <a:cs typeface="Times New Roman" pitchFamily="18" charset="0"/>
              </a:rPr>
              <a:t>;</a:t>
            </a:r>
            <a:endParaRPr lang="ru-RU" sz="1500" dirty="0" smtClean="0">
              <a:solidFill>
                <a:srgbClr val="002060"/>
              </a:solidFill>
              <a:latin typeface="Times New Roman" pitchFamily="18" charset="0"/>
              <a:cs typeface="Times New Roman" pitchFamily="18" charset="0"/>
            </a:endParaRPr>
          </a:p>
          <a:p>
            <a:pPr indent="457200">
              <a:buClr>
                <a:srgbClr val="002060"/>
              </a:buClr>
              <a:buSzPct val="100000"/>
              <a:buFont typeface="Wingdings" pitchFamily="2" charset="2"/>
              <a:buChar char="§"/>
            </a:pPr>
            <a:endParaRPr lang="en-US" sz="1500" dirty="0" smtClean="0">
              <a:solidFill>
                <a:srgbClr val="002060"/>
              </a:solidFill>
              <a:latin typeface="Times New Roman" pitchFamily="18" charset="0"/>
              <a:cs typeface="Times New Roman" pitchFamily="18" charset="0"/>
            </a:endParaRPr>
          </a:p>
          <a:p>
            <a:pPr indent="457200" algn="just">
              <a:buClr>
                <a:srgbClr val="002060"/>
              </a:buClr>
              <a:buSzPct val="100000"/>
              <a:buFont typeface="Wingdings" pitchFamily="2" charset="2"/>
              <a:buChar char="§"/>
            </a:pPr>
            <a:r>
              <a:rPr lang="ru-RU" sz="1500" dirty="0" smtClean="0">
                <a:solidFill>
                  <a:srgbClr val="002060"/>
                </a:solidFill>
                <a:latin typeface="Times New Roman" pitchFamily="18" charset="0"/>
                <a:cs typeface="Times New Roman" pitchFamily="18" charset="0"/>
              </a:rPr>
              <a:t>на базе успешно функционирующих сельскохозяйственных предприятий возможно открытие линий по производству мясной и молочной продукции на основе переработки сельскохозяйственного сырья предприятий района</a:t>
            </a:r>
            <a:r>
              <a:rPr lang="en-US" sz="1500" dirty="0" smtClean="0">
                <a:solidFill>
                  <a:srgbClr val="002060"/>
                </a:solidFill>
                <a:latin typeface="Times New Roman" pitchFamily="18" charset="0"/>
                <a:cs typeface="Times New Roman" pitchFamily="18" charset="0"/>
              </a:rPr>
              <a:t>;</a:t>
            </a:r>
            <a:endParaRPr lang="ru-RU" sz="1500" dirty="0" smtClean="0">
              <a:solidFill>
                <a:srgbClr val="002060"/>
              </a:solidFill>
              <a:latin typeface="Times New Roman" pitchFamily="18" charset="0"/>
              <a:cs typeface="Times New Roman" pitchFamily="18" charset="0"/>
            </a:endParaRPr>
          </a:p>
          <a:p>
            <a:pPr indent="457200" algn="just">
              <a:buClr>
                <a:srgbClr val="002060"/>
              </a:buClr>
              <a:buSzPct val="100000"/>
              <a:buFont typeface="Wingdings" pitchFamily="2" charset="2"/>
              <a:buChar char="§"/>
            </a:pPr>
            <a:endParaRPr lang="ru-RU" sz="1500" dirty="0" smtClean="0">
              <a:solidFill>
                <a:srgbClr val="002060"/>
              </a:solidFill>
              <a:latin typeface="Times New Roman" pitchFamily="18" charset="0"/>
              <a:cs typeface="Times New Roman" pitchFamily="18" charset="0"/>
            </a:endParaRPr>
          </a:p>
          <a:p>
            <a:pPr indent="457200" algn="just">
              <a:buClr>
                <a:srgbClr val="002060"/>
              </a:buClr>
              <a:buSzPct val="100000"/>
              <a:buFont typeface="Wingdings" pitchFamily="2" charset="2"/>
              <a:buChar char="§"/>
            </a:pPr>
            <a:r>
              <a:rPr lang="ru-RU" sz="1500" dirty="0" smtClean="0">
                <a:solidFill>
                  <a:srgbClr val="002060"/>
                </a:solidFill>
                <a:latin typeface="Times New Roman" pitchFamily="18" charset="0"/>
                <a:cs typeface="Times New Roman" pitchFamily="18" charset="0"/>
              </a:rPr>
              <a:t>в целях создания благоприятного социального климата и формирования здорового образа жизни населения района  возможно развитие туризма</a:t>
            </a:r>
            <a:r>
              <a:rPr lang="en-US" sz="1500" dirty="0" smtClean="0">
                <a:solidFill>
                  <a:srgbClr val="002060"/>
                </a:solidFill>
                <a:latin typeface="Times New Roman" pitchFamily="18" charset="0"/>
                <a:cs typeface="Times New Roman" pitchFamily="18" charset="0"/>
              </a:rPr>
              <a:t>;</a:t>
            </a:r>
            <a:r>
              <a:rPr lang="ru-RU" sz="1500" dirty="0" smtClean="0">
                <a:solidFill>
                  <a:srgbClr val="002060"/>
                </a:solidFill>
                <a:latin typeface="Times New Roman" pitchFamily="18" charset="0"/>
                <a:cs typeface="Times New Roman" pitchFamily="18" charset="0"/>
              </a:rPr>
              <a:t>  </a:t>
            </a:r>
          </a:p>
          <a:p>
            <a:pPr indent="457200" algn="just">
              <a:buClr>
                <a:srgbClr val="002060"/>
              </a:buClr>
              <a:buSzPct val="100000"/>
              <a:buFont typeface="Wingdings" pitchFamily="2" charset="2"/>
              <a:buChar char="§"/>
            </a:pPr>
            <a:endParaRPr lang="ru-RU" sz="1500" dirty="0" smtClean="0">
              <a:solidFill>
                <a:srgbClr val="002060"/>
              </a:solidFill>
              <a:latin typeface="Times New Roman" pitchFamily="18" charset="0"/>
              <a:cs typeface="Times New Roman" pitchFamily="18" charset="0"/>
            </a:endParaRPr>
          </a:p>
          <a:p>
            <a:pPr indent="457200" algn="just">
              <a:buClr>
                <a:srgbClr val="002060"/>
              </a:buClr>
              <a:buSzPct val="100000"/>
              <a:buFont typeface="Wingdings" pitchFamily="2" charset="2"/>
              <a:buChar char="§"/>
            </a:pPr>
            <a:r>
              <a:rPr lang="ru-RU" sz="1500" dirty="0" smtClean="0">
                <a:solidFill>
                  <a:srgbClr val="002060"/>
                </a:solidFill>
                <a:latin typeface="Times New Roman" pitchFamily="18" charset="0"/>
                <a:cs typeface="Times New Roman" pitchFamily="18" charset="0"/>
              </a:rPr>
              <a:t>развитие специализированных видов туризма. </a:t>
            </a:r>
          </a:p>
          <a:p>
            <a:pPr indent="457200"/>
            <a:endParaRPr lang="ru-RU" sz="1400" dirty="0" smtClean="0">
              <a:solidFill>
                <a:srgbClr val="002060"/>
              </a:solidFill>
              <a:latin typeface="Times New Roman" pitchFamily="18" charset="0"/>
              <a:cs typeface="Times New Roman" pitchFamily="18" charset="0"/>
            </a:endParaRPr>
          </a:p>
          <a:p>
            <a:pPr indent="457200"/>
            <a:endParaRPr lang="ru-RU" sz="1400" dirty="0" smtClean="0">
              <a:solidFill>
                <a:srgbClr val="002060"/>
              </a:solidFill>
              <a:latin typeface="Times New Roman" pitchFamily="18" charset="0"/>
              <a:cs typeface="Times New Roman" pitchFamily="18" charset="0"/>
            </a:endParaRPr>
          </a:p>
          <a:p>
            <a:endParaRPr lang="ru-RU" sz="1400" b="1" dirty="0" smtClean="0">
              <a:solidFill>
                <a:srgbClr val="002060"/>
              </a:solidFill>
              <a:latin typeface="Times New Roman" pitchFamily="18" charset="0"/>
              <a:cs typeface="Times New Roman" pitchFamily="18" charset="0"/>
            </a:endParaRPr>
          </a:p>
          <a:p>
            <a:endParaRPr lang="ru-RU" sz="1400" dirty="0" smtClean="0">
              <a:solidFill>
                <a:srgbClr val="002060"/>
              </a:solidFill>
              <a:latin typeface="Times New Roman" pitchFamily="18" charset="0"/>
              <a:cs typeface="Times New Roman" pitchFamily="18" charset="0"/>
            </a:endParaRPr>
          </a:p>
          <a:p>
            <a:endParaRPr lang="ru-RU" sz="1400" dirty="0" smtClean="0">
              <a:solidFill>
                <a:srgbClr val="002060"/>
              </a:solidFill>
              <a:latin typeface="Times New Roman" pitchFamily="18" charset="0"/>
              <a:cs typeface="Times New Roman" pitchFamily="18" charset="0"/>
            </a:endParaRPr>
          </a:p>
          <a:p>
            <a:r>
              <a:rPr lang="ru-RU" sz="1400" dirty="0" smtClean="0">
                <a:solidFill>
                  <a:srgbClr val="002060"/>
                </a:solidFill>
                <a:latin typeface="Times New Roman" pitchFamily="18" charset="0"/>
                <a:cs typeface="Times New Roman" pitchFamily="18" charset="0"/>
              </a:rPr>
              <a:t>     </a:t>
            </a:r>
            <a:endParaRPr lang="ru-RU" sz="14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66254" y="539552"/>
            <a:ext cx="6192688" cy="864096"/>
          </a:xfrm>
        </p:spPr>
        <p:style>
          <a:lnRef idx="1">
            <a:schemeClr val="accent2"/>
          </a:lnRef>
          <a:fillRef idx="3">
            <a:schemeClr val="accent2"/>
          </a:fillRef>
          <a:effectRef idx="2">
            <a:schemeClr val="accent2"/>
          </a:effectRef>
          <a:fontRef idx="minor">
            <a:schemeClr val="lt1"/>
          </a:fontRef>
        </p:style>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Руководство и контакты</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028" name="Picture 4" descr="D:\User\Desktop\РАБОТА\Инвестиции\ИНВестиционный Паспорт\фото руководителей\IMG_0312.JPG"/>
          <p:cNvPicPr>
            <a:picLocks noChangeAspect="1" noChangeArrowheads="1"/>
          </p:cNvPicPr>
          <p:nvPr/>
        </p:nvPicPr>
        <p:blipFill>
          <a:blip r:embed="rId2" cstate="print"/>
          <a:srcRect/>
          <a:stretch>
            <a:fillRect/>
          </a:stretch>
        </p:blipFill>
        <p:spPr bwMode="auto">
          <a:xfrm>
            <a:off x="2610470" y="1907704"/>
            <a:ext cx="2107694" cy="2736304"/>
          </a:xfrm>
          <a:prstGeom prst="rect">
            <a:avLst/>
          </a:prstGeom>
          <a:noFill/>
        </p:spPr>
      </p:pic>
      <p:pic>
        <p:nvPicPr>
          <p:cNvPr id="1029" name="Picture 5" descr="D:\User\Desktop\РАБОТА\Инвестиции\ИНВестиционный Паспорт\фото руководителей\IMG_0307.JPG"/>
          <p:cNvPicPr>
            <a:picLocks noChangeAspect="1" noChangeArrowheads="1"/>
          </p:cNvPicPr>
          <p:nvPr/>
        </p:nvPicPr>
        <p:blipFill>
          <a:blip r:embed="rId3" cstate="print"/>
          <a:srcRect r="2139"/>
          <a:stretch>
            <a:fillRect/>
          </a:stretch>
        </p:blipFill>
        <p:spPr bwMode="auto">
          <a:xfrm>
            <a:off x="2898502" y="5652120"/>
            <a:ext cx="1512168" cy="2160240"/>
          </a:xfrm>
          <a:prstGeom prst="rect">
            <a:avLst/>
          </a:prstGeom>
          <a:noFill/>
        </p:spPr>
      </p:pic>
      <p:pic>
        <p:nvPicPr>
          <p:cNvPr id="1032" name="Picture 8" descr="D:\User\Desktop\РАБОТА\Инвестиции\ИНВестиционный Паспорт\фото руководителей\IMG_0325.JPG"/>
          <p:cNvPicPr>
            <a:picLocks noChangeAspect="1" noChangeArrowheads="1"/>
          </p:cNvPicPr>
          <p:nvPr/>
        </p:nvPicPr>
        <p:blipFill>
          <a:blip r:embed="rId4" cstate="print"/>
          <a:srcRect l="7878" r="9403" b="13728"/>
          <a:stretch>
            <a:fillRect/>
          </a:stretch>
        </p:blipFill>
        <p:spPr bwMode="auto">
          <a:xfrm>
            <a:off x="5346774" y="5652120"/>
            <a:ext cx="1512168" cy="2160240"/>
          </a:xfrm>
          <a:prstGeom prst="rect">
            <a:avLst/>
          </a:prstGeom>
          <a:noFill/>
        </p:spPr>
      </p:pic>
      <p:sp>
        <p:nvSpPr>
          <p:cNvPr id="12" name="TextBox 11"/>
          <p:cNvSpPr txBox="1"/>
          <p:nvPr/>
        </p:nvSpPr>
        <p:spPr>
          <a:xfrm>
            <a:off x="2610470" y="4572000"/>
            <a:ext cx="2088232"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1200" dirty="0" smtClean="0">
                <a:solidFill>
                  <a:srgbClr val="002060"/>
                </a:solidFill>
                <a:latin typeface="Times New Roman" pitchFamily="18" charset="0"/>
                <a:cs typeface="Times New Roman" pitchFamily="18" charset="0"/>
              </a:rPr>
              <a:t>Глава района            </a:t>
            </a:r>
            <a:r>
              <a:rPr lang="ru-RU" sz="1200" dirty="0" err="1" smtClean="0">
                <a:solidFill>
                  <a:srgbClr val="002060"/>
                </a:solidFill>
                <a:latin typeface="Times New Roman" pitchFamily="18" charset="0"/>
                <a:cs typeface="Times New Roman" pitchFamily="18" charset="0"/>
              </a:rPr>
              <a:t>Н.Н.Змушко</a:t>
            </a:r>
            <a:r>
              <a:rPr lang="ru-RU" sz="1200" dirty="0" smtClean="0">
                <a:solidFill>
                  <a:srgbClr val="002060"/>
                </a:solidFill>
                <a:latin typeface="Times New Roman" pitchFamily="18" charset="0"/>
                <a:cs typeface="Times New Roman" pitchFamily="18" charset="0"/>
              </a:rPr>
              <a:t>            8(41638)21406</a:t>
            </a:r>
            <a:endParaRPr lang="ru-RU" sz="1200" dirty="0">
              <a:solidFill>
                <a:srgbClr val="002060"/>
              </a:solidFill>
              <a:latin typeface="Times New Roman" pitchFamily="18" charset="0"/>
              <a:cs typeface="Times New Roman" pitchFamily="18" charset="0"/>
            </a:endParaRPr>
          </a:p>
        </p:txBody>
      </p:sp>
      <p:sp>
        <p:nvSpPr>
          <p:cNvPr id="13" name="TextBox 12"/>
          <p:cNvSpPr txBox="1"/>
          <p:nvPr/>
        </p:nvSpPr>
        <p:spPr>
          <a:xfrm>
            <a:off x="306214" y="7884369"/>
            <a:ext cx="2016224" cy="73866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1050" dirty="0" smtClean="0">
                <a:solidFill>
                  <a:srgbClr val="002060"/>
                </a:solidFill>
                <a:latin typeface="Times New Roman" pitchFamily="18" charset="0"/>
                <a:cs typeface="Times New Roman" pitchFamily="18" charset="0"/>
              </a:rPr>
              <a:t>Первый заместитель главы Администрации района </a:t>
            </a:r>
          </a:p>
          <a:p>
            <a:pPr algn="ctr"/>
            <a:r>
              <a:rPr lang="ru-RU" sz="1050" smtClean="0">
                <a:solidFill>
                  <a:srgbClr val="002060"/>
                </a:solidFill>
                <a:latin typeface="Times New Roman" pitchFamily="18" charset="0"/>
                <a:cs typeface="Times New Roman" pitchFamily="18" charset="0"/>
              </a:rPr>
              <a:t>К.Е.Колодин</a:t>
            </a:r>
            <a:r>
              <a:rPr lang="ru-RU" sz="1050" dirty="0" smtClean="0">
                <a:solidFill>
                  <a:srgbClr val="002060"/>
                </a:solidFill>
                <a:latin typeface="Times New Roman" pitchFamily="18" charset="0"/>
                <a:cs typeface="Times New Roman" pitchFamily="18" charset="0"/>
              </a:rPr>
              <a:t/>
            </a:r>
            <a:br>
              <a:rPr lang="ru-RU" sz="1050" dirty="0" smtClean="0">
                <a:solidFill>
                  <a:srgbClr val="002060"/>
                </a:solidFill>
                <a:latin typeface="Times New Roman" pitchFamily="18" charset="0"/>
                <a:cs typeface="Times New Roman" pitchFamily="18" charset="0"/>
              </a:rPr>
            </a:br>
            <a:r>
              <a:rPr lang="ru-RU" sz="1050" dirty="0" smtClean="0">
                <a:solidFill>
                  <a:srgbClr val="002060"/>
                </a:solidFill>
                <a:latin typeface="Times New Roman" pitchFamily="18" charset="0"/>
                <a:cs typeface="Times New Roman" pitchFamily="18" charset="0"/>
              </a:rPr>
              <a:t>8(41638)21219</a:t>
            </a:r>
            <a:endParaRPr lang="ru-RU" sz="1050" dirty="0">
              <a:solidFill>
                <a:srgbClr val="002060"/>
              </a:solidFill>
              <a:latin typeface="Times New Roman" pitchFamily="18" charset="0"/>
              <a:cs typeface="Times New Roman" pitchFamily="18" charset="0"/>
            </a:endParaRPr>
          </a:p>
        </p:txBody>
      </p:sp>
      <p:sp>
        <p:nvSpPr>
          <p:cNvPr id="18" name="TextBox 17"/>
          <p:cNvSpPr txBox="1"/>
          <p:nvPr/>
        </p:nvSpPr>
        <p:spPr>
          <a:xfrm>
            <a:off x="2466454" y="7884368"/>
            <a:ext cx="2376264" cy="86177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1000" dirty="0" smtClean="0">
                <a:solidFill>
                  <a:srgbClr val="002060"/>
                </a:solidFill>
                <a:latin typeface="Times New Roman" pitchFamily="18" charset="0"/>
                <a:cs typeface="Times New Roman" pitchFamily="18" charset="0"/>
              </a:rPr>
              <a:t>Заместитель главы Администрации района по экономике и финансам – начальник финансового управления</a:t>
            </a:r>
          </a:p>
          <a:p>
            <a:pPr algn="ctr"/>
            <a:r>
              <a:rPr lang="ru-RU" sz="1000" dirty="0" smtClean="0">
                <a:solidFill>
                  <a:srgbClr val="002060"/>
                </a:solidFill>
                <a:latin typeface="Times New Roman" pitchFamily="18" charset="0"/>
                <a:cs typeface="Times New Roman" pitchFamily="18" charset="0"/>
              </a:rPr>
              <a:t>С.С.Евсеева                            8(41638)21231</a:t>
            </a:r>
            <a:endParaRPr lang="ru-RU" sz="1000" dirty="0">
              <a:solidFill>
                <a:srgbClr val="002060"/>
              </a:solidFill>
              <a:latin typeface="Times New Roman" pitchFamily="18" charset="0"/>
              <a:cs typeface="Times New Roman" pitchFamily="18" charset="0"/>
            </a:endParaRPr>
          </a:p>
        </p:txBody>
      </p:sp>
      <p:sp>
        <p:nvSpPr>
          <p:cNvPr id="19" name="TextBox 18"/>
          <p:cNvSpPr txBox="1"/>
          <p:nvPr/>
        </p:nvSpPr>
        <p:spPr>
          <a:xfrm>
            <a:off x="5202758" y="7884368"/>
            <a:ext cx="1872208" cy="86177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1000" dirty="0" smtClean="0">
                <a:solidFill>
                  <a:srgbClr val="002060"/>
                </a:solidFill>
                <a:latin typeface="Times New Roman" pitchFamily="18" charset="0"/>
                <a:cs typeface="Times New Roman" pitchFamily="18" charset="0"/>
              </a:rPr>
              <a:t>Заместитель главы Администрации района по социальным вопросам С.М.Пашкина                             8 41638) 21230</a:t>
            </a:r>
            <a:endParaRPr lang="ru-RU" sz="1000" dirty="0">
              <a:solidFill>
                <a:srgbClr val="002060"/>
              </a:solidFill>
              <a:latin typeface="Times New Roman" pitchFamily="18" charset="0"/>
              <a:cs typeface="Times New Roman" pitchFamily="18" charset="0"/>
            </a:endParaRPr>
          </a:p>
        </p:txBody>
      </p:sp>
      <p:pic>
        <p:nvPicPr>
          <p:cNvPr id="3" name="Picture 3" descr="D:\UserFailes\Desktop\На сайт\IMG_04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31" y="5652120"/>
            <a:ext cx="1993907" cy="22035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r>
            <a:br>
              <a:rPr lang="ru-RU" dirty="0" smtClean="0"/>
            </a:br>
            <a:endParaRPr lang="ru-RU" dirty="0"/>
          </a:p>
        </p:txBody>
      </p:sp>
      <p:sp>
        <p:nvSpPr>
          <p:cNvPr id="3" name="Текст 2"/>
          <p:cNvSpPr>
            <a:spLocks noGrp="1"/>
          </p:cNvSpPr>
          <p:nvPr>
            <p:ph type="body" idx="1"/>
          </p:nvPr>
        </p:nvSpPr>
        <p:spPr>
          <a:xfrm>
            <a:off x="378222" y="683568"/>
            <a:ext cx="6912768" cy="5616624"/>
          </a:xfrm>
        </p:spPr>
        <p:style>
          <a:lnRef idx="1">
            <a:schemeClr val="accent2"/>
          </a:lnRef>
          <a:fillRef idx="3">
            <a:schemeClr val="accent2"/>
          </a:fillRef>
          <a:effectRef idx="2">
            <a:schemeClr val="accent2"/>
          </a:effectRef>
          <a:fontRef idx="minor">
            <a:schemeClr val="lt1"/>
          </a:fontRef>
        </p:style>
        <p:txBody>
          <a:bodyPr>
            <a:noAutofit/>
          </a:bodyPr>
          <a:lstStyle/>
          <a:p>
            <a:pPr algn="ctr"/>
            <a:r>
              <a:rPr lang="ru-RU" sz="2000" b="1" i="1" dirty="0" smtClean="0">
                <a:solidFill>
                  <a:srgbClr val="002060"/>
                </a:solidFill>
                <a:latin typeface="Times New Roman" pitchFamily="18" charset="0"/>
                <a:cs typeface="Times New Roman" pitchFamily="18" charset="0"/>
              </a:rPr>
              <a:t>Тамбовский  район </a:t>
            </a:r>
            <a:r>
              <a:rPr lang="ru-RU" sz="2000" i="1" dirty="0" smtClean="0">
                <a:solidFill>
                  <a:srgbClr val="002060"/>
                </a:solidFill>
                <a:latin typeface="Times New Roman" pitchFamily="18" charset="0"/>
                <a:cs typeface="Times New Roman" pitchFamily="18" charset="0"/>
              </a:rPr>
              <a:t>открыт для взаимовыгодного сотрудничества, готов к серьёзной и честной работе со всеми заинтересованными сторонами, способен успешно реализовывать и воплощать новые идеи и инвестиционные проекты</a:t>
            </a:r>
          </a:p>
          <a:p>
            <a:pPr algn="ctr"/>
            <a:r>
              <a:rPr lang="ru-RU" sz="2000" i="1" dirty="0" smtClean="0">
                <a:solidFill>
                  <a:srgbClr val="002060"/>
                </a:solidFill>
                <a:latin typeface="Times New Roman" pitchFamily="18" charset="0"/>
                <a:cs typeface="Times New Roman" pitchFamily="18" charset="0"/>
              </a:rPr>
              <a:t>Добро пожаловать в Тамбовский  муниципальный район!</a:t>
            </a:r>
          </a:p>
          <a:p>
            <a:pPr algn="ctr"/>
            <a:endParaRPr lang="ru-RU" sz="2000" dirty="0" smtClean="0">
              <a:solidFill>
                <a:srgbClr val="002060"/>
              </a:solidFill>
              <a:latin typeface="Times New Roman" pitchFamily="18" charset="0"/>
              <a:cs typeface="Times New Roman" pitchFamily="18" charset="0"/>
            </a:endParaRPr>
          </a:p>
          <a:p>
            <a:pPr algn="ctr"/>
            <a:endParaRPr lang="ru-RU" sz="2000" dirty="0" smtClean="0">
              <a:solidFill>
                <a:srgbClr val="002060"/>
              </a:solidFill>
              <a:latin typeface="Times New Roman" pitchFamily="18" charset="0"/>
              <a:cs typeface="Times New Roman" pitchFamily="18" charset="0"/>
            </a:endParaRPr>
          </a:p>
          <a:p>
            <a:pPr algn="ctr"/>
            <a:endParaRPr lang="ru-RU" sz="2000" dirty="0" smtClean="0">
              <a:solidFill>
                <a:srgbClr val="002060"/>
              </a:solidFill>
              <a:latin typeface="Times New Roman" pitchFamily="18" charset="0"/>
              <a:cs typeface="Times New Roman" pitchFamily="18" charset="0"/>
            </a:endParaRPr>
          </a:p>
          <a:p>
            <a:pPr algn="ctr"/>
            <a:endParaRPr lang="ru-RU" sz="2000" dirty="0" smtClean="0">
              <a:solidFill>
                <a:srgbClr val="002060"/>
              </a:solidFill>
              <a:latin typeface="Times New Roman" pitchFamily="18" charset="0"/>
              <a:cs typeface="Times New Roman" pitchFamily="18" charset="0"/>
            </a:endParaRPr>
          </a:p>
          <a:p>
            <a:pPr algn="ctr"/>
            <a:r>
              <a:rPr lang="ru-RU" sz="2000" b="1" dirty="0" smtClean="0">
                <a:solidFill>
                  <a:srgbClr val="002060"/>
                </a:solidFill>
                <a:latin typeface="Times New Roman" pitchFamily="18" charset="0"/>
                <a:cs typeface="Times New Roman" pitchFamily="18" charset="0"/>
              </a:rPr>
              <a:t>Администрация Тамбовского района Амурской области</a:t>
            </a:r>
          </a:p>
          <a:p>
            <a:pPr algn="ctr"/>
            <a:r>
              <a:rPr lang="ru-RU" sz="2000" b="1" dirty="0" smtClean="0">
                <a:solidFill>
                  <a:srgbClr val="002060"/>
                </a:solidFill>
                <a:latin typeface="Times New Roman" pitchFamily="18" charset="0"/>
                <a:cs typeface="Times New Roman" pitchFamily="18" charset="0"/>
              </a:rPr>
              <a:t> </a:t>
            </a:r>
            <a:r>
              <a:rPr lang="ru-RU" sz="2000" dirty="0" smtClean="0">
                <a:solidFill>
                  <a:srgbClr val="002060"/>
                </a:solidFill>
                <a:latin typeface="Times New Roman" pitchFamily="18" charset="0"/>
                <a:cs typeface="Times New Roman" pitchFamily="18" charset="0"/>
              </a:rPr>
              <a:t>676950, Амурская область с. Тамбовка, ул. Ленинская, 90</a:t>
            </a:r>
          </a:p>
          <a:p>
            <a:pPr algn="ctr"/>
            <a:r>
              <a:rPr lang="ru-RU" sz="2000" dirty="0" smtClean="0">
                <a:solidFill>
                  <a:srgbClr val="002060"/>
                </a:solidFill>
                <a:latin typeface="Times New Roman" pitchFamily="18" charset="0"/>
                <a:cs typeface="Times New Roman" pitchFamily="18" charset="0"/>
              </a:rPr>
              <a:t> тел: 8(41638) 21439.</a:t>
            </a:r>
          </a:p>
          <a:p>
            <a:pPr algn="ctr"/>
            <a:r>
              <a:rPr lang="ru-RU" sz="2000" dirty="0" smtClean="0">
                <a:solidFill>
                  <a:srgbClr val="002060"/>
                </a:solidFill>
                <a:latin typeface="Times New Roman" pitchFamily="18" charset="0"/>
                <a:cs typeface="Times New Roman" pitchFamily="18" charset="0"/>
              </a:rPr>
              <a:t>    Официальный сайт: </a:t>
            </a:r>
            <a:r>
              <a:rPr lang="ru-RU" sz="2000" u="sng" dirty="0" smtClean="0">
                <a:solidFill>
                  <a:srgbClr val="002060"/>
                </a:solidFill>
                <a:latin typeface="Times New Roman" pitchFamily="18" charset="0"/>
                <a:cs typeface="Times New Roman" pitchFamily="18" charset="0"/>
              </a:rPr>
              <a:t>http://тамбр.рф</a:t>
            </a:r>
            <a:r>
              <a:rPr lang="ru-RU" sz="2000" dirty="0" smtClean="0">
                <a:solidFill>
                  <a:srgbClr val="002060"/>
                </a:solidFill>
                <a:latin typeface="Times New Roman" pitchFamily="18" charset="0"/>
                <a:cs typeface="Times New Roman" pitchFamily="18" charset="0"/>
              </a:rPr>
              <a:t>,  </a:t>
            </a:r>
          </a:p>
          <a:p>
            <a:pPr algn="ctr"/>
            <a:r>
              <a:rPr lang="ru-RU" sz="2000" dirty="0" smtClean="0">
                <a:solidFill>
                  <a:srgbClr val="002060"/>
                </a:solidFill>
                <a:latin typeface="Times New Roman" pitchFamily="18" charset="0"/>
                <a:cs typeface="Times New Roman" pitchFamily="18" charset="0"/>
              </a:rPr>
              <a:t> </a:t>
            </a:r>
            <a:r>
              <a:rPr lang="en-US" sz="2000" dirty="0" smtClean="0">
                <a:solidFill>
                  <a:srgbClr val="002060"/>
                </a:solidFill>
                <a:latin typeface="Times New Roman" pitchFamily="18" charset="0"/>
                <a:cs typeface="Times New Roman" pitchFamily="18" charset="0"/>
              </a:rPr>
              <a:t>E</a:t>
            </a:r>
            <a:r>
              <a:rPr lang="ru-RU" sz="2000" dirty="0" smtClean="0">
                <a:solidFill>
                  <a:srgbClr val="002060"/>
                </a:solidFill>
                <a:latin typeface="Times New Roman" pitchFamily="18" charset="0"/>
                <a:cs typeface="Times New Roman" pitchFamily="18" charset="0"/>
              </a:rPr>
              <a:t>-</a:t>
            </a:r>
            <a:r>
              <a:rPr lang="en-US" sz="2000" dirty="0" err="1" smtClean="0">
                <a:solidFill>
                  <a:srgbClr val="002060"/>
                </a:solidFill>
                <a:latin typeface="Times New Roman" pitchFamily="18" charset="0"/>
                <a:cs typeface="Times New Roman" pitchFamily="18" charset="0"/>
              </a:rPr>
              <a:t>maiI</a:t>
            </a:r>
            <a:r>
              <a:rPr lang="ru-RU" sz="2000" dirty="0" smtClean="0">
                <a:solidFill>
                  <a:srgbClr val="002060"/>
                </a:solidFill>
                <a:latin typeface="Times New Roman" pitchFamily="18" charset="0"/>
                <a:cs typeface="Times New Roman" pitchFamily="18" charset="0"/>
              </a:rPr>
              <a:t>:</a:t>
            </a:r>
            <a:r>
              <a:rPr lang="en-US" sz="2000" dirty="0" err="1" smtClean="0">
                <a:solidFill>
                  <a:srgbClr val="002060"/>
                </a:solidFill>
                <a:latin typeface="Times New Roman" pitchFamily="18" charset="0"/>
                <a:cs typeface="Times New Roman" pitchFamily="18" charset="0"/>
              </a:rPr>
              <a:t>pri</a:t>
            </a:r>
            <a:r>
              <a:rPr lang="ru-RU" sz="2000" dirty="0" smtClean="0">
                <a:solidFill>
                  <a:srgbClr val="002060"/>
                </a:solidFill>
                <a:latin typeface="Times New Roman" pitchFamily="18" charset="0"/>
                <a:cs typeface="Times New Roman" pitchFamily="18" charset="0"/>
              </a:rPr>
              <a:t>-</a:t>
            </a:r>
            <a:r>
              <a:rPr lang="en-US" sz="2000" dirty="0" err="1" smtClean="0">
                <a:solidFill>
                  <a:srgbClr val="002060"/>
                </a:solidFill>
                <a:latin typeface="Times New Roman" pitchFamily="18" charset="0"/>
                <a:cs typeface="Times New Roman" pitchFamily="18" charset="0"/>
              </a:rPr>
              <a:t>atr</a:t>
            </a:r>
            <a:r>
              <a:rPr lang="ru-RU" sz="2000" dirty="0" smtClean="0">
                <a:solidFill>
                  <a:srgbClr val="002060"/>
                </a:solidFill>
                <a:latin typeface="Times New Roman" pitchFamily="18" charset="0"/>
                <a:cs typeface="Times New Roman" pitchFamily="18" charset="0"/>
              </a:rPr>
              <a:t>@</a:t>
            </a:r>
            <a:r>
              <a:rPr lang="en-US" sz="2000" dirty="0" err="1" smtClean="0">
                <a:solidFill>
                  <a:srgbClr val="002060"/>
                </a:solidFill>
                <a:latin typeface="Times New Roman" pitchFamily="18" charset="0"/>
                <a:cs typeface="Times New Roman" pitchFamily="18" charset="0"/>
              </a:rPr>
              <a:t>amur</a:t>
            </a:r>
            <a:r>
              <a:rPr lang="ru-RU" sz="2000" dirty="0" smtClean="0">
                <a:solidFill>
                  <a:srgbClr val="002060"/>
                </a:solidFill>
                <a:latin typeface="Times New Roman" pitchFamily="18" charset="0"/>
                <a:cs typeface="Times New Roman" pitchFamily="18" charset="0"/>
              </a:rPr>
              <a:t>.</a:t>
            </a:r>
            <a:r>
              <a:rPr lang="en-US" sz="2000" dirty="0" err="1" smtClean="0">
                <a:solidFill>
                  <a:srgbClr val="002060"/>
                </a:solidFill>
                <a:latin typeface="Times New Roman" pitchFamily="18" charset="0"/>
                <a:cs typeface="Times New Roman" pitchFamily="18" charset="0"/>
              </a:rPr>
              <a:t>ru</a:t>
            </a:r>
            <a:endParaRPr lang="ru-RU" sz="2000" dirty="0" smtClean="0">
              <a:solidFill>
                <a:srgbClr val="002060"/>
              </a:solidFill>
              <a:latin typeface="Times New Roman" pitchFamily="18" charset="0"/>
              <a:cs typeface="Times New Roman" pitchFamily="18" charset="0"/>
            </a:endParaRPr>
          </a:p>
          <a:p>
            <a:r>
              <a:rPr lang="ru-RU" sz="2000" dirty="0" smtClean="0">
                <a:solidFill>
                  <a:srgbClr val="002060"/>
                </a:solidFill>
                <a:latin typeface="Times New Roman" pitchFamily="18" charset="0"/>
                <a:cs typeface="Times New Roman" pitchFamily="18" charset="0"/>
              </a:rPr>
              <a:t> </a:t>
            </a:r>
          </a:p>
          <a:p>
            <a:pPr algn="ctr"/>
            <a:endParaRPr lang="ru-RU" sz="2000" dirty="0" smtClean="0">
              <a:solidFill>
                <a:srgbClr val="002060"/>
              </a:solidFill>
            </a:endParaRPr>
          </a:p>
          <a:p>
            <a:endParaRPr lang="ru-RU" sz="2000" dirty="0">
              <a:solidFill>
                <a:srgbClr val="002060"/>
              </a:solidFill>
            </a:endParaRPr>
          </a:p>
        </p:txBody>
      </p:sp>
      <p:pic>
        <p:nvPicPr>
          <p:cNvPr id="4" name="Рисунок 3" descr="https://i.mycdn.me/image?id=859421400655&amp;t=52&amp;plc=WEB&amp;tkn=*UmenaAulAtSt6WItB8Qp1_B-GVE"/>
          <p:cNvPicPr/>
          <p:nvPr/>
        </p:nvPicPr>
        <p:blipFill>
          <a:blip r:embed="rId2" cstate="print"/>
          <a:srcRect b="8302"/>
          <a:stretch>
            <a:fillRect/>
          </a:stretch>
        </p:blipFill>
        <p:spPr bwMode="auto">
          <a:xfrm>
            <a:off x="234206" y="6588224"/>
            <a:ext cx="2232248" cy="2160240"/>
          </a:xfrm>
          <a:prstGeom prst="rect">
            <a:avLst/>
          </a:prstGeom>
          <a:noFill/>
          <a:ln w="9525">
            <a:noFill/>
            <a:miter lim="800000"/>
            <a:headEnd/>
            <a:tailEnd/>
          </a:ln>
        </p:spPr>
      </p:pic>
      <p:pic>
        <p:nvPicPr>
          <p:cNvPr id="6" name="Рисунок 5" descr="https://i.mycdn.me/image?id=837614343390&amp;t=52&amp;plc=WEB&amp;tkn=*3Floj99zlt73Wdrpt_Smcx5jMzM"/>
          <p:cNvPicPr/>
          <p:nvPr/>
        </p:nvPicPr>
        <p:blipFill>
          <a:blip r:embed="rId3" cstate="print"/>
          <a:srcRect/>
          <a:stretch>
            <a:fillRect/>
          </a:stretch>
        </p:blipFill>
        <p:spPr bwMode="auto">
          <a:xfrm>
            <a:off x="5346774" y="6588224"/>
            <a:ext cx="2160240" cy="2160240"/>
          </a:xfrm>
          <a:prstGeom prst="rect">
            <a:avLst/>
          </a:prstGeom>
          <a:noFill/>
          <a:ln w="9525">
            <a:noFill/>
            <a:miter lim="800000"/>
            <a:headEnd/>
            <a:tailEnd/>
          </a:ln>
        </p:spPr>
      </p:pic>
      <p:pic>
        <p:nvPicPr>
          <p:cNvPr id="7" name="Picture 3" descr="C:\TEMP\здание Администрации района.jpg"/>
          <p:cNvPicPr>
            <a:picLocks noChangeAspect="1" noChangeArrowheads="1"/>
          </p:cNvPicPr>
          <p:nvPr/>
        </p:nvPicPr>
        <p:blipFill>
          <a:blip r:embed="rId4" cstate="print"/>
          <a:srcRect/>
          <a:stretch>
            <a:fillRect/>
          </a:stretch>
        </p:blipFill>
        <p:spPr bwMode="auto">
          <a:xfrm>
            <a:off x="2466454" y="7020272"/>
            <a:ext cx="2887633" cy="172819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94107" y="323528"/>
            <a:ext cx="6319389" cy="864096"/>
          </a:xfrm>
          <a:ln/>
        </p:spPr>
        <p:style>
          <a:lnRef idx="1">
            <a:schemeClr val="accent2"/>
          </a:lnRef>
          <a:fillRef idx="3">
            <a:schemeClr val="accent2"/>
          </a:fillRef>
          <a:effectRef idx="2">
            <a:schemeClr val="accent2"/>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Общие сведения о муниципальном районе</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06214" y="1835696"/>
            <a:ext cx="3744416" cy="4608512"/>
          </a:xfrm>
          <a:ln/>
        </p:spPr>
        <p:style>
          <a:lnRef idx="0">
            <a:schemeClr val="accent2"/>
          </a:lnRef>
          <a:fillRef idx="3">
            <a:schemeClr val="accent2"/>
          </a:fillRef>
          <a:effectRef idx="3">
            <a:schemeClr val="accent2"/>
          </a:effectRef>
          <a:fontRef idx="minor">
            <a:schemeClr val="lt1"/>
          </a:fontRef>
        </p:style>
        <p:txBody>
          <a:bodyPr>
            <a:noAutofit/>
          </a:bodyPr>
          <a:lstStyle/>
          <a:p>
            <a:pPr algn="ctr"/>
            <a:r>
              <a:rPr lang="ru-RU" sz="1550" b="1" i="1" dirty="0" smtClean="0">
                <a:solidFill>
                  <a:srgbClr val="002060"/>
                </a:solidFill>
                <a:latin typeface="Times New Roman" pitchFamily="18" charset="0"/>
                <a:cs typeface="Times New Roman" pitchFamily="18" charset="0"/>
              </a:rPr>
              <a:t>ГЕОГРАФИЧЕСКОЕ ПОЛОЖЕНИЕ</a:t>
            </a:r>
            <a:endParaRPr lang="ru-RU" sz="1550" dirty="0" smtClean="0">
              <a:solidFill>
                <a:srgbClr val="002060"/>
              </a:solidFill>
              <a:latin typeface="Times New Roman" pitchFamily="18" charset="0"/>
              <a:cs typeface="Times New Roman" pitchFamily="18" charset="0"/>
            </a:endParaRPr>
          </a:p>
          <a:p>
            <a:pPr algn="ctr"/>
            <a:r>
              <a:rPr lang="ru-RU" sz="1550" dirty="0" smtClean="0">
                <a:solidFill>
                  <a:srgbClr val="002060"/>
                </a:solidFill>
                <a:latin typeface="Times New Roman" pitchFamily="18" charset="0"/>
                <a:cs typeface="Times New Roman" pitchFamily="18" charset="0"/>
              </a:rPr>
              <a:t/>
            </a:r>
            <a:br>
              <a:rPr lang="ru-RU" sz="1550" dirty="0" smtClean="0">
                <a:solidFill>
                  <a:srgbClr val="002060"/>
                </a:solidFill>
                <a:latin typeface="Times New Roman" pitchFamily="18" charset="0"/>
                <a:cs typeface="Times New Roman" pitchFamily="18" charset="0"/>
              </a:rPr>
            </a:br>
            <a:r>
              <a:rPr lang="ru-RU" sz="1550" dirty="0" smtClean="0">
                <a:solidFill>
                  <a:srgbClr val="002060"/>
                </a:solidFill>
                <a:latin typeface="Times New Roman" pitchFamily="18" charset="0"/>
                <a:cs typeface="Times New Roman" pitchFamily="18" charset="0"/>
              </a:rPr>
              <a:t>Тамбовский район — муниципальное образование  Амурской области России.</a:t>
            </a:r>
            <a:br>
              <a:rPr lang="ru-RU" sz="1550" dirty="0" smtClean="0">
                <a:solidFill>
                  <a:srgbClr val="002060"/>
                </a:solidFill>
                <a:latin typeface="Times New Roman" pitchFamily="18" charset="0"/>
                <a:cs typeface="Times New Roman" pitchFamily="18" charset="0"/>
              </a:rPr>
            </a:br>
            <a:r>
              <a:rPr lang="ru-RU" sz="1550" dirty="0" smtClean="0">
                <a:solidFill>
                  <a:srgbClr val="002060"/>
                </a:solidFill>
                <a:latin typeface="Times New Roman" pitchFamily="18" charset="0"/>
                <a:cs typeface="Times New Roman" pitchFamily="18" charset="0"/>
              </a:rPr>
              <a:t>Административный центр — село Тамбовка, расположенное в 45 км от районного центра.</a:t>
            </a:r>
            <a:br>
              <a:rPr lang="ru-RU" sz="1550" dirty="0" smtClean="0">
                <a:solidFill>
                  <a:srgbClr val="002060"/>
                </a:solidFill>
                <a:latin typeface="Times New Roman" pitchFamily="18" charset="0"/>
                <a:cs typeface="Times New Roman" pitchFamily="18" charset="0"/>
              </a:rPr>
            </a:br>
            <a:r>
              <a:rPr lang="ru-RU" sz="1550" dirty="0" smtClean="0">
                <a:solidFill>
                  <a:srgbClr val="002060"/>
                </a:solidFill>
                <a:latin typeface="Times New Roman" pitchFamily="18" charset="0"/>
                <a:cs typeface="Times New Roman" pitchFamily="18" charset="0"/>
              </a:rPr>
              <a:t> </a:t>
            </a:r>
          </a:p>
          <a:p>
            <a:pPr algn="ctr"/>
            <a:r>
              <a:rPr lang="ru-RU" sz="1550" dirty="0" smtClean="0">
                <a:solidFill>
                  <a:srgbClr val="002060"/>
                </a:solidFill>
                <a:latin typeface="Times New Roman" pitchFamily="18" charset="0"/>
                <a:cs typeface="Times New Roman" pitchFamily="18" charset="0"/>
              </a:rPr>
              <a:t>Район расположен на юго-западе </a:t>
            </a:r>
            <a:r>
              <a:rPr lang="ru-RU" sz="1550" dirty="0" err="1" smtClean="0">
                <a:solidFill>
                  <a:srgbClr val="002060"/>
                </a:solidFill>
                <a:latin typeface="Times New Roman" pitchFamily="18" charset="0"/>
                <a:cs typeface="Times New Roman" pitchFamily="18" charset="0"/>
              </a:rPr>
              <a:t>Зейско-Буреинской</a:t>
            </a:r>
            <a:r>
              <a:rPr lang="ru-RU" sz="1550" dirty="0" smtClean="0">
                <a:solidFill>
                  <a:srgbClr val="002060"/>
                </a:solidFill>
                <a:latin typeface="Times New Roman" pitchFamily="18" charset="0"/>
                <a:cs typeface="Times New Roman" pitchFamily="18" charset="0"/>
              </a:rPr>
              <a:t> равнины. </a:t>
            </a:r>
          </a:p>
          <a:p>
            <a:pPr algn="ctr"/>
            <a:r>
              <a:rPr lang="ru-RU" sz="1550" dirty="0" smtClean="0">
                <a:solidFill>
                  <a:srgbClr val="002060"/>
                </a:solidFill>
                <a:latin typeface="Times New Roman" pitchFamily="18" charset="0"/>
                <a:cs typeface="Times New Roman" pitchFamily="18" charset="0"/>
              </a:rPr>
              <a:t>Площадь территории — 2,5 тыс. км.</a:t>
            </a:r>
          </a:p>
          <a:p>
            <a:pPr algn="ctr"/>
            <a:r>
              <a:rPr lang="ru-RU" sz="1550" dirty="0" smtClean="0">
                <a:solidFill>
                  <a:srgbClr val="002060"/>
                </a:solidFill>
                <a:latin typeface="Times New Roman" pitchFamily="18" charset="0"/>
                <a:cs typeface="Times New Roman" pitchFamily="18" charset="0"/>
              </a:rPr>
              <a:t> Район граничит:  на северо-западе – с Благовещенским районом,  на севере – с Ивановским районом,  на востоке – с Октябрьским районом,  на юге – с Константиновским районом, на западе – с Китайской Народной Республикой.</a:t>
            </a:r>
          </a:p>
          <a:p>
            <a:pPr algn="ctr"/>
            <a:r>
              <a:rPr lang="ru-RU" sz="1550" dirty="0" smtClean="0">
                <a:solidFill>
                  <a:srgbClr val="002060"/>
                </a:solidFill>
                <a:latin typeface="Times New Roman" pitchFamily="18" charset="0"/>
                <a:cs typeface="Times New Roman" pitchFamily="18" charset="0"/>
              </a:rPr>
              <a:t/>
            </a:r>
            <a:br>
              <a:rPr lang="ru-RU" sz="1550" dirty="0" smtClean="0">
                <a:solidFill>
                  <a:srgbClr val="002060"/>
                </a:solidFill>
                <a:latin typeface="Times New Roman" pitchFamily="18" charset="0"/>
                <a:cs typeface="Times New Roman" pitchFamily="18" charset="0"/>
              </a:rPr>
            </a:br>
            <a:endParaRPr lang="ru-RU" sz="1550" dirty="0">
              <a:solidFill>
                <a:srgbClr val="002060"/>
              </a:solidFill>
              <a:latin typeface="Times New Roman" pitchFamily="18" charset="0"/>
              <a:cs typeface="Times New Roman" pitchFamily="18" charset="0"/>
            </a:endParaRPr>
          </a:p>
        </p:txBody>
      </p:sp>
      <p:sp>
        <p:nvSpPr>
          <p:cNvPr id="4" name="Прямоугольник 3"/>
          <p:cNvSpPr/>
          <p:nvPr/>
        </p:nvSpPr>
        <p:spPr>
          <a:xfrm>
            <a:off x="3474566" y="7164288"/>
            <a:ext cx="3978623" cy="1523494"/>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ru-RU" sz="1550" dirty="0" smtClean="0">
                <a:solidFill>
                  <a:srgbClr val="002060"/>
                </a:solidFill>
                <a:latin typeface="Times New Roman" pitchFamily="18" charset="0"/>
                <a:cs typeface="Times New Roman" pitchFamily="18" charset="0"/>
              </a:rPr>
              <a:t>Тамбовский район – муниципальное образование, состоящее из 11 сельских сельсоветов, объединённых общей территорией. </a:t>
            </a:r>
            <a:br>
              <a:rPr lang="ru-RU" sz="1550" dirty="0" smtClean="0">
                <a:solidFill>
                  <a:srgbClr val="002060"/>
                </a:solidFill>
                <a:latin typeface="Times New Roman" pitchFamily="18" charset="0"/>
                <a:cs typeface="Times New Roman" pitchFamily="18" charset="0"/>
              </a:rPr>
            </a:br>
            <a:r>
              <a:rPr lang="ru-RU" sz="1550" dirty="0" smtClean="0">
                <a:solidFill>
                  <a:srgbClr val="002060"/>
                </a:solidFill>
                <a:latin typeface="Times New Roman" pitchFamily="18" charset="0"/>
                <a:cs typeface="Times New Roman" pitchFamily="18" charset="0"/>
              </a:rPr>
              <a:t>На территории района расположены  27 населенных пунктов</a:t>
            </a:r>
            <a:r>
              <a:rPr lang="ru-RU" sz="1550" b="1" i="1" dirty="0" smtClean="0">
                <a:solidFill>
                  <a:srgbClr val="002060"/>
                </a:solidFill>
                <a:latin typeface="Times New Roman" pitchFamily="18" charset="0"/>
                <a:cs typeface="Times New Roman" pitchFamily="18" charset="0"/>
              </a:rPr>
              <a:t>. </a:t>
            </a:r>
            <a:endParaRPr lang="ru-RU" sz="1550" dirty="0">
              <a:solidFill>
                <a:srgbClr val="002060"/>
              </a:solidFill>
              <a:latin typeface="Times New Roman" pitchFamily="18" charset="0"/>
              <a:cs typeface="Times New Roman" pitchFamily="18" charset="0"/>
            </a:endParaRPr>
          </a:p>
        </p:txBody>
      </p:sp>
      <p:grpSp>
        <p:nvGrpSpPr>
          <p:cNvPr id="14337" name="Group 1"/>
          <p:cNvGrpSpPr>
            <a:grpSpLocks/>
          </p:cNvGrpSpPr>
          <p:nvPr/>
        </p:nvGrpSpPr>
        <p:grpSpPr bwMode="auto">
          <a:xfrm>
            <a:off x="378222" y="7092280"/>
            <a:ext cx="3190402" cy="1835696"/>
            <a:chOff x="1238" y="1177"/>
            <a:chExt cx="15120" cy="10080"/>
          </a:xfrm>
        </p:grpSpPr>
        <p:pic>
          <p:nvPicPr>
            <p:cNvPr id="14338" name="Picture 2" descr="Рисунок2"/>
            <p:cNvPicPr>
              <a:picLocks noChangeAspect="1" noChangeArrowheads="1"/>
            </p:cNvPicPr>
            <p:nvPr/>
          </p:nvPicPr>
          <p:blipFill>
            <a:blip r:embed="rId2" cstate="print">
              <a:lum contrast="12000"/>
            </a:blip>
            <a:srcRect l="648" r="-490" b="10181"/>
            <a:stretch>
              <a:fillRect/>
            </a:stretch>
          </p:blipFill>
          <p:spPr bwMode="auto">
            <a:xfrm>
              <a:off x="1238" y="1357"/>
              <a:ext cx="14940" cy="9540"/>
            </a:xfrm>
            <a:prstGeom prst="rect">
              <a:avLst/>
            </a:prstGeom>
            <a:noFill/>
          </p:spPr>
        </p:pic>
        <p:grpSp>
          <p:nvGrpSpPr>
            <p:cNvPr id="14339" name="Group 3"/>
            <p:cNvGrpSpPr>
              <a:grpSpLocks/>
            </p:cNvGrpSpPr>
            <p:nvPr/>
          </p:nvGrpSpPr>
          <p:grpSpPr bwMode="auto">
            <a:xfrm>
              <a:off x="1238" y="1177"/>
              <a:ext cx="15120" cy="10080"/>
              <a:chOff x="103681575" y="105577442"/>
              <a:chExt cx="12988800" cy="9211766"/>
            </a:xfrm>
          </p:grpSpPr>
          <p:sp>
            <p:nvSpPr>
              <p:cNvPr id="14340" name="AutoShape 4"/>
              <p:cNvSpPr>
                <a:spLocks noChangeArrowheads="1" noChangeShapeType="1"/>
              </p:cNvSpPr>
              <p:nvPr/>
            </p:nvSpPr>
            <p:spPr bwMode="auto">
              <a:xfrm flipH="1">
                <a:off x="116147211" y="105672603"/>
                <a:ext cx="523164" cy="9116605"/>
              </a:xfrm>
              <a:prstGeom prst="rtTriangle">
                <a:avLst/>
              </a:prstGeom>
              <a:solidFill>
                <a:srgbClr val="6633CC"/>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ru-RU"/>
              </a:p>
            </p:txBody>
          </p:sp>
          <p:sp>
            <p:nvSpPr>
              <p:cNvPr id="14341" name="AutoShape 5"/>
              <p:cNvSpPr>
                <a:spLocks noChangeArrowheads="1" noChangeShapeType="1"/>
              </p:cNvSpPr>
              <p:nvPr/>
            </p:nvSpPr>
            <p:spPr bwMode="auto">
              <a:xfrm flipH="1" flipV="1">
                <a:off x="104081884" y="105577442"/>
                <a:ext cx="12588491" cy="312131"/>
              </a:xfrm>
              <a:prstGeom prst="rtTriangle">
                <a:avLst/>
              </a:prstGeom>
              <a:solidFill>
                <a:srgbClr val="FF00FF"/>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ru-RU"/>
              </a:p>
            </p:txBody>
          </p:sp>
          <p:sp>
            <p:nvSpPr>
              <p:cNvPr id="14342" name="AutoShape 6"/>
              <p:cNvSpPr>
                <a:spLocks noChangeArrowheads="1" noChangeShapeType="1"/>
              </p:cNvSpPr>
              <p:nvPr/>
            </p:nvSpPr>
            <p:spPr bwMode="auto">
              <a:xfrm flipV="1">
                <a:off x="103681575" y="105577442"/>
                <a:ext cx="577275" cy="9116602"/>
              </a:xfrm>
              <a:prstGeom prst="rtTriangle">
                <a:avLst/>
              </a:prstGeom>
              <a:solidFill>
                <a:srgbClr val="6633CC"/>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ru-RU"/>
              </a:p>
            </p:txBody>
          </p:sp>
          <p:sp>
            <p:nvSpPr>
              <p:cNvPr id="14343" name="AutoShape 7"/>
              <p:cNvSpPr>
                <a:spLocks noChangeArrowheads="1" noChangeShapeType="1"/>
              </p:cNvSpPr>
              <p:nvPr/>
            </p:nvSpPr>
            <p:spPr bwMode="auto">
              <a:xfrm>
                <a:off x="103681575" y="114475566"/>
                <a:ext cx="12602468" cy="313642"/>
              </a:xfrm>
              <a:prstGeom prst="rtTriangle">
                <a:avLst/>
              </a:prstGeom>
              <a:solidFill>
                <a:srgbClr val="FF00FF"/>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ru-RU"/>
              </a:p>
            </p:txBody>
          </p:sp>
        </p:grpSp>
        <p:pic>
          <p:nvPicPr>
            <p:cNvPr id="14344" name="Picture 8" descr="IMG_3826"/>
            <p:cNvPicPr>
              <a:picLocks noChangeAspect="1" noChangeArrowheads="1"/>
            </p:cNvPicPr>
            <p:nvPr/>
          </p:nvPicPr>
          <p:blipFill>
            <a:blip r:embed="rId3" cstate="print">
              <a:lum bright="6000"/>
            </a:blip>
            <a:srcRect b="17424"/>
            <a:stretch>
              <a:fillRect/>
            </a:stretch>
          </p:blipFill>
          <p:spPr bwMode="auto">
            <a:xfrm>
              <a:off x="1418" y="1298"/>
              <a:ext cx="3855" cy="3288"/>
            </a:xfrm>
            <a:prstGeom prst="rect">
              <a:avLst/>
            </a:prstGeom>
            <a:noFill/>
            <a:ln w="9525" algn="in">
              <a:noFill/>
              <a:miter lim="800000"/>
              <a:headEnd/>
              <a:tailEnd/>
            </a:ln>
            <a:effectLst/>
          </p:spPr>
        </p:pic>
        <p:pic>
          <p:nvPicPr>
            <p:cNvPr id="14345" name="Picture 9" descr="IMG_5722"/>
            <p:cNvPicPr>
              <a:picLocks noChangeAspect="1" noChangeArrowheads="1"/>
            </p:cNvPicPr>
            <p:nvPr/>
          </p:nvPicPr>
          <p:blipFill>
            <a:blip r:embed="rId4" cstate="print"/>
            <a:srcRect/>
            <a:stretch>
              <a:fillRect/>
            </a:stretch>
          </p:blipFill>
          <p:spPr bwMode="auto">
            <a:xfrm>
              <a:off x="11858" y="7722"/>
              <a:ext cx="3780" cy="2665"/>
            </a:xfrm>
            <a:prstGeom prst="rect">
              <a:avLst/>
            </a:prstGeom>
            <a:noFill/>
            <a:ln w="9525" algn="in">
              <a:noFill/>
              <a:miter lim="800000"/>
              <a:headEnd/>
              <a:tailEnd/>
            </a:ln>
            <a:effectLst/>
          </p:spPr>
        </p:pic>
      </p:grpSp>
      <p:pic>
        <p:nvPicPr>
          <p:cNvPr id="14347" name="Picture 11" descr="https://tapoc.trbo.yandex.net/tapoc_secure_proxy/52d0344d9b1659d335017da4e30e3ca7?url=http%3A%2F%2Fwww.heraldik.ru%2Fblazon2011%2Ftambovskijrajon.jpg"/>
          <p:cNvPicPr>
            <a:picLocks noChangeAspect="1" noChangeArrowheads="1"/>
          </p:cNvPicPr>
          <p:nvPr/>
        </p:nvPicPr>
        <p:blipFill>
          <a:blip r:embed="rId5" cstate="print"/>
          <a:srcRect/>
          <a:stretch>
            <a:fillRect/>
          </a:stretch>
        </p:blipFill>
        <p:spPr bwMode="auto">
          <a:xfrm>
            <a:off x="4914726" y="899592"/>
            <a:ext cx="1812002" cy="2222331"/>
          </a:xfrm>
          <a:prstGeom prst="rect">
            <a:avLst/>
          </a:prstGeom>
          <a:noFill/>
        </p:spPr>
      </p:pic>
      <p:pic>
        <p:nvPicPr>
          <p:cNvPr id="14349" name="Picture 13" descr="Тамбовский р-н, Амурская обл.: карта"/>
          <p:cNvPicPr>
            <a:picLocks noChangeAspect="1" noChangeArrowheads="1"/>
          </p:cNvPicPr>
          <p:nvPr/>
        </p:nvPicPr>
        <p:blipFill>
          <a:blip r:embed="rId6" cstate="print"/>
          <a:srcRect/>
          <a:stretch>
            <a:fillRect/>
          </a:stretch>
        </p:blipFill>
        <p:spPr bwMode="auto">
          <a:xfrm>
            <a:off x="4045560" y="3563888"/>
            <a:ext cx="3623653" cy="223224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6254" y="827584"/>
            <a:ext cx="6408712" cy="936104"/>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Население и структура трудовых ресурсов</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306214" y="2555776"/>
            <a:ext cx="7128792" cy="5328592"/>
          </a:xfrm>
        </p:spPr>
        <p:style>
          <a:lnRef idx="1">
            <a:schemeClr val="accent2"/>
          </a:lnRef>
          <a:fillRef idx="3">
            <a:schemeClr val="accent2"/>
          </a:fillRef>
          <a:effectRef idx="2">
            <a:schemeClr val="accent2"/>
          </a:effectRef>
          <a:fontRef idx="minor">
            <a:schemeClr val="lt1"/>
          </a:fontRef>
        </p:style>
        <p:txBody>
          <a:bodyPr>
            <a:normAutofit/>
          </a:bodyPr>
          <a:lstStyle/>
          <a:p>
            <a:pPr marL="72000" algn="just"/>
            <a:r>
              <a:rPr lang="ru-RU" sz="2400" dirty="0" smtClean="0">
                <a:solidFill>
                  <a:srgbClr val="002060"/>
                </a:solidFill>
              </a:rPr>
              <a:t>      </a:t>
            </a:r>
            <a:r>
              <a:rPr lang="ru-RU" sz="2400" dirty="0" smtClean="0">
                <a:solidFill>
                  <a:srgbClr val="002060"/>
                </a:solidFill>
                <a:latin typeface="Times New Roman" pitchFamily="18" charset="0"/>
                <a:cs typeface="Times New Roman" pitchFamily="18" charset="0"/>
              </a:rPr>
              <a:t>Численность  постоянного  населения района  по состоянию на 01.01.17 составляет  21,55  тыс. человек, в том числе мужчин – 10,23 тыс.человек, женщин -  11,32 тыс. человек. В районном центре проживает 8,96 тыс. человек или 41,53% населения района. </a:t>
            </a:r>
          </a:p>
          <a:p>
            <a:pPr marL="72000" algn="just"/>
            <a:r>
              <a:rPr lang="ru-RU" sz="2400" dirty="0" smtClean="0">
                <a:solidFill>
                  <a:srgbClr val="002060"/>
                </a:solidFill>
                <a:latin typeface="Times New Roman" pitchFamily="18" charset="0"/>
                <a:cs typeface="Times New Roman" pitchFamily="18" charset="0"/>
              </a:rPr>
              <a:t>Численность трудовых ресурсов на 01.01.2017 года составляла  11,37  тыс. человек или 52,75 % от численности населения района. Структура занятости  населения,  сложившаяся в экономике,   свидетельствует о специфике развития района. Численность работников, занятых в сельском хозяйстве в 2016 году  составила  45,37 % от числа занятого населения в экономике. </a:t>
            </a:r>
          </a:p>
          <a:p>
            <a:pPr marL="72000"/>
            <a:endParaRPr lang="ru-RU" dirty="0">
              <a:solidFill>
                <a:srgbClr val="00206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6254" y="251520"/>
            <a:ext cx="6369399" cy="504056"/>
          </a:xfrm>
        </p:spPr>
        <p:style>
          <a:lnRef idx="1">
            <a:schemeClr val="accent2"/>
          </a:lnRef>
          <a:fillRef idx="3">
            <a:schemeClr val="accent2"/>
          </a:fillRef>
          <a:effectRef idx="2">
            <a:schemeClr val="accent2"/>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Отраслевая структура занятости</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450230" y="2051720"/>
            <a:ext cx="6513415" cy="7092280"/>
          </a:xfrm>
        </p:spPr>
        <p:txBody>
          <a:bodyPr/>
          <a:lstStyle/>
          <a:p>
            <a:r>
              <a:rPr lang="ru-RU" dirty="0" smtClean="0"/>
              <a:t>РАНОК</a:t>
            </a:r>
            <a:endParaRPr lang="ru-RU" dirty="0"/>
          </a:p>
        </p:txBody>
      </p:sp>
      <p:graphicFrame>
        <p:nvGraphicFramePr>
          <p:cNvPr id="4" name="Таблица 3"/>
          <p:cNvGraphicFramePr>
            <a:graphicFrameLocks noGrp="1"/>
          </p:cNvGraphicFramePr>
          <p:nvPr/>
        </p:nvGraphicFramePr>
        <p:xfrm>
          <a:off x="306214" y="971600"/>
          <a:ext cx="7056784" cy="5265330"/>
        </p:xfrm>
        <a:graphic>
          <a:graphicData uri="http://schemas.openxmlformats.org/drawingml/2006/table">
            <a:tbl>
              <a:tblPr firstRow="1" bandRow="1">
                <a:tableStyleId>{5C22544A-7EE6-4342-B048-85BDC9FD1C3A}</a:tableStyleId>
              </a:tblPr>
              <a:tblGrid>
                <a:gridCol w="3667862"/>
                <a:gridCol w="1594723"/>
                <a:gridCol w="1794199"/>
              </a:tblGrid>
              <a:tr h="438918">
                <a:tc>
                  <a:txBody>
                    <a:bodyPr/>
                    <a:lstStyle/>
                    <a:p>
                      <a:pPr algn="ctr">
                        <a:lnSpc>
                          <a:spcPct val="115000"/>
                        </a:lnSpc>
                        <a:spcAft>
                          <a:spcPts val="0"/>
                        </a:spcAft>
                      </a:pPr>
                      <a:r>
                        <a:rPr lang="ru-RU" sz="1200" b="1" dirty="0">
                          <a:latin typeface="Times New Roman"/>
                          <a:ea typeface="Calibri"/>
                          <a:cs typeface="Times New Roman"/>
                        </a:rPr>
                        <a:t>ПОКАЗАТЕЛИ</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b="1">
                          <a:latin typeface="Times New Roman"/>
                          <a:ea typeface="Calibri"/>
                          <a:cs typeface="Times New Roman"/>
                        </a:rPr>
                        <a:t>ОБЩАЯ ЧИСЛЕННОСТЬ</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b="1">
                          <a:latin typeface="Times New Roman"/>
                          <a:ea typeface="Calibri"/>
                          <a:cs typeface="Times New Roman"/>
                        </a:rPr>
                        <a:t>%</a:t>
                      </a:r>
                      <a:endParaRPr lang="ru-RU" sz="1600">
                        <a:latin typeface="Calibri"/>
                        <a:ea typeface="Calibri"/>
                        <a:cs typeface="Times New Roman"/>
                      </a:endParaRPr>
                    </a:p>
                  </a:txBody>
                  <a:tcPr marL="68580" marR="68580" marT="0" marB="0"/>
                </a:tc>
              </a:tr>
              <a:tr h="317224">
                <a:tc>
                  <a:txBody>
                    <a:bodyPr/>
                    <a:lstStyle/>
                    <a:p>
                      <a:pPr algn="just">
                        <a:lnSpc>
                          <a:spcPct val="115000"/>
                        </a:lnSpc>
                        <a:spcAft>
                          <a:spcPts val="0"/>
                        </a:spcAft>
                      </a:pPr>
                      <a:r>
                        <a:rPr lang="ru-RU" sz="1200" b="1">
                          <a:latin typeface="Times New Roman"/>
                          <a:ea typeface="Calibri"/>
                          <a:cs typeface="Times New Roman"/>
                        </a:rPr>
                        <a:t>Занято в экономике</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4553</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100,0</a:t>
                      </a:r>
                      <a:endParaRPr lang="ru-RU" sz="1600">
                        <a:latin typeface="Calibri"/>
                        <a:ea typeface="Calibri"/>
                        <a:cs typeface="Times New Roman"/>
                      </a:endParaRPr>
                    </a:p>
                  </a:txBody>
                  <a:tcPr marL="68580" marR="68580" marT="0" marB="0"/>
                </a:tc>
              </a:tr>
              <a:tr h="302456">
                <a:tc>
                  <a:txBody>
                    <a:bodyPr/>
                    <a:lstStyle/>
                    <a:p>
                      <a:pPr algn="just">
                        <a:lnSpc>
                          <a:spcPct val="115000"/>
                        </a:lnSpc>
                        <a:spcAft>
                          <a:spcPts val="0"/>
                        </a:spcAft>
                      </a:pPr>
                      <a:r>
                        <a:rPr lang="ru-RU" sz="1200" b="1">
                          <a:latin typeface="Times New Roman"/>
                          <a:ea typeface="Calibri"/>
                          <a:cs typeface="Times New Roman"/>
                        </a:rPr>
                        <a:t>Занято в отраслях материального производства: всего</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2486</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54,6</a:t>
                      </a:r>
                      <a:endParaRPr lang="ru-RU" sz="1600" dirty="0">
                        <a:latin typeface="Calibri"/>
                        <a:ea typeface="Calibri"/>
                        <a:cs typeface="Times New Roman"/>
                      </a:endParaRPr>
                    </a:p>
                  </a:txBody>
                  <a:tcPr marL="68580" marR="68580" marT="0" marB="0"/>
                </a:tc>
              </a:tr>
              <a:tr h="302456">
                <a:tc>
                  <a:txBody>
                    <a:bodyPr/>
                    <a:lstStyle/>
                    <a:p>
                      <a:pPr algn="just">
                        <a:lnSpc>
                          <a:spcPct val="115000"/>
                        </a:lnSpc>
                        <a:spcAft>
                          <a:spcPts val="0"/>
                        </a:spcAft>
                      </a:pPr>
                      <a:r>
                        <a:rPr lang="ru-RU" sz="1200">
                          <a:latin typeface="Times New Roman"/>
                          <a:ea typeface="Calibri"/>
                          <a:cs typeface="Times New Roman"/>
                        </a:rPr>
                        <a:t>Сельское хозяйство</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1881</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41,3</a:t>
                      </a:r>
                      <a:endParaRPr lang="ru-RU" sz="1600" dirty="0">
                        <a:latin typeface="Calibri"/>
                        <a:ea typeface="Calibri"/>
                        <a:cs typeface="Times New Roman"/>
                      </a:endParaRPr>
                    </a:p>
                  </a:txBody>
                  <a:tcPr marL="68580" marR="68580" marT="0" marB="0"/>
                </a:tc>
              </a:tr>
              <a:tr h="378070">
                <a:tc>
                  <a:txBody>
                    <a:bodyPr/>
                    <a:lstStyle/>
                    <a:p>
                      <a:pPr algn="just">
                        <a:lnSpc>
                          <a:spcPct val="115000"/>
                        </a:lnSpc>
                        <a:spcAft>
                          <a:spcPts val="0"/>
                        </a:spcAft>
                      </a:pPr>
                      <a:r>
                        <a:rPr lang="ru-RU" sz="1200">
                          <a:latin typeface="Times New Roman"/>
                          <a:ea typeface="Calibri"/>
                          <a:cs typeface="Times New Roman"/>
                        </a:rPr>
                        <a:t>Торговля, общественное питание, заготовки, материальнотехническое снабжение   сбыт</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319</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7,0</a:t>
                      </a:r>
                      <a:endParaRPr lang="ru-RU" sz="1600" dirty="0">
                        <a:latin typeface="Calibri"/>
                        <a:ea typeface="Calibri"/>
                        <a:cs typeface="Times New Roman"/>
                      </a:endParaRPr>
                    </a:p>
                  </a:txBody>
                  <a:tcPr marL="68580" marR="68580" marT="0" marB="0"/>
                </a:tc>
              </a:tr>
              <a:tr h="226842">
                <a:tc>
                  <a:txBody>
                    <a:bodyPr/>
                    <a:lstStyle/>
                    <a:p>
                      <a:pPr algn="just">
                        <a:lnSpc>
                          <a:spcPct val="115000"/>
                        </a:lnSpc>
                        <a:spcAft>
                          <a:spcPts val="0"/>
                        </a:spcAft>
                      </a:pPr>
                      <a:r>
                        <a:rPr lang="ru-RU" sz="1200">
                          <a:latin typeface="Times New Roman"/>
                          <a:ea typeface="Calibri"/>
                          <a:cs typeface="Times New Roman"/>
                        </a:rPr>
                        <a:t>В прочих отраслях</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286</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6,3</a:t>
                      </a:r>
                      <a:endParaRPr lang="ru-RU" sz="1600" dirty="0">
                        <a:latin typeface="Calibri"/>
                        <a:ea typeface="Calibri"/>
                        <a:cs typeface="Times New Roman"/>
                      </a:endParaRPr>
                    </a:p>
                  </a:txBody>
                  <a:tcPr marL="68580" marR="68580" marT="0" marB="0"/>
                </a:tc>
              </a:tr>
              <a:tr h="302456">
                <a:tc>
                  <a:txBody>
                    <a:bodyPr/>
                    <a:lstStyle/>
                    <a:p>
                      <a:pPr algn="just">
                        <a:lnSpc>
                          <a:spcPct val="115000"/>
                        </a:lnSpc>
                        <a:spcAft>
                          <a:spcPts val="0"/>
                        </a:spcAft>
                      </a:pPr>
                      <a:r>
                        <a:rPr lang="ru-RU" sz="1200" b="1">
                          <a:latin typeface="Times New Roman"/>
                          <a:ea typeface="Calibri"/>
                          <a:cs typeface="Times New Roman"/>
                        </a:rPr>
                        <a:t>Занято в отраслях непроизводственной сферы, всего:</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2067</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45,4</a:t>
                      </a:r>
                      <a:endParaRPr lang="ru-RU" sz="1600" dirty="0">
                        <a:latin typeface="Calibri"/>
                        <a:ea typeface="Calibri"/>
                        <a:cs typeface="Times New Roman"/>
                      </a:endParaRPr>
                    </a:p>
                  </a:txBody>
                  <a:tcPr marL="68580" marR="68580" marT="0" marB="0"/>
                </a:tc>
              </a:tr>
              <a:tr h="302456">
                <a:tc>
                  <a:txBody>
                    <a:bodyPr/>
                    <a:lstStyle/>
                    <a:p>
                      <a:pPr algn="just">
                        <a:lnSpc>
                          <a:spcPct val="115000"/>
                        </a:lnSpc>
                        <a:spcAft>
                          <a:spcPts val="0"/>
                        </a:spcAft>
                      </a:pPr>
                      <a:r>
                        <a:rPr lang="ru-RU" sz="1200">
                          <a:latin typeface="Times New Roman"/>
                          <a:ea typeface="Calibri"/>
                          <a:cs typeface="Times New Roman"/>
                        </a:rPr>
                        <a:t>Образование </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745</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16,4</a:t>
                      </a:r>
                      <a:endParaRPr lang="ru-RU" sz="1600" dirty="0">
                        <a:latin typeface="Calibri"/>
                        <a:ea typeface="Calibri"/>
                        <a:cs typeface="Times New Roman"/>
                      </a:endParaRPr>
                    </a:p>
                  </a:txBody>
                  <a:tcPr marL="68580" marR="68580" marT="0" marB="0"/>
                </a:tc>
              </a:tr>
              <a:tr h="302456">
                <a:tc>
                  <a:txBody>
                    <a:bodyPr/>
                    <a:lstStyle/>
                    <a:p>
                      <a:pPr algn="just">
                        <a:lnSpc>
                          <a:spcPct val="115000"/>
                        </a:lnSpc>
                        <a:spcAft>
                          <a:spcPts val="0"/>
                        </a:spcAft>
                      </a:pPr>
                      <a:r>
                        <a:rPr lang="ru-RU" sz="1200">
                          <a:latin typeface="Times New Roman"/>
                          <a:ea typeface="Calibri"/>
                          <a:cs typeface="Times New Roman"/>
                        </a:rPr>
                        <a:t>Культура и искусство</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117</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2,6</a:t>
                      </a:r>
                      <a:endParaRPr lang="ru-RU" sz="1600" dirty="0">
                        <a:latin typeface="Calibri"/>
                        <a:ea typeface="Calibri"/>
                        <a:cs typeface="Times New Roman"/>
                      </a:endParaRPr>
                    </a:p>
                  </a:txBody>
                  <a:tcPr marL="68580" marR="68580" marT="0" marB="0"/>
                </a:tc>
              </a:tr>
              <a:tr h="592192">
                <a:tc>
                  <a:txBody>
                    <a:bodyPr/>
                    <a:lstStyle/>
                    <a:p>
                      <a:pPr algn="just">
                        <a:lnSpc>
                          <a:spcPct val="115000"/>
                        </a:lnSpc>
                        <a:spcAft>
                          <a:spcPts val="0"/>
                        </a:spcAft>
                      </a:pPr>
                      <a:r>
                        <a:rPr lang="ru-RU" sz="1200" dirty="0">
                          <a:latin typeface="Times New Roman"/>
                          <a:ea typeface="Calibri"/>
                          <a:cs typeface="Times New Roman"/>
                        </a:rPr>
                        <a:t>Здравоохранение, физическая культура и социальное обеспечение</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532</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11,7</a:t>
                      </a:r>
                      <a:endParaRPr lang="ru-RU" sz="1600" dirty="0">
                        <a:latin typeface="Calibri"/>
                        <a:ea typeface="Calibri"/>
                        <a:cs typeface="Times New Roman"/>
                      </a:endParaRPr>
                    </a:p>
                  </a:txBody>
                  <a:tcPr marL="68580" marR="68580" marT="0" marB="0"/>
                </a:tc>
              </a:tr>
              <a:tr h="622303">
                <a:tc>
                  <a:txBody>
                    <a:bodyPr/>
                    <a:lstStyle/>
                    <a:p>
                      <a:pPr algn="just">
                        <a:lnSpc>
                          <a:spcPct val="115000"/>
                        </a:lnSpc>
                        <a:spcAft>
                          <a:spcPts val="0"/>
                        </a:spcAft>
                      </a:pPr>
                      <a:r>
                        <a:rPr lang="ru-RU" sz="1200">
                          <a:latin typeface="Times New Roman"/>
                          <a:ea typeface="Calibri"/>
                          <a:cs typeface="Times New Roman"/>
                        </a:rPr>
                        <a:t>Жилищно- коммунальное хозяйство и непроизводственные виды бытового обслуживания населения</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289</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6,3</a:t>
                      </a:r>
                      <a:endParaRPr lang="ru-RU" sz="1600" dirty="0">
                        <a:latin typeface="Calibri"/>
                        <a:ea typeface="Calibri"/>
                        <a:cs typeface="Times New Roman"/>
                      </a:endParaRPr>
                    </a:p>
                  </a:txBody>
                  <a:tcPr marL="68580" marR="68580" marT="0" marB="0"/>
                </a:tc>
              </a:tr>
              <a:tr h="451060">
                <a:tc>
                  <a:txBody>
                    <a:bodyPr/>
                    <a:lstStyle/>
                    <a:p>
                      <a:pPr algn="just">
                        <a:lnSpc>
                          <a:spcPct val="115000"/>
                        </a:lnSpc>
                        <a:spcAft>
                          <a:spcPts val="0"/>
                        </a:spcAft>
                      </a:pPr>
                      <a:r>
                        <a:rPr lang="ru-RU" sz="1200">
                          <a:latin typeface="Times New Roman"/>
                          <a:ea typeface="Calibri"/>
                          <a:cs typeface="Times New Roman"/>
                        </a:rPr>
                        <a:t>Финансы, кредитование, страхование, пенсионное обеспечение</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34</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smtClean="0">
                          <a:latin typeface="Times New Roman"/>
                          <a:ea typeface="Calibri"/>
                          <a:cs typeface="Times New Roman"/>
                        </a:rPr>
                        <a:t>0,7</a:t>
                      </a:r>
                      <a:endParaRPr lang="ru-RU" sz="1600" dirty="0">
                        <a:latin typeface="Calibri"/>
                        <a:ea typeface="Calibri"/>
                        <a:cs typeface="Times New Roman"/>
                      </a:endParaRPr>
                    </a:p>
                  </a:txBody>
                  <a:tcPr marL="68580" marR="68580" marT="0" marB="0"/>
                </a:tc>
              </a:tr>
              <a:tr h="438918">
                <a:tc>
                  <a:txBody>
                    <a:bodyPr/>
                    <a:lstStyle/>
                    <a:p>
                      <a:pPr algn="just">
                        <a:lnSpc>
                          <a:spcPct val="115000"/>
                        </a:lnSpc>
                        <a:spcAft>
                          <a:spcPts val="0"/>
                        </a:spcAft>
                      </a:pPr>
                      <a:r>
                        <a:rPr lang="ru-RU" sz="1200" dirty="0">
                          <a:latin typeface="Times New Roman"/>
                          <a:ea typeface="Calibri"/>
                          <a:cs typeface="Times New Roman"/>
                        </a:rPr>
                        <a:t>У</a:t>
                      </a:r>
                      <a:r>
                        <a:rPr lang="ru-RU" sz="1200" dirty="0" smtClean="0">
                          <a:latin typeface="Times New Roman"/>
                          <a:ea typeface="Calibri"/>
                          <a:cs typeface="Times New Roman"/>
                        </a:rPr>
                        <a:t>правление</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350</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7</a:t>
                      </a:r>
                      <a:r>
                        <a:rPr lang="ru-RU" sz="1200" smtClean="0">
                          <a:latin typeface="Times New Roman"/>
                          <a:ea typeface="Calibri"/>
                          <a:cs typeface="Times New Roman"/>
                        </a:rPr>
                        <a:t>,7</a:t>
                      </a:r>
                      <a:endParaRPr lang="ru-RU" sz="1600" dirty="0">
                        <a:latin typeface="Calibri"/>
                        <a:ea typeface="Calibri"/>
                        <a:cs typeface="Times New Roman"/>
                      </a:endParaRPr>
                    </a:p>
                  </a:txBody>
                  <a:tcPr marL="68580" marR="68580" marT="0" marB="0"/>
                </a:tc>
              </a:tr>
            </a:tbl>
          </a:graphicData>
        </a:graphic>
      </p:graphicFrame>
      <p:graphicFrame>
        <p:nvGraphicFramePr>
          <p:cNvPr id="7" name="Таблица 6"/>
          <p:cNvGraphicFramePr>
            <a:graphicFrameLocks noGrp="1"/>
          </p:cNvGraphicFramePr>
          <p:nvPr/>
        </p:nvGraphicFramePr>
        <p:xfrm>
          <a:off x="162199" y="6804247"/>
          <a:ext cx="7344815" cy="2016225"/>
        </p:xfrm>
        <a:graphic>
          <a:graphicData uri="http://schemas.openxmlformats.org/drawingml/2006/table">
            <a:tbl>
              <a:tblPr firstRow="1" bandRow="1">
                <a:tableStyleId>{5C22544A-7EE6-4342-B048-85BDC9FD1C3A}</a:tableStyleId>
              </a:tblPr>
              <a:tblGrid>
                <a:gridCol w="2420448"/>
                <a:gridCol w="1085031"/>
                <a:gridCol w="918102"/>
                <a:gridCol w="1001566"/>
                <a:gridCol w="1001566"/>
                <a:gridCol w="918102"/>
              </a:tblGrid>
              <a:tr h="507369">
                <a:tc>
                  <a:txBody>
                    <a:bodyPr/>
                    <a:lstStyle/>
                    <a:p>
                      <a:pPr algn="ctr">
                        <a:lnSpc>
                          <a:spcPct val="115000"/>
                        </a:lnSpc>
                        <a:spcAft>
                          <a:spcPts val="0"/>
                        </a:spcAft>
                      </a:pPr>
                      <a:r>
                        <a:rPr lang="ru-RU" sz="1200" b="1" dirty="0">
                          <a:latin typeface="Times New Roman"/>
                          <a:ea typeface="Calibri"/>
                          <a:cs typeface="Times New Roman"/>
                        </a:rPr>
                        <a:t>Наименование показателя</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b="1">
                          <a:latin typeface="Times New Roman"/>
                          <a:ea typeface="Calibri"/>
                          <a:cs typeface="Times New Roman"/>
                        </a:rPr>
                        <a:t>2012</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b="1" dirty="0">
                          <a:latin typeface="Times New Roman"/>
                          <a:ea typeface="Calibri"/>
                          <a:cs typeface="Times New Roman"/>
                        </a:rPr>
                        <a:t>2013</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b="1" dirty="0">
                          <a:latin typeface="Times New Roman"/>
                          <a:ea typeface="Calibri"/>
                          <a:cs typeface="Times New Roman"/>
                        </a:rPr>
                        <a:t>2014</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b="1">
                          <a:latin typeface="Times New Roman"/>
                          <a:ea typeface="Calibri"/>
                          <a:cs typeface="Times New Roman"/>
                        </a:rPr>
                        <a:t>2015</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b="1">
                          <a:latin typeface="Times New Roman"/>
                          <a:ea typeface="Calibri"/>
                          <a:cs typeface="Times New Roman"/>
                        </a:rPr>
                        <a:t>2016</a:t>
                      </a:r>
                      <a:endParaRPr lang="ru-RU" sz="1600">
                        <a:latin typeface="Calibri"/>
                        <a:ea typeface="Calibri"/>
                        <a:cs typeface="Times New Roman"/>
                      </a:endParaRPr>
                    </a:p>
                  </a:txBody>
                  <a:tcPr marL="68580" marR="68580" marT="0" marB="0"/>
                </a:tc>
              </a:tr>
              <a:tr h="754428">
                <a:tc>
                  <a:txBody>
                    <a:bodyPr/>
                    <a:lstStyle/>
                    <a:p>
                      <a:pPr algn="just">
                        <a:lnSpc>
                          <a:spcPct val="115000"/>
                        </a:lnSpc>
                        <a:spcAft>
                          <a:spcPts val="0"/>
                        </a:spcAft>
                      </a:pPr>
                      <a:r>
                        <a:rPr lang="ru-RU" sz="1200" dirty="0">
                          <a:latin typeface="Times New Roman"/>
                          <a:ea typeface="Calibri"/>
                          <a:cs typeface="Times New Roman"/>
                        </a:rPr>
                        <a:t>Численность населения в трудоспособном возрасте, тыс.чел</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12,69</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12,19</a:t>
                      </a:r>
                      <a:endParaRPr lang="ru-RU" sz="16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11,87</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11,70</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11,37</a:t>
                      </a:r>
                      <a:endParaRPr lang="ru-RU" sz="1600">
                        <a:latin typeface="Calibri"/>
                        <a:ea typeface="Calibri"/>
                        <a:cs typeface="Times New Roman"/>
                      </a:endParaRPr>
                    </a:p>
                  </a:txBody>
                  <a:tcPr marL="68580" marR="68580" marT="0" marB="0"/>
                </a:tc>
              </a:tr>
              <a:tr h="754428">
                <a:tc>
                  <a:txBody>
                    <a:bodyPr/>
                    <a:lstStyle/>
                    <a:p>
                      <a:pPr algn="just">
                        <a:lnSpc>
                          <a:spcPct val="115000"/>
                        </a:lnSpc>
                        <a:spcAft>
                          <a:spcPts val="0"/>
                        </a:spcAft>
                      </a:pPr>
                      <a:r>
                        <a:rPr lang="ru-RU" sz="1200">
                          <a:latin typeface="Times New Roman"/>
                          <a:ea typeface="Calibri"/>
                          <a:cs typeface="Times New Roman"/>
                        </a:rPr>
                        <a:t>Численность занятых в расчете на единицу занимаемой территории (чел./кВ.м)</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1,75</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1,73</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1,61</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a:latin typeface="Times New Roman"/>
                          <a:ea typeface="Calibri"/>
                          <a:cs typeface="Times New Roman"/>
                        </a:rPr>
                        <a:t>1,55</a:t>
                      </a:r>
                      <a:endParaRPr lang="ru-RU" sz="160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1,61</a:t>
                      </a:r>
                      <a:endParaRPr lang="ru-RU" sz="1600" dirty="0">
                        <a:latin typeface="Calibri"/>
                        <a:ea typeface="Calibri"/>
                        <a:cs typeface="Times New Roman"/>
                      </a:endParaRPr>
                    </a:p>
                  </a:txBody>
                  <a:tcPr marL="68580" marR="68580" marT="0" marB="0"/>
                </a:tc>
              </a:tr>
            </a:tbl>
          </a:graphicData>
        </a:graphic>
      </p:graphicFrame>
      <p:graphicFrame>
        <p:nvGraphicFramePr>
          <p:cNvPr id="8" name="Таблица 7"/>
          <p:cNvGraphicFramePr>
            <a:graphicFrameLocks noGrp="1"/>
          </p:cNvGraphicFramePr>
          <p:nvPr/>
        </p:nvGraphicFramePr>
        <p:xfrm>
          <a:off x="1098302" y="6228184"/>
          <a:ext cx="5544616" cy="365760"/>
        </p:xfrm>
        <a:graphic>
          <a:graphicData uri="http://schemas.openxmlformats.org/drawingml/2006/table">
            <a:tbl>
              <a:tblPr firstRow="1" bandRow="1">
                <a:tableStyleId>{5C22544A-7EE6-4342-B048-85BDC9FD1C3A}</a:tableStyleId>
              </a:tblPr>
              <a:tblGrid>
                <a:gridCol w="5544616"/>
              </a:tblGrid>
              <a:tr h="0">
                <a:tc>
                  <a:txBody>
                    <a:bodyPr/>
                    <a:lstStyle/>
                    <a:p>
                      <a:pPr algn="ctr"/>
                      <a:r>
                        <a:rPr lang="ru-RU" dirty="0" smtClean="0">
                          <a:latin typeface="Times New Roman" pitchFamily="18" charset="0"/>
                          <a:cs typeface="Times New Roman" pitchFamily="18" charset="0"/>
                        </a:rPr>
                        <a:t>Рынок</a:t>
                      </a:r>
                      <a:r>
                        <a:rPr lang="ru-RU" baseline="0" dirty="0" smtClean="0">
                          <a:latin typeface="Times New Roman" pitchFamily="18" charset="0"/>
                          <a:cs typeface="Times New Roman" pitchFamily="18" charset="0"/>
                        </a:rPr>
                        <a:t> труда и занятость населения района</a:t>
                      </a:r>
                      <a:endParaRPr lang="ru-RU"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54286" y="179512"/>
            <a:ext cx="5717319" cy="720080"/>
          </a:xfrm>
        </p:spPr>
        <p:style>
          <a:lnRef idx="1">
            <a:schemeClr val="accent2"/>
          </a:lnRef>
          <a:fillRef idx="3">
            <a:schemeClr val="accent2"/>
          </a:fillRef>
          <a:effectRef idx="2">
            <a:schemeClr val="accent2"/>
          </a:effectRef>
          <a:fontRef idx="minor">
            <a:schemeClr val="lt1"/>
          </a:fontRef>
        </p:style>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Здравоохранение</a:t>
            </a: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34206" y="1043608"/>
            <a:ext cx="7128792" cy="4464496"/>
          </a:xfrm>
        </p:spPr>
        <p:style>
          <a:lnRef idx="1">
            <a:schemeClr val="accent2"/>
          </a:lnRef>
          <a:fillRef idx="3">
            <a:schemeClr val="accent2"/>
          </a:fillRef>
          <a:effectRef idx="2">
            <a:schemeClr val="accent2"/>
          </a:effectRef>
          <a:fontRef idx="minor">
            <a:schemeClr val="lt1"/>
          </a:fontRef>
        </p:style>
        <p:txBody>
          <a:bodyPr>
            <a:normAutofit fontScale="85000" lnSpcReduction="20000"/>
          </a:bodyPr>
          <a:lstStyle/>
          <a:p>
            <a:pPr marL="108000" algn="just"/>
            <a:r>
              <a:rPr lang="ru-RU" sz="1800" dirty="0" smtClean="0">
                <a:solidFill>
                  <a:srgbClr val="002060"/>
                </a:solidFill>
                <a:latin typeface="Times New Roman" pitchFamily="18" charset="0"/>
                <a:cs typeface="Times New Roman" pitchFamily="18" charset="0"/>
              </a:rPr>
              <a:t>          Здравоохранение района представлено многопрофильным лечебно-профилактическим учреждением, обеспечивающим квалифицированное обслуживание населения- Государственное автономное учреждение здравоохранения  Амурской области  «Тамбовская больница», в состав которой входят 16 </a:t>
            </a:r>
            <a:r>
              <a:rPr lang="ru-RU" sz="1800" dirty="0" err="1" smtClean="0">
                <a:solidFill>
                  <a:srgbClr val="002060"/>
                </a:solidFill>
                <a:latin typeface="Times New Roman" pitchFamily="18" charset="0"/>
                <a:cs typeface="Times New Roman" pitchFamily="18" charset="0"/>
              </a:rPr>
              <a:t>ФАПов</a:t>
            </a:r>
            <a:r>
              <a:rPr lang="ru-RU" sz="1800" dirty="0" smtClean="0">
                <a:solidFill>
                  <a:srgbClr val="002060"/>
                </a:solidFill>
                <a:latin typeface="Times New Roman" pitchFamily="18" charset="0"/>
                <a:cs typeface="Times New Roman" pitchFamily="18" charset="0"/>
              </a:rPr>
              <a:t>, 8 амбулаторий и </a:t>
            </a:r>
            <a:r>
              <a:rPr lang="ru-RU" sz="1800" dirty="0" err="1" smtClean="0">
                <a:solidFill>
                  <a:srgbClr val="002060"/>
                </a:solidFill>
                <a:latin typeface="Times New Roman" pitchFamily="18" charset="0"/>
                <a:cs typeface="Times New Roman" pitchFamily="18" charset="0"/>
              </a:rPr>
              <a:t>Раздольненская</a:t>
            </a:r>
            <a:r>
              <a:rPr lang="ru-RU" sz="1800" dirty="0" smtClean="0">
                <a:solidFill>
                  <a:srgbClr val="002060"/>
                </a:solidFill>
                <a:latin typeface="Times New Roman" pitchFamily="18" charset="0"/>
                <a:cs typeface="Times New Roman" pitchFamily="18" charset="0"/>
              </a:rPr>
              <a:t> участковая больница. </a:t>
            </a:r>
          </a:p>
          <a:p>
            <a:pPr marL="108000" algn="just"/>
            <a:r>
              <a:rPr lang="ru-RU" sz="1800" dirty="0" smtClean="0">
                <a:solidFill>
                  <a:srgbClr val="002060"/>
                </a:solidFill>
                <a:latin typeface="Times New Roman" pitchFamily="18" charset="0"/>
                <a:cs typeface="Times New Roman" pitchFamily="18" charset="0"/>
              </a:rPr>
              <a:t>Укомплектованность штатных единиц медицинскими кадрами с учетом внутреннего совместительства, составляет у врачей – 99 %, среднего медицинского персонала – 99 %.</a:t>
            </a:r>
          </a:p>
          <a:p>
            <a:pPr marL="108000" algn="just"/>
            <a:r>
              <a:rPr lang="ru-RU" sz="1800" dirty="0" smtClean="0">
                <a:solidFill>
                  <a:srgbClr val="002060"/>
                </a:solidFill>
                <a:latin typeface="Times New Roman" pitchFamily="18" charset="0"/>
                <a:cs typeface="Times New Roman" pitchFamily="18" charset="0"/>
              </a:rPr>
              <a:t>Доступность медицинской помощи жителям Тамбовского района достигается наличием действующей сети лечебно-профилактических учреждений района, высокой укомплектованностью врачами и средними медицинскими работниками, наличием санитарного транспорта в каждой амбулатории, участковой больнице, 4-х отдаленных </a:t>
            </a:r>
            <a:r>
              <a:rPr lang="ru-RU" sz="1800" dirty="0" err="1" smtClean="0">
                <a:solidFill>
                  <a:srgbClr val="002060"/>
                </a:solidFill>
                <a:latin typeface="Times New Roman" pitchFamily="18" charset="0"/>
                <a:cs typeface="Times New Roman" pitchFamily="18" charset="0"/>
              </a:rPr>
              <a:t>ФАПах</a:t>
            </a:r>
            <a:r>
              <a:rPr lang="ru-RU" sz="1800" dirty="0" smtClean="0">
                <a:solidFill>
                  <a:srgbClr val="002060"/>
                </a:solidFill>
                <a:latin typeface="Times New Roman" pitchFamily="18" charset="0"/>
                <a:cs typeface="Times New Roman" pitchFamily="18" charset="0"/>
              </a:rPr>
              <a:t>: сел Красное, </a:t>
            </a:r>
            <a:r>
              <a:rPr lang="ru-RU" sz="1800" dirty="0" err="1" smtClean="0">
                <a:solidFill>
                  <a:srgbClr val="002060"/>
                </a:solidFill>
                <a:latin typeface="Times New Roman" pitchFamily="18" charset="0"/>
                <a:cs typeface="Times New Roman" pitchFamily="18" charset="0"/>
              </a:rPr>
              <a:t>Гильчин</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Куропатино</a:t>
            </a:r>
            <a:r>
              <a:rPr lang="ru-RU" sz="1800" dirty="0" smtClean="0">
                <a:solidFill>
                  <a:srgbClr val="002060"/>
                </a:solidFill>
                <a:latin typeface="Times New Roman" pitchFamily="18" charset="0"/>
                <a:cs typeface="Times New Roman" pitchFamily="18" charset="0"/>
              </a:rPr>
              <a:t>, Толстовка, отделением скорой медицинской помощи, организацией выездной работы в села района с целью проведения профилактических осмотров, оказания медицинской помощи гражданам по обращению, организацией работы регистратуры с предварительной записью на прием к специалистам районной поликлиники. Бригада узких специалистов выезжает в район от двух до трех раз в неделю, с целью посетить каждую амбулаторию не менее 1 раза в месяц. Участковые педиатры, терапевты, врачи общей практики осуществляют выезда в приписные села согласно графику. </a:t>
            </a:r>
          </a:p>
          <a:p>
            <a:pPr marL="108000" algn="just"/>
            <a:r>
              <a:rPr lang="ru-RU" dirty="0" smtClean="0">
                <a:solidFill>
                  <a:srgbClr val="002060"/>
                </a:solidFill>
                <a:latin typeface="Times New Roman" pitchFamily="18" charset="0"/>
                <a:cs typeface="Times New Roman" pitchFamily="18" charset="0"/>
              </a:rPr>
              <a:t>   </a:t>
            </a:r>
            <a:endParaRPr lang="ru-RU" dirty="0">
              <a:solidFill>
                <a:srgbClr val="002060"/>
              </a:solidFill>
              <a:latin typeface="Times New Roman" pitchFamily="18" charset="0"/>
              <a:cs typeface="Times New Roman" pitchFamily="18" charset="0"/>
            </a:endParaRPr>
          </a:p>
        </p:txBody>
      </p:sp>
      <p:pic>
        <p:nvPicPr>
          <p:cNvPr id="5122" name="Picture 2" descr="DSCN5364"/>
          <p:cNvPicPr>
            <a:picLocks noChangeAspect="1" noChangeArrowheads="1"/>
          </p:cNvPicPr>
          <p:nvPr/>
        </p:nvPicPr>
        <p:blipFill>
          <a:blip r:embed="rId2" cstate="print"/>
          <a:srcRect/>
          <a:stretch>
            <a:fillRect/>
          </a:stretch>
        </p:blipFill>
        <p:spPr bwMode="auto">
          <a:xfrm>
            <a:off x="234206" y="6012160"/>
            <a:ext cx="2630356" cy="1761666"/>
          </a:xfrm>
          <a:prstGeom prst="rect">
            <a:avLst/>
          </a:prstGeom>
          <a:noFill/>
          <a:ln w="9525">
            <a:solidFill>
              <a:srgbClr val="FABF8F"/>
            </a:solidFill>
            <a:miter lim="800000"/>
            <a:headEnd/>
            <a:tailEnd/>
          </a:ln>
        </p:spPr>
      </p:pic>
      <p:pic>
        <p:nvPicPr>
          <p:cNvPr id="5123" name="Picture 3" descr="RSCN5348"/>
          <p:cNvPicPr>
            <a:picLocks noChangeAspect="1" noChangeArrowheads="1"/>
          </p:cNvPicPr>
          <p:nvPr/>
        </p:nvPicPr>
        <p:blipFill>
          <a:blip r:embed="rId3" cstate="print"/>
          <a:srcRect/>
          <a:stretch>
            <a:fillRect/>
          </a:stretch>
        </p:blipFill>
        <p:spPr bwMode="auto">
          <a:xfrm>
            <a:off x="882278" y="7363939"/>
            <a:ext cx="2657345" cy="1780061"/>
          </a:xfrm>
          <a:prstGeom prst="rect">
            <a:avLst/>
          </a:prstGeom>
          <a:noFill/>
          <a:ln w="9525">
            <a:solidFill>
              <a:srgbClr val="FABF8F"/>
            </a:solidFill>
            <a:miter lim="800000"/>
            <a:headEnd/>
            <a:tailEnd/>
          </a:ln>
        </p:spPr>
      </p:pic>
      <p:pic>
        <p:nvPicPr>
          <p:cNvPr id="5124" name="Picture 4" descr="DSCN5356"/>
          <p:cNvPicPr>
            <a:picLocks noChangeAspect="1" noChangeArrowheads="1"/>
          </p:cNvPicPr>
          <p:nvPr/>
        </p:nvPicPr>
        <p:blipFill>
          <a:blip r:embed="rId4" cstate="print"/>
          <a:srcRect/>
          <a:stretch>
            <a:fillRect/>
          </a:stretch>
        </p:blipFill>
        <p:spPr bwMode="auto">
          <a:xfrm>
            <a:off x="4881440" y="6084168"/>
            <a:ext cx="2588715" cy="1733748"/>
          </a:xfrm>
          <a:prstGeom prst="rect">
            <a:avLst/>
          </a:prstGeom>
          <a:noFill/>
          <a:ln w="9525">
            <a:solidFill>
              <a:srgbClr val="FABF8F"/>
            </a:solidFill>
            <a:miter lim="800000"/>
            <a:headEnd/>
            <a:tailEnd/>
          </a:ln>
        </p:spPr>
      </p:pic>
      <p:pic>
        <p:nvPicPr>
          <p:cNvPr id="5125" name="Picture 5" descr="Document-page-002"/>
          <p:cNvPicPr>
            <a:picLocks noChangeAspect="1" noChangeArrowheads="1"/>
          </p:cNvPicPr>
          <p:nvPr/>
        </p:nvPicPr>
        <p:blipFill>
          <a:blip r:embed="rId5" cstate="print"/>
          <a:srcRect/>
          <a:stretch>
            <a:fillRect/>
          </a:stretch>
        </p:blipFill>
        <p:spPr bwMode="auto">
          <a:xfrm>
            <a:off x="3618582" y="7452320"/>
            <a:ext cx="2737871" cy="1691680"/>
          </a:xfrm>
          <a:prstGeom prst="rect">
            <a:avLst/>
          </a:prstGeom>
          <a:noFill/>
          <a:ln w="9525">
            <a:noFill/>
            <a:miter lim="800000"/>
            <a:headEnd/>
            <a:tailEnd/>
          </a:ln>
        </p:spPr>
      </p:pic>
      <p:pic>
        <p:nvPicPr>
          <p:cNvPr id="5121" name="Picture 1" descr="img64"/>
          <p:cNvPicPr>
            <a:picLocks noChangeAspect="1" noChangeArrowheads="1"/>
          </p:cNvPicPr>
          <p:nvPr/>
        </p:nvPicPr>
        <p:blipFill>
          <a:blip r:embed="rId6" cstate="print"/>
          <a:srcRect/>
          <a:stretch>
            <a:fillRect/>
          </a:stretch>
        </p:blipFill>
        <p:spPr bwMode="auto">
          <a:xfrm>
            <a:off x="2682478" y="5076056"/>
            <a:ext cx="2174192" cy="23546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2238" y="179512"/>
            <a:ext cx="6538167" cy="936104"/>
          </a:xfr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Физическая культура и спорт</a:t>
            </a:r>
            <a:endParaRPr lang="ru-RU"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234206" y="1259632"/>
            <a:ext cx="6984776" cy="5256584"/>
          </a:xfrm>
        </p:spPr>
        <p:style>
          <a:lnRef idx="1">
            <a:schemeClr val="accent2"/>
          </a:lnRef>
          <a:fillRef idx="3">
            <a:schemeClr val="accent2"/>
          </a:fillRef>
          <a:effectRef idx="2">
            <a:schemeClr val="accent2"/>
          </a:effectRef>
          <a:fontRef idx="minor">
            <a:schemeClr val="lt1"/>
          </a:fontRef>
        </p:style>
        <p:txBody>
          <a:bodyPr>
            <a:noAutofit/>
          </a:bodyPr>
          <a:lstStyle/>
          <a:p>
            <a:pPr marL="72000" algn="just"/>
            <a:r>
              <a:rPr lang="ru-RU" sz="1550" dirty="0" smtClean="0">
                <a:solidFill>
                  <a:srgbClr val="002060"/>
                </a:solidFill>
                <a:latin typeface="Times New Roman" pitchFamily="18" charset="0"/>
                <a:cs typeface="Times New Roman" pitchFamily="18" charset="0"/>
              </a:rPr>
              <a:t>      Деятельность Комитета по физической культуре, спорту и молодежной политики района направлена на реализацию единой государственной политики в сфере физической культуры и спорта в соответствии с федеральным законом от 04.12.2007 №329-ФЗ «О физической культуре и спорте в Российской Федерации», муниципальной программой «Развитие физической культуры, спорта и молодёжной политике  в Тамбовском районе на 2015-2021 годы».</a:t>
            </a:r>
          </a:p>
          <a:p>
            <a:pPr marL="72000" algn="just"/>
            <a:r>
              <a:rPr lang="ru-RU" sz="1550" dirty="0" smtClean="0">
                <a:solidFill>
                  <a:srgbClr val="002060"/>
                </a:solidFill>
                <a:latin typeface="Times New Roman" pitchFamily="18" charset="0"/>
                <a:cs typeface="Times New Roman" pitchFamily="18" charset="0"/>
              </a:rPr>
              <a:t>     С 2011 года  начал свою деятельность  МАУ «Районный центр спорта». </a:t>
            </a:r>
          </a:p>
          <a:p>
            <a:pPr marL="72000" algn="just"/>
            <a:r>
              <a:rPr lang="ru-RU" sz="1550" dirty="0" smtClean="0">
                <a:solidFill>
                  <a:srgbClr val="002060"/>
                </a:solidFill>
                <a:latin typeface="Times New Roman" pitchFamily="18" charset="0"/>
                <a:cs typeface="Times New Roman" pitchFamily="18" charset="0"/>
              </a:rPr>
              <a:t>     На сегодняшний день в районе зарегистрировано 26 видов спорта, постоянно занимаются физической культурой и спортом 4027 человек, что составляет 20,3% от населения района.  На 3253 школьника в школьных секциях занимается 1921 человек, что составляет 59%. В учреждении дополнительного образования ДЮСШ- занимается 618 человек. </a:t>
            </a:r>
          </a:p>
          <a:p>
            <a:pPr marL="72000" algn="just"/>
            <a:r>
              <a:rPr lang="ru-RU" sz="1550" dirty="0" smtClean="0">
                <a:solidFill>
                  <a:srgbClr val="002060"/>
                </a:solidFill>
                <a:latin typeface="Times New Roman" pitchFamily="18" charset="0"/>
                <a:cs typeface="Times New Roman" pitchFamily="18" charset="0"/>
              </a:rPr>
              <a:t>     В зимнее время на территории района действует 9 ледовых площадок (Тамбовка, Николаевка-2, </a:t>
            </a:r>
            <a:r>
              <a:rPr lang="ru-RU" sz="1550" dirty="0" err="1" smtClean="0">
                <a:solidFill>
                  <a:srgbClr val="002060"/>
                </a:solidFill>
                <a:latin typeface="Times New Roman" pitchFamily="18" charset="0"/>
                <a:cs typeface="Times New Roman" pitchFamily="18" charset="0"/>
              </a:rPr>
              <a:t>Косицино</a:t>
            </a:r>
            <a:r>
              <a:rPr lang="ru-RU" sz="1550" dirty="0" smtClean="0">
                <a:solidFill>
                  <a:srgbClr val="002060"/>
                </a:solidFill>
                <a:latin typeface="Times New Roman" pitchFamily="18" charset="0"/>
                <a:cs typeface="Times New Roman" pitchFamily="18" charset="0"/>
              </a:rPr>
              <a:t>, Новоалександровка, </a:t>
            </a:r>
            <a:r>
              <a:rPr lang="ru-RU" sz="1550" dirty="0" err="1" smtClean="0">
                <a:solidFill>
                  <a:srgbClr val="002060"/>
                </a:solidFill>
                <a:latin typeface="Times New Roman" pitchFamily="18" charset="0"/>
                <a:cs typeface="Times New Roman" pitchFamily="18" charset="0"/>
              </a:rPr>
              <a:t>К-Демьяновка</a:t>
            </a:r>
            <a:r>
              <a:rPr lang="ru-RU" sz="1550" dirty="0" smtClean="0">
                <a:solidFill>
                  <a:srgbClr val="002060"/>
                </a:solidFill>
                <a:latin typeface="Times New Roman" pitchFamily="18" charset="0"/>
                <a:cs typeface="Times New Roman" pitchFamily="18" charset="0"/>
              </a:rPr>
              <a:t>,  Придорожное, Раздольное, Лермонтовка).</a:t>
            </a:r>
            <a:r>
              <a:rPr lang="ru-RU" sz="1550" b="1" dirty="0" smtClean="0">
                <a:solidFill>
                  <a:srgbClr val="002060"/>
                </a:solidFill>
                <a:latin typeface="Times New Roman" pitchFamily="18" charset="0"/>
                <a:cs typeface="Times New Roman" pitchFamily="18" charset="0"/>
              </a:rPr>
              <a:t> </a:t>
            </a:r>
            <a:r>
              <a:rPr lang="ru-RU" sz="1550" dirty="0" smtClean="0">
                <a:solidFill>
                  <a:srgbClr val="002060"/>
                </a:solidFill>
                <a:latin typeface="Times New Roman" pitchFamily="18" charset="0"/>
                <a:cs typeface="Times New Roman" pitchFamily="18" charset="0"/>
              </a:rPr>
              <a:t> В районе определены  базовые виды спорта: вольная борьба, волейбол, хоккей с мячом, баскетбол, легкая атлетика и футбол - воспитанники района неоднократные победители и призеры областных  и Дальневосточных соревнований, а так же участники финальных соревнований на Первенство России.</a:t>
            </a:r>
          </a:p>
          <a:p>
            <a:endParaRPr lang="ru-RU" sz="2400" dirty="0">
              <a:solidFill>
                <a:srgbClr val="002060"/>
              </a:solidFill>
            </a:endParaRPr>
          </a:p>
        </p:txBody>
      </p:sp>
      <p:pic>
        <p:nvPicPr>
          <p:cNvPr id="4" name="Рисунок 3" descr="IMG_9928"/>
          <p:cNvPicPr/>
          <p:nvPr/>
        </p:nvPicPr>
        <p:blipFill>
          <a:blip r:embed="rId2" cstate="print"/>
          <a:srcRect/>
          <a:stretch>
            <a:fillRect/>
          </a:stretch>
        </p:blipFill>
        <p:spPr bwMode="auto">
          <a:xfrm>
            <a:off x="2538462" y="5940152"/>
            <a:ext cx="2174193" cy="1584176"/>
          </a:xfrm>
          <a:prstGeom prst="rect">
            <a:avLst/>
          </a:prstGeom>
          <a:noFill/>
          <a:ln w="9525">
            <a:noFill/>
            <a:miter lim="800000"/>
            <a:headEnd/>
            <a:tailEnd/>
          </a:ln>
        </p:spPr>
      </p:pic>
      <p:pic>
        <p:nvPicPr>
          <p:cNvPr id="6" name="Рисунок 5" descr="PC040126"/>
          <p:cNvPicPr/>
          <p:nvPr/>
        </p:nvPicPr>
        <p:blipFill>
          <a:blip r:embed="rId3" cstate="print"/>
          <a:srcRect l="3183" t="16528" r="3929" b="6219"/>
          <a:stretch>
            <a:fillRect/>
          </a:stretch>
        </p:blipFill>
        <p:spPr bwMode="auto">
          <a:xfrm>
            <a:off x="2106414" y="7415808"/>
            <a:ext cx="3140499" cy="1728192"/>
          </a:xfrm>
          <a:prstGeom prst="rect">
            <a:avLst/>
          </a:prstGeom>
          <a:noFill/>
          <a:ln w="9525">
            <a:noFill/>
            <a:miter lim="800000"/>
            <a:headEnd/>
            <a:tailEnd/>
          </a:ln>
        </p:spPr>
      </p:pic>
      <p:pic>
        <p:nvPicPr>
          <p:cNvPr id="7" name="Рисунок 6" descr="IMG_9149"/>
          <p:cNvPicPr/>
          <p:nvPr/>
        </p:nvPicPr>
        <p:blipFill>
          <a:blip r:embed="rId4" cstate="print">
            <a:lum bright="20000"/>
          </a:blip>
          <a:srcRect l="5148" t="17010" r="2917" b="16789"/>
          <a:stretch>
            <a:fillRect/>
          </a:stretch>
        </p:blipFill>
        <p:spPr bwMode="auto">
          <a:xfrm>
            <a:off x="4842718" y="5940152"/>
            <a:ext cx="2546197" cy="1512168"/>
          </a:xfrm>
          <a:prstGeom prst="rect">
            <a:avLst/>
          </a:prstGeom>
          <a:noFill/>
          <a:ln w="9525">
            <a:noFill/>
            <a:miter lim="800000"/>
            <a:headEnd/>
            <a:tailEnd/>
          </a:ln>
        </p:spPr>
      </p:pic>
      <p:pic>
        <p:nvPicPr>
          <p:cNvPr id="8" name="Рисунок 7" descr="DSCN3941"/>
          <p:cNvPicPr/>
          <p:nvPr/>
        </p:nvPicPr>
        <p:blipFill>
          <a:blip r:embed="rId5" cstate="print"/>
          <a:srcRect t="17552" r="58040" b="30934"/>
          <a:stretch>
            <a:fillRect/>
          </a:stretch>
        </p:blipFill>
        <p:spPr bwMode="auto">
          <a:xfrm>
            <a:off x="162198" y="6372200"/>
            <a:ext cx="1872208"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30350" y="395536"/>
            <a:ext cx="4536504" cy="720080"/>
          </a:xfrm>
        </p:spPr>
        <p:style>
          <a:lnRef idx="1">
            <a:schemeClr val="accent2"/>
          </a:lnRef>
          <a:fillRef idx="3">
            <a:schemeClr val="accent2"/>
          </a:fillRef>
          <a:effectRef idx="2">
            <a:schemeClr val="accent2"/>
          </a:effectRef>
          <a:fontRef idx="minor">
            <a:schemeClr val="lt1"/>
          </a:fontRef>
        </p:style>
        <p:txBody>
          <a:bodyPr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Культура </a:t>
            </a:r>
            <a:br>
              <a:rPr lang="ru-RU" sz="2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endParaRPr lang="ru-RU"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Текст 2"/>
          <p:cNvSpPr>
            <a:spLocks noGrp="1"/>
          </p:cNvSpPr>
          <p:nvPr>
            <p:ph type="body" idx="1"/>
          </p:nvPr>
        </p:nvSpPr>
        <p:spPr>
          <a:xfrm>
            <a:off x="450230" y="1331640"/>
            <a:ext cx="6768752" cy="4320480"/>
          </a:xfrm>
        </p:spPr>
        <p:style>
          <a:lnRef idx="1">
            <a:schemeClr val="accent2"/>
          </a:lnRef>
          <a:fillRef idx="3">
            <a:schemeClr val="accent2"/>
          </a:fillRef>
          <a:effectRef idx="2">
            <a:schemeClr val="accent2"/>
          </a:effectRef>
          <a:fontRef idx="minor">
            <a:schemeClr val="lt1"/>
          </a:fontRef>
        </p:style>
        <p:txBody>
          <a:bodyPr>
            <a:normAutofit fontScale="25000" lnSpcReduction="20000"/>
          </a:bodyPr>
          <a:lstStyle/>
          <a:p>
            <a:pPr marL="108000" algn="just"/>
            <a:r>
              <a:rPr lang="ru-RU" sz="5200" dirty="0" smtClean="0">
                <a:solidFill>
                  <a:srgbClr val="002060"/>
                </a:solidFill>
                <a:latin typeface="Times New Roman" pitchFamily="18" charset="0"/>
                <a:cs typeface="Times New Roman" pitchFamily="18" charset="0"/>
              </a:rPr>
              <a:t>          Сеть учреждений культуры Тамбовского  района представлена: районным домом культуры с 26 филиалами, Центральной  районной библиотекой с  19 библиотечными филиалами, «Школой искусств»(включает 3 направления), 1 музеем.</a:t>
            </a:r>
          </a:p>
          <a:p>
            <a:pPr marL="108000" algn="just"/>
            <a:r>
              <a:rPr lang="ru-RU" sz="5200" dirty="0" smtClean="0">
                <a:solidFill>
                  <a:srgbClr val="002060"/>
                </a:solidFill>
                <a:latin typeface="Times New Roman" pitchFamily="18" charset="0"/>
                <a:cs typeface="Times New Roman" pitchFamily="18" charset="0"/>
              </a:rPr>
              <a:t>           В настоящее время 13 творческих коллективов района носят почетное звание «Народный» или «Образцовый</a:t>
            </a:r>
            <a:r>
              <a:rPr lang="ru-RU" sz="5200" b="1" dirty="0" smtClean="0">
                <a:solidFill>
                  <a:srgbClr val="002060"/>
                </a:solidFill>
                <a:latin typeface="Times New Roman" pitchFamily="18" charset="0"/>
                <a:cs typeface="Times New Roman" pitchFamily="18" charset="0"/>
              </a:rPr>
              <a:t>».</a:t>
            </a:r>
            <a:endParaRPr lang="ru-RU" sz="5200" dirty="0" smtClean="0">
              <a:solidFill>
                <a:srgbClr val="002060"/>
              </a:solidFill>
              <a:latin typeface="Times New Roman" pitchFamily="18" charset="0"/>
              <a:cs typeface="Times New Roman" pitchFamily="18" charset="0"/>
            </a:endParaRPr>
          </a:p>
          <a:p>
            <a:pPr marL="108000" algn="just"/>
            <a:r>
              <a:rPr lang="ru-RU" sz="5200" dirty="0" smtClean="0">
                <a:solidFill>
                  <a:srgbClr val="002060"/>
                </a:solidFill>
                <a:latin typeface="Times New Roman" pitchFamily="18" charset="0"/>
                <a:cs typeface="Times New Roman" pitchFamily="18" charset="0"/>
              </a:rPr>
              <a:t>           Визитной карточкой Тамбовского района является народный ансамбль русской песни «Лель». </a:t>
            </a:r>
          </a:p>
          <a:p>
            <a:pPr marL="108000" algn="just"/>
            <a:r>
              <a:rPr lang="ru-RU" sz="5200" dirty="0" smtClean="0">
                <a:solidFill>
                  <a:srgbClr val="002060"/>
                </a:solidFill>
                <a:latin typeface="Times New Roman" pitchFamily="18" charset="0"/>
                <a:cs typeface="Times New Roman" pitchFamily="18" charset="0"/>
              </a:rPr>
              <a:t>Народный кукольный театр «</a:t>
            </a:r>
            <a:r>
              <a:rPr lang="ru-RU" sz="5200" dirty="0" err="1" smtClean="0">
                <a:solidFill>
                  <a:srgbClr val="002060"/>
                </a:solidFill>
                <a:latin typeface="Times New Roman" pitchFamily="18" charset="0"/>
                <a:cs typeface="Times New Roman" pitchFamily="18" charset="0"/>
              </a:rPr>
              <a:t>Кукла+</a:t>
            </a:r>
            <a:r>
              <a:rPr lang="ru-RU" sz="5200" dirty="0" smtClean="0">
                <a:solidFill>
                  <a:srgbClr val="002060"/>
                </a:solidFill>
                <a:latin typeface="Times New Roman" pitchFamily="18" charset="0"/>
                <a:cs typeface="Times New Roman" pitchFamily="18" charset="0"/>
              </a:rPr>
              <a:t>» филиала с. </a:t>
            </a:r>
            <a:r>
              <a:rPr lang="ru-RU" sz="5200" dirty="0" err="1" smtClean="0">
                <a:solidFill>
                  <a:srgbClr val="002060"/>
                </a:solidFill>
                <a:latin typeface="Times New Roman" pitchFamily="18" charset="0"/>
                <a:cs typeface="Times New Roman" pitchFamily="18" charset="0"/>
              </a:rPr>
              <a:t>Косицино</a:t>
            </a:r>
            <a:r>
              <a:rPr lang="ru-RU" sz="5200" dirty="0" smtClean="0">
                <a:solidFill>
                  <a:srgbClr val="002060"/>
                </a:solidFill>
                <a:latin typeface="Times New Roman" pitchFamily="18" charset="0"/>
                <a:cs typeface="Times New Roman" pitchFamily="18" charset="0"/>
              </a:rPr>
              <a:t>,  является единственным в Амурской области. На протяжении 3-х лет НКТ «Кукла +» в летнее время организует досуг детей, гастролируя по району.</a:t>
            </a:r>
          </a:p>
          <a:p>
            <a:pPr marL="108000" algn="just"/>
            <a:r>
              <a:rPr lang="ru-RU" sz="5200" dirty="0" smtClean="0">
                <a:solidFill>
                  <a:srgbClr val="002060"/>
                </a:solidFill>
                <a:latin typeface="Times New Roman" pitchFamily="18" charset="0"/>
                <a:cs typeface="Times New Roman" pitchFamily="18" charset="0"/>
              </a:rPr>
              <a:t>Особым успехом у зрителей пользуются выступления ансамбля «</a:t>
            </a:r>
            <a:r>
              <a:rPr lang="ru-RU" sz="5200" dirty="0" err="1" smtClean="0">
                <a:solidFill>
                  <a:srgbClr val="002060"/>
                </a:solidFill>
                <a:latin typeface="Times New Roman" pitchFamily="18" charset="0"/>
                <a:cs typeface="Times New Roman" pitchFamily="18" charset="0"/>
              </a:rPr>
              <a:t>Селяночка</a:t>
            </a:r>
            <a:r>
              <a:rPr lang="ru-RU" sz="5200" dirty="0" smtClean="0">
                <a:solidFill>
                  <a:srgbClr val="002060"/>
                </a:solidFill>
                <a:latin typeface="Times New Roman" pitchFamily="18" charset="0"/>
                <a:cs typeface="Times New Roman" pitchFamily="18" charset="0"/>
              </a:rPr>
              <a:t>» с. Тамбовка. В 2016 году ансамбль стал победителем в конкурсе среди вокалистов «серебряного возраста» - «Если молод душой - пой» в номинации «групповое исполнение», а также лауреатом областного фестиваля художественного творчества людей с ОВЗ «Мне через сердце виден мир». </a:t>
            </a:r>
          </a:p>
          <a:p>
            <a:pPr marL="108000" algn="just"/>
            <a:r>
              <a:rPr lang="ru-RU" sz="5200" dirty="0" smtClean="0">
                <a:solidFill>
                  <a:srgbClr val="002060"/>
                </a:solidFill>
                <a:latin typeface="Times New Roman" pitchFamily="18" charset="0"/>
                <a:cs typeface="Times New Roman" pitchFamily="18" charset="0"/>
              </a:rPr>
              <a:t>Из числа юных дарований нашего района наиболее яркими являются вокальные ансамбли «Кнопочки», «Малинки», «Созвездие» и сольные исполнители в возрастной категории от 5 до 13 лет. В 2016 году 40 его воспитанников неоднократно становились дипломантами и лауреатами районных, областных, всероссийских, международных конкурсов и фестивалей. </a:t>
            </a:r>
          </a:p>
          <a:p>
            <a:pPr marL="108000" algn="just"/>
            <a:r>
              <a:rPr lang="ru-RU" sz="5200" dirty="0" smtClean="0">
                <a:solidFill>
                  <a:srgbClr val="002060"/>
                </a:solidFill>
                <a:latin typeface="Times New Roman" pitchFamily="18" charset="0"/>
                <a:cs typeface="Times New Roman" pitchFamily="18" charset="0"/>
              </a:rPr>
              <a:t>         В культурной деятельности района стало традиционным проведение фестивалей, конкурсов, выставок по многим жанрам народного творчества, направленных на реализацию творческого потенциала коллективов художественного творчества, повышение их исполнительского мастерства и рост профессионализма   всех   жанров</a:t>
            </a:r>
            <a:r>
              <a:rPr lang="ru-RU" sz="5600" dirty="0" smtClean="0">
                <a:solidFill>
                  <a:srgbClr val="002060"/>
                </a:solidFill>
                <a:latin typeface="Times New Roman" pitchFamily="18" charset="0"/>
                <a:cs typeface="Times New Roman" pitchFamily="18" charset="0"/>
              </a:rPr>
              <a:t>.   </a:t>
            </a:r>
            <a:endParaRPr lang="ru-RU" sz="5600" dirty="0">
              <a:solidFill>
                <a:srgbClr val="002060"/>
              </a:solidFill>
              <a:latin typeface="Times New Roman" pitchFamily="18" charset="0"/>
              <a:cs typeface="Times New Roman" pitchFamily="18" charset="0"/>
            </a:endParaRPr>
          </a:p>
        </p:txBody>
      </p:sp>
      <p:pic>
        <p:nvPicPr>
          <p:cNvPr id="5" name="Рисунок 4" descr="SUC30038.JPG"/>
          <p:cNvPicPr/>
          <p:nvPr/>
        </p:nvPicPr>
        <p:blipFill>
          <a:blip r:embed="rId2" cstate="print"/>
          <a:stretch>
            <a:fillRect/>
          </a:stretch>
        </p:blipFill>
        <p:spPr>
          <a:xfrm>
            <a:off x="306214" y="5364088"/>
            <a:ext cx="3024336" cy="2304256"/>
          </a:xfrm>
          <a:prstGeom prst="rect">
            <a:avLst/>
          </a:prstGeom>
          <a:ln>
            <a:noFill/>
          </a:ln>
          <a:effectLst>
            <a:softEdge rad="112500"/>
          </a:effectLst>
        </p:spPr>
      </p:pic>
      <p:pic>
        <p:nvPicPr>
          <p:cNvPr id="6" name="Picture 3" descr="C:\TEMP\Rar$DIa0.781\хоровые коллективы района.JPG"/>
          <p:cNvPicPr>
            <a:picLocks noChangeAspect="1" noChangeArrowheads="1"/>
          </p:cNvPicPr>
          <p:nvPr/>
        </p:nvPicPr>
        <p:blipFill>
          <a:blip r:embed="rId3" cstate="print"/>
          <a:srcRect/>
          <a:stretch>
            <a:fillRect/>
          </a:stretch>
        </p:blipFill>
        <p:spPr bwMode="auto">
          <a:xfrm>
            <a:off x="4050630" y="5364088"/>
            <a:ext cx="3315036" cy="2183072"/>
          </a:xfrm>
          <a:prstGeom prst="rect">
            <a:avLst/>
          </a:prstGeom>
          <a:ln>
            <a:noFill/>
          </a:ln>
          <a:effectLst>
            <a:softEdge rad="112500"/>
          </a:effectLst>
        </p:spPr>
      </p:pic>
      <p:pic>
        <p:nvPicPr>
          <p:cNvPr id="7" name="Picture 2" descr="Лель сватовство по-казачьи"/>
          <p:cNvPicPr>
            <a:picLocks noChangeAspect="1" noChangeArrowheads="1"/>
          </p:cNvPicPr>
          <p:nvPr/>
        </p:nvPicPr>
        <p:blipFill>
          <a:blip r:embed="rId4" cstate="print"/>
          <a:srcRect b="16976"/>
          <a:stretch>
            <a:fillRect/>
          </a:stretch>
        </p:blipFill>
        <p:spPr bwMode="auto">
          <a:xfrm>
            <a:off x="1818382" y="7020272"/>
            <a:ext cx="3854173" cy="21237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6077</TotalTime>
  <Words>5085</Words>
  <Application>Microsoft Office PowerPoint</Application>
  <PresentationFormat>Произвольный</PresentationFormat>
  <Paragraphs>668</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Поток</vt:lpstr>
      <vt:lpstr>  Инвестиционный паспорт Тамбовского района  </vt:lpstr>
      <vt:lpstr>Оглавление</vt:lpstr>
      <vt:lpstr>Обращение к инвесторам</vt:lpstr>
      <vt:lpstr>Общие сведения о муниципальном районе</vt:lpstr>
      <vt:lpstr>Население и структура трудовых ресурсов</vt:lpstr>
      <vt:lpstr>Отраслевая структура занятости</vt:lpstr>
      <vt:lpstr>Здравоохранение</vt:lpstr>
      <vt:lpstr>Физическая культура и спорт</vt:lpstr>
      <vt:lpstr>Культура  </vt:lpstr>
      <vt:lpstr>Образование</vt:lpstr>
      <vt:lpstr>Транспортная система</vt:lpstr>
      <vt:lpstr>Связь и телекоммуникации</vt:lpstr>
      <vt:lpstr>Экономика</vt:lpstr>
      <vt:lpstr>Животноводство</vt:lpstr>
      <vt:lpstr>Растениеводство</vt:lpstr>
      <vt:lpstr>Промышленность</vt:lpstr>
      <vt:lpstr>Строительство  и инвестиции</vt:lpstr>
      <vt:lpstr>Потребительский рынок</vt:lpstr>
      <vt:lpstr>Потребительский рынок</vt:lpstr>
      <vt:lpstr>Презентация PowerPoint</vt:lpstr>
      <vt:lpstr>Бюджет </vt:lpstr>
      <vt:lpstr>Бюджет</vt:lpstr>
      <vt:lpstr>Туризм</vt:lpstr>
      <vt:lpstr>Перечень наиболее значимых предприятий района</vt:lpstr>
      <vt:lpstr>Перечень наиболее значимых предприятий района</vt:lpstr>
      <vt:lpstr>Удельный вес района в областных социально-экономических показателях</vt:lpstr>
      <vt:lpstr>Нормативно-правовая база</vt:lpstr>
      <vt:lpstr> Формы поддержки МСП и инвестиционной деятельности </vt:lpstr>
      <vt:lpstr> Контактная информация  по вопросам взаимодействия с инвесторами  </vt:lpstr>
      <vt:lpstr>  Ключевые инвестиционные проекты района  </vt:lpstr>
      <vt:lpstr>Тамбовский элеватор</vt:lpstr>
      <vt:lpstr>Наши инвестиционные площадки</vt:lpstr>
      <vt:lpstr>Наши инвестиционные площадки</vt:lpstr>
      <vt:lpstr>Инвестиционные преимущества</vt:lpstr>
      <vt:lpstr>Руководство и контакты</vt:lpstr>
      <vt:lpstr> </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Zharikova</dc:creator>
  <cp:lastModifiedBy>Admin</cp:lastModifiedBy>
  <cp:revision>548</cp:revision>
  <dcterms:created xsi:type="dcterms:W3CDTF">2017-11-22T04:23:42Z</dcterms:created>
  <dcterms:modified xsi:type="dcterms:W3CDTF">2018-07-12T02:03:11Z</dcterms:modified>
</cp:coreProperties>
</file>