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21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57" r:id="rId4"/>
    <p:sldId id="283" r:id="rId5"/>
    <p:sldId id="259" r:id="rId6"/>
    <p:sldId id="260" r:id="rId7"/>
    <p:sldId id="261" r:id="rId8"/>
    <p:sldId id="263" r:id="rId9"/>
    <p:sldId id="262" r:id="rId10"/>
    <p:sldId id="266" r:id="rId11"/>
    <p:sldId id="285" r:id="rId12"/>
    <p:sldId id="282" r:id="rId13"/>
    <p:sldId id="270" r:id="rId14"/>
    <p:sldId id="271" r:id="rId15"/>
    <p:sldId id="272" r:id="rId16"/>
    <p:sldId id="287" r:id="rId17"/>
    <p:sldId id="291" r:id="rId18"/>
    <p:sldId id="275" r:id="rId19"/>
    <p:sldId id="280" r:id="rId20"/>
    <p:sldId id="279" r:id="rId21"/>
    <p:sldId id="281" r:id="rId22"/>
    <p:sldId id="284" r:id="rId23"/>
    <p:sldId id="288" r:id="rId24"/>
    <p:sldId id="289" r:id="rId25"/>
  </p:sldIdLst>
  <p:sldSz cx="9144000" cy="6858000" type="screen4x3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C26EA6F-45D9-4FCC-BA4D-BCB718E3F36C}">
          <p14:sldIdLst>
            <p14:sldId id="256"/>
            <p14:sldId id="265"/>
            <p14:sldId id="257"/>
            <p14:sldId id="283"/>
            <p14:sldId id="259"/>
            <p14:sldId id="260"/>
            <p14:sldId id="261"/>
            <p14:sldId id="263"/>
            <p14:sldId id="262"/>
            <p14:sldId id="266"/>
            <p14:sldId id="285"/>
            <p14:sldId id="282"/>
            <p14:sldId id="270"/>
            <p14:sldId id="271"/>
            <p14:sldId id="272"/>
            <p14:sldId id="287"/>
            <p14:sldId id="291"/>
            <p14:sldId id="275"/>
            <p14:sldId id="280"/>
            <p14:sldId id="279"/>
            <p14:sldId id="281"/>
            <p14:sldId id="28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12B"/>
    <a:srgbClr val="1A5242"/>
    <a:srgbClr val="CCCCFF"/>
    <a:srgbClr val="B3D8EF"/>
    <a:srgbClr val="0066FF"/>
    <a:srgbClr val="00FFFF"/>
    <a:srgbClr val="669900"/>
    <a:srgbClr val="8969D9"/>
    <a:srgbClr val="00CC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85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ru-RU" dirty="0" smtClean="0">
                <a:latin typeface="+mn-lt"/>
              </a:rPr>
              <a:t>2014 </a:t>
            </a:r>
            <a:r>
              <a:rPr lang="ru-RU" dirty="0"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6846801433340046E-2"/>
          <c:y val="9.369618653483019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945474808354733E-2"/>
          <c:w val="1"/>
          <c:h val="0.93371222641928675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896128608923965"/>
          <c:y val="7.9115761331178508E-2"/>
          <c:w val="0.33826093613298447"/>
          <c:h val="0.87021513738616862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506124234470823E-2"/>
          <c:y val="0.12731481481481483"/>
          <c:w val="0.52619750656167974"/>
          <c:h val="0.77314814814814936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Лист2!$B$2:$B$11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платежи при пользовании природными ресурсами</c:v>
                </c:pt>
                <c:pt idx="6">
                  <c:v>доходы от оказания платных услуг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Лист2!$C$2:$C$11</c:f>
              <c:numCache>
                <c:formatCode>General</c:formatCode>
                <c:ptCount val="10"/>
                <c:pt idx="0">
                  <c:v>128281.7</c:v>
                </c:pt>
                <c:pt idx="1">
                  <c:v>7060.6</c:v>
                </c:pt>
                <c:pt idx="2">
                  <c:v>15714.1</c:v>
                </c:pt>
                <c:pt idx="3">
                  <c:v>2968.3</c:v>
                </c:pt>
                <c:pt idx="4" formatCode="#,##0.00">
                  <c:v>37954.699999999997</c:v>
                </c:pt>
                <c:pt idx="5">
                  <c:v>173.8</c:v>
                </c:pt>
                <c:pt idx="6">
                  <c:v>1018</c:v>
                </c:pt>
                <c:pt idx="7">
                  <c:v>27988.799999999996</c:v>
                </c:pt>
                <c:pt idx="8" formatCode="#,##0.00">
                  <c:v>2635.4</c:v>
                </c:pt>
                <c:pt idx="9">
                  <c:v>9.4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8572944509433589"/>
          <c:y val="0"/>
          <c:w val="0.39870855852617676"/>
          <c:h val="1"/>
        </c:manualLayout>
      </c:layout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Лист1!$C$2:$N$2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июлб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Лист1!$C$3:$N$3</c:f>
              <c:numCache>
                <c:formatCode>General</c:formatCode>
                <c:ptCount val="12"/>
                <c:pt idx="0">
                  <c:v>11558.8</c:v>
                </c:pt>
                <c:pt idx="1">
                  <c:v>13463.2</c:v>
                </c:pt>
                <c:pt idx="2">
                  <c:v>12708.8</c:v>
                </c:pt>
                <c:pt idx="3">
                  <c:v>16554.8</c:v>
                </c:pt>
                <c:pt idx="4">
                  <c:v>12309.5</c:v>
                </c:pt>
                <c:pt idx="5">
                  <c:v>17939</c:v>
                </c:pt>
                <c:pt idx="6">
                  <c:v>15570.4</c:v>
                </c:pt>
                <c:pt idx="7">
                  <c:v>9588.1</c:v>
                </c:pt>
                <c:pt idx="8">
                  <c:v>11359</c:v>
                </c:pt>
                <c:pt idx="9">
                  <c:v>21571.599999999995</c:v>
                </c:pt>
                <c:pt idx="10">
                  <c:v>31707.5</c:v>
                </c:pt>
                <c:pt idx="11">
                  <c:v>22002.5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Лист1!$C$2:$N$2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июлб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Лист1!$C$4:$N$4</c:f>
              <c:numCache>
                <c:formatCode>General</c:formatCode>
                <c:ptCount val="12"/>
                <c:pt idx="0">
                  <c:v>12645.1</c:v>
                </c:pt>
                <c:pt idx="1">
                  <c:v>9724.5</c:v>
                </c:pt>
                <c:pt idx="2">
                  <c:v>16060.9</c:v>
                </c:pt>
                <c:pt idx="3">
                  <c:v>21165.1</c:v>
                </c:pt>
                <c:pt idx="4">
                  <c:v>8503.2999999999975</c:v>
                </c:pt>
                <c:pt idx="5">
                  <c:v>13598</c:v>
                </c:pt>
                <c:pt idx="6">
                  <c:v>13207.4</c:v>
                </c:pt>
                <c:pt idx="7">
                  <c:v>10906.8</c:v>
                </c:pt>
                <c:pt idx="8">
                  <c:v>22988.2</c:v>
                </c:pt>
                <c:pt idx="9">
                  <c:v>26417.7</c:v>
                </c:pt>
                <c:pt idx="10">
                  <c:v>26015.8</c:v>
                </c:pt>
                <c:pt idx="11">
                  <c:v>42572</c:v>
                </c:pt>
              </c:numCache>
            </c:numRef>
          </c:val>
        </c:ser>
        <c:shape val="cylinder"/>
        <c:axId val="64710528"/>
        <c:axId val="64712064"/>
        <c:axId val="0"/>
      </c:bar3DChart>
      <c:catAx>
        <c:axId val="64710528"/>
        <c:scaling>
          <c:orientation val="minMax"/>
        </c:scaling>
        <c:axPos val="b"/>
        <c:tickLblPos val="nextTo"/>
        <c:crossAx val="64712064"/>
        <c:crosses val="autoZero"/>
        <c:auto val="1"/>
        <c:lblAlgn val="ctr"/>
        <c:lblOffset val="100"/>
      </c:catAx>
      <c:valAx>
        <c:axId val="64712064"/>
        <c:scaling>
          <c:orientation val="minMax"/>
        </c:scaling>
        <c:axPos val="l"/>
        <c:majorGridlines/>
        <c:numFmt formatCode="General" sourceLinked="1"/>
        <c:tickLblPos val="nextTo"/>
        <c:crossAx val="647105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3.0093041870849695E-2"/>
                  <c:y val="-2.6096441261705388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Лист2!$B$3:$B$6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Лист2!$C$3:$C$6</c:f>
              <c:numCache>
                <c:formatCode>#,##0.00</c:formatCode>
                <c:ptCount val="4"/>
                <c:pt idx="0">
                  <c:v>83404.2</c:v>
                </c:pt>
                <c:pt idx="1">
                  <c:v>311193.7</c:v>
                </c:pt>
                <c:pt idx="2" formatCode="General">
                  <c:v>430845.7</c:v>
                </c:pt>
                <c:pt idx="3" formatCode="General">
                  <c:v>30798.6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339617360976052E-2"/>
          <c:y val="5.5682359494302766E-2"/>
          <c:w val="0.60158677505336522"/>
          <c:h val="0.50919141029419113"/>
        </c:manualLayout>
      </c:layout>
      <c:pie3DChart>
        <c:varyColors val="1"/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0431086340477314"/>
          <c:y val="1.7157916431185588E-3"/>
          <c:w val="0.39568913659522981"/>
          <c:h val="0.49229916482709651"/>
        </c:manualLayout>
      </c:layout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Лист3!$B$3:$B$15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СМИ</c:v>
                </c:pt>
                <c:pt idx="11">
                  <c:v>обслуживание муниципального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Лист3!$C$3:$C$15</c:f>
              <c:numCache>
                <c:formatCode>General</c:formatCode>
                <c:ptCount val="13"/>
                <c:pt idx="0">
                  <c:v>128281.3</c:v>
                </c:pt>
                <c:pt idx="1">
                  <c:v>270.8</c:v>
                </c:pt>
                <c:pt idx="2">
                  <c:v>4102.9000000000005</c:v>
                </c:pt>
                <c:pt idx="3">
                  <c:v>62443.1</c:v>
                </c:pt>
                <c:pt idx="4">
                  <c:v>55741.1</c:v>
                </c:pt>
                <c:pt idx="5">
                  <c:v>615219.80000000005</c:v>
                </c:pt>
                <c:pt idx="6">
                  <c:v>120768.1</c:v>
                </c:pt>
                <c:pt idx="7">
                  <c:v>603.1</c:v>
                </c:pt>
                <c:pt idx="8">
                  <c:v>44008.6</c:v>
                </c:pt>
                <c:pt idx="9">
                  <c:v>17874.599999999995</c:v>
                </c:pt>
                <c:pt idx="10">
                  <c:v>1715</c:v>
                </c:pt>
                <c:pt idx="11">
                  <c:v>438.7</c:v>
                </c:pt>
                <c:pt idx="12">
                  <c:v>21030.5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568096360940745"/>
          <c:y val="6.5125242494423696E-2"/>
          <c:w val="0.29519648678882426"/>
          <c:h val="0.91723355524599826"/>
        </c:manualLayout>
      </c:layout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 b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</a:rPr>
              <a:t>Расходы на оплату труда с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начислениями, тыс.руб.</a:t>
            </a:r>
            <a:endParaRPr lang="ru-RU" sz="1600" b="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dLbls>
          <c:showVal val="1"/>
        </c:dLbls>
        <c:shape val="cylinder"/>
        <c:axId val="75278976"/>
        <c:axId val="75288960"/>
        <c:axId val="0"/>
      </c:bar3DChart>
      <c:catAx>
        <c:axId val="752789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5288960"/>
        <c:crosses val="autoZero"/>
        <c:auto val="1"/>
        <c:lblAlgn val="ctr"/>
        <c:lblOffset val="100"/>
      </c:catAx>
      <c:valAx>
        <c:axId val="75288960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752789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dLbls>
            <c:dLbl>
              <c:idx val="0"/>
              <c:layout>
                <c:manualLayout>
                  <c:x val="1.111111111111112E-2"/>
                  <c:y val="-5.5555555555555518E-2"/>
                </c:manualLayout>
              </c:layout>
              <c:showVal val="1"/>
            </c:dLbl>
            <c:dLbl>
              <c:idx val="1"/>
              <c:layout>
                <c:manualLayout>
                  <c:x val="2.222222222222224E-2"/>
                  <c:y val="-6.0185185185185154E-2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3.2407407407407426E-2"/>
                </c:manualLayout>
              </c:layout>
              <c:showVal val="1"/>
            </c:dLbl>
            <c:showVal val="1"/>
          </c:dLbls>
          <c:cat>
            <c:numRef>
              <c:f>Лист1!$C$2:$E$2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Лист1!$C$3:$E$3</c:f>
              <c:numCache>
                <c:formatCode>General</c:formatCode>
                <c:ptCount val="3"/>
                <c:pt idx="0">
                  <c:v>443448</c:v>
                </c:pt>
                <c:pt idx="1">
                  <c:v>461040</c:v>
                </c:pt>
                <c:pt idx="2">
                  <c:v>490960</c:v>
                </c:pt>
              </c:numCache>
            </c:numRef>
          </c:val>
        </c:ser>
        <c:shape val="cylinder"/>
        <c:axId val="75295744"/>
        <c:axId val="76960512"/>
        <c:axId val="0"/>
      </c:bar3DChart>
      <c:catAx>
        <c:axId val="75295744"/>
        <c:scaling>
          <c:orientation val="minMax"/>
        </c:scaling>
        <c:axPos val="b"/>
        <c:numFmt formatCode="General" sourceLinked="1"/>
        <c:tickLblPos val="nextTo"/>
        <c:crossAx val="76960512"/>
        <c:crosses val="autoZero"/>
        <c:auto val="1"/>
        <c:lblAlgn val="ctr"/>
        <c:lblOffset val="100"/>
      </c:catAx>
      <c:valAx>
        <c:axId val="76960512"/>
        <c:scaling>
          <c:orientation val="minMax"/>
        </c:scaling>
        <c:axPos val="l"/>
        <c:majorGridlines/>
        <c:numFmt formatCode="General" sourceLinked="1"/>
        <c:tickLblPos val="nextTo"/>
        <c:crossAx val="7529574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9.5296289830230502E-3"/>
          <c:y val="3.023473582300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5967590902599"/>
          <c:w val="0.74323950777955894"/>
          <c:h val="0.79920762772390352"/>
        </c:manualLayout>
      </c:layout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27583178589043"/>
          <c:y val="0"/>
          <c:w val="0.35272416821411501"/>
          <c:h val="0.6875743964956296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4.7834541128585019E-2"/>
                  <c:y val="-2.4508696564579248E-2"/>
                </c:manualLayout>
              </c:layout>
              <c:showVal val="1"/>
            </c:dLbl>
            <c:dLbl>
              <c:idx val="1"/>
              <c:layout>
                <c:manualLayout>
                  <c:x val="-4.2783464566929157E-2"/>
                  <c:y val="-7.984142607174109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Лист2!$B$3:$B$6</c:f>
              <c:strCache>
                <c:ptCount val="4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Лист2!$C$3:$C$6</c:f>
              <c:numCache>
                <c:formatCode>General</c:formatCode>
                <c:ptCount val="4"/>
                <c:pt idx="0">
                  <c:v>4829.6000000000004</c:v>
                </c:pt>
                <c:pt idx="1">
                  <c:v>7794.7</c:v>
                </c:pt>
                <c:pt idx="2">
                  <c:v>28576.7</c:v>
                </c:pt>
                <c:pt idx="3">
                  <c:v>2807.6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675694379607684E-2"/>
          <c:y val="7.0833333333333595E-2"/>
          <c:w val="0.59168679389449952"/>
          <c:h val="0.81388888888889055"/>
        </c:manualLayout>
      </c:layout>
      <c:pie3DChart>
        <c:varyColors val="1"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8.3474409448818943E-3"/>
                  <c:y val="1.3007801108194808E-2"/>
                </c:manualLayout>
              </c:layout>
              <c:showVal val="1"/>
            </c:dLbl>
            <c:dLbl>
              <c:idx val="1"/>
              <c:layout>
                <c:manualLayout>
                  <c:x val="6.1553959143144307E-2"/>
                  <c:y val="-3.161055875394537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Лист1!$B$3:$B$4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Лист1!$C$3:$C$4</c:f>
              <c:numCache>
                <c:formatCode>General</c:formatCode>
                <c:ptCount val="2"/>
                <c:pt idx="0">
                  <c:v>365415.4</c:v>
                </c:pt>
                <c:pt idx="1">
                  <c:v>49368.5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0865047916486651E-2"/>
          <c:y val="3.4053115962025919E-2"/>
          <c:w val="0.67468943779909685"/>
          <c:h val="0.96594688403797424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7383092738407692E-2"/>
                  <c:y val="-6.76800816564596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0.15110000000000001</c:v>
                </c:pt>
                <c:pt idx="1">
                  <c:v>6.4600000000000032E-2</c:v>
                </c:pt>
                <c:pt idx="2">
                  <c:v>0.7843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5698186312631963E-2"/>
          <c:y val="0"/>
          <c:w val="0.58421038535400793"/>
          <c:h val="0.9110755370615386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5312554680664922E-2"/>
                  <c:y val="-7.578193350831156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Лист1!$B$3:$B$5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Лист1!$C$3:$C$5</c:f>
              <c:numCache>
                <c:formatCode>0.0%</c:formatCode>
                <c:ptCount val="3"/>
                <c:pt idx="0">
                  <c:v>0.15100000000000016</c:v>
                </c:pt>
                <c:pt idx="1">
                  <c:v>5.6000000000000001E-2</c:v>
                </c:pt>
                <c:pt idx="2">
                  <c:v>0.79300000000000004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Лист1!$C$2:$C$3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6843066491688525E-2"/>
                  <c:y val="-6.3378536016331352E-2"/>
                </c:manualLayout>
              </c:layout>
              <c:showVal val="1"/>
            </c:dLbl>
            <c:dLbl>
              <c:idx val="2"/>
              <c:layout>
                <c:manualLayout>
                  <c:x val="2.8919181977252833E-2"/>
                  <c:y val="2.928258967629046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Лист1!$B$4:$B$6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Лист1!$C$4:$C$6</c:f>
              <c:numCache>
                <c:formatCode>0.00%</c:formatCode>
                <c:ptCount val="3"/>
                <c:pt idx="0">
                  <c:v>0.14300000000000004</c:v>
                </c:pt>
                <c:pt idx="1">
                  <c:v>6.5000000000000002E-2</c:v>
                </c:pt>
                <c:pt idx="2">
                  <c:v>0.79200000000000004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tx>
            <c:strRef>
              <c:f>Лист2!$B$3</c:f>
              <c:strCache>
                <c:ptCount val="1"/>
                <c:pt idx="0">
                  <c:v>налоговые доходы</c:v>
                </c:pt>
              </c:strCache>
            </c:strRef>
          </c:tx>
          <c:marker>
            <c:symbol val="none"/>
          </c:marker>
          <c:cat>
            <c:numRef>
              <c:f>Лист2!$C$2:$G$2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Лист2!$C$3:$G$3</c:f>
              <c:numCache>
                <c:formatCode>General</c:formatCode>
                <c:ptCount val="5"/>
                <c:pt idx="0">
                  <c:v>110207.6</c:v>
                </c:pt>
                <c:pt idx="1">
                  <c:v>105064.2</c:v>
                </c:pt>
                <c:pt idx="2">
                  <c:v>130804.9</c:v>
                </c:pt>
                <c:pt idx="3">
                  <c:v>142904.29999999999</c:v>
                </c:pt>
                <c:pt idx="4">
                  <c:v>154024.70000000001</c:v>
                </c:pt>
              </c:numCache>
            </c:numRef>
          </c:val>
        </c:ser>
        <c:ser>
          <c:idx val="1"/>
          <c:order val="1"/>
          <c:tx>
            <c:strRef>
              <c:f>Лист2!$B$4</c:f>
              <c:strCache>
                <c:ptCount val="1"/>
                <c:pt idx="0">
                  <c:v>неналоговые доходы</c:v>
                </c:pt>
              </c:strCache>
            </c:strRef>
          </c:tx>
          <c:marker>
            <c:symbol val="none"/>
          </c:marker>
          <c:cat>
            <c:numRef>
              <c:f>Лист2!$C$2:$G$2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Лист2!$C$4:$G$4</c:f>
              <c:numCache>
                <c:formatCode>General</c:formatCode>
                <c:ptCount val="5"/>
                <c:pt idx="0">
                  <c:v>16803.400000000001</c:v>
                </c:pt>
                <c:pt idx="1">
                  <c:v>30070.799999999996</c:v>
                </c:pt>
                <c:pt idx="2">
                  <c:v>55902.1</c:v>
                </c:pt>
                <c:pt idx="3">
                  <c:v>53428.7</c:v>
                </c:pt>
                <c:pt idx="4">
                  <c:v>69780.100000000006</c:v>
                </c:pt>
              </c:numCache>
            </c:numRef>
          </c:val>
        </c:ser>
        <c:ser>
          <c:idx val="2"/>
          <c:order val="2"/>
          <c:tx>
            <c:strRef>
              <c:f>Лист2!$B$5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marker>
            <c:symbol val="none"/>
          </c:marker>
          <c:cat>
            <c:numRef>
              <c:f>Лист2!$C$2:$G$2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Лист2!$C$5:$G$5</c:f>
              <c:numCache>
                <c:formatCode>General</c:formatCode>
                <c:ptCount val="5"/>
                <c:pt idx="0">
                  <c:v>127011</c:v>
                </c:pt>
                <c:pt idx="1">
                  <c:v>135135</c:v>
                </c:pt>
                <c:pt idx="2">
                  <c:v>186707</c:v>
                </c:pt>
                <c:pt idx="3">
                  <c:v>196333</c:v>
                </c:pt>
                <c:pt idx="4">
                  <c:v>223804.79999999999</c:v>
                </c:pt>
              </c:numCache>
            </c:numRef>
          </c:val>
        </c:ser>
        <c:marker val="1"/>
        <c:axId val="66539520"/>
        <c:axId val="66541056"/>
      </c:lineChart>
      <c:catAx>
        <c:axId val="66539520"/>
        <c:scaling>
          <c:orientation val="minMax"/>
        </c:scaling>
        <c:axPos val="b"/>
        <c:numFmt formatCode="General" sourceLinked="1"/>
        <c:tickLblPos val="nextTo"/>
        <c:crossAx val="66541056"/>
        <c:crosses val="autoZero"/>
        <c:auto val="1"/>
        <c:lblAlgn val="ctr"/>
        <c:lblOffset val="100"/>
      </c:catAx>
      <c:valAx>
        <c:axId val="66541056"/>
        <c:scaling>
          <c:orientation val="minMax"/>
        </c:scaling>
        <c:axPos val="l"/>
        <c:majorGridlines/>
        <c:numFmt formatCode="General" sourceLinked="1"/>
        <c:tickLblPos val="nextTo"/>
        <c:crossAx val="665395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cat>
            <c:numRef>
              <c:f>Лист1!$B$2:$F$2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5891</c:v>
                </c:pt>
                <c:pt idx="1">
                  <c:v>6298</c:v>
                </c:pt>
                <c:pt idx="2">
                  <c:v>8812</c:v>
                </c:pt>
                <c:pt idx="3">
                  <c:v>9419</c:v>
                </c:pt>
                <c:pt idx="4">
                  <c:v>10807</c:v>
                </c:pt>
              </c:numCache>
            </c:numRef>
          </c:val>
        </c:ser>
        <c:shape val="cylinder"/>
        <c:axId val="66552960"/>
        <c:axId val="66554496"/>
        <c:axId val="0"/>
      </c:bar3DChart>
      <c:catAx>
        <c:axId val="66552960"/>
        <c:scaling>
          <c:orientation val="minMax"/>
        </c:scaling>
        <c:axPos val="b"/>
        <c:numFmt formatCode="General" sourceLinked="1"/>
        <c:tickLblPos val="nextTo"/>
        <c:crossAx val="66554496"/>
        <c:crosses val="autoZero"/>
        <c:auto val="1"/>
        <c:lblAlgn val="ctr"/>
        <c:lblOffset val="100"/>
      </c:catAx>
      <c:valAx>
        <c:axId val="66554496"/>
        <c:scaling>
          <c:orientation val="minMax"/>
        </c:scaling>
        <c:axPos val="l"/>
        <c:majorGridlines/>
        <c:numFmt formatCode="General" sourceLinked="1"/>
        <c:tickLblPos val="nextTo"/>
        <c:crossAx val="66552960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882149846598562"/>
          <c:h val="1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69103656636788169"/>
          <c:w val="1"/>
          <c:h val="0.3089634870969184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200">
              <a:solidFill>
                <a:srgbClr val="0033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B5AFF-B985-42D7-8DE3-33167A427F6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688A83FF-6519-45F7-8F00-173C15710EB6}" type="pres">
      <dgm:prSet presAssocID="{484B5AFF-B985-42D7-8DE3-33167A427F65}" presName="Name0" presStyleCnt="0">
        <dgm:presLayoutVars>
          <dgm:dir/>
          <dgm:resizeHandles val="exact"/>
        </dgm:presLayoutVars>
      </dgm:prSet>
      <dgm:spPr/>
    </dgm:pt>
  </dgm:ptLst>
  <dgm:cxnLst>
    <dgm:cxn modelId="{3865F7E2-1510-4E45-B750-2DFEDD26ED94}" type="presOf" srcId="{484B5AFF-B985-42D7-8DE3-33167A427F65}" destId="{688A83FF-6519-45F7-8F00-173C15710EB6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5 1786 рублей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4 316 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0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DAFAA-67C3-483E-BCB5-5FEB9CA557D5}" type="presOf" srcId="{3CF57529-05FA-4B84-A4FB-87E5EE6118B2}" destId="{A62C9E05-F1A8-4BA2-8DEE-122048610EC2}" srcOrd="0" destOrd="0" presId="urn:microsoft.com/office/officeart/2005/8/layout/venn3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68197FE9-8FC5-4AEC-9052-49F4795F1425}" type="presOf" srcId="{031D0A9D-7AAA-4A7D-8880-53AFBA15D9A2}" destId="{D0F036D9-75DF-4219-A98A-A383FCE60C96}" srcOrd="0" destOrd="0" presId="urn:microsoft.com/office/officeart/2005/8/layout/venn3"/>
    <dgm:cxn modelId="{E8FFE0EE-D6E4-4ED1-B34A-58CBC13DC548}" type="presOf" srcId="{F950D257-36BC-47B0-80FC-5B14E640A751}" destId="{5F2904CF-2254-4745-9F9C-5CF481830207}" srcOrd="0" destOrd="0" presId="urn:microsoft.com/office/officeart/2005/8/layout/venn3"/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A081E3C2-1B32-43E0-AAA3-ADC920A04977}" type="presParOf" srcId="{D0F036D9-75DF-4219-A98A-A383FCE60C96}" destId="{A62C9E05-F1A8-4BA2-8DEE-122048610EC2}" srcOrd="0" destOrd="0" presId="urn:microsoft.com/office/officeart/2005/8/layout/venn3"/>
    <dgm:cxn modelId="{97DD2604-34DF-4DBF-96EE-CB35089B64F2}" type="presParOf" srcId="{D0F036D9-75DF-4219-A98A-A383FCE60C96}" destId="{2357A7B3-80C8-4A35-B10A-8A77ECB82D4C}" srcOrd="1" destOrd="0" presId="urn:microsoft.com/office/officeart/2005/8/layout/venn3"/>
    <dgm:cxn modelId="{90A5DA1C-0E51-46A1-A07D-364A64BBB5F3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00CC99">
            <a:alpha val="49804"/>
          </a:srgbClr>
        </a:solidFill>
      </dgm:spPr>
      <dgm:t>
        <a:bodyPr/>
        <a:lstStyle/>
        <a:p>
          <a:r>
            <a:rPr lang="ru-RU" sz="1400" dirty="0" smtClean="0"/>
            <a:t>2380 рублей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00CC99">
            <a:alpha val="50000"/>
          </a:srgbClr>
        </a:solidFill>
      </dgm:spPr>
      <dgm:t>
        <a:bodyPr/>
        <a:lstStyle/>
        <a:p>
          <a:r>
            <a:rPr lang="ru-RU" sz="1400" dirty="0" smtClean="0"/>
            <a:t>198</a:t>
          </a:r>
        </a:p>
        <a:p>
          <a:r>
            <a:rPr lang="ru-RU" sz="1400" dirty="0" smtClean="0"/>
            <a:t>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 custLinFactNeighborX="30839" custLinFactNeighborY="-9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4490" custLinFactNeighborX="23802" custLinFactNeighborY="-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EAE0C225-AC94-402D-BBF8-D3D1248648D8}" type="presOf" srcId="{F950D257-36BC-47B0-80FC-5B14E640A751}" destId="{5F2904CF-2254-4745-9F9C-5CF481830207}" srcOrd="0" destOrd="0" presId="urn:microsoft.com/office/officeart/2005/8/layout/venn3"/>
    <dgm:cxn modelId="{8E38C9C7-2217-4665-A262-F672DC7CD21C}" type="presOf" srcId="{031D0A9D-7AAA-4A7D-8880-53AFBA15D9A2}" destId="{D0F036D9-75DF-4219-A98A-A383FCE60C96}" srcOrd="0" destOrd="0" presId="urn:microsoft.com/office/officeart/2005/8/layout/venn3"/>
    <dgm:cxn modelId="{8CF3A928-6118-4A50-9C0C-E7A57AF2FA19}" type="presOf" srcId="{3CF57529-05FA-4B84-A4FB-87E5EE6118B2}" destId="{A62C9E05-F1A8-4BA2-8DEE-122048610EC2}" srcOrd="0" destOrd="0" presId="urn:microsoft.com/office/officeart/2005/8/layout/venn3"/>
    <dgm:cxn modelId="{5318F707-8395-49B7-996C-EC552074970E}" type="presParOf" srcId="{D0F036D9-75DF-4219-A98A-A383FCE60C96}" destId="{A62C9E05-F1A8-4BA2-8DEE-122048610EC2}" srcOrd="0" destOrd="0" presId="urn:microsoft.com/office/officeart/2005/8/layout/venn3"/>
    <dgm:cxn modelId="{F310AACA-A327-4736-9BA4-D99A7CEE7ED4}" type="presParOf" srcId="{D0F036D9-75DF-4219-A98A-A383FCE60C96}" destId="{2357A7B3-80C8-4A35-B10A-8A77ECB82D4C}" srcOrd="1" destOrd="0" presId="urn:microsoft.com/office/officeart/2005/8/layout/venn3"/>
    <dgm:cxn modelId="{15F73B04-E320-4E7D-AB51-B7EC4A4F1EC4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Дошкольное образование 142 118,9тыс. рублей</a:t>
          </a:r>
          <a:endParaRPr lang="ru-RU" dirty="0"/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Общее образование 433 916,2 тыс. рублей</a:t>
          </a:r>
          <a:endParaRPr lang="ru-RU" dirty="0"/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dirty="0" smtClean="0"/>
            <a:t>Дополнительное образование 33 879,9 тыс. рублей</a:t>
          </a:r>
          <a:endParaRPr lang="ru-RU" dirty="0"/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dirty="0" smtClean="0"/>
            <a:t>Молодежная политика и оздоровление детей 240,2 тыс. рублей</a:t>
          </a:r>
          <a:endParaRPr lang="ru-RU" dirty="0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dirty="0" smtClean="0"/>
            <a:t>Другие вопросы в области образования 5 064,6 тыс. рублей</a:t>
          </a:r>
          <a:endParaRPr lang="ru-RU" dirty="0"/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5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</dgm:pt>
    <dgm:pt modelId="{566083D9-89B6-435D-846D-36DACD77A22D}" type="pres">
      <dgm:prSet presAssocID="{F84F6C66-5521-40C2-99FF-C86F056ED85A}" presName="dstNode" presStyleLbl="node1" presStyleIdx="0" presStyleCnt="5"/>
      <dgm:spPr/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5"/>
      <dgm:spPr/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</dgm:pt>
    <dgm:pt modelId="{5586553E-F5FE-4248-95EC-7786E1F5D059}" type="pres">
      <dgm:prSet presAssocID="{0B81E8B2-E67E-483E-BE2D-6EED1DA71F03}" presName="accentRepeatNode" presStyleLbl="solidFgAcc1" presStyleIdx="1" presStyleCnt="5"/>
      <dgm:spPr/>
    </dgm:pt>
    <dgm:pt modelId="{68D137DA-4095-406C-8CFF-544480D68D8C}" type="pres">
      <dgm:prSet presAssocID="{FEE30B3A-C4F8-4EC6-8EA4-5753C35FC2EA}" presName="text_3" presStyleLbl="node1" presStyleIdx="2" presStyleCnt="5" custScaleX="10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04D92-490C-488B-866F-95632BEE4847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5"/>
      <dgm:spPr/>
    </dgm:pt>
    <dgm:pt modelId="{903B107A-D78B-46A9-A8A2-5C3B0A257A0B}" type="pres">
      <dgm:prSet presAssocID="{6986C4B9-B145-472D-B5FE-F8225511AC7D}" presName="text_4" presStyleLbl="node1" presStyleIdx="3" presStyleCnt="5" custScaleX="10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0BEAE-9972-400B-9781-7B88ACAF8BAD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5"/>
      <dgm:spPr/>
    </dgm:pt>
    <dgm:pt modelId="{E9A38612-337A-4F25-8484-496E42FB827C}" type="pres">
      <dgm:prSet presAssocID="{57D1A95B-FCA3-4CCF-BC28-0705EF0DA074}" presName="text_5" presStyleLbl="node1" presStyleIdx="4" presStyleCnt="5" custScaleX="100854" custLinFactNeighborX="1139" custLinFactNeighborY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8A3A-E085-46B3-9AE4-42E990E45359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/>
      <dgm:spPr/>
    </dgm:pt>
  </dgm:ptLst>
  <dgm:cxnLst>
    <dgm:cxn modelId="{02CFFF0F-073D-47F7-95C3-9A8B27135D5B}" type="presOf" srcId="{FEE30B3A-C4F8-4EC6-8EA4-5753C35FC2EA}" destId="{68D137DA-4095-406C-8CFF-544480D68D8C}" srcOrd="0" destOrd="0" presId="urn:microsoft.com/office/officeart/2008/layout/VerticalCurvedList"/>
    <dgm:cxn modelId="{43608B56-0415-4A9D-BBCC-C5E3BCBDB2C0}" type="presOf" srcId="{F84F6C66-5521-40C2-99FF-C86F056ED85A}" destId="{CC40E849-C888-4AC7-910D-E24D8544BF0D}" srcOrd="0" destOrd="0" presId="urn:microsoft.com/office/officeart/2008/layout/VerticalCurvedList"/>
    <dgm:cxn modelId="{AC512B5D-B5FB-4AB1-9970-BDA529BAA89C}" type="presOf" srcId="{57D1A95B-FCA3-4CCF-BC28-0705EF0DA074}" destId="{E9A38612-337A-4F25-8484-496E42FB827C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DEE623E3-FEFF-4075-BF07-366A75524E0C}" type="presOf" srcId="{A42DB187-3135-4C98-9D1D-37EECE5C3DAA}" destId="{854879FE-BE8F-4624-AAD6-7DAD88595B55}" srcOrd="0" destOrd="0" presId="urn:microsoft.com/office/officeart/2008/layout/VerticalCurvedList"/>
    <dgm:cxn modelId="{DAA3B057-5A38-470C-84EC-64172BDAEE17}" type="presOf" srcId="{0B81E8B2-E67E-483E-BE2D-6EED1DA71F03}" destId="{AC8E7858-2E8A-4A1B-8B00-797726621971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163CABE-2C11-4489-A5DA-FC69BE28C222}" type="presOf" srcId="{6AB27FEB-6B46-4226-A3D0-F39ED297C4D3}" destId="{30C4D84D-83B0-4115-B1BA-BB76086E6A0A}" srcOrd="0" destOrd="0" presId="urn:microsoft.com/office/officeart/2008/layout/VerticalCurvedList"/>
    <dgm:cxn modelId="{06F27F3A-8C22-4345-8B75-F5F4C66B95BE}" type="presOf" srcId="{6986C4B9-B145-472D-B5FE-F8225511AC7D}" destId="{903B107A-D78B-46A9-A8A2-5C3B0A257A0B}" srcOrd="0" destOrd="0" presId="urn:microsoft.com/office/officeart/2008/layout/VerticalCurvedList"/>
    <dgm:cxn modelId="{795701EA-B1DE-41A3-9C22-F618BB8E43E4}" type="presParOf" srcId="{CC40E849-C888-4AC7-910D-E24D8544BF0D}" destId="{3170B91E-7745-44B8-97A4-A475B63696D5}" srcOrd="0" destOrd="0" presId="urn:microsoft.com/office/officeart/2008/layout/VerticalCurvedList"/>
    <dgm:cxn modelId="{CDB558C2-719D-494D-9F03-06089CCDB3EA}" type="presParOf" srcId="{3170B91E-7745-44B8-97A4-A475B63696D5}" destId="{B63202F2-F136-4A53-BBC0-18A18E8C1FF9}" srcOrd="0" destOrd="0" presId="urn:microsoft.com/office/officeart/2008/layout/VerticalCurvedList"/>
    <dgm:cxn modelId="{ED5CA949-B09E-41F3-93BE-5B7C4475C2AF}" type="presParOf" srcId="{B63202F2-F136-4A53-BBC0-18A18E8C1FF9}" destId="{7E7B918D-80DD-4DD8-AF7E-2AC82BB8EC7D}" srcOrd="0" destOrd="0" presId="urn:microsoft.com/office/officeart/2008/layout/VerticalCurvedList"/>
    <dgm:cxn modelId="{F887D644-BCD5-4998-BEEC-72C4F6809843}" type="presParOf" srcId="{B63202F2-F136-4A53-BBC0-18A18E8C1FF9}" destId="{30C4D84D-83B0-4115-B1BA-BB76086E6A0A}" srcOrd="1" destOrd="0" presId="urn:microsoft.com/office/officeart/2008/layout/VerticalCurvedList"/>
    <dgm:cxn modelId="{F3D01146-CD6D-4CA3-BE32-348A3CA58E67}" type="presParOf" srcId="{B63202F2-F136-4A53-BBC0-18A18E8C1FF9}" destId="{A159ED3E-2BCE-454E-809E-1592E13B2FD6}" srcOrd="2" destOrd="0" presId="urn:microsoft.com/office/officeart/2008/layout/VerticalCurvedList"/>
    <dgm:cxn modelId="{018481AE-C404-4FDC-9F33-D8B3C0F0F36A}" type="presParOf" srcId="{B63202F2-F136-4A53-BBC0-18A18E8C1FF9}" destId="{566083D9-89B6-435D-846D-36DACD77A22D}" srcOrd="3" destOrd="0" presId="urn:microsoft.com/office/officeart/2008/layout/VerticalCurvedList"/>
    <dgm:cxn modelId="{D2A03054-9D12-4834-A522-A09BE87006FB}" type="presParOf" srcId="{3170B91E-7745-44B8-97A4-A475B63696D5}" destId="{854879FE-BE8F-4624-AAD6-7DAD88595B55}" srcOrd="1" destOrd="0" presId="urn:microsoft.com/office/officeart/2008/layout/VerticalCurvedList"/>
    <dgm:cxn modelId="{31D3D7EF-2AAF-4AE4-A1F8-E8B0B56FA7A8}" type="presParOf" srcId="{3170B91E-7745-44B8-97A4-A475B63696D5}" destId="{576EA7A6-9687-48F0-B5E9-2EC6C67105D3}" srcOrd="2" destOrd="0" presId="urn:microsoft.com/office/officeart/2008/layout/VerticalCurvedList"/>
    <dgm:cxn modelId="{18DB8DD7-281B-4C0A-A7E8-721EA653B1A7}" type="presParOf" srcId="{576EA7A6-9687-48F0-B5E9-2EC6C67105D3}" destId="{2CC09460-0385-4576-B212-932E023A1EEB}" srcOrd="0" destOrd="0" presId="urn:microsoft.com/office/officeart/2008/layout/VerticalCurvedList"/>
    <dgm:cxn modelId="{D8AEBCAB-4779-47A8-9216-188766407572}" type="presParOf" srcId="{3170B91E-7745-44B8-97A4-A475B63696D5}" destId="{AC8E7858-2E8A-4A1B-8B00-797726621971}" srcOrd="3" destOrd="0" presId="urn:microsoft.com/office/officeart/2008/layout/VerticalCurvedList"/>
    <dgm:cxn modelId="{7CD01453-10D7-40ED-9800-E818F75FB2ED}" type="presParOf" srcId="{3170B91E-7745-44B8-97A4-A475B63696D5}" destId="{0082A7B1-30B2-4C27-826B-A86D863469A9}" srcOrd="4" destOrd="0" presId="urn:microsoft.com/office/officeart/2008/layout/VerticalCurvedList"/>
    <dgm:cxn modelId="{BC8F98F7-BE02-4080-BC00-D745FE94AF43}" type="presParOf" srcId="{0082A7B1-30B2-4C27-826B-A86D863469A9}" destId="{5586553E-F5FE-4248-95EC-7786E1F5D059}" srcOrd="0" destOrd="0" presId="urn:microsoft.com/office/officeart/2008/layout/VerticalCurvedList"/>
    <dgm:cxn modelId="{F0459552-C29B-435A-9E9A-6F0FBB1E8641}" type="presParOf" srcId="{3170B91E-7745-44B8-97A4-A475B63696D5}" destId="{68D137DA-4095-406C-8CFF-544480D68D8C}" srcOrd="5" destOrd="0" presId="urn:microsoft.com/office/officeart/2008/layout/VerticalCurvedList"/>
    <dgm:cxn modelId="{2B7F9901-FA48-4A44-81E1-100BA7BFE6D3}" type="presParOf" srcId="{3170B91E-7745-44B8-97A4-A475B63696D5}" destId="{3B004D92-490C-488B-866F-95632BEE4847}" srcOrd="6" destOrd="0" presId="urn:microsoft.com/office/officeart/2008/layout/VerticalCurvedList"/>
    <dgm:cxn modelId="{B7BB263B-7AC9-4300-B721-E4870ACB151D}" type="presParOf" srcId="{3B004D92-490C-488B-866F-95632BEE4847}" destId="{666F0470-AA64-4EAB-A3C2-C237F6CC60A4}" srcOrd="0" destOrd="0" presId="urn:microsoft.com/office/officeart/2008/layout/VerticalCurvedList"/>
    <dgm:cxn modelId="{703E07E0-915C-4B09-912B-A05AFA7B3D43}" type="presParOf" srcId="{3170B91E-7745-44B8-97A4-A475B63696D5}" destId="{903B107A-D78B-46A9-A8A2-5C3B0A257A0B}" srcOrd="7" destOrd="0" presId="urn:microsoft.com/office/officeart/2008/layout/VerticalCurvedList"/>
    <dgm:cxn modelId="{A395F46F-1C5E-4FA9-B4BB-05314E97F984}" type="presParOf" srcId="{3170B91E-7745-44B8-97A4-A475B63696D5}" destId="{F280BEAE-9972-400B-9781-7B88ACAF8BAD}" srcOrd="8" destOrd="0" presId="urn:microsoft.com/office/officeart/2008/layout/VerticalCurvedList"/>
    <dgm:cxn modelId="{8267930A-3B9D-4449-B659-BD50857570BD}" type="presParOf" srcId="{F280BEAE-9972-400B-9781-7B88ACAF8BAD}" destId="{7FF197B5-19DF-437E-8EA4-F5EF1D7448A3}" srcOrd="0" destOrd="0" presId="urn:microsoft.com/office/officeart/2008/layout/VerticalCurvedList"/>
    <dgm:cxn modelId="{5A90DCFE-EB58-4BC3-8CFA-26A034B63D27}" type="presParOf" srcId="{3170B91E-7745-44B8-97A4-A475B63696D5}" destId="{E9A38612-337A-4F25-8484-496E42FB827C}" srcOrd="9" destOrd="0" presId="urn:microsoft.com/office/officeart/2008/layout/VerticalCurvedList"/>
    <dgm:cxn modelId="{08FF51A6-8BFB-4D5D-9ADE-F3DDE60A119B}" type="presParOf" srcId="{3170B91E-7745-44B8-97A4-A475B63696D5}" destId="{FAA88A3A-E085-46B3-9AE4-42E990E45359}" srcOrd="10" destOrd="0" presId="urn:microsoft.com/office/officeart/2008/layout/VerticalCurvedList"/>
    <dgm:cxn modelId="{4FA958EC-B93F-4F9A-A84E-4257C2ED61B4}" type="presParOf" srcId="{FAA88A3A-E085-46B3-9AE4-42E990E45359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rgbClr val="FFCC00">
            <a:alpha val="5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5 831</a:t>
          </a:r>
        </a:p>
        <a:p>
          <a:pPr algn="ctr"/>
          <a:r>
            <a:rPr lang="ru-RU" dirty="0" smtClean="0"/>
            <a:t>рубль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rgbClr val="FFCC00">
            <a:alpha val="49804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486</a:t>
          </a:r>
        </a:p>
        <a:p>
          <a:pPr algn="ctr"/>
          <a:r>
            <a:rPr lang="ru-RU" dirty="0" smtClean="0"/>
            <a:t>рублей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F0267-0923-4030-9F2D-8338C93DB348}" type="presOf" srcId="{35DD681C-F1E3-4289-8111-434D62006071}" destId="{F2E4C76F-E36C-4091-8DAD-0C405D68E8FF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8914BDBD-DE7B-45E9-836D-A86630F65BB0}" type="presOf" srcId="{2EF52E3E-41EC-41EE-9987-158CA98469F9}" destId="{E282E57E-0B03-49FA-A3FA-1287DA1636FE}" srcOrd="0" destOrd="0" presId="urn:microsoft.com/office/officeart/2005/8/layout/venn3"/>
    <dgm:cxn modelId="{470C41E0-FE5E-44C7-8B1B-4DCD4DF08726}" type="presOf" srcId="{BA8011C4-1321-487E-B3F8-E4DCA511D498}" destId="{41632E52-6ACB-4CF5-996F-0458F0717869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801CCFE3-0024-4282-A14C-692D00C161FA}" type="presParOf" srcId="{41632E52-6ACB-4CF5-996F-0458F0717869}" destId="{E282E57E-0B03-49FA-A3FA-1287DA1636FE}" srcOrd="0" destOrd="0" presId="urn:microsoft.com/office/officeart/2005/8/layout/venn3"/>
    <dgm:cxn modelId="{55FB3BFA-ED88-49A2-ABFC-6715D165E991}" type="presParOf" srcId="{41632E52-6ACB-4CF5-996F-0458F0717869}" destId="{7F071AC9-5D2C-446A-BD1B-118FE801D45A}" srcOrd="1" destOrd="0" presId="urn:microsoft.com/office/officeart/2005/8/layout/venn3"/>
    <dgm:cxn modelId="{B90998C8-547C-4177-A708-F2FF91C63DA0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31C332-D705-40CF-92B2-B9BF5330E04D}" type="doc">
      <dgm:prSet loTypeId="urn:microsoft.com/office/officeart/2005/8/layout/target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79632-A5BB-4240-8912-3CC9BE6260B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22 267,8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8C2B2-444D-4793-9F84-F4B4F8CFEFF3}" type="parTrans" cxnId="{29F6D130-BE6C-4B15-9DFE-5B1AFB06A02C}">
      <dgm:prSet/>
      <dgm:spPr/>
      <dgm:t>
        <a:bodyPr/>
        <a:lstStyle/>
        <a:p>
          <a:endParaRPr lang="ru-RU"/>
        </a:p>
      </dgm:t>
    </dgm:pt>
    <dgm:pt modelId="{45D8B616-030A-41F8-B84A-99201EC35A56}" type="sibTrans" cxnId="{29F6D130-BE6C-4B15-9DFE-5B1AFB06A02C}">
      <dgm:prSet/>
      <dgm:spPr/>
      <dgm:t>
        <a:bodyPr/>
        <a:lstStyle/>
        <a:p>
          <a:endParaRPr lang="ru-RU"/>
        </a:p>
      </dgm:t>
    </dgm:pt>
    <dgm:pt modelId="{9DBB6646-03E9-474E-8184-3E3D48D6A4F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C88D6-6AF6-4BFD-BC1E-3AEF8C2CB307}" type="parTrans" cxnId="{6A68A370-AE09-4CBF-84A2-79AB4F07D7B5}">
      <dgm:prSet/>
      <dgm:spPr/>
      <dgm:t>
        <a:bodyPr/>
        <a:lstStyle/>
        <a:p>
          <a:endParaRPr lang="ru-RU"/>
        </a:p>
      </dgm:t>
    </dgm:pt>
    <dgm:pt modelId="{9E21F3D3-68A5-420D-ACF1-976921D14BC9}" type="sibTrans" cxnId="{6A68A370-AE09-4CBF-84A2-79AB4F07D7B5}">
      <dgm:prSet/>
      <dgm:spPr/>
      <dgm:t>
        <a:bodyPr/>
        <a:lstStyle/>
        <a:p>
          <a:endParaRPr lang="ru-RU"/>
        </a:p>
      </dgm:t>
    </dgm:pt>
    <dgm:pt modelId="{71399CD4-BF83-44FB-BA78-A2FDC7617C0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A1A6C-96E0-4B64-A758-ED3D5F80DF94}" type="parTrans" cxnId="{DCCFB352-F916-4538-B7CE-0CA2FCF7DC80}">
      <dgm:prSet/>
      <dgm:spPr/>
      <dgm:t>
        <a:bodyPr/>
        <a:lstStyle/>
        <a:p>
          <a:endParaRPr lang="ru-RU"/>
        </a:p>
      </dgm:t>
    </dgm:pt>
    <dgm:pt modelId="{CBBA5C78-2BCA-48E7-B909-ABDF4D859C28}" type="sibTrans" cxnId="{DCCFB352-F916-4538-B7CE-0CA2FCF7DC80}">
      <dgm:prSet/>
      <dgm:spPr/>
      <dgm:t>
        <a:bodyPr/>
        <a:lstStyle/>
        <a:p>
          <a:endParaRPr lang="ru-RU"/>
        </a:p>
      </dgm:t>
    </dgm:pt>
    <dgm:pt modelId="{852BDABA-8CFE-4F3A-BA35-574B18B05E6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B5275-6288-4B34-9F26-C4BFD90CC5C2}" type="parTrans" cxnId="{EC2304FA-F88B-4423-8E2C-E4CB3A85B3A9}">
      <dgm:prSet/>
      <dgm:spPr/>
      <dgm:t>
        <a:bodyPr/>
        <a:lstStyle/>
        <a:p>
          <a:endParaRPr lang="ru-RU"/>
        </a:p>
      </dgm:t>
    </dgm:pt>
    <dgm:pt modelId="{252C5EF1-4661-49C6-9DCC-196743A3910F}" type="sibTrans" cxnId="{EC2304FA-F88B-4423-8E2C-E4CB3A85B3A9}">
      <dgm:prSet/>
      <dgm:spPr/>
      <dgm:t>
        <a:bodyPr/>
        <a:lstStyle/>
        <a:p>
          <a:endParaRPr lang="ru-RU"/>
        </a:p>
      </dgm:t>
    </dgm:pt>
    <dgm:pt modelId="{3A610C4F-CF82-4D95-81FF-20507E76E97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2 021,6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9FA28E49-FEDC-4DBF-93E3-599E392ACA21}" type="parTrans" cxnId="{98706D17-FF56-4FC5-85B9-7A47826E0AD3}">
      <dgm:prSet/>
      <dgm:spPr/>
      <dgm:t>
        <a:bodyPr/>
        <a:lstStyle/>
        <a:p>
          <a:endParaRPr lang="ru-RU"/>
        </a:p>
      </dgm:t>
    </dgm:pt>
    <dgm:pt modelId="{BE5EB73E-CE5C-4233-8FC4-542117DD3F8B}" type="sibTrans" cxnId="{98706D17-FF56-4FC5-85B9-7A47826E0AD3}">
      <dgm:prSet/>
      <dgm:spPr/>
      <dgm:t>
        <a:bodyPr/>
        <a:lstStyle/>
        <a:p>
          <a:endParaRPr lang="ru-RU"/>
        </a:p>
      </dgm:t>
    </dgm:pt>
    <dgm:pt modelId="{36E55F5B-9AFF-4C31-A32B-EC25554C1E7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отдела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D82A7-7C33-4E1D-BA7F-B0713596B491}" type="parTrans" cxnId="{B39226EB-E561-43BB-A92A-B29E0A37688D}">
      <dgm:prSet/>
      <dgm:spPr/>
      <dgm:t>
        <a:bodyPr/>
        <a:lstStyle/>
        <a:p>
          <a:endParaRPr lang="ru-RU"/>
        </a:p>
      </dgm:t>
    </dgm:pt>
    <dgm:pt modelId="{D6A0524B-CC62-43F6-BB5A-E13D75C5FA74}" type="sibTrans" cxnId="{B39226EB-E561-43BB-A92A-B29E0A37688D}">
      <dgm:prSet/>
      <dgm:spPr/>
      <dgm:t>
        <a:bodyPr/>
        <a:lstStyle/>
        <a:p>
          <a:endParaRPr lang="ru-RU"/>
        </a:p>
      </dgm:t>
    </dgm:pt>
    <dgm:pt modelId="{F44F4B37-E3AC-4154-BCED-638E47298ED3}">
      <dgm:prSet phldrT="[Текст]" custT="1"/>
      <dgm:spPr/>
      <dgm:t>
        <a:bodyPr/>
        <a:lstStyle/>
        <a:p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229B9-1321-4126-98FC-6AF90877F58F}" type="parTrans" cxnId="{C3475638-D6AA-4E98-90D8-64D8CFE14943}">
      <dgm:prSet/>
      <dgm:spPr/>
      <dgm:t>
        <a:bodyPr/>
        <a:lstStyle/>
        <a:p>
          <a:endParaRPr lang="ru-RU"/>
        </a:p>
      </dgm:t>
    </dgm:pt>
    <dgm:pt modelId="{26571C7A-E75A-4164-9ABF-68B92073A03C}" type="sibTrans" cxnId="{C3475638-D6AA-4E98-90D8-64D8CFE14943}">
      <dgm:prSet/>
      <dgm:spPr/>
      <dgm:t>
        <a:bodyPr/>
        <a:lstStyle/>
        <a:p>
          <a:endParaRPr lang="ru-RU"/>
        </a:p>
      </dgm:t>
    </dgm:pt>
    <dgm:pt modelId="{48274986-F784-4050-A2F6-882337FF700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91 511,8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A0A1C-1BAE-4A9A-8CC9-A408AC9E9F5E}" type="parTrans" cxnId="{9313ECE9-C0CB-4A03-AFB8-7B63B4810BA2}">
      <dgm:prSet/>
      <dgm:spPr/>
      <dgm:t>
        <a:bodyPr/>
        <a:lstStyle/>
        <a:p>
          <a:endParaRPr lang="ru-RU"/>
        </a:p>
      </dgm:t>
    </dgm:pt>
    <dgm:pt modelId="{E152A86F-DE02-42D6-A369-9086F509488D}" type="sibTrans" cxnId="{9313ECE9-C0CB-4A03-AFB8-7B63B4810BA2}">
      <dgm:prSet/>
      <dgm:spPr/>
      <dgm:t>
        <a:bodyPr/>
        <a:lstStyle/>
        <a:p>
          <a:endParaRPr lang="ru-RU"/>
        </a:p>
      </dgm:t>
    </dgm:pt>
    <dgm:pt modelId="{14AE1E43-646F-4BD8-A921-07572346B728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30C4F-2138-4992-83E8-1C21B6AC0155}" type="parTrans" cxnId="{FF274C9E-DCA2-4001-BAB8-7D331E322E72}">
      <dgm:prSet/>
      <dgm:spPr/>
      <dgm:t>
        <a:bodyPr/>
        <a:lstStyle/>
        <a:p>
          <a:endParaRPr lang="ru-RU"/>
        </a:p>
      </dgm:t>
    </dgm:pt>
    <dgm:pt modelId="{3FD10C11-290B-44C3-94D4-839D6173E45F}" type="sibTrans" cxnId="{FF274C9E-DCA2-4001-BAB8-7D331E322E72}">
      <dgm:prSet/>
      <dgm:spPr/>
      <dgm:t>
        <a:bodyPr/>
        <a:lstStyle/>
        <a:p>
          <a:endParaRPr lang="ru-RU"/>
        </a:p>
      </dgm:t>
    </dgm:pt>
    <dgm:pt modelId="{B74F268A-C0A2-4988-9372-9E31D9D266DF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4 966,9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BF11F-F5C3-4221-9F33-A6FCABF9EA7A}" type="sibTrans" cxnId="{BF79F378-7F6D-491F-A219-9A80D740592C}">
      <dgm:prSet/>
      <dgm:spPr/>
      <dgm:t>
        <a:bodyPr/>
        <a:lstStyle/>
        <a:p>
          <a:endParaRPr lang="ru-RU"/>
        </a:p>
      </dgm:t>
    </dgm:pt>
    <dgm:pt modelId="{B56CADC6-689A-4A2D-BEB1-B96FD4C91073}" type="parTrans" cxnId="{BF79F378-7F6D-491F-A219-9A80D740592C}">
      <dgm:prSet/>
      <dgm:spPr/>
      <dgm:t>
        <a:bodyPr/>
        <a:lstStyle/>
        <a:p>
          <a:endParaRPr lang="ru-RU"/>
        </a:p>
      </dgm:t>
    </dgm:pt>
    <dgm:pt modelId="{7143000E-3004-458B-A13D-E1A925B6B938}" type="pres">
      <dgm:prSet presAssocID="{8931C332-D705-40CF-92B2-B9BF5330E0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5C873-36F1-47BE-99A9-2206E9AA7FAD}" type="pres">
      <dgm:prSet presAssocID="{3E579632-A5BB-4240-8912-3CC9BE6260B8}" presName="circle1" presStyleLbl="node1" presStyleIdx="0" presStyleCnt="5"/>
      <dgm:spPr/>
    </dgm:pt>
    <dgm:pt modelId="{A0DF21E4-DACC-464D-BFA3-F74CDEEF6524}" type="pres">
      <dgm:prSet presAssocID="{3E579632-A5BB-4240-8912-3CC9BE6260B8}" presName="space" presStyleCnt="0"/>
      <dgm:spPr/>
    </dgm:pt>
    <dgm:pt modelId="{67CAE170-08D3-40E6-83CE-B3007E2CA1A9}" type="pres">
      <dgm:prSet presAssocID="{3E579632-A5BB-4240-8912-3CC9BE6260B8}" presName="rect1" presStyleLbl="alignAcc1" presStyleIdx="0" presStyleCnt="5" custScaleY="100000" custLinFactNeighborX="12851" custLinFactNeighborY="3836"/>
      <dgm:spPr/>
      <dgm:t>
        <a:bodyPr/>
        <a:lstStyle/>
        <a:p>
          <a:endParaRPr lang="ru-RU"/>
        </a:p>
      </dgm:t>
    </dgm:pt>
    <dgm:pt modelId="{E589F326-42FF-4DEB-8126-32C2B77D5173}" type="pres">
      <dgm:prSet presAssocID="{48274986-F784-4050-A2F6-882337FF7009}" presName="vertSpace2" presStyleLbl="node1" presStyleIdx="0" presStyleCnt="5"/>
      <dgm:spPr/>
    </dgm:pt>
    <dgm:pt modelId="{FDE8B540-3F10-482F-8B2C-6B6F40D14329}" type="pres">
      <dgm:prSet presAssocID="{48274986-F784-4050-A2F6-882337FF7009}" presName="circle2" presStyleLbl="node1" presStyleIdx="1" presStyleCnt="5"/>
      <dgm:spPr/>
    </dgm:pt>
    <dgm:pt modelId="{C0FB613C-6631-4C12-A8FA-7FA941E591F9}" type="pres">
      <dgm:prSet presAssocID="{48274986-F784-4050-A2F6-882337FF7009}" presName="rect2" presStyleLbl="alignAcc1" presStyleIdx="1" presStyleCnt="5"/>
      <dgm:spPr/>
      <dgm:t>
        <a:bodyPr/>
        <a:lstStyle/>
        <a:p>
          <a:endParaRPr lang="ru-RU"/>
        </a:p>
      </dgm:t>
    </dgm:pt>
    <dgm:pt modelId="{DA5DE562-7BB4-4B36-BE3E-9284A5221AD2}" type="pres">
      <dgm:prSet presAssocID="{B74F268A-C0A2-4988-9372-9E31D9D266DF}" presName="vertSpace3" presStyleLbl="node1" presStyleIdx="1" presStyleCnt="5"/>
      <dgm:spPr/>
    </dgm:pt>
    <dgm:pt modelId="{23B3066B-31D6-4905-BBBC-727DA6A3543B}" type="pres">
      <dgm:prSet presAssocID="{B74F268A-C0A2-4988-9372-9E31D9D266DF}" presName="circle3" presStyleLbl="node1" presStyleIdx="2" presStyleCnt="5"/>
      <dgm:spPr/>
    </dgm:pt>
    <dgm:pt modelId="{A6AD1504-77AE-4E37-BC8D-95BADE2CF5E3}" type="pres">
      <dgm:prSet presAssocID="{B74F268A-C0A2-4988-9372-9E31D9D266DF}" presName="rect3" presStyleLbl="alignAcc1" presStyleIdx="2" presStyleCnt="5"/>
      <dgm:spPr/>
      <dgm:t>
        <a:bodyPr/>
        <a:lstStyle/>
        <a:p>
          <a:endParaRPr lang="ru-RU"/>
        </a:p>
      </dgm:t>
    </dgm:pt>
    <dgm:pt modelId="{B669A0AF-27C7-4183-8A33-5E6BE861BC98}" type="pres">
      <dgm:prSet presAssocID="{3A610C4F-CF82-4D95-81FF-20507E76E97C}" presName="vertSpace4" presStyleLbl="node1" presStyleIdx="2" presStyleCnt="5"/>
      <dgm:spPr/>
    </dgm:pt>
    <dgm:pt modelId="{116AD224-4262-4B45-B776-D8D72618303B}" type="pres">
      <dgm:prSet presAssocID="{3A610C4F-CF82-4D95-81FF-20507E76E97C}" presName="circle4" presStyleLbl="node1" presStyleIdx="3" presStyleCnt="5"/>
      <dgm:spPr/>
    </dgm:pt>
    <dgm:pt modelId="{6121673C-0C9A-4D60-A8CC-8416D52D5C09}" type="pres">
      <dgm:prSet presAssocID="{3A610C4F-CF82-4D95-81FF-20507E76E97C}" presName="rect4" presStyleLbl="alignAcc1" presStyleIdx="3" presStyleCnt="5"/>
      <dgm:spPr/>
      <dgm:t>
        <a:bodyPr/>
        <a:lstStyle/>
        <a:p>
          <a:endParaRPr lang="ru-RU"/>
        </a:p>
      </dgm:t>
    </dgm:pt>
    <dgm:pt modelId="{56B6218A-F512-4A8D-A709-AB5BFFBF991D}" type="pres">
      <dgm:prSet presAssocID="{F44F4B37-E3AC-4154-BCED-638E47298ED3}" presName="vertSpace5" presStyleLbl="node1" presStyleIdx="3" presStyleCnt="5"/>
      <dgm:spPr/>
    </dgm:pt>
    <dgm:pt modelId="{8FD9CFC1-3D38-4C69-A01D-FCF71B959B7F}" type="pres">
      <dgm:prSet presAssocID="{F44F4B37-E3AC-4154-BCED-638E47298ED3}" presName="circle5" presStyleLbl="node1" presStyleIdx="4" presStyleCnt="5"/>
      <dgm:spPr/>
    </dgm:pt>
    <dgm:pt modelId="{2702B57B-34D2-48F9-89E8-E116D6658765}" type="pres">
      <dgm:prSet presAssocID="{F44F4B37-E3AC-4154-BCED-638E47298ED3}" presName="rect5" presStyleLbl="alignAcc1" presStyleIdx="4" presStyleCnt="5"/>
      <dgm:spPr/>
      <dgm:t>
        <a:bodyPr/>
        <a:lstStyle/>
        <a:p>
          <a:endParaRPr lang="ru-RU"/>
        </a:p>
      </dgm:t>
    </dgm:pt>
    <dgm:pt modelId="{EF27AC71-0301-416F-8232-4F02667EC352}" type="pres">
      <dgm:prSet presAssocID="{3E579632-A5BB-4240-8912-3CC9BE6260B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4974-DFCC-44B8-8B03-A2769D235CAC}" type="pres">
      <dgm:prSet presAssocID="{3E579632-A5BB-4240-8912-3CC9BE6260B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0E71-71A1-4C7E-AE1C-215B64E7BF46}" type="pres">
      <dgm:prSet presAssocID="{48274986-F784-4050-A2F6-882337FF7009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AAB4-E6A6-40E2-ABA6-330D909A9990}" type="pres">
      <dgm:prSet presAssocID="{48274986-F784-4050-A2F6-882337FF7009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E591-DB7A-42A4-A339-A9D3E3E1630D}" type="pres">
      <dgm:prSet presAssocID="{B74F268A-C0A2-4988-9372-9E31D9D266DF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B808F-B314-41D0-B5A5-926E19689F8C}" type="pres">
      <dgm:prSet presAssocID="{B74F268A-C0A2-4988-9372-9E31D9D266DF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60AA-EF5B-4CBD-AD53-2F850C4E8D50}" type="pres">
      <dgm:prSet presAssocID="{3A610C4F-CF82-4D95-81FF-20507E76E97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AF1A8-5F39-415E-B7B6-354F0BD59D86}" type="pres">
      <dgm:prSet presAssocID="{3A610C4F-CF82-4D95-81FF-20507E76E97C}" presName="rect4ChTx" presStyleLbl="alignAcc1" presStyleIdx="4" presStyleCnt="5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00F63-8831-43D2-86FB-D2E0701CAEF7}" type="pres">
      <dgm:prSet presAssocID="{F44F4B37-E3AC-4154-BCED-638E47298ED3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8E710-692B-4178-8DDC-1965E8FA9467}" type="pres">
      <dgm:prSet presAssocID="{F44F4B37-E3AC-4154-BCED-638E47298ED3}" presName="rect5ChTx" presStyleLbl="alignAcc1" presStyleIdx="4" presStyleCnt="5">
        <dgm:presLayoutVars>
          <dgm:bulletEnabled val="1"/>
        </dgm:presLayoutVars>
      </dgm:prSet>
      <dgm:spPr/>
    </dgm:pt>
  </dgm:ptLst>
  <dgm:cxnLst>
    <dgm:cxn modelId="{FD996A29-4441-4167-9312-2B529935E60E}" type="presOf" srcId="{B74F268A-C0A2-4988-9372-9E31D9D266DF}" destId="{12FBE591-DB7A-42A4-A339-A9D3E3E1630D}" srcOrd="1" destOrd="0" presId="urn:microsoft.com/office/officeart/2005/8/layout/target3"/>
    <dgm:cxn modelId="{61E7A9F1-B918-4DB8-9F79-242FB9591C17}" type="presOf" srcId="{9DBB6646-03E9-474E-8184-3E3D48D6A4F2}" destId="{B0784974-DFCC-44B8-8B03-A2769D235CAC}" srcOrd="0" destOrd="0" presId="urn:microsoft.com/office/officeart/2005/8/layout/target3"/>
    <dgm:cxn modelId="{BF79F378-7F6D-491F-A219-9A80D740592C}" srcId="{8931C332-D705-40CF-92B2-B9BF5330E04D}" destId="{B74F268A-C0A2-4988-9372-9E31D9D266DF}" srcOrd="2" destOrd="0" parTransId="{B56CADC6-689A-4A2D-BEB1-B96FD4C91073}" sibTransId="{686BF11F-F5C3-4221-9F33-A6FCABF9EA7A}"/>
    <dgm:cxn modelId="{8ED9DCF2-135D-4130-92E5-0D99D1B4D14B}" type="presOf" srcId="{F44F4B37-E3AC-4154-BCED-638E47298ED3}" destId="{4B300F63-8831-43D2-86FB-D2E0701CAEF7}" srcOrd="1" destOrd="0" presId="urn:microsoft.com/office/officeart/2005/8/layout/target3"/>
    <dgm:cxn modelId="{FF274C9E-DCA2-4001-BAB8-7D331E322E72}" srcId="{3A610C4F-CF82-4D95-81FF-20507E76E97C}" destId="{14AE1E43-646F-4BD8-A921-07572346B728}" srcOrd="1" destOrd="0" parTransId="{A9630C4F-2138-4992-83E8-1C21B6AC0155}" sibTransId="{3FD10C11-290B-44C3-94D4-839D6173E45F}"/>
    <dgm:cxn modelId="{6A68A370-AE09-4CBF-84A2-79AB4F07D7B5}" srcId="{3E579632-A5BB-4240-8912-3CC9BE6260B8}" destId="{9DBB6646-03E9-474E-8184-3E3D48D6A4F2}" srcOrd="0" destOrd="0" parTransId="{BDCC88D6-6AF6-4BFD-BC1E-3AEF8C2CB307}" sibTransId="{9E21F3D3-68A5-420D-ACF1-976921D14BC9}"/>
    <dgm:cxn modelId="{C3475638-D6AA-4E98-90D8-64D8CFE14943}" srcId="{8931C332-D705-40CF-92B2-B9BF5330E04D}" destId="{F44F4B37-E3AC-4154-BCED-638E47298ED3}" srcOrd="4" destOrd="0" parTransId="{61D229B9-1321-4126-98FC-6AF90877F58F}" sibTransId="{26571C7A-E75A-4164-9ABF-68B92073A03C}"/>
    <dgm:cxn modelId="{5DCBA56A-067E-48C5-A0E7-83F3FD7D0B9B}" type="presOf" srcId="{14AE1E43-646F-4BD8-A921-07572346B728}" destId="{B0AAF1A8-5F39-415E-B7B6-354F0BD59D86}" srcOrd="0" destOrd="1" presId="urn:microsoft.com/office/officeart/2005/8/layout/target3"/>
    <dgm:cxn modelId="{EB2F2C84-AB05-4872-8D37-D7A9EB0EB0B1}" type="presOf" srcId="{36E55F5B-9AFF-4C31-A32B-EC25554C1E70}" destId="{B0AAF1A8-5F39-415E-B7B6-354F0BD59D86}" srcOrd="0" destOrd="0" presId="urn:microsoft.com/office/officeart/2005/8/layout/target3"/>
    <dgm:cxn modelId="{9C026D7F-A5EF-4BA1-8B67-D8BA77552BD0}" type="presOf" srcId="{852BDABA-8CFE-4F3A-BA35-574B18B05E67}" destId="{B7DB808F-B314-41D0-B5A5-926E19689F8C}" srcOrd="0" destOrd="0" presId="urn:microsoft.com/office/officeart/2005/8/layout/target3"/>
    <dgm:cxn modelId="{0F885C7F-D904-47E4-8802-4DBC973C10C6}" type="presOf" srcId="{F44F4B37-E3AC-4154-BCED-638E47298ED3}" destId="{2702B57B-34D2-48F9-89E8-E116D6658765}" srcOrd="0" destOrd="0" presId="urn:microsoft.com/office/officeart/2005/8/layout/target3"/>
    <dgm:cxn modelId="{34631331-7BE2-44D9-9C4F-B31EBBA3106E}" type="presOf" srcId="{71399CD4-BF83-44FB-BA78-A2FDC7617C07}" destId="{6C96AAB4-E6A6-40E2-ABA6-330D909A9990}" srcOrd="0" destOrd="0" presId="urn:microsoft.com/office/officeart/2005/8/layout/target3"/>
    <dgm:cxn modelId="{7F939995-CBF1-427D-AD16-6E8D175DFF19}" type="presOf" srcId="{3E579632-A5BB-4240-8912-3CC9BE6260B8}" destId="{67CAE170-08D3-40E6-83CE-B3007E2CA1A9}" srcOrd="0" destOrd="0" presId="urn:microsoft.com/office/officeart/2005/8/layout/target3"/>
    <dgm:cxn modelId="{F6C788FD-E567-4545-9121-AB8D73487895}" type="presOf" srcId="{48274986-F784-4050-A2F6-882337FF7009}" destId="{38D90E71-71A1-4C7E-AE1C-215B64E7BF46}" srcOrd="1" destOrd="0" presId="urn:microsoft.com/office/officeart/2005/8/layout/target3"/>
    <dgm:cxn modelId="{DE72D56C-F704-4A18-A4D2-EF0F03B3764D}" type="presOf" srcId="{8931C332-D705-40CF-92B2-B9BF5330E04D}" destId="{7143000E-3004-458B-A13D-E1A925B6B938}" srcOrd="0" destOrd="0" presId="urn:microsoft.com/office/officeart/2005/8/layout/target3"/>
    <dgm:cxn modelId="{DB63E0D3-5C5E-449F-A149-2087CEC84EDD}" type="presOf" srcId="{3A610C4F-CF82-4D95-81FF-20507E76E97C}" destId="{9A5760AA-EF5B-4CBD-AD53-2F850C4E8D50}" srcOrd="1" destOrd="0" presId="urn:microsoft.com/office/officeart/2005/8/layout/target3"/>
    <dgm:cxn modelId="{BF4DA7A5-BDB6-4BEA-8D69-58556BCD4E84}" type="presOf" srcId="{3A610C4F-CF82-4D95-81FF-20507E76E97C}" destId="{6121673C-0C9A-4D60-A8CC-8416D52D5C09}" srcOrd="0" destOrd="0" presId="urn:microsoft.com/office/officeart/2005/8/layout/target3"/>
    <dgm:cxn modelId="{29F6D130-BE6C-4B15-9DFE-5B1AFB06A02C}" srcId="{8931C332-D705-40CF-92B2-B9BF5330E04D}" destId="{3E579632-A5BB-4240-8912-3CC9BE6260B8}" srcOrd="0" destOrd="0" parTransId="{75F8C2B2-444D-4793-9F84-F4B4F8CFEFF3}" sibTransId="{45D8B616-030A-41F8-B84A-99201EC35A56}"/>
    <dgm:cxn modelId="{98706D17-FF56-4FC5-85B9-7A47826E0AD3}" srcId="{8931C332-D705-40CF-92B2-B9BF5330E04D}" destId="{3A610C4F-CF82-4D95-81FF-20507E76E97C}" srcOrd="3" destOrd="0" parTransId="{9FA28E49-FEDC-4DBF-93E3-599E392ACA21}" sibTransId="{BE5EB73E-CE5C-4233-8FC4-542117DD3F8B}"/>
    <dgm:cxn modelId="{BA213DB8-3799-4E36-A299-A3076A56A492}" type="presOf" srcId="{B74F268A-C0A2-4988-9372-9E31D9D266DF}" destId="{A6AD1504-77AE-4E37-BC8D-95BADE2CF5E3}" srcOrd="0" destOrd="0" presId="urn:microsoft.com/office/officeart/2005/8/layout/target3"/>
    <dgm:cxn modelId="{B39226EB-E561-43BB-A92A-B29E0A37688D}" srcId="{3A610C4F-CF82-4D95-81FF-20507E76E97C}" destId="{36E55F5B-9AFF-4C31-A32B-EC25554C1E70}" srcOrd="0" destOrd="0" parTransId="{27DD82A7-7C33-4E1D-BA7F-B0713596B491}" sibTransId="{D6A0524B-CC62-43F6-BB5A-E13D75C5FA74}"/>
    <dgm:cxn modelId="{EC2304FA-F88B-4423-8E2C-E4CB3A85B3A9}" srcId="{B74F268A-C0A2-4988-9372-9E31D9D266DF}" destId="{852BDABA-8CFE-4F3A-BA35-574B18B05E67}" srcOrd="0" destOrd="0" parTransId="{973B5275-6288-4B34-9F26-C4BFD90CC5C2}" sibTransId="{252C5EF1-4661-49C6-9DCC-196743A3910F}"/>
    <dgm:cxn modelId="{CFF2EA7D-7E71-4B1B-AA93-AC05289448F2}" type="presOf" srcId="{3E579632-A5BB-4240-8912-3CC9BE6260B8}" destId="{EF27AC71-0301-416F-8232-4F02667EC352}" srcOrd="1" destOrd="0" presId="urn:microsoft.com/office/officeart/2005/8/layout/target3"/>
    <dgm:cxn modelId="{DCCFB352-F916-4538-B7CE-0CA2FCF7DC80}" srcId="{48274986-F784-4050-A2F6-882337FF7009}" destId="{71399CD4-BF83-44FB-BA78-A2FDC7617C07}" srcOrd="0" destOrd="0" parTransId="{43DA1A6C-96E0-4B64-A758-ED3D5F80DF94}" sibTransId="{CBBA5C78-2BCA-48E7-B909-ABDF4D859C28}"/>
    <dgm:cxn modelId="{3F2B2BCE-7ACE-4686-911C-BA75BA4222D7}" type="presOf" srcId="{48274986-F784-4050-A2F6-882337FF7009}" destId="{C0FB613C-6631-4C12-A8FA-7FA941E591F9}" srcOrd="0" destOrd="0" presId="urn:microsoft.com/office/officeart/2005/8/layout/target3"/>
    <dgm:cxn modelId="{9313ECE9-C0CB-4A03-AFB8-7B63B4810BA2}" srcId="{8931C332-D705-40CF-92B2-B9BF5330E04D}" destId="{48274986-F784-4050-A2F6-882337FF7009}" srcOrd="1" destOrd="0" parTransId="{A36A0A1C-1BAE-4A9A-8CC9-A408AC9E9F5E}" sibTransId="{E152A86F-DE02-42D6-A369-9086F509488D}"/>
    <dgm:cxn modelId="{605D8CB5-E432-4FD1-845B-3A8C42162058}" type="presParOf" srcId="{7143000E-3004-458B-A13D-E1A925B6B938}" destId="{F1D5C873-36F1-47BE-99A9-2206E9AA7FAD}" srcOrd="0" destOrd="0" presId="urn:microsoft.com/office/officeart/2005/8/layout/target3"/>
    <dgm:cxn modelId="{826006AC-4E44-4200-A1DF-4A7858916B18}" type="presParOf" srcId="{7143000E-3004-458B-A13D-E1A925B6B938}" destId="{A0DF21E4-DACC-464D-BFA3-F74CDEEF6524}" srcOrd="1" destOrd="0" presId="urn:microsoft.com/office/officeart/2005/8/layout/target3"/>
    <dgm:cxn modelId="{2AF6F934-26C6-48F0-82F1-A2BCA07E0233}" type="presParOf" srcId="{7143000E-3004-458B-A13D-E1A925B6B938}" destId="{67CAE170-08D3-40E6-83CE-B3007E2CA1A9}" srcOrd="2" destOrd="0" presId="urn:microsoft.com/office/officeart/2005/8/layout/target3"/>
    <dgm:cxn modelId="{C369A663-E1C1-405B-8FC7-4D0268E5DEBE}" type="presParOf" srcId="{7143000E-3004-458B-A13D-E1A925B6B938}" destId="{E589F326-42FF-4DEB-8126-32C2B77D5173}" srcOrd="3" destOrd="0" presId="urn:microsoft.com/office/officeart/2005/8/layout/target3"/>
    <dgm:cxn modelId="{30DF4711-2F9B-4A46-8E86-B1FBBAF0D9CF}" type="presParOf" srcId="{7143000E-3004-458B-A13D-E1A925B6B938}" destId="{FDE8B540-3F10-482F-8B2C-6B6F40D14329}" srcOrd="4" destOrd="0" presId="urn:microsoft.com/office/officeart/2005/8/layout/target3"/>
    <dgm:cxn modelId="{71CCD5BA-229D-4E4F-9C4C-B207FB04F96C}" type="presParOf" srcId="{7143000E-3004-458B-A13D-E1A925B6B938}" destId="{C0FB613C-6631-4C12-A8FA-7FA941E591F9}" srcOrd="5" destOrd="0" presId="urn:microsoft.com/office/officeart/2005/8/layout/target3"/>
    <dgm:cxn modelId="{B6DD8F2F-DF8D-44DD-8272-1D222FB2A281}" type="presParOf" srcId="{7143000E-3004-458B-A13D-E1A925B6B938}" destId="{DA5DE562-7BB4-4B36-BE3E-9284A5221AD2}" srcOrd="6" destOrd="0" presId="urn:microsoft.com/office/officeart/2005/8/layout/target3"/>
    <dgm:cxn modelId="{4871CA09-DFB7-4D3B-A68A-B3E2EFC80EEF}" type="presParOf" srcId="{7143000E-3004-458B-A13D-E1A925B6B938}" destId="{23B3066B-31D6-4905-BBBC-727DA6A3543B}" srcOrd="7" destOrd="0" presId="urn:microsoft.com/office/officeart/2005/8/layout/target3"/>
    <dgm:cxn modelId="{74DD66D4-4C52-4270-BD8C-5DACE794BFBB}" type="presParOf" srcId="{7143000E-3004-458B-A13D-E1A925B6B938}" destId="{A6AD1504-77AE-4E37-BC8D-95BADE2CF5E3}" srcOrd="8" destOrd="0" presId="urn:microsoft.com/office/officeart/2005/8/layout/target3"/>
    <dgm:cxn modelId="{2F6AA8B1-58D7-4563-9695-32B67C5CEE76}" type="presParOf" srcId="{7143000E-3004-458B-A13D-E1A925B6B938}" destId="{B669A0AF-27C7-4183-8A33-5E6BE861BC98}" srcOrd="9" destOrd="0" presId="urn:microsoft.com/office/officeart/2005/8/layout/target3"/>
    <dgm:cxn modelId="{2D715EE9-08E3-42F3-988B-5DAC081156E7}" type="presParOf" srcId="{7143000E-3004-458B-A13D-E1A925B6B938}" destId="{116AD224-4262-4B45-B776-D8D72618303B}" srcOrd="10" destOrd="0" presId="urn:microsoft.com/office/officeart/2005/8/layout/target3"/>
    <dgm:cxn modelId="{A919706E-0970-4CE1-8ED3-E0F63444C4AC}" type="presParOf" srcId="{7143000E-3004-458B-A13D-E1A925B6B938}" destId="{6121673C-0C9A-4D60-A8CC-8416D52D5C09}" srcOrd="11" destOrd="0" presId="urn:microsoft.com/office/officeart/2005/8/layout/target3"/>
    <dgm:cxn modelId="{18BFC98F-F6ED-4226-BE61-FD6B6EC9B0E9}" type="presParOf" srcId="{7143000E-3004-458B-A13D-E1A925B6B938}" destId="{56B6218A-F512-4A8D-A709-AB5BFFBF991D}" srcOrd="12" destOrd="0" presId="urn:microsoft.com/office/officeart/2005/8/layout/target3"/>
    <dgm:cxn modelId="{60A67390-ED62-448C-AB63-CB603786177A}" type="presParOf" srcId="{7143000E-3004-458B-A13D-E1A925B6B938}" destId="{8FD9CFC1-3D38-4C69-A01D-FCF71B959B7F}" srcOrd="13" destOrd="0" presId="urn:microsoft.com/office/officeart/2005/8/layout/target3"/>
    <dgm:cxn modelId="{4C8BC57A-3D15-45B1-9A5C-07D8995FA269}" type="presParOf" srcId="{7143000E-3004-458B-A13D-E1A925B6B938}" destId="{2702B57B-34D2-48F9-89E8-E116D6658765}" srcOrd="14" destOrd="0" presId="urn:microsoft.com/office/officeart/2005/8/layout/target3"/>
    <dgm:cxn modelId="{BA66AF05-8DAA-4C96-92F8-05BAC45BC4AE}" type="presParOf" srcId="{7143000E-3004-458B-A13D-E1A925B6B938}" destId="{EF27AC71-0301-416F-8232-4F02667EC352}" srcOrd="15" destOrd="0" presId="urn:microsoft.com/office/officeart/2005/8/layout/target3"/>
    <dgm:cxn modelId="{7C0ACEB8-FCFE-4657-A8E2-E7B4D6C49728}" type="presParOf" srcId="{7143000E-3004-458B-A13D-E1A925B6B938}" destId="{B0784974-DFCC-44B8-8B03-A2769D235CAC}" srcOrd="16" destOrd="0" presId="urn:microsoft.com/office/officeart/2005/8/layout/target3"/>
    <dgm:cxn modelId="{2675C43A-4132-4570-A082-A3D04121F3DA}" type="presParOf" srcId="{7143000E-3004-458B-A13D-E1A925B6B938}" destId="{38D90E71-71A1-4C7E-AE1C-215B64E7BF46}" srcOrd="17" destOrd="0" presId="urn:microsoft.com/office/officeart/2005/8/layout/target3"/>
    <dgm:cxn modelId="{31E3335B-751B-45A2-9670-2383392CAB5E}" type="presParOf" srcId="{7143000E-3004-458B-A13D-E1A925B6B938}" destId="{6C96AAB4-E6A6-40E2-ABA6-330D909A9990}" srcOrd="18" destOrd="0" presId="urn:microsoft.com/office/officeart/2005/8/layout/target3"/>
    <dgm:cxn modelId="{E17B208C-ACB0-45EE-92FB-D33B5C4FD568}" type="presParOf" srcId="{7143000E-3004-458B-A13D-E1A925B6B938}" destId="{12FBE591-DB7A-42A4-A339-A9D3E3E1630D}" srcOrd="19" destOrd="0" presId="urn:microsoft.com/office/officeart/2005/8/layout/target3"/>
    <dgm:cxn modelId="{0187FB79-31C5-4A62-A0E1-5A0EC659FD55}" type="presParOf" srcId="{7143000E-3004-458B-A13D-E1A925B6B938}" destId="{B7DB808F-B314-41D0-B5A5-926E19689F8C}" srcOrd="20" destOrd="0" presId="urn:microsoft.com/office/officeart/2005/8/layout/target3"/>
    <dgm:cxn modelId="{10CF28F5-CBDA-4640-9E06-73936C273D02}" type="presParOf" srcId="{7143000E-3004-458B-A13D-E1A925B6B938}" destId="{9A5760AA-EF5B-4CBD-AD53-2F850C4E8D50}" srcOrd="21" destOrd="0" presId="urn:microsoft.com/office/officeart/2005/8/layout/target3"/>
    <dgm:cxn modelId="{72374EE6-566B-4FF6-B842-C0EE6C05C21D}" type="presParOf" srcId="{7143000E-3004-458B-A13D-E1A925B6B938}" destId="{B0AAF1A8-5F39-415E-B7B6-354F0BD59D86}" srcOrd="22" destOrd="0" presId="urn:microsoft.com/office/officeart/2005/8/layout/target3"/>
    <dgm:cxn modelId="{3D5156C6-FF7A-470D-A171-52C765229847}" type="presParOf" srcId="{7143000E-3004-458B-A13D-E1A925B6B938}" destId="{4B300F63-8831-43D2-86FB-D2E0701CAEF7}" srcOrd="23" destOrd="0" presId="urn:microsoft.com/office/officeart/2005/8/layout/target3"/>
    <dgm:cxn modelId="{89824E6E-A1A5-49E0-89E6-2C7E2D54DA4E}" type="presParOf" srcId="{7143000E-3004-458B-A13D-E1A925B6B938}" destId="{2AE8E710-692B-4178-8DDC-1965E8FA9467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2 125</a:t>
          </a:r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177</a:t>
          </a:r>
        </a:p>
        <a:p>
          <a:pPr algn="ctr"/>
          <a:r>
            <a:rPr lang="ru-RU" dirty="0" smtClean="0"/>
            <a:t>рублей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7C7B2-A1DF-45A3-B97B-FFAC81FEEB22}" type="presOf" srcId="{BA8011C4-1321-487E-B3F8-E4DCA511D498}" destId="{41632E52-6ACB-4CF5-996F-0458F0717869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13774ACC-4FF6-43F2-991A-AFEE8FB613B0}" type="presOf" srcId="{35DD681C-F1E3-4289-8111-434D62006071}" destId="{F2E4C76F-E36C-4091-8DAD-0C405D68E8FF}" srcOrd="0" destOrd="0" presId="urn:microsoft.com/office/officeart/2005/8/layout/venn3"/>
    <dgm:cxn modelId="{9FFB010A-DA5C-4C5A-8537-44C342210C5D}" type="presOf" srcId="{2EF52E3E-41EC-41EE-9987-158CA98469F9}" destId="{E282E57E-0B03-49FA-A3FA-1287DA1636FE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DBF64772-D5D6-46D9-8D6C-91791D5985EA}" type="presParOf" srcId="{41632E52-6ACB-4CF5-996F-0458F0717869}" destId="{E282E57E-0B03-49FA-A3FA-1287DA1636FE}" srcOrd="0" destOrd="0" presId="urn:microsoft.com/office/officeart/2005/8/layout/venn3"/>
    <dgm:cxn modelId="{77DFCFF3-86AC-454C-B8AA-C62483445FFA}" type="presParOf" srcId="{41632E52-6ACB-4CF5-996F-0458F0717869}" destId="{7F071AC9-5D2C-446A-BD1B-118FE801D45A}" srcOrd="1" destOrd="0" presId="urn:microsoft.com/office/officeart/2005/8/layout/venn3"/>
    <dgm:cxn modelId="{0B60C356-FA5C-40EE-80A7-16D6AE07B4C5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1C6A6B-EC2B-4CB3-B66F-948DB4B01624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EE6D85F-7AF4-49DE-96F8-2222CD7A3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области» </a:t>
          </a:r>
          <a:endParaRPr lang="ru-RU" dirty="0"/>
        </a:p>
      </dgm:t>
    </dgm:pt>
    <dgm:pt modelId="{61768A2A-C541-4FF2-B34C-08F230661222}" type="parTrans" cxnId="{894281C0-92AA-4893-A078-92D2E585136E}">
      <dgm:prSet/>
      <dgm:spPr/>
      <dgm:t>
        <a:bodyPr/>
        <a:lstStyle/>
        <a:p>
          <a:endParaRPr lang="ru-RU"/>
        </a:p>
      </dgm:t>
    </dgm:pt>
    <dgm:pt modelId="{767C0D63-CC8B-4E5B-8250-BABFD4D12593}" type="sibTrans" cxnId="{894281C0-92AA-4893-A078-92D2E585136E}">
      <dgm:prSet/>
      <dgm:spPr/>
      <dgm:t>
        <a:bodyPr/>
        <a:lstStyle/>
        <a:p>
          <a:endParaRPr lang="ru-RU"/>
        </a:p>
      </dgm:t>
    </dgm:pt>
    <dgm:pt modelId="{02D68CBB-B9AF-4322-A887-E8FB0380AE82}">
      <dgm:prSet phldrT="[Текст]"/>
      <dgm:spPr/>
      <dgm:t>
        <a:bodyPr/>
        <a:lstStyle/>
        <a:p>
          <a:r>
            <a:rPr lang="ru-RU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dirty="0"/>
        </a:p>
      </dgm:t>
    </dgm:pt>
    <dgm:pt modelId="{947A92E3-FA92-40B3-B280-AB5EC2B9E3CC}" type="parTrans" cxnId="{80F56E60-D033-4A2E-94C7-5687C3E4F328}">
      <dgm:prSet/>
      <dgm:spPr/>
      <dgm:t>
        <a:bodyPr/>
        <a:lstStyle/>
        <a:p>
          <a:endParaRPr lang="ru-RU"/>
        </a:p>
      </dgm:t>
    </dgm:pt>
    <dgm:pt modelId="{E9A59A5E-41F5-46CD-BBB1-6063BFE2A7C6}" type="sibTrans" cxnId="{80F56E60-D033-4A2E-94C7-5687C3E4F328}">
      <dgm:prSet/>
      <dgm:spPr/>
      <dgm:t>
        <a:bodyPr/>
        <a:lstStyle/>
        <a:p>
          <a:endParaRPr lang="ru-RU"/>
        </a:p>
      </dgm:t>
    </dgm:pt>
    <dgm:pt modelId="{9B42BC38-B256-48A8-B847-94DC851C6D6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5 154,2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01D6-76C5-402A-9C83-F96190FA621B}" type="parTrans" cxnId="{AEDA1C76-1239-4A9A-9F8D-9F218E8CFF36}">
      <dgm:prSet/>
      <dgm:spPr/>
      <dgm:t>
        <a:bodyPr/>
        <a:lstStyle/>
        <a:p>
          <a:endParaRPr lang="ru-RU"/>
        </a:p>
      </dgm:t>
    </dgm:pt>
    <dgm:pt modelId="{31EA7FDA-0D29-4A88-88DB-3A76904F9842}" type="sibTrans" cxnId="{AEDA1C76-1239-4A9A-9F8D-9F218E8CFF36}">
      <dgm:prSet/>
      <dgm:spPr/>
      <dgm:t>
        <a:bodyPr/>
        <a:lstStyle/>
        <a:p>
          <a:endParaRPr lang="ru-RU"/>
        </a:p>
      </dgm:t>
    </dgm:pt>
    <dgm:pt modelId="{98163308-9119-464A-97D1-105BDBCDBFD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386,1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3DCFA-8015-4695-ADA1-69E58AD77A22}" type="sibTrans" cxnId="{C474BE39-7BD8-40F7-82C4-E8FAF37BA84E}">
      <dgm:prSet/>
      <dgm:spPr/>
      <dgm:t>
        <a:bodyPr/>
        <a:lstStyle/>
        <a:p>
          <a:endParaRPr lang="ru-RU"/>
        </a:p>
      </dgm:t>
    </dgm:pt>
    <dgm:pt modelId="{4F641965-60C0-4D58-AB97-308EBB572C3C}" type="parTrans" cxnId="{C474BE39-7BD8-40F7-82C4-E8FAF37BA84E}">
      <dgm:prSet/>
      <dgm:spPr/>
      <dgm:t>
        <a:bodyPr/>
        <a:lstStyle/>
        <a:p>
          <a:endParaRPr lang="ru-RU"/>
        </a:p>
      </dgm:t>
    </dgm:pt>
    <dgm:pt modelId="{BE84007C-D63E-4D4F-AF8F-79815213F02D}" type="pres">
      <dgm:prSet presAssocID="{3A1C6A6B-EC2B-4CB3-B66F-948DB4B016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F7741E-4E9F-490B-AFB7-DEF1EE4D8728}" type="pres">
      <dgm:prSet presAssocID="{9B42BC38-B256-48A8-B847-94DC851C6D6E}" presName="composite" presStyleCnt="0"/>
      <dgm:spPr/>
    </dgm:pt>
    <dgm:pt modelId="{FCFDC4A2-A1D3-4355-9EA7-7110CA73F74F}" type="pres">
      <dgm:prSet presAssocID="{9B42BC38-B256-48A8-B847-94DC851C6D6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DF73-7B6D-4DA2-AFF9-3EA3EE904412}" type="pres">
      <dgm:prSet presAssocID="{9B42BC38-B256-48A8-B847-94DC851C6D6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060EA-CA2D-465B-A408-2DF472AA0411}" type="pres">
      <dgm:prSet presAssocID="{31EA7FDA-0D29-4A88-88DB-3A76904F9842}" presName="sp" presStyleCnt="0"/>
      <dgm:spPr/>
    </dgm:pt>
    <dgm:pt modelId="{866241CD-5829-472F-B2E9-2B243F341268}" type="pres">
      <dgm:prSet presAssocID="{98163308-9119-464A-97D1-105BDBCDBFD6}" presName="composite" presStyleCnt="0"/>
      <dgm:spPr/>
    </dgm:pt>
    <dgm:pt modelId="{DBF393AE-1A39-4869-A1F7-FC90C3704F37}" type="pres">
      <dgm:prSet presAssocID="{98163308-9119-464A-97D1-105BDBCDBFD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EA223-3499-4E3E-A492-C251B58E7A5D}" type="pres">
      <dgm:prSet presAssocID="{98163308-9119-464A-97D1-105BDBCDBFD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714A2-EABC-4662-B8F3-C5B62A57DAFB}" type="presOf" srcId="{02D68CBB-B9AF-4322-A887-E8FB0380AE82}" destId="{671EA223-3499-4E3E-A492-C251B58E7A5D}" srcOrd="0" destOrd="0" presId="urn:microsoft.com/office/officeart/2005/8/layout/chevron2"/>
    <dgm:cxn modelId="{6EB098AC-6E48-4602-A30E-2E3DE73246D2}" type="presOf" srcId="{AEE6D85F-7AF4-49DE-96F8-2222CD7A3745}" destId="{46E8DF73-7B6D-4DA2-AFF9-3EA3EE904412}" srcOrd="0" destOrd="0" presId="urn:microsoft.com/office/officeart/2005/8/layout/chevron2"/>
    <dgm:cxn modelId="{AEDA1C76-1239-4A9A-9F8D-9F218E8CFF36}" srcId="{3A1C6A6B-EC2B-4CB3-B66F-948DB4B01624}" destId="{9B42BC38-B256-48A8-B847-94DC851C6D6E}" srcOrd="0" destOrd="0" parTransId="{7D5A01D6-76C5-402A-9C83-F96190FA621B}" sibTransId="{31EA7FDA-0D29-4A88-88DB-3A76904F9842}"/>
    <dgm:cxn modelId="{DE93E0A4-B48D-454D-AECD-AC10D923E1BD}" type="presOf" srcId="{9B42BC38-B256-48A8-B847-94DC851C6D6E}" destId="{FCFDC4A2-A1D3-4355-9EA7-7110CA73F74F}" srcOrd="0" destOrd="0" presId="urn:microsoft.com/office/officeart/2005/8/layout/chevron2"/>
    <dgm:cxn modelId="{80F56E60-D033-4A2E-94C7-5687C3E4F328}" srcId="{98163308-9119-464A-97D1-105BDBCDBFD6}" destId="{02D68CBB-B9AF-4322-A887-E8FB0380AE82}" srcOrd="0" destOrd="0" parTransId="{947A92E3-FA92-40B3-B280-AB5EC2B9E3CC}" sibTransId="{E9A59A5E-41F5-46CD-BBB1-6063BFE2A7C6}"/>
    <dgm:cxn modelId="{88B4E2A5-0F5A-4765-8EB6-63060CFC90A5}" type="presOf" srcId="{98163308-9119-464A-97D1-105BDBCDBFD6}" destId="{DBF393AE-1A39-4869-A1F7-FC90C3704F37}" srcOrd="0" destOrd="0" presId="urn:microsoft.com/office/officeart/2005/8/layout/chevron2"/>
    <dgm:cxn modelId="{C474BE39-7BD8-40F7-82C4-E8FAF37BA84E}" srcId="{3A1C6A6B-EC2B-4CB3-B66F-948DB4B01624}" destId="{98163308-9119-464A-97D1-105BDBCDBFD6}" srcOrd="1" destOrd="0" parTransId="{4F641965-60C0-4D58-AB97-308EBB572C3C}" sibTransId="{9EF3DCFA-8015-4695-ADA1-69E58AD77A22}"/>
    <dgm:cxn modelId="{894281C0-92AA-4893-A078-92D2E585136E}" srcId="{9B42BC38-B256-48A8-B847-94DC851C6D6E}" destId="{AEE6D85F-7AF4-49DE-96F8-2222CD7A3745}" srcOrd="0" destOrd="0" parTransId="{61768A2A-C541-4FF2-B34C-08F230661222}" sibTransId="{767C0D63-CC8B-4E5B-8250-BABFD4D12593}"/>
    <dgm:cxn modelId="{6459B153-BCEB-461A-84FD-6E49764AB636}" type="presOf" srcId="{3A1C6A6B-EC2B-4CB3-B66F-948DB4B01624}" destId="{BE84007C-D63E-4D4F-AF8F-79815213F02D}" srcOrd="0" destOrd="0" presId="urn:microsoft.com/office/officeart/2005/8/layout/chevron2"/>
    <dgm:cxn modelId="{E14C1666-0D43-43F4-99A4-4752D32E765F}" type="presParOf" srcId="{BE84007C-D63E-4D4F-AF8F-79815213F02D}" destId="{A2F7741E-4E9F-490B-AFB7-DEF1EE4D8728}" srcOrd="0" destOrd="0" presId="urn:microsoft.com/office/officeart/2005/8/layout/chevron2"/>
    <dgm:cxn modelId="{63FA5F4A-B409-4BDE-98DF-54B2D888DBE5}" type="presParOf" srcId="{A2F7741E-4E9F-490B-AFB7-DEF1EE4D8728}" destId="{FCFDC4A2-A1D3-4355-9EA7-7110CA73F74F}" srcOrd="0" destOrd="0" presId="urn:microsoft.com/office/officeart/2005/8/layout/chevron2"/>
    <dgm:cxn modelId="{0C221E63-B8A3-463C-AF37-8F5EE1B13044}" type="presParOf" srcId="{A2F7741E-4E9F-490B-AFB7-DEF1EE4D8728}" destId="{46E8DF73-7B6D-4DA2-AFF9-3EA3EE904412}" srcOrd="1" destOrd="0" presId="urn:microsoft.com/office/officeart/2005/8/layout/chevron2"/>
    <dgm:cxn modelId="{4ECBC2A1-9B60-4D8D-B4EF-94FE6903A1D4}" type="presParOf" srcId="{BE84007C-D63E-4D4F-AF8F-79815213F02D}" destId="{C8E060EA-CA2D-465B-A408-2DF472AA0411}" srcOrd="1" destOrd="0" presId="urn:microsoft.com/office/officeart/2005/8/layout/chevron2"/>
    <dgm:cxn modelId="{31466516-7C33-4CA6-AFF3-BC53E7FC3848}" type="presParOf" srcId="{BE84007C-D63E-4D4F-AF8F-79815213F02D}" destId="{866241CD-5829-472F-B2E9-2B243F341268}" srcOrd="2" destOrd="0" presId="urn:microsoft.com/office/officeart/2005/8/layout/chevron2"/>
    <dgm:cxn modelId="{D6B97DE5-FCCF-4083-A2AF-403236CD7EFB}" type="presParOf" srcId="{866241CD-5829-472F-B2E9-2B243F341268}" destId="{DBF393AE-1A39-4869-A1F7-FC90C3704F37}" srcOrd="0" destOrd="0" presId="urn:microsoft.com/office/officeart/2005/8/layout/chevron2"/>
    <dgm:cxn modelId="{49FCA526-597F-44B6-820E-6B8FB97EA2E1}" type="presParOf" srcId="{866241CD-5829-472F-B2E9-2B243F341268}" destId="{671EA223-3499-4E3E-A492-C251B58E7A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816D5C-A86F-46B2-AE62-D48E72A9E066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CCE6D13-87B0-4332-AF3E-46CF4533EF61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кредитов от кредитных организаций 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9 354,4 тыс.руб. 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46597-75AC-4A37-8F87-8137F0F59F06}" type="parTrans" cxnId="{36902F67-76AF-4F7F-A13C-C4B37D675303}">
      <dgm:prSet/>
      <dgm:spPr/>
      <dgm:t>
        <a:bodyPr/>
        <a:lstStyle/>
        <a:p>
          <a:endParaRPr lang="ru-RU"/>
        </a:p>
      </dgm:t>
    </dgm:pt>
    <dgm:pt modelId="{E1B704D9-38CA-4DF2-9C0B-C85755A40CA2}" type="sibTrans" cxnId="{36902F67-76AF-4F7F-A13C-C4B37D675303}">
      <dgm:prSet/>
      <dgm:spPr/>
      <dgm:t>
        <a:bodyPr/>
        <a:lstStyle/>
        <a:p>
          <a:endParaRPr lang="ru-RU"/>
        </a:p>
      </dgm:t>
    </dgm:pt>
    <dgm:pt modelId="{8EBE5D3C-2E38-4137-A7FC-19B2AEC6EE55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</a:t>
          </a:r>
          <a:r>
            <a:rPr lang="ru-RU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учету средств бюджетов             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- 16 837,3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72D21-5E78-4C67-832E-BF2E2520A454}" type="parTrans" cxnId="{BCBDE065-3E98-41F5-9E1C-D9B38D3D0A94}">
      <dgm:prSet/>
      <dgm:spPr/>
      <dgm:t>
        <a:bodyPr/>
        <a:lstStyle/>
        <a:p>
          <a:endParaRPr lang="ru-RU"/>
        </a:p>
      </dgm:t>
    </dgm:pt>
    <dgm:pt modelId="{4EAD4A66-B292-4186-B9B5-0B7AF213A3B5}" type="sibTrans" cxnId="{BCBDE065-3E98-41F5-9E1C-D9B38D3D0A94}">
      <dgm:prSet/>
      <dgm:spPr/>
      <dgm:t>
        <a:bodyPr/>
        <a:lstStyle/>
        <a:p>
          <a:endParaRPr lang="ru-RU"/>
        </a:p>
      </dgm:t>
    </dgm:pt>
    <dgm:pt modelId="{C1C4F934-410D-44AD-9471-D8B5266AD13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кредита от кредитных организаций  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6 962,0 тыс.руб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4377F-F1B9-4B6C-B27E-9944647F720D}" type="parTrans" cxnId="{D3ABDB82-2792-4616-B9EE-A42185791D98}">
      <dgm:prSet/>
      <dgm:spPr/>
      <dgm:t>
        <a:bodyPr/>
        <a:lstStyle/>
        <a:p>
          <a:endParaRPr lang="ru-RU"/>
        </a:p>
      </dgm:t>
    </dgm:pt>
    <dgm:pt modelId="{3EE9001C-F2D1-4BEE-A154-E7AFD8BF5A5D}" type="sibTrans" cxnId="{D3ABDB82-2792-4616-B9EE-A42185791D98}">
      <dgm:prSet/>
      <dgm:spPr/>
      <dgm:t>
        <a:bodyPr/>
        <a:lstStyle/>
        <a:p>
          <a:endParaRPr lang="ru-RU"/>
        </a:p>
      </dgm:t>
    </dgm:pt>
    <dgm:pt modelId="{219A63E9-4835-4238-AD13-CC20747E031A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бюджетных кредитов   9 000,0 тыс.руб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CB27F0-FF49-410E-8A33-F81F9A51F090}" type="parTrans" cxnId="{33A93768-F0E1-4455-9616-76A11863DBC2}">
      <dgm:prSet/>
      <dgm:spPr/>
      <dgm:t>
        <a:bodyPr/>
        <a:lstStyle/>
        <a:p>
          <a:endParaRPr lang="ru-RU"/>
        </a:p>
      </dgm:t>
    </dgm:pt>
    <dgm:pt modelId="{3F14C14D-4F28-4126-8000-733E1599E690}" type="sibTrans" cxnId="{33A93768-F0E1-4455-9616-76A11863DBC2}">
      <dgm:prSet/>
      <dgm:spPr/>
      <dgm:t>
        <a:bodyPr/>
        <a:lstStyle/>
        <a:p>
          <a:endParaRPr lang="ru-RU"/>
        </a:p>
      </dgm:t>
    </dgm:pt>
    <dgm:pt modelId="{44AE93E9-DCBD-4DF7-AA5F-5970DAF0A604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бюджетных кредитов</a:t>
          </a:r>
        </a:p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1 028,6 тыс.руб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ADAAFE-49DB-4BEF-994B-2C8EA6AD7269}" type="parTrans" cxnId="{F1B28798-22CA-4B87-B94C-AC969846FF7F}">
      <dgm:prSet/>
      <dgm:spPr/>
      <dgm:t>
        <a:bodyPr/>
        <a:lstStyle/>
        <a:p>
          <a:endParaRPr lang="ru-RU"/>
        </a:p>
      </dgm:t>
    </dgm:pt>
    <dgm:pt modelId="{C8E2AA99-F21D-4FF1-A7BF-B9ECA686B1D0}" type="sibTrans" cxnId="{F1B28798-22CA-4B87-B94C-AC969846FF7F}">
      <dgm:prSet/>
      <dgm:spPr/>
      <dgm:t>
        <a:bodyPr/>
        <a:lstStyle/>
        <a:p>
          <a:endParaRPr lang="ru-RU"/>
        </a:p>
      </dgm:t>
    </dgm:pt>
    <dgm:pt modelId="{6443346A-C433-4003-BF98-7A1909420C8B}" type="pres">
      <dgm:prSet presAssocID="{22816D5C-A86F-46B2-AE62-D48E72A9E066}" presName="compositeShape" presStyleCnt="0">
        <dgm:presLayoutVars>
          <dgm:dir/>
          <dgm:resizeHandles/>
        </dgm:presLayoutVars>
      </dgm:prSet>
      <dgm:spPr/>
    </dgm:pt>
    <dgm:pt modelId="{EE3E42D6-A327-49D7-9CF0-4F39C7BCE590}" type="pres">
      <dgm:prSet presAssocID="{22816D5C-A86F-46B2-AE62-D48E72A9E066}" presName="pyramid" presStyleLbl="node1" presStyleIdx="0" presStyleCnt="1" custAng="10800000"/>
      <dgm:spPr/>
    </dgm:pt>
    <dgm:pt modelId="{392B33D3-8F03-4185-93D0-CDFBB1FE5E59}" type="pres">
      <dgm:prSet presAssocID="{22816D5C-A86F-46B2-AE62-D48E72A9E066}" presName="theList" presStyleCnt="0"/>
      <dgm:spPr/>
    </dgm:pt>
    <dgm:pt modelId="{27F0D9D2-F5B1-4EF3-8CD4-8D783F223AEC}" type="pres">
      <dgm:prSet presAssocID="{3CCE6D13-87B0-4332-AF3E-46CF4533EF61}" presName="aNode" presStyleLbl="fgAcc1" presStyleIdx="0" presStyleCnt="5" custScaleX="130387" custScaleY="127756" custLinFactY="-55318" custLinFactNeighborX="2202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4A237-1BAB-460D-87C3-B5C08E52720D}" type="pres">
      <dgm:prSet presAssocID="{3CCE6D13-87B0-4332-AF3E-46CF4533EF61}" presName="aSpace" presStyleCnt="0"/>
      <dgm:spPr/>
    </dgm:pt>
    <dgm:pt modelId="{5943FBF8-3D2A-4B8E-B0F6-352AE796E670}" type="pres">
      <dgm:prSet presAssocID="{8EBE5D3C-2E38-4137-A7FC-19B2AEC6EE55}" presName="aNode" presStyleLbl="fgAcc1" presStyleIdx="1" presStyleCnt="5" custScaleX="113979" custLinFactY="400000" custLinFactNeighborX="17416" custLinFactNeighborY="462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1697E-BC18-4BD2-8042-0E55794F3900}" type="pres">
      <dgm:prSet presAssocID="{8EBE5D3C-2E38-4137-A7FC-19B2AEC6EE55}" presName="aSpace" presStyleCnt="0"/>
      <dgm:spPr/>
    </dgm:pt>
    <dgm:pt modelId="{96ADAC03-9343-428B-8B12-01E1BFA564F0}" type="pres">
      <dgm:prSet presAssocID="{C1C4F934-410D-44AD-9471-D8B5266AD13D}" presName="aNode" presStyleLbl="fgAcc1" presStyleIdx="2" presStyleCnt="5" custScaleX="129040" custScaleY="148213" custLinFactY="-133404" custLinFactNeighborX="1623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8E6B-7DA0-4066-A7D7-E9900FE90EB1}" type="pres">
      <dgm:prSet presAssocID="{C1C4F934-410D-44AD-9471-D8B5266AD13D}" presName="aSpace" presStyleCnt="0"/>
      <dgm:spPr/>
    </dgm:pt>
    <dgm:pt modelId="{3254556D-73B0-4623-AF23-E11BEC520BE7}" type="pres">
      <dgm:prSet presAssocID="{219A63E9-4835-4238-AD13-CC20747E031A}" presName="aNode" presStyleLbl="fgAcc1" presStyleIdx="3" presStyleCnt="5" custScaleX="129040" custLinFactY="-114134" custLinFactNeighborX="1623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9FE8E-B1F7-4E53-984F-B317D25E90AF}" type="pres">
      <dgm:prSet presAssocID="{219A63E9-4835-4238-AD13-CC20747E031A}" presName="aSpace" presStyleCnt="0"/>
      <dgm:spPr/>
    </dgm:pt>
    <dgm:pt modelId="{66FB6C5D-07E8-4069-BC09-5F6CEEA57383}" type="pres">
      <dgm:prSet presAssocID="{44AE93E9-DCBD-4DF7-AA5F-5970DAF0A604}" presName="aNode" presStyleLbl="fgAcc1" presStyleIdx="4" presStyleCnt="5" custScaleX="129040" custLinFactY="-99497" custLinFactNeighborX="1623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EE48D-8AF6-44CB-AD3C-C6A787D21F4E}" type="pres">
      <dgm:prSet presAssocID="{44AE93E9-DCBD-4DF7-AA5F-5970DAF0A604}" presName="aSpace" presStyleCnt="0"/>
      <dgm:spPr/>
    </dgm:pt>
  </dgm:ptLst>
  <dgm:cxnLst>
    <dgm:cxn modelId="{88AFB945-5A29-4868-AC6E-575440E04FAD}" type="presOf" srcId="{C1C4F934-410D-44AD-9471-D8B5266AD13D}" destId="{96ADAC03-9343-428B-8B12-01E1BFA564F0}" srcOrd="0" destOrd="0" presId="urn:microsoft.com/office/officeart/2005/8/layout/pyramid2"/>
    <dgm:cxn modelId="{57B6AF02-010C-4FCF-9AEA-BBB41FA9F0FF}" type="presOf" srcId="{22816D5C-A86F-46B2-AE62-D48E72A9E066}" destId="{6443346A-C433-4003-BF98-7A1909420C8B}" srcOrd="0" destOrd="0" presId="urn:microsoft.com/office/officeart/2005/8/layout/pyramid2"/>
    <dgm:cxn modelId="{BCBDE065-3E98-41F5-9E1C-D9B38D3D0A94}" srcId="{22816D5C-A86F-46B2-AE62-D48E72A9E066}" destId="{8EBE5D3C-2E38-4137-A7FC-19B2AEC6EE55}" srcOrd="1" destOrd="0" parTransId="{71672D21-5E78-4C67-832E-BF2E2520A454}" sibTransId="{4EAD4A66-B292-4186-B9B5-0B7AF213A3B5}"/>
    <dgm:cxn modelId="{36902F67-76AF-4F7F-A13C-C4B37D675303}" srcId="{22816D5C-A86F-46B2-AE62-D48E72A9E066}" destId="{3CCE6D13-87B0-4332-AF3E-46CF4533EF61}" srcOrd="0" destOrd="0" parTransId="{E8446597-75AC-4A37-8F87-8137F0F59F06}" sibTransId="{E1B704D9-38CA-4DF2-9C0B-C85755A40CA2}"/>
    <dgm:cxn modelId="{28636005-A40C-42E2-B00D-B05246589C2C}" type="presOf" srcId="{3CCE6D13-87B0-4332-AF3E-46CF4533EF61}" destId="{27F0D9D2-F5B1-4EF3-8CD4-8D783F223AEC}" srcOrd="0" destOrd="0" presId="urn:microsoft.com/office/officeart/2005/8/layout/pyramid2"/>
    <dgm:cxn modelId="{153E467D-1565-43BC-9413-7BE1C53677B5}" type="presOf" srcId="{44AE93E9-DCBD-4DF7-AA5F-5970DAF0A604}" destId="{66FB6C5D-07E8-4069-BC09-5F6CEEA57383}" srcOrd="0" destOrd="0" presId="urn:microsoft.com/office/officeart/2005/8/layout/pyramid2"/>
    <dgm:cxn modelId="{33A93768-F0E1-4455-9616-76A11863DBC2}" srcId="{22816D5C-A86F-46B2-AE62-D48E72A9E066}" destId="{219A63E9-4835-4238-AD13-CC20747E031A}" srcOrd="3" destOrd="0" parTransId="{7ACB27F0-FF49-410E-8A33-F81F9A51F090}" sibTransId="{3F14C14D-4F28-4126-8000-733E1599E690}"/>
    <dgm:cxn modelId="{9FBFC975-2ABF-4911-8965-2350121D23CE}" type="presOf" srcId="{219A63E9-4835-4238-AD13-CC20747E031A}" destId="{3254556D-73B0-4623-AF23-E11BEC520BE7}" srcOrd="0" destOrd="0" presId="urn:microsoft.com/office/officeart/2005/8/layout/pyramid2"/>
    <dgm:cxn modelId="{F1B28798-22CA-4B87-B94C-AC969846FF7F}" srcId="{22816D5C-A86F-46B2-AE62-D48E72A9E066}" destId="{44AE93E9-DCBD-4DF7-AA5F-5970DAF0A604}" srcOrd="4" destOrd="0" parTransId="{2FADAAFE-49DB-4BEF-994B-2C8EA6AD7269}" sibTransId="{C8E2AA99-F21D-4FF1-A7BF-B9ECA686B1D0}"/>
    <dgm:cxn modelId="{D3ABDB82-2792-4616-B9EE-A42185791D98}" srcId="{22816D5C-A86F-46B2-AE62-D48E72A9E066}" destId="{C1C4F934-410D-44AD-9471-D8B5266AD13D}" srcOrd="2" destOrd="0" parTransId="{A784377F-F1B9-4B6C-B27E-9944647F720D}" sibTransId="{3EE9001C-F2D1-4BEE-A154-E7AFD8BF5A5D}"/>
    <dgm:cxn modelId="{C4482DF9-581A-45E7-BE28-9F6F4A0EF278}" type="presOf" srcId="{8EBE5D3C-2E38-4137-A7FC-19B2AEC6EE55}" destId="{5943FBF8-3D2A-4B8E-B0F6-352AE796E670}" srcOrd="0" destOrd="0" presId="urn:microsoft.com/office/officeart/2005/8/layout/pyramid2"/>
    <dgm:cxn modelId="{415F7680-5505-48A9-99F6-C7A6F6443F23}" type="presParOf" srcId="{6443346A-C433-4003-BF98-7A1909420C8B}" destId="{EE3E42D6-A327-49D7-9CF0-4F39C7BCE590}" srcOrd="0" destOrd="0" presId="urn:microsoft.com/office/officeart/2005/8/layout/pyramid2"/>
    <dgm:cxn modelId="{3DAB7FA4-CBA4-4DC9-83F2-A21F5596C257}" type="presParOf" srcId="{6443346A-C433-4003-BF98-7A1909420C8B}" destId="{392B33D3-8F03-4185-93D0-CDFBB1FE5E59}" srcOrd="1" destOrd="0" presId="urn:microsoft.com/office/officeart/2005/8/layout/pyramid2"/>
    <dgm:cxn modelId="{0ADB3835-00FC-4D41-991F-0B8C23A982B1}" type="presParOf" srcId="{392B33D3-8F03-4185-93D0-CDFBB1FE5E59}" destId="{27F0D9D2-F5B1-4EF3-8CD4-8D783F223AEC}" srcOrd="0" destOrd="0" presId="urn:microsoft.com/office/officeart/2005/8/layout/pyramid2"/>
    <dgm:cxn modelId="{6142C31C-1F90-46DD-8EC7-8F59749FBF3D}" type="presParOf" srcId="{392B33D3-8F03-4185-93D0-CDFBB1FE5E59}" destId="{6094A237-1BAB-460D-87C3-B5C08E52720D}" srcOrd="1" destOrd="0" presId="urn:microsoft.com/office/officeart/2005/8/layout/pyramid2"/>
    <dgm:cxn modelId="{91828E08-BA83-4BEE-9C64-8977E104305B}" type="presParOf" srcId="{392B33D3-8F03-4185-93D0-CDFBB1FE5E59}" destId="{5943FBF8-3D2A-4B8E-B0F6-352AE796E670}" srcOrd="2" destOrd="0" presId="urn:microsoft.com/office/officeart/2005/8/layout/pyramid2"/>
    <dgm:cxn modelId="{646D69A6-B95C-4D64-8711-DE7C35EA6DDF}" type="presParOf" srcId="{392B33D3-8F03-4185-93D0-CDFBB1FE5E59}" destId="{08E1697E-BC18-4BD2-8042-0E55794F3900}" srcOrd="3" destOrd="0" presId="urn:microsoft.com/office/officeart/2005/8/layout/pyramid2"/>
    <dgm:cxn modelId="{27FA6652-2FDE-46E4-ABD7-30717AEFFA17}" type="presParOf" srcId="{392B33D3-8F03-4185-93D0-CDFBB1FE5E59}" destId="{96ADAC03-9343-428B-8B12-01E1BFA564F0}" srcOrd="4" destOrd="0" presId="urn:microsoft.com/office/officeart/2005/8/layout/pyramid2"/>
    <dgm:cxn modelId="{514CAE78-A261-4B53-929C-F4C03F9F3A7E}" type="presParOf" srcId="{392B33D3-8F03-4185-93D0-CDFBB1FE5E59}" destId="{E47B8E6B-7DA0-4066-A7D7-E9900FE90EB1}" srcOrd="5" destOrd="0" presId="urn:microsoft.com/office/officeart/2005/8/layout/pyramid2"/>
    <dgm:cxn modelId="{0D0644C4-C015-419D-9167-55582C8D8D3A}" type="presParOf" srcId="{392B33D3-8F03-4185-93D0-CDFBB1FE5E59}" destId="{3254556D-73B0-4623-AF23-E11BEC520BE7}" srcOrd="6" destOrd="0" presId="urn:microsoft.com/office/officeart/2005/8/layout/pyramid2"/>
    <dgm:cxn modelId="{C91BA359-C520-45FA-86D6-83413C170E9A}" type="presParOf" srcId="{392B33D3-8F03-4185-93D0-CDFBB1FE5E59}" destId="{C3D9FE8E-B1F7-4E53-984F-B317D25E90AF}" srcOrd="7" destOrd="0" presId="urn:microsoft.com/office/officeart/2005/8/layout/pyramid2"/>
    <dgm:cxn modelId="{1B4B872B-6BCC-4276-B7B1-4413B9CAA28E}" type="presParOf" srcId="{392B33D3-8F03-4185-93D0-CDFBB1FE5E59}" destId="{66FB6C5D-07E8-4069-BC09-5F6CEEA57383}" srcOrd="8" destOrd="0" presId="urn:microsoft.com/office/officeart/2005/8/layout/pyramid2"/>
    <dgm:cxn modelId="{F40D417B-74C5-4959-97B1-388E1B7969E0}" type="presParOf" srcId="{392B33D3-8F03-4185-93D0-CDFBB1FE5E59}" destId="{A44EE48D-8AF6-44CB-AD3C-C6A787D21F4E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59283" y="668"/>
          <a:ext cx="1078783" cy="1078783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59369" tIns="17780" rIns="59369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 1786 рублей в год</a:t>
          </a:r>
          <a:endParaRPr lang="ru-RU" sz="1400" kern="1200" dirty="0"/>
        </a:p>
      </dsp:txBody>
      <dsp:txXfrm>
        <a:off x="59283" y="668"/>
        <a:ext cx="1078783" cy="1078783"/>
      </dsp:txXfrm>
    </dsp:sp>
    <dsp:sp modelId="{5F2904CF-2254-4745-9F9C-5CF481830207}">
      <dsp:nvSpPr>
        <dsp:cNvPr id="0" name=""/>
        <dsp:cNvSpPr/>
      </dsp:nvSpPr>
      <dsp:spPr>
        <a:xfrm>
          <a:off x="922310" y="635"/>
          <a:ext cx="1106638" cy="1078848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59369" tIns="17780" rIns="59369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4 316 рублей в месяц</a:t>
          </a:r>
          <a:endParaRPr lang="ru-RU" sz="1400" kern="1200" dirty="0"/>
        </a:p>
      </dsp:txBody>
      <dsp:txXfrm>
        <a:off x="922310" y="635"/>
        <a:ext cx="1106638" cy="10788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69524" y="0"/>
          <a:ext cx="1102622" cy="1102622"/>
        </a:xfrm>
        <a:prstGeom prst="ellipse">
          <a:avLst/>
        </a:prstGeom>
        <a:solidFill>
          <a:srgbClr val="00CC99">
            <a:alpha val="49804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2380 рублей в год</a:t>
          </a:r>
          <a:endParaRPr lang="ru-RU" sz="1400" kern="1200" dirty="0"/>
        </a:p>
      </dsp:txBody>
      <dsp:txXfrm>
        <a:off x="69524" y="0"/>
        <a:ext cx="1102622" cy="1102622"/>
      </dsp:txXfrm>
    </dsp:sp>
    <dsp:sp modelId="{5F2904CF-2254-4745-9F9C-5CF481830207}">
      <dsp:nvSpPr>
        <dsp:cNvPr id="0" name=""/>
        <dsp:cNvSpPr/>
      </dsp:nvSpPr>
      <dsp:spPr>
        <a:xfrm>
          <a:off x="885131" y="5"/>
          <a:ext cx="1131092" cy="1152130"/>
        </a:xfrm>
        <a:prstGeom prst="ellipse">
          <a:avLst/>
        </a:prstGeom>
        <a:solidFill>
          <a:srgbClr val="00CC99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198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месяц</a:t>
          </a:r>
          <a:endParaRPr lang="ru-RU" sz="1400" kern="1200" dirty="0"/>
        </a:p>
      </dsp:txBody>
      <dsp:txXfrm>
        <a:off x="885131" y="5"/>
        <a:ext cx="1131092" cy="11521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686365" y="-556828"/>
          <a:ext cx="4319638" cy="4319638"/>
        </a:xfrm>
        <a:prstGeom prst="blockArc">
          <a:avLst>
            <a:gd name="adj1" fmla="val 18900000"/>
            <a:gd name="adj2" fmla="val 2700000"/>
            <a:gd name="adj3" fmla="val 500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23013" y="200309"/>
          <a:ext cx="812163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Дошкольное образование 142 118,9тыс. рублей</a:t>
          </a:r>
          <a:endParaRPr lang="ru-RU" sz="1900" kern="1200" dirty="0"/>
        </a:p>
      </dsp:txBody>
      <dsp:txXfrm>
        <a:off x="123013" y="200309"/>
        <a:ext cx="8121637" cy="400875"/>
      </dsp:txXfrm>
    </dsp:sp>
    <dsp:sp modelId="{2CC09460-0385-4576-B212-932E023A1EEB}">
      <dsp:nvSpPr>
        <dsp:cNvPr id="0" name=""/>
        <dsp:cNvSpPr/>
      </dsp:nvSpPr>
      <dsp:spPr>
        <a:xfrm>
          <a:off x="-8071" y="150200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416331" y="801431"/>
          <a:ext cx="782225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Общее образование 433 916,2 тыс. рублей</a:t>
          </a:r>
          <a:endParaRPr lang="ru-RU" sz="1900" kern="1200" dirty="0"/>
        </a:p>
      </dsp:txBody>
      <dsp:txXfrm>
        <a:off x="416331" y="801431"/>
        <a:ext cx="7822257" cy="400875"/>
      </dsp:txXfrm>
    </dsp:sp>
    <dsp:sp modelId="{5586553E-F5FE-4248-95EC-7786E1F5D059}">
      <dsp:nvSpPr>
        <dsp:cNvPr id="0" name=""/>
        <dsp:cNvSpPr/>
      </dsp:nvSpPr>
      <dsp:spPr>
        <a:xfrm>
          <a:off x="279184" y="751321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137DA-4095-406C-8CFF-544480D68D8C}">
      <dsp:nvSpPr>
        <dsp:cNvPr id="0" name=""/>
        <dsp:cNvSpPr/>
      </dsp:nvSpPr>
      <dsp:spPr>
        <a:xfrm>
          <a:off x="520188" y="1402552"/>
          <a:ext cx="770270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Дополнительное образование 33 879,9 тыс. рублей</a:t>
          </a:r>
          <a:endParaRPr lang="ru-RU" sz="1900" kern="1200" dirty="0"/>
        </a:p>
      </dsp:txBody>
      <dsp:txXfrm>
        <a:off x="520188" y="1402552"/>
        <a:ext cx="7702707" cy="400875"/>
      </dsp:txXfrm>
    </dsp:sp>
    <dsp:sp modelId="{666F0470-AA64-4EAB-A3C2-C237F6CC60A4}">
      <dsp:nvSpPr>
        <dsp:cNvPr id="0" name=""/>
        <dsp:cNvSpPr/>
      </dsp:nvSpPr>
      <dsp:spPr>
        <a:xfrm>
          <a:off x="367348" y="1352443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B107A-D78B-46A9-A8A2-5C3B0A257A0B}">
      <dsp:nvSpPr>
        <dsp:cNvPr id="0" name=""/>
        <dsp:cNvSpPr/>
      </dsp:nvSpPr>
      <dsp:spPr>
        <a:xfrm>
          <a:off x="404178" y="2003674"/>
          <a:ext cx="7846562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Молодежная политика и оздоровление детей 240,2 тыс. рублей</a:t>
          </a:r>
          <a:endParaRPr lang="ru-RU" sz="1900" kern="1200" dirty="0"/>
        </a:p>
      </dsp:txBody>
      <dsp:txXfrm>
        <a:off x="404178" y="2003674"/>
        <a:ext cx="7846562" cy="400875"/>
      </dsp:txXfrm>
    </dsp:sp>
    <dsp:sp modelId="{7FF197B5-19DF-437E-8EA4-F5EF1D7448A3}">
      <dsp:nvSpPr>
        <dsp:cNvPr id="0" name=""/>
        <dsp:cNvSpPr/>
      </dsp:nvSpPr>
      <dsp:spPr>
        <a:xfrm>
          <a:off x="279184" y="1953564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38612-337A-4F25-8484-496E42FB827C}">
      <dsp:nvSpPr>
        <dsp:cNvPr id="0" name=""/>
        <dsp:cNvSpPr/>
      </dsp:nvSpPr>
      <dsp:spPr>
        <a:xfrm>
          <a:off x="279568" y="2588151"/>
          <a:ext cx="7950031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Другие вопросы в области образования 5 064,6 тыс. рублей</a:t>
          </a:r>
          <a:endParaRPr lang="ru-RU" sz="1900" kern="1200" dirty="0"/>
        </a:p>
      </dsp:txBody>
      <dsp:txXfrm>
        <a:off x="279568" y="2588151"/>
        <a:ext cx="7950031" cy="400875"/>
      </dsp:txXfrm>
    </dsp:sp>
    <dsp:sp modelId="{22575A18-223C-4A93-B3F0-1CA215286AC0}">
      <dsp:nvSpPr>
        <dsp:cNvPr id="0" name=""/>
        <dsp:cNvSpPr/>
      </dsp:nvSpPr>
      <dsp:spPr>
        <a:xfrm>
          <a:off x="-8071" y="2554685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rgbClr val="FFCC00">
            <a:alpha val="50000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5 831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рубль 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rgbClr val="FFCC00">
            <a:alpha val="49804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486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5C873-36F1-47BE-99A9-2206E9AA7FAD}">
      <dsp:nvSpPr>
        <dsp:cNvPr id="0" name=""/>
        <dsp:cNvSpPr/>
      </dsp:nvSpPr>
      <dsp:spPr>
        <a:xfrm>
          <a:off x="0" y="0"/>
          <a:ext cx="3775967" cy="377596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CAE170-08D3-40E6-83CE-B3007E2CA1A9}">
      <dsp:nvSpPr>
        <dsp:cNvPr id="0" name=""/>
        <dsp:cNvSpPr/>
      </dsp:nvSpPr>
      <dsp:spPr>
        <a:xfrm>
          <a:off x="1887983" y="0"/>
          <a:ext cx="5168799" cy="37759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22 267,8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0"/>
        <a:ext cx="2584399" cy="604154"/>
      </dsp:txXfrm>
    </dsp:sp>
    <dsp:sp modelId="{FDE8B540-3F10-482F-8B2C-6B6F40D14329}">
      <dsp:nvSpPr>
        <dsp:cNvPr id="0" name=""/>
        <dsp:cNvSpPr/>
      </dsp:nvSpPr>
      <dsp:spPr>
        <a:xfrm>
          <a:off x="396476" y="604154"/>
          <a:ext cx="2983014" cy="298301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2135872"/>
            <a:satOff val="6241"/>
            <a:lumOff val="-117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B613C-6631-4C12-A8FA-7FA941E591F9}">
      <dsp:nvSpPr>
        <dsp:cNvPr id="0" name=""/>
        <dsp:cNvSpPr/>
      </dsp:nvSpPr>
      <dsp:spPr>
        <a:xfrm>
          <a:off x="1887983" y="604154"/>
          <a:ext cx="5168799" cy="2983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135872"/>
              <a:satOff val="6241"/>
              <a:lumOff val="-117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91 511,8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604154"/>
        <a:ext cx="2584399" cy="604154"/>
      </dsp:txXfrm>
    </dsp:sp>
    <dsp:sp modelId="{23B3066B-31D6-4905-BBBC-727DA6A3543B}">
      <dsp:nvSpPr>
        <dsp:cNvPr id="0" name=""/>
        <dsp:cNvSpPr/>
      </dsp:nvSpPr>
      <dsp:spPr>
        <a:xfrm>
          <a:off x="792953" y="1208309"/>
          <a:ext cx="2190061" cy="219006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AD1504-77AE-4E37-BC8D-95BADE2CF5E3}">
      <dsp:nvSpPr>
        <dsp:cNvPr id="0" name=""/>
        <dsp:cNvSpPr/>
      </dsp:nvSpPr>
      <dsp:spPr>
        <a:xfrm>
          <a:off x="1887983" y="1208309"/>
          <a:ext cx="5168799" cy="21900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4 966,9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1208309"/>
        <a:ext cx="2584399" cy="604154"/>
      </dsp:txXfrm>
    </dsp:sp>
    <dsp:sp modelId="{116AD224-4262-4B45-B776-D8D72618303B}">
      <dsp:nvSpPr>
        <dsp:cNvPr id="0" name=""/>
        <dsp:cNvSpPr/>
      </dsp:nvSpPr>
      <dsp:spPr>
        <a:xfrm>
          <a:off x="1189429" y="1812464"/>
          <a:ext cx="1397108" cy="139710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6407615"/>
            <a:satOff val="18722"/>
            <a:lumOff val="-352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1673C-0C9A-4D60-A8CC-8416D52D5C09}">
      <dsp:nvSpPr>
        <dsp:cNvPr id="0" name=""/>
        <dsp:cNvSpPr/>
      </dsp:nvSpPr>
      <dsp:spPr>
        <a:xfrm>
          <a:off x="1887983" y="1812464"/>
          <a:ext cx="5168799" cy="13971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407615"/>
              <a:satOff val="18722"/>
              <a:lumOff val="-352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2 021,6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1887983" y="1812464"/>
        <a:ext cx="2584399" cy="604154"/>
      </dsp:txXfrm>
    </dsp:sp>
    <dsp:sp modelId="{8FD9CFC1-3D38-4C69-A01D-FCF71B959B7F}">
      <dsp:nvSpPr>
        <dsp:cNvPr id="0" name=""/>
        <dsp:cNvSpPr/>
      </dsp:nvSpPr>
      <dsp:spPr>
        <a:xfrm>
          <a:off x="1585906" y="2416619"/>
          <a:ext cx="604154" cy="60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02B57B-34D2-48F9-89E8-E116D6658765}">
      <dsp:nvSpPr>
        <dsp:cNvPr id="0" name=""/>
        <dsp:cNvSpPr/>
      </dsp:nvSpPr>
      <dsp:spPr>
        <a:xfrm>
          <a:off x="1887983" y="2416619"/>
          <a:ext cx="5168799" cy="60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2416619"/>
        <a:ext cx="2584399" cy="604154"/>
      </dsp:txXfrm>
    </dsp:sp>
    <dsp:sp modelId="{B0784974-DFCC-44B8-8B03-A2769D235CAC}">
      <dsp:nvSpPr>
        <dsp:cNvPr id="0" name=""/>
        <dsp:cNvSpPr/>
      </dsp:nvSpPr>
      <dsp:spPr>
        <a:xfrm>
          <a:off x="4472383" y="0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0"/>
        <a:ext cx="2584399" cy="604154"/>
      </dsp:txXfrm>
    </dsp:sp>
    <dsp:sp modelId="{6C96AAB4-E6A6-40E2-ABA6-330D909A9990}">
      <dsp:nvSpPr>
        <dsp:cNvPr id="0" name=""/>
        <dsp:cNvSpPr/>
      </dsp:nvSpPr>
      <dsp:spPr>
        <a:xfrm>
          <a:off x="4472383" y="60415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604154"/>
        <a:ext cx="2584399" cy="604154"/>
      </dsp:txXfrm>
    </dsp:sp>
    <dsp:sp modelId="{B7DB808F-B314-41D0-B5A5-926E19689F8C}">
      <dsp:nvSpPr>
        <dsp:cNvPr id="0" name=""/>
        <dsp:cNvSpPr/>
      </dsp:nvSpPr>
      <dsp:spPr>
        <a:xfrm>
          <a:off x="4472383" y="1208309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208309"/>
        <a:ext cx="2584399" cy="604154"/>
      </dsp:txXfrm>
    </dsp:sp>
    <dsp:sp modelId="{B0AAF1A8-5F39-415E-B7B6-354F0BD59D86}">
      <dsp:nvSpPr>
        <dsp:cNvPr id="0" name=""/>
        <dsp:cNvSpPr/>
      </dsp:nvSpPr>
      <dsp:spPr>
        <a:xfrm>
          <a:off x="4472383" y="181246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отдела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812464"/>
        <a:ext cx="2584399" cy="60415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2 125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177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FDC4A2-A1D3-4355-9EA7-7110CA73F74F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5 154,2</a:t>
          </a: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367279"/>
        <a:ext cx="2424410" cy="1697087"/>
      </dsp:txXfrm>
    </dsp:sp>
    <dsp:sp modelId="{46E8DF73-7B6D-4DA2-AFF9-3EA3EE904412}">
      <dsp:nvSpPr>
        <dsp:cNvPr id="0" name=""/>
        <dsp:cNvSpPr/>
      </dsp:nvSpPr>
      <dsp:spPr>
        <a:xfrm rot="5400000">
          <a:off x="3707965" y="-2007260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области» </a:t>
          </a:r>
          <a:endParaRPr lang="ru-RU" sz="2100" kern="1200" dirty="0"/>
        </a:p>
      </dsp:txBody>
      <dsp:txXfrm rot="5400000">
        <a:off x="3707965" y="-2007260"/>
        <a:ext cx="1575866" cy="5597623"/>
      </dsp:txXfrm>
    </dsp:sp>
    <dsp:sp modelId="{DBF393AE-1A39-4869-A1F7-FC90C3704F37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386,1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2507633"/>
        <a:ext cx="2424410" cy="1697087"/>
      </dsp:txXfrm>
    </dsp:sp>
    <dsp:sp modelId="{671EA223-3499-4E3E-A492-C251B58E7A5D}">
      <dsp:nvSpPr>
        <dsp:cNvPr id="0" name=""/>
        <dsp:cNvSpPr/>
      </dsp:nvSpPr>
      <dsp:spPr>
        <a:xfrm rot="5400000">
          <a:off x="3707965" y="133092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sz="2100" kern="1200" dirty="0"/>
        </a:p>
      </dsp:txBody>
      <dsp:txXfrm rot="5400000">
        <a:off x="3707965" y="133092"/>
        <a:ext cx="1575866" cy="559762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3E42D6-A327-49D7-9CF0-4F39C7BCE590}">
      <dsp:nvSpPr>
        <dsp:cNvPr id="0" name=""/>
        <dsp:cNvSpPr/>
      </dsp:nvSpPr>
      <dsp:spPr>
        <a:xfrm rot="10800000">
          <a:off x="425417" y="0"/>
          <a:ext cx="3816424" cy="3816424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0D9D2-F5B1-4EF3-8CD4-8D783F223AEC}">
      <dsp:nvSpPr>
        <dsp:cNvPr id="0" name=""/>
        <dsp:cNvSpPr/>
      </dsp:nvSpPr>
      <dsp:spPr>
        <a:xfrm>
          <a:off x="2382145" y="58881"/>
          <a:ext cx="3234478" cy="6104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кредитов от кредитных организаций </a:t>
          </a:r>
          <a:endParaRPr lang="ru-RU" sz="10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9 354,4 тыс.руб. </a:t>
          </a:r>
          <a:endParaRPr lang="ru-RU" sz="10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2145" y="58881"/>
        <a:ext cx="3234478" cy="610416"/>
      </dsp:txXfrm>
    </dsp:sp>
    <dsp:sp modelId="{5943FBF8-3D2A-4B8E-B0F6-352AE796E670}">
      <dsp:nvSpPr>
        <dsp:cNvPr id="0" name=""/>
        <dsp:cNvSpPr/>
      </dsp:nvSpPr>
      <dsp:spPr>
        <a:xfrm>
          <a:off x="2592277" y="3240359"/>
          <a:ext cx="2827449" cy="4777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25430"/>
              <a:satOff val="8388"/>
              <a:lumOff val="14488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</a:t>
          </a:r>
          <a:r>
            <a:rPr lang="ru-RU" sz="1000" i="1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учету средств бюджетов              </a:t>
          </a: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- 16 837,3 </a:t>
          </a: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0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2277" y="3240359"/>
        <a:ext cx="2827449" cy="477798"/>
      </dsp:txXfrm>
    </dsp:sp>
    <dsp:sp modelId="{96ADAC03-9343-428B-8B12-01E1BFA564F0}">
      <dsp:nvSpPr>
        <dsp:cNvPr id="0" name=""/>
        <dsp:cNvSpPr/>
      </dsp:nvSpPr>
      <dsp:spPr>
        <a:xfrm>
          <a:off x="2376272" y="833727"/>
          <a:ext cx="3201063" cy="7081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50859"/>
              <a:satOff val="16777"/>
              <a:lumOff val="2897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кредита от кредитных организаций  </a:t>
          </a:r>
          <a:endParaRPr lang="ru-RU" sz="10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6 962,0 тыс.руб</a:t>
          </a: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6272" y="833727"/>
        <a:ext cx="3201063" cy="708159"/>
      </dsp:txXfrm>
    </dsp:sp>
    <dsp:sp modelId="{3254556D-73B0-4623-AF23-E11BEC520BE7}">
      <dsp:nvSpPr>
        <dsp:cNvPr id="0" name=""/>
        <dsp:cNvSpPr/>
      </dsp:nvSpPr>
      <dsp:spPr>
        <a:xfrm>
          <a:off x="2376272" y="1693682"/>
          <a:ext cx="3201063" cy="4777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50859"/>
              <a:satOff val="16777"/>
              <a:lumOff val="2897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бюджетных кредитов   9 000,0 тыс.руб</a:t>
          </a: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6272" y="1693682"/>
        <a:ext cx="3201063" cy="477798"/>
      </dsp:txXfrm>
    </dsp:sp>
    <dsp:sp modelId="{66FB6C5D-07E8-4069-BC09-5F6CEEA57383}">
      <dsp:nvSpPr>
        <dsp:cNvPr id="0" name=""/>
        <dsp:cNvSpPr/>
      </dsp:nvSpPr>
      <dsp:spPr>
        <a:xfrm>
          <a:off x="2376272" y="2360866"/>
          <a:ext cx="3201063" cy="4777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25430"/>
              <a:satOff val="8388"/>
              <a:lumOff val="14488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</a:t>
          </a: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бюджетных кредитов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1 028,6 тыс.руб</a:t>
          </a:r>
          <a:r>
            <a:rPr lang="ru-RU" sz="1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6272" y="2360866"/>
        <a:ext cx="3201063" cy="477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0.67325</cdr:x>
      <cdr:y>0.11429</cdr:y>
    </cdr:from>
    <cdr:to>
      <cdr:x>0.99925</cdr:x>
      <cdr:y>0.22857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78088" y="288032"/>
          <a:ext cx="14904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0.689</cdr:x>
      <cdr:y>0.04545</cdr:y>
    </cdr:from>
    <cdr:to>
      <cdr:x>1</cdr:x>
      <cdr:y>0.18182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78357" y="144017"/>
          <a:ext cx="125409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2019 год</a:t>
          </a:r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0.91238</cdr:x>
      <cdr:y>0.03798</cdr:y>
    </cdr:from>
    <cdr:to>
      <cdr:x>0.98858</cdr:x>
      <cdr:y>0.96711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5998567" y="173633"/>
          <a:ext cx="500969" cy="4248000"/>
        </a:xfrm>
        <a:prstGeom xmlns:a="http://schemas.openxmlformats.org/drawingml/2006/main" prst="rightBrace">
          <a:avLst>
            <a:gd name="adj1" fmla="val 8333"/>
            <a:gd name="adj2" fmla="val 49783"/>
          </a:avLst>
        </a:prstGeom>
        <a:ln xmlns:a="http://schemas.openxmlformats.org/drawingml/2006/main" w="38100">
          <a:solidFill>
            <a:srgbClr val="6699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 b="1" cap="none" spc="0" dirty="0">
            <a:ln w="11430">
              <a:solidFill>
                <a:sysClr val="windowText" lastClr="000000"/>
              </a:solidFill>
            </a:ln>
            <a:solidFill>
              <a:schemeClr val="tx1"/>
            </a:solidFill>
            <a:effectLst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0.02046</cdr:x>
      <cdr:y>0.61644</cdr:y>
    </cdr:from>
    <cdr:to>
      <cdr:x>0.42949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3496" y="3240360"/>
          <a:ext cx="3668387" cy="2016224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dirty="0" smtClean="0">
              <a:solidFill>
                <a:srgbClr val="0070C0"/>
              </a:solidFill>
            </a:rPr>
            <a:t>     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2020 году сохранилась социальная направленность районного бюджета. 74,45 %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0.68493</cdr:y>
    </cdr:from>
    <cdr:to>
      <cdr:x>1</cdr:x>
      <cdr:y>0.82192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40110" y="3600401"/>
          <a:ext cx="3028395" cy="720080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 приходится на одного жителя района</a:t>
          </a:r>
          <a:endParaRPr lang="ru-RU" sz="14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0.83562</cdr:y>
    </cdr:from>
    <cdr:to>
      <cdr:x>1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940110" y="4392488"/>
          <a:ext cx="3028395" cy="864096"/>
        </a:xfrm>
        <a:prstGeom xmlns:a="http://schemas.openxmlformats.org/drawingml/2006/main" prst="rect">
          <a:avLst/>
        </a:prstGeom>
        <a:solidFill xmlns:a="http://schemas.openxmlformats.org/drawingml/2006/main">
          <a:srgbClr val="00CC99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</a:t>
          </a:r>
          <a:r>
            <a:rPr lang="ru-RU" sz="1200" b="1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на содержание органов местного самоуправления</a:t>
          </a:r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  приходится на одного жителя района</a:t>
          </a:r>
          <a:endParaRPr lang="ru-RU" sz="12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30563-42AA-44BB-BF81-7233164D82A1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217A5C-7A26-4EE1-B17A-4B4112945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065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3E305-C09F-4BD4-A682-C3F975B3BE01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BFE69-1005-4923-805C-B57929B32B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908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916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33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8479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560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58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32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443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18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206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115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4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88DB-4AF3-41B5-9C0A-DE5D19345BF0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91FA-1AE6-430C-AAD5-438B47733408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A9C2-249E-4A1A-A12D-3A90A5EFF5EE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315-8062-4120-AB6F-1B31E448F115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6238-C562-4B15-B851-F314C637483A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7B51D-73BC-454E-BA2B-56D32FED06D6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5E1-97CE-4D6E-BD20-F8B28181255A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E84E-30D2-40AC-9C85-104452E11A7E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9CE3-4C28-4C37-ADDE-36D066563CFF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C614-D16B-4D0B-BD45-C6220459D152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F32E2-788D-4971-A631-6472A772E6F0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65C717-382F-4EDC-9921-B020F09ED544}" type="datetime1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hyperlink" Target="mailto:rfintmb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16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chart" Target="../charts/char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chart" Target="../charts/chart12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Бюджет для граждан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32856"/>
            <a:ext cx="8319400" cy="3168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Отчет                                                           об исполнении бюджета Тамбовского района</a:t>
            </a:r>
            <a:br>
              <a:rPr lang="ru-RU" sz="3200" b="1" i="1" dirty="0" smtClean="0">
                <a:solidFill>
                  <a:srgbClr val="0033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за 2020 год (по проекту решения)</a:t>
            </a:r>
            <a:endParaRPr lang="ru-RU" sz="3200" b="1" i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Финансовое управление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Тамбовского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5733258"/>
            <a:ext cx="3993837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(41638) 21 2 31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(41638) 21 0 92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rfintmb@mail.ru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</a:t>
            </a:r>
            <a:r>
              <a:rPr lang="en-US" sz="1100" dirty="0" smtClean="0">
                <a:solidFill>
                  <a:schemeClr val="tx1"/>
                </a:solidFill>
              </a:rPr>
              <a:t>676950 c</a:t>
            </a:r>
            <a:r>
              <a:rPr lang="ru-RU" sz="1100" dirty="0" smtClean="0">
                <a:solidFill>
                  <a:schemeClr val="tx1"/>
                </a:solidFill>
              </a:rPr>
              <a:t>.Тамбовка, ул.Ленинская,90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Руководитель  С.С.Евсеева</a:t>
            </a:r>
            <a:endParaRPr lang="ru-RU" sz="1100" dirty="0"/>
          </a:p>
        </p:txBody>
      </p:sp>
    </p:spTree>
    <p:controls>
      <p:control spid="1043" name="SapphireHiddenControl" r:id="rId2" imgW="6095880" imgH="4067280"/>
    </p:controls>
    <p:extLst>
      <p:ext uri="{BB962C8B-B14F-4D97-AF65-F5344CB8AC3E}">
        <p14:creationId xmlns:p14="http://schemas.microsoft.com/office/powerpoint/2010/main" xmlns="" val="23895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Динамика поступления в 2019-2020 годах налоговых и неналоговых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доходов районного бюджета с разбивкой по месяцам (тыс.руб.)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698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Безвозмездные поступления в районный бюджет в 2020 году</a:t>
            </a:r>
            <a:br>
              <a:rPr lang="ru-RU" sz="2000" dirty="0" smtClean="0">
                <a:solidFill>
                  <a:srgbClr val="1F512B"/>
                </a:solidFill>
              </a:rPr>
            </a:b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32332625"/>
              </p:ext>
            </p:extLst>
          </p:nvPr>
        </p:nvGraphicFramePr>
        <p:xfrm>
          <a:off x="301625" y="1527177"/>
          <a:ext cx="8504238" cy="525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415"/>
                <a:gridCol w="1368152"/>
                <a:gridCol w="1224136"/>
                <a:gridCol w="1281535"/>
              </a:tblGrid>
              <a:tr h="97975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трансферта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2020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2020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01.01.2021 г.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различных уровней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735 609,9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868 496,9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856 242,2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42 519,7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404,2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83 404,2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252 813,4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313 988,1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311 193,7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427 632,3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439 221,6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430 845,7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12 644,5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31 883,0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30 798,6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иных МБТ прошлых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- 1 075,9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735 609,9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868 496,9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855 166,3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95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669900"/>
                </a:solidFill>
              </a:rPr>
              <a:t>Безвозмездные поступления в районный бюджет в 2020 году (тыс.руб.)</a:t>
            </a:r>
            <a:endParaRPr lang="ru-RU" sz="2000" dirty="0">
              <a:solidFill>
                <a:srgbClr val="6699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40405034"/>
              </p:ext>
            </p:extLst>
          </p:nvPr>
        </p:nvGraphicFramePr>
        <p:xfrm>
          <a:off x="301625" y="1527175"/>
          <a:ext cx="65746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8264" y="1988840"/>
            <a:ext cx="2088232" cy="2227778"/>
          </a:xfrm>
          <a:prstGeom prst="roundRect">
            <a:avLst/>
          </a:prstGeom>
          <a:solidFill>
            <a:schemeClr val="accent3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Объем безвозмездных поступлений в 2020 году составил         856 242,2 тыс. рублей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95536" y="1628800"/>
          <a:ext cx="59766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2939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13581237"/>
              </p:ext>
            </p:extLst>
          </p:nvPr>
        </p:nvGraphicFramePr>
        <p:xfrm>
          <a:off x="179512" y="807000"/>
          <a:ext cx="8784979" cy="5539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92088"/>
                <a:gridCol w="2592288"/>
                <a:gridCol w="1152128"/>
                <a:gridCol w="1008112"/>
                <a:gridCol w="1152128"/>
                <a:gridCol w="1152128"/>
                <a:gridCol w="936107"/>
              </a:tblGrid>
              <a:tr h="260655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расходов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</a:t>
                      </a:r>
                      <a:r>
                        <a:rPr lang="ru-RU" sz="1200" dirty="0" err="1" smtClean="0"/>
                        <a:t>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537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ния плана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Всего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949 176,2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1 142 997,9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1 072 497,6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113,0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18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112 700,5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131 043,3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128 281,3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88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546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</a:t>
                      </a:r>
                      <a:r>
                        <a:rPr lang="ru-RU" sz="1100" baseline="0" dirty="0" smtClean="0"/>
                        <a:t> безопасность и </a:t>
                      </a:r>
                    </a:p>
                    <a:p>
                      <a:r>
                        <a:rPr lang="ru-RU" sz="1100" baseline="0" dirty="0" smtClean="0"/>
                        <a:t>правоохранительная деятельность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4 152,3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4 102,9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43 492,1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80 632,7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62 443,1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54 142,2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58 407,7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55 741,1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547 724,0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648 323,8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615 219,8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</a:t>
                      </a:r>
                      <a:r>
                        <a:rPr lang="ru-RU" sz="1100" baseline="0" dirty="0" smtClean="0"/>
                        <a:t> и кинематография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91 410,7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130 586,4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120 768,1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58 642,4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46 818,5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44 008,6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19 049,7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18 503,6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17 874,6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5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1 715,0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1 715,0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4425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886,3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548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общего характера бюджетам поселений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15 650,5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21 030,5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21 030,5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134,4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Расходы районного бюджета по разделам в 2019-2020 годах</a:t>
            </a:r>
            <a:endParaRPr lang="ru-RU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Структура расходов районного бюджета в 2020 году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03211427"/>
              </p:ext>
            </p:extLst>
          </p:nvPr>
        </p:nvGraphicFramePr>
        <p:xfrm>
          <a:off x="0" y="1052736"/>
          <a:ext cx="896850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23180813"/>
              </p:ext>
            </p:extLst>
          </p:nvPr>
        </p:nvGraphicFramePr>
        <p:xfrm>
          <a:off x="3851920" y="4149080"/>
          <a:ext cx="208823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098394066"/>
              </p:ext>
            </p:extLst>
          </p:nvPr>
        </p:nvGraphicFramePr>
        <p:xfrm>
          <a:off x="3707904" y="5229200"/>
          <a:ext cx="20162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7544" y="764704"/>
          <a:ext cx="835292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xmlns="" val="407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Расходы районного бюджета на выплату заработной платы (тыс.руб.)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99447640"/>
              </p:ext>
            </p:extLst>
          </p:nvPr>
        </p:nvGraphicFramePr>
        <p:xfrm>
          <a:off x="192146" y="1505980"/>
          <a:ext cx="5027926" cy="473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5292080" y="1628800"/>
            <a:ext cx="3672408" cy="3600400"/>
          </a:xfrm>
          <a:prstGeom prst="roundRect">
            <a:avLst/>
          </a:prstGeom>
          <a:solidFill>
            <a:srgbClr val="CCD0DE"/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в Тамбовском районе продолжена работа по поэтапной реализации Указов Президента Российской Федерации от 7 мая 2012 года по увеличению заработной платы работников бюджетной сферы. Расходы на оплату труда в 2020 году по сравнению с 2019 годом увеличились на 29 920 тыс. рублей. Темп роста составил 106,5 %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628800"/>
          <a:ext cx="496855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79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F512B"/>
                </a:solidFill>
              </a:rPr>
              <a:t>Расходы социальной направленности районного бюджета в 2020 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047577"/>
              </p:ext>
            </p:extLst>
          </p:nvPr>
        </p:nvGraphicFramePr>
        <p:xfrm>
          <a:off x="2438400" y="1600200"/>
          <a:ext cx="4238625" cy="2286000"/>
        </p:xfrm>
        <a:graphic>
          <a:graphicData uri="http://schemas.openxmlformats.org/presentationml/2006/ole">
            <p:oleObj spid="_x0000_s2061" name="Лист" r:id="rId4" imgW="4238625" imgH="1714602" progId="Excel.Sheet.8">
              <p:embed/>
            </p:oleObj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ВСЕГО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1 072 497,6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1844825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74,45 %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798 474,3 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57,36 %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9512" y="5301208"/>
            <a:ext cx="2786211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1,67%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6444208" y="5301208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4,10%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11,26 %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1572618" y="4077057"/>
            <a:ext cx="28672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31918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3275856" y="5229200"/>
            <a:ext cx="2786211" cy="943447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0,06%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>
            <a:off x="4439838" y="4077057"/>
            <a:ext cx="60154" cy="115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7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2020 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9270205"/>
              </p:ext>
            </p:extLst>
          </p:nvPr>
        </p:nvGraphicFramePr>
        <p:xfrm>
          <a:off x="457200" y="2924944"/>
          <a:ext cx="8229600" cy="32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3866728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районного бюджета на образование в 2020 году составил 615 219,8 тыс.руб.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15022" y="1595501"/>
            <a:ext cx="1113953" cy="1218726"/>
            <a:chOff x="137977" y="0"/>
            <a:chExt cx="1113953" cy="1218726"/>
          </a:xfrm>
          <a:scene3d>
            <a:camera prst="orthographicFront"/>
            <a:lightRig rig="threePt" dir="t"/>
          </a:scene3d>
        </p:grpSpPr>
        <p:sp>
          <p:nvSpPr>
            <p:cNvPr id="8" name="Овал 7"/>
            <p:cNvSpPr/>
            <p:nvPr/>
          </p:nvSpPr>
          <p:spPr>
            <a:xfrm>
              <a:off x="137977" y="0"/>
              <a:ext cx="1113953" cy="1218726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301112" y="178478"/>
              <a:ext cx="787683" cy="8617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29 706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dirty="0" smtClean="0">
                  <a:solidFill>
                    <a:schemeClr val="accent2">
                      <a:lumMod val="50000"/>
                    </a:schemeClr>
                  </a:solidFill>
                </a:rPr>
                <a:t>р</a:t>
              </a: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ублей в год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60032" y="1600800"/>
            <a:ext cx="1145637" cy="1218800"/>
            <a:chOff x="942594" y="399"/>
            <a:chExt cx="1145637" cy="1218800"/>
          </a:xfrm>
          <a:scene3d>
            <a:camera prst="orthographicFront"/>
            <a:lightRig rig="threePt" dir="t"/>
          </a:scene3d>
        </p:grpSpPr>
        <p:sp>
          <p:nvSpPr>
            <p:cNvPr id="11" name="Овал 10"/>
            <p:cNvSpPr/>
            <p:nvPr/>
          </p:nvSpPr>
          <p:spPr>
            <a:xfrm>
              <a:off x="942594" y="399"/>
              <a:ext cx="1145637" cy="1218800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1110369" y="178888"/>
              <a:ext cx="810087" cy="86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2 476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рублей в месяц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019948" y="1595501"/>
            <a:ext cx="2851584" cy="1008112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200" i="1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в области культуры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71342439"/>
              </p:ext>
            </p:extLst>
          </p:nvPr>
        </p:nvGraphicFramePr>
        <p:xfrm>
          <a:off x="251520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334000"/>
            <a:ext cx="6696744" cy="914400"/>
          </a:xfrm>
          <a:prstGeom prst="rect">
            <a:avLst/>
          </a:prstGeom>
          <a:solidFill>
            <a:srgbClr val="EBEE7E">
              <a:alpha val="73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362511683"/>
              </p:ext>
            </p:extLst>
          </p:nvPr>
        </p:nvGraphicFramePr>
        <p:xfrm>
          <a:off x="179512" y="1412776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08304" y="1412776"/>
            <a:ext cx="1656184" cy="3816424"/>
          </a:xfrm>
          <a:prstGeom prst="roundRect">
            <a:avLst/>
          </a:prstGeom>
          <a:solidFill>
            <a:srgbClr val="CCD0DE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на культуру в 2020 году составил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120 768,1</a:t>
            </a:r>
          </a:p>
          <a:p>
            <a:pPr algn="ctr"/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на социальную политику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11825176"/>
              </p:ext>
            </p:extLst>
          </p:nvPr>
        </p:nvGraphicFramePr>
        <p:xfrm>
          <a:off x="179512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314" y="5466928"/>
            <a:ext cx="6840760" cy="914400"/>
          </a:xfrm>
          <a:prstGeom prst="rect">
            <a:avLst/>
          </a:prstGeom>
          <a:solidFill>
            <a:schemeClr val="bg2">
              <a:lumMod val="50000"/>
              <a:alpha val="3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721" y="1412776"/>
            <a:ext cx="2001593" cy="3528392"/>
          </a:xfrm>
          <a:prstGeom prst="roundRect">
            <a:avLst/>
          </a:prstGeom>
          <a:solidFill>
            <a:schemeClr val="bg2">
              <a:lumMod val="50000"/>
              <a:alpha val="32000"/>
            </a:scheme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в на социальную политику в 2020 году составил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44 008,6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286000" y="1628800"/>
          <a:ext cx="64624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3187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7" descr="\\Worksnew\Документы отделов УФ\Аналитический отдел\Общие документы отдела\ГРАФИКИ СЛАЙДЫ\Презентация_2013\Для граждан\Картинки\БюджетВЕСЫ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0200"/>
                    </a14:imgEffect>
                    <a14:imgEffect>
                      <a14:saturation sat="1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1845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331640" y="692696"/>
            <a:ext cx="66247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49896"/>
            <a:ext cx="8064896" cy="1919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Бюджет Тамбовского района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утвержден решением районного Совета народных депутатов от 24.12.2019 № 32 «О районном бюджете на 2020 год и плановый период 2021 и 2022 годов»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653136"/>
            <a:ext cx="3744416" cy="172819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 по проекту районного бюджета на 2020 год проведены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09 декабря 2019 года.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653136"/>
            <a:ext cx="4032448" cy="1728192"/>
          </a:xfrm>
          <a:prstGeom prst="roundRect">
            <a:avLst/>
          </a:prstGeom>
          <a:noFill/>
          <a:ln>
            <a:solidFill>
              <a:srgbClr val="98A3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отчету об исполнении районного бюджета  за 2020 год назначены на 14 мая 2021 года. 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A5242"/>
                </a:solidFill>
              </a:rPr>
              <a:t>Расходы районного бюджета на сельское хозяйство</a:t>
            </a: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30469197"/>
              </p:ext>
            </p:extLst>
          </p:nvPr>
        </p:nvGraphicFramePr>
        <p:xfrm>
          <a:off x="323528" y="1556792"/>
          <a:ext cx="729471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524328" y="1556792"/>
            <a:ext cx="432048" cy="4464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3421700"/>
            <a:ext cx="1331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5 540,3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9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1F512B"/>
                </a:solidFill>
              </a:rPr>
              <a:t>Источники финансирования дефицита районного бюджета</a:t>
            </a:r>
            <a:br>
              <a:rPr lang="ru-RU" sz="2400" dirty="0" smtClean="0">
                <a:solidFill>
                  <a:srgbClr val="1F512B"/>
                </a:solidFill>
              </a:rPr>
            </a:b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28575448"/>
              </p:ext>
            </p:extLst>
          </p:nvPr>
        </p:nvGraphicFramePr>
        <p:xfrm>
          <a:off x="3347864" y="1412777"/>
          <a:ext cx="561662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79512" y="1412776"/>
            <a:ext cx="4104456" cy="1562472"/>
          </a:xfrm>
          <a:prstGeom prst="roundRect">
            <a:avLst/>
          </a:prstGeom>
          <a:solidFill>
            <a:srgbClr val="B3D8EF"/>
          </a:solidFill>
          <a:ln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–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- 6 473,4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0534" y="5445223"/>
            <a:ext cx="4104456" cy="1116079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01.01.2021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18 485,8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293096"/>
            <a:ext cx="3816424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01.01.2020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 </a:t>
            </a:r>
            <a:r>
              <a:rPr lang="ru-RU" sz="200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8 122,0 тыс.руб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трелка вправо 4"/>
          <p:cNvSpPr/>
          <p:nvPr/>
        </p:nvSpPr>
        <p:spPr>
          <a:xfrm rot="1390695">
            <a:off x="3036655" y="5364291"/>
            <a:ext cx="1848316" cy="841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5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A5242"/>
                </a:solidFill>
              </a:rPr>
              <a:t>Расходы на реализацию муниципальных программ (по собственным средствам)</a:t>
            </a:r>
            <a:endParaRPr lang="ru-RU" sz="2200" dirty="0">
              <a:solidFill>
                <a:srgbClr val="1A524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76304495"/>
              </p:ext>
            </p:extLst>
          </p:nvPr>
        </p:nvGraphicFramePr>
        <p:xfrm>
          <a:off x="1115616" y="1556792"/>
          <a:ext cx="76902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564904"/>
            <a:ext cx="2016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 по собственным средствам   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314 783,9 тыс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6318448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286000" y="1628800"/>
          <a:ext cx="66064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72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F512B"/>
                </a:solidFill>
              </a:rPr>
              <a:t>Расходы районного бюджета за </a:t>
            </a:r>
            <a:r>
              <a:rPr lang="ru-RU" sz="2200" dirty="0" smtClean="0">
                <a:solidFill>
                  <a:srgbClr val="1F512B"/>
                </a:solidFill>
              </a:rPr>
              <a:t>2020 </a:t>
            </a:r>
            <a:r>
              <a:rPr lang="ru-RU" sz="2200" dirty="0" smtClean="0">
                <a:solidFill>
                  <a:srgbClr val="1F512B"/>
                </a:solidFill>
              </a:rPr>
              <a:t>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</a:t>
            </a:r>
            <a:r>
              <a:rPr lang="ru-RU" sz="2200" dirty="0" smtClean="0">
                <a:solidFill>
                  <a:srgbClr val="1F512B"/>
                </a:solidFill>
              </a:rPr>
              <a:t>за</a:t>
            </a:r>
            <a:r>
              <a:rPr lang="ru-RU" sz="2200" dirty="0" smtClean="0">
                <a:solidFill>
                  <a:srgbClr val="1F512B"/>
                </a:solidFill>
              </a:rPr>
              <a:t> </a:t>
            </a:r>
            <a:r>
              <a:rPr lang="ru-RU" sz="2200" dirty="0" smtClean="0">
                <a:solidFill>
                  <a:srgbClr val="1F512B"/>
                </a:solidFill>
              </a:rPr>
              <a:t>счет всех источников финансирования)</a:t>
            </a:r>
            <a:endParaRPr lang="ru-RU" sz="22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7250926"/>
              </p:ext>
            </p:extLst>
          </p:nvPr>
        </p:nvGraphicFramePr>
        <p:xfrm>
          <a:off x="323528" y="1340768"/>
          <a:ext cx="8504238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192688"/>
                <a:gridCol w="1785591"/>
              </a:tblGrid>
              <a:tr h="7322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</a:t>
                      </a:r>
                      <a:r>
                        <a:rPr lang="ru-RU" sz="1600" dirty="0" smtClean="0"/>
                        <a:t>01.01.2021 </a:t>
                      </a:r>
                      <a:r>
                        <a:rPr lang="ru-RU" sz="1600" dirty="0" smtClean="0"/>
                        <a:t>г.</a:t>
                      </a:r>
                      <a:endParaRPr lang="ru-RU" sz="1600" dirty="0"/>
                    </a:p>
                  </a:txBody>
                  <a:tcPr/>
                </a:tc>
              </a:tr>
              <a:tr h="468891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реализацию программ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561 448,2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00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"Развитие культуры и искусства в Тамбовском районе"</a:t>
                      </a:r>
                      <a:endParaRPr lang="ru-RU" sz="13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141 369,4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00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"Повышение эффективности использования муниципального имущества Тамбовского района"</a:t>
                      </a:r>
                      <a:endParaRPr lang="ru-RU" sz="13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4 528,7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51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"Повышение эффективности управления муниципальными финансами и муниципальным долгом Тамбовского района"</a:t>
                      </a:r>
                      <a:endParaRPr lang="ru-RU" sz="13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26 431,7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00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"Развитие субъектов малого и среднего предпринимательства в  Тамбовском районе"</a:t>
                      </a:r>
                      <a:r>
                        <a:rPr lang="ru-RU" sz="13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3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4 388,5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51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"Энергосбережение и повышение энергетической эффективности в муниципальных учреждениях Тамбовского района"</a:t>
                      </a:r>
                      <a:endParaRPr lang="ru-RU" sz="13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336,1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138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"Развитие физической культуры, спорта и молодежной политики в Тамбовском районе"</a:t>
                      </a:r>
                      <a:endParaRPr lang="ru-RU" sz="13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14 216,7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4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1F512B"/>
                </a:solidFill>
              </a:rPr>
              <a:t>Расходы муниципального образования </a:t>
            </a:r>
            <a:r>
              <a:rPr lang="ru-RU" sz="2000" dirty="0" smtClean="0">
                <a:solidFill>
                  <a:srgbClr val="1F512B"/>
                </a:solidFill>
              </a:rPr>
              <a:t>за </a:t>
            </a:r>
            <a:r>
              <a:rPr lang="ru-RU" sz="2000" dirty="0" smtClean="0">
                <a:solidFill>
                  <a:srgbClr val="1F512B"/>
                </a:solidFill>
              </a:rPr>
              <a:t>2020 </a:t>
            </a:r>
            <a:r>
              <a:rPr lang="ru-RU" sz="2000" dirty="0">
                <a:solidFill>
                  <a:srgbClr val="1F512B"/>
                </a:solidFill>
              </a:rPr>
              <a:t>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(продолжение)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6244371"/>
              </p:ext>
            </p:extLst>
          </p:nvPr>
        </p:nvGraphicFramePr>
        <p:xfrm>
          <a:off x="323528" y="1196753"/>
          <a:ext cx="8504238" cy="5404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242793"/>
                <a:gridCol w="1735486"/>
              </a:tblGrid>
              <a:tr h="5893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</a:t>
                      </a:r>
                      <a:r>
                        <a:rPr lang="ru-RU" sz="1600" dirty="0" smtClean="0"/>
                        <a:t>01.01.2021 </a:t>
                      </a:r>
                      <a:r>
                        <a:rPr lang="ru-RU" sz="1600" dirty="0" smtClean="0"/>
                        <a:t>г.</a:t>
                      </a:r>
                      <a:endParaRPr lang="ru-RU" sz="1600" dirty="0"/>
                    </a:p>
                  </a:txBody>
                  <a:tcPr/>
                </a:tc>
              </a:tr>
              <a:tr h="70675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"Снижение рисков и смягчение последствий чрезвычайных ситуаций природного и техногенного характера, а также обеспечение безопасности населения района"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5 493,6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«Развитие образования Тамбовского района»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285 100,4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645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«Развитие сельского хозяйства и регулирование рынков сельскохозяйственной продукции, сырья и продовольствия Тамбовского района Амурской области»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5 540,3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«Повышение эффективности деятельности органов местного самоуправления власти и управления в Тамбовском районе»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16 651,0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632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«Обеспечение доступным и качественным жильем населения Тамбовского района»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2 248,7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270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«Развитие транспортного комплекса Тамбовского района»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45 986,2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270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"Обращение с отходами, в том числе с твердыми коммунальными отходами на территории Тамбовского района"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4 653,6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102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«Комплексное развитие сельских территорий в Тамбовском районе»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4 323,3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 smtClean="0">
                <a:solidFill>
                  <a:srgbClr val="006600"/>
                </a:solidFill>
              </a:rPr>
            </a:br>
            <a:r>
              <a:rPr lang="ru-RU" sz="2400" dirty="0" smtClean="0">
                <a:solidFill>
                  <a:srgbClr val="006600"/>
                </a:solidFill>
              </a:rPr>
              <a:t>и налоговой политики в 2020 году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1600" dirty="0" smtClean="0"/>
              <a:t>       Наращивание внутреннего налогового потенциала, прежде всего за счет мер по борьбе с «теневым» сектором экономики.</a:t>
            </a:r>
          </a:p>
          <a:p>
            <a:pPr lvl="0"/>
            <a:r>
              <a:rPr lang="ru-RU" sz="1600" dirty="0" smtClean="0"/>
              <a:t>       Совершенствование районных нормативно-правовых актов о налогах, мониторинг их соответствия федеральному и областному законодательству.    </a:t>
            </a:r>
          </a:p>
          <a:p>
            <a:pPr lvl="0"/>
            <a:r>
              <a:rPr lang="ru-RU" sz="1600" dirty="0" smtClean="0"/>
              <a:t>       Активизация мероприятий по снижению задолженности в бюджет предприятий и организаций всех организационно-правовых форм и форм собственности, в том числе в рамках созданных рабочих групп.  </a:t>
            </a:r>
          </a:p>
          <a:p>
            <a:pPr lvl="0"/>
            <a:r>
              <a:rPr lang="ru-RU" sz="1600" dirty="0" smtClean="0"/>
              <a:t>       Взаимодействие с крупными налогоплательщиками Тамбовского муниципального района в целях предотвращения снижения платежей в бюджет и роста задолженности по налогам; проведение работы с недоимщиками по выявлению причин неплатежей и выработке предложений и рекомендаций по принятию мер к снижению образовавшейся задолженности.</a:t>
            </a:r>
          </a:p>
          <a:p>
            <a:pPr lvl="0"/>
            <a:r>
              <a:rPr lang="ru-RU" sz="1600" dirty="0" smtClean="0"/>
              <a:t>      Организация тесного взаимодействия с организациями и предприятиями, реализующими инвестиционные проекты на территории района, по вопросам оформления трудовых отношений с работниками в установленном законодательстве порядке с целью получения максимально возможных сумм налога на доходы физических лиц.</a:t>
            </a:r>
          </a:p>
          <a:p>
            <a:pPr lvl="0"/>
            <a:r>
              <a:rPr lang="ru-RU" sz="1600" dirty="0" smtClean="0"/>
              <a:t>      Стимулирование предпринимательской деятельности, в том числе посредством оказания финансовой поддержки в виде субсидий малому и среднему предпринимательству.</a:t>
            </a:r>
          </a:p>
          <a:p>
            <a:pPr lvl="0"/>
            <a:r>
              <a:rPr lang="ru-RU" sz="1600" dirty="0" smtClean="0"/>
              <a:t>      Усиление контроля полноты исчисления и своевременностью перечисления в бюджет налоговыми агентами сумм налога на доходы физических лиц за истекшие годы и текущие налоговые периоды.</a:t>
            </a:r>
          </a:p>
          <a:p>
            <a:pPr lvl="0"/>
            <a:r>
              <a:rPr lang="ru-RU" sz="1600" dirty="0" smtClean="0"/>
              <a:t>      Усиление мероприятий по повышению собираемости налогов за счет улучшения налогового администрирования:</a:t>
            </a:r>
          </a:p>
          <a:p>
            <a:pPr>
              <a:buNone/>
            </a:pPr>
            <a:r>
              <a:rPr lang="ru-RU" sz="1600" dirty="0" smtClean="0"/>
              <a:t>                - мониторинг недоимки в разрезе видов налогов, поступающих в местные бюджеты;</a:t>
            </a:r>
          </a:p>
          <a:p>
            <a:pPr>
              <a:buNone/>
            </a:pPr>
            <a:r>
              <a:rPr lang="ru-RU" sz="1600" dirty="0" smtClean="0"/>
              <a:t>                - совершенствование налогового учета и налоговой статистики;</a:t>
            </a:r>
          </a:p>
          <a:p>
            <a:pPr>
              <a:buNone/>
            </a:pPr>
            <a:r>
              <a:rPr lang="ru-RU" sz="1600" dirty="0" smtClean="0"/>
              <a:t>                - повышение эффективности контрольной работы;</a:t>
            </a:r>
          </a:p>
          <a:p>
            <a:pPr>
              <a:buNone/>
            </a:pPr>
            <a:r>
              <a:rPr lang="ru-RU" sz="1600" dirty="0" smtClean="0"/>
              <a:t>                - содействие укреплению налоговой дисциплины;</a:t>
            </a:r>
          </a:p>
          <a:p>
            <a:pPr>
              <a:buNone/>
            </a:pPr>
            <a:r>
              <a:rPr lang="ru-RU" sz="1600" dirty="0" smtClean="0"/>
              <a:t>                - совершенствование методов информирования налогоплательщиков и проведения работы с ними;</a:t>
            </a:r>
          </a:p>
          <a:p>
            <a:pPr>
              <a:buNone/>
            </a:pPr>
            <a:r>
              <a:rPr lang="ru-RU" sz="1600" dirty="0" smtClean="0"/>
              <a:t>                - оперативное принятие совместных решений по </a:t>
            </a:r>
            <a:r>
              <a:rPr lang="ru-RU" sz="1600" dirty="0" err="1" smtClean="0"/>
              <a:t>системообразующим</a:t>
            </a:r>
            <a:r>
              <a:rPr lang="ru-RU" sz="1600" dirty="0" smtClean="0"/>
              <a:t> предприятиям района, ухудшающим финансово-экономические показатели для стабилизации их работы и сокращения недоимки по налогам в бюджет района;</a:t>
            </a:r>
          </a:p>
          <a:p>
            <a:pPr>
              <a:buNone/>
            </a:pPr>
            <a:r>
              <a:rPr lang="ru-RU" sz="1600" dirty="0" smtClean="0"/>
              <a:t>                - совершенствование работы и внедрение системы анализа налогового потенциала от использования имущества и земель всех форм собственности.</a:t>
            </a:r>
          </a:p>
          <a:p>
            <a:pPr lvl="0"/>
            <a:r>
              <a:rPr lang="ru-RU" sz="1600" dirty="0" smtClean="0"/>
              <a:t>      Продолжение работы по идентификации правообладателей земельных участков.</a:t>
            </a:r>
          </a:p>
          <a:p>
            <a:r>
              <a:rPr lang="ru-RU" sz="1600" dirty="0" smtClean="0"/>
              <a:t>      В целях увеличения доходной части бюджета необходимо обеспечить полноту учета налогоплательщиков,  осуществляющих деятельность на территории Тамбовского района.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07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>
                <a:solidFill>
                  <a:srgbClr val="006600"/>
                </a:solidFill>
              </a:rPr>
            </a:br>
            <a:r>
              <a:rPr lang="ru-RU" sz="2400" dirty="0">
                <a:solidFill>
                  <a:srgbClr val="006600"/>
                </a:solidFill>
              </a:rPr>
              <a:t>и налоговой политики в </a:t>
            </a:r>
            <a:r>
              <a:rPr lang="ru-RU" sz="2400" dirty="0" smtClean="0">
                <a:solidFill>
                  <a:srgbClr val="006600"/>
                </a:solidFill>
              </a:rPr>
              <a:t>2020 году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400" dirty="0" smtClean="0"/>
              <a:t>реализация эффективной бюджетной политики, направленной на долгосрочную устойчивость и сбалансированность бюджета Тамбовского района, совершенствование нормативно-правового регулирования бюджетного процесса Тамбовского района;</a:t>
            </a:r>
          </a:p>
          <a:p>
            <a:pPr lvl="0"/>
            <a:r>
              <a:rPr lang="ru-RU" sz="1400" dirty="0" smtClean="0"/>
              <a:t>оптимизация структуры бюджетных расходов в целях мобилизации ресурсов на приоритетные направления;</a:t>
            </a:r>
          </a:p>
          <a:p>
            <a:pPr lvl="0"/>
            <a:r>
              <a:rPr lang="ru-RU" sz="1400" dirty="0" smtClean="0"/>
              <a:t>повышение эффективности управления бюджетными расходами, в том числе за счет повышения эффективности оказания муниципальных услуг, эффективности системы муниципального финансового контроля и контроля в сфере закупок, повышения эффективности и результативности инструментов программно-целевого управления, открытости бюджетной политики Тамбовского района;</a:t>
            </a:r>
          </a:p>
          <a:p>
            <a:pPr lvl="0"/>
            <a:r>
              <a:rPr lang="ru-RU" sz="1400" dirty="0" smtClean="0"/>
              <a:t>повышение эффективности казначейского контроля закупок через интеграцию бюджетного и закупочного процессов за счет автоматизации контрольных процедур, создания условий для минимизации дебиторской задолженности по контрактам, развития информационного пространства в целях повышения прозрачности и подотчетности;</a:t>
            </a:r>
          </a:p>
          <a:p>
            <a:pPr lvl="0"/>
            <a:r>
              <a:rPr lang="ru-RU" sz="1400" dirty="0" smtClean="0"/>
              <a:t>обеспечение сбалансированности прогнозов бюджета Тамбовского района.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0526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характеристики районного бюджета за 2020 год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12668770"/>
              </p:ext>
            </p:extLst>
          </p:nvPr>
        </p:nvGraphicFramePr>
        <p:xfrm>
          <a:off x="179512" y="1628800"/>
          <a:ext cx="8784975" cy="4825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373"/>
                <a:gridCol w="1930659"/>
                <a:gridCol w="1712432"/>
                <a:gridCol w="1614567"/>
                <a:gridCol w="1387437"/>
                <a:gridCol w="1606507"/>
              </a:tblGrid>
              <a:tr h="1004424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Первоначально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утвержденный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план, тыс.руб.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Уточненный</a:t>
                      </a:r>
                    </a:p>
                    <a:p>
                      <a:pPr algn="ctr"/>
                      <a:r>
                        <a:rPr lang="ru-RU" sz="1200" dirty="0" smtClean="0"/>
                        <a:t>план,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Исполнение, 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r>
                        <a:rPr lang="ru-RU" sz="1200" baseline="0" dirty="0" smtClean="0"/>
                        <a:t> к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уточненному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плану</a:t>
                      </a:r>
                      <a:endParaRPr lang="ru-RU" sz="1200" dirty="0"/>
                    </a:p>
                  </a:txBody>
                  <a:tcPr/>
                </a:tc>
              </a:tr>
              <a:tr h="807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923 632,0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1 133 643,5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1 078 971,1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95,2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12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</a:t>
                      </a:r>
                    </a:p>
                    <a:p>
                      <a:r>
                        <a:rPr lang="ru-RU" sz="1600" dirty="0" smtClean="0"/>
                        <a:t>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188 022,1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265 146,6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223 804,8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84,4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735 609,9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868 496,9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855 166,3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98,5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45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923 632,0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1 142 997,9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1 072 497,6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93,8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ДЕФИЦИТ(-)/</a:t>
                      </a:r>
                    </a:p>
                    <a:p>
                      <a:r>
                        <a:rPr lang="ru-RU" sz="1600" dirty="0" smtClean="0"/>
                        <a:t>ПРОФИЦИТ(+)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9 354,4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6 473,5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-69,2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79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Характеристика доходной части районного бюджета за 2018-2020 годы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08345051"/>
              </p:ext>
            </p:extLst>
          </p:nvPr>
        </p:nvGraphicFramePr>
        <p:xfrm>
          <a:off x="251521" y="1340769"/>
          <a:ext cx="48245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90040749"/>
              </p:ext>
            </p:extLst>
          </p:nvPr>
        </p:nvGraphicFramePr>
        <p:xfrm>
          <a:off x="323528" y="3789040"/>
          <a:ext cx="75608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1412776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23528" y="1484784"/>
          <a:ext cx="43204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63688" y="1628800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2018 год</a:t>
            </a:r>
            <a:endParaRPr lang="ru-RU" sz="1100" b="1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4860032" y="1628800"/>
          <a:ext cx="403244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2286000" y="3717032"/>
          <a:ext cx="45720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4044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Динамика поступления налоговых и неналоговых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доходов в районный бюджет  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за 2016-2020 годы, тыс.руб.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013176"/>
            <a:ext cx="878497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38132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и неналоговые доходы в расчете на одного жителя (руб.)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11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899592" y="3717032"/>
          <a:ext cx="761459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11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797975319"/>
              </p:ext>
            </p:extLst>
          </p:nvPr>
        </p:nvGraphicFramePr>
        <p:xfrm>
          <a:off x="179512" y="581724"/>
          <a:ext cx="8784978" cy="54224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880320"/>
                <a:gridCol w="1297012"/>
                <a:gridCol w="1007244"/>
                <a:gridCol w="1160784"/>
                <a:gridCol w="975455"/>
                <a:gridCol w="1464163"/>
              </a:tblGrid>
              <a:tr h="297608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461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нения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72">
                <a:tc>
                  <a:txBody>
                    <a:bodyPr/>
                    <a:lstStyle/>
                    <a:p>
                      <a:r>
                        <a:rPr lang="ru-RU" sz="1100" b="1" i="1" dirty="0" smtClean="0"/>
                        <a:t>Налоговые и неналоговые</a:t>
                      </a:r>
                      <a:r>
                        <a:rPr lang="ru-RU" sz="1100" b="1" i="1" baseline="0" dirty="0" smtClean="0"/>
                        <a:t> доходы, в том числе:</a:t>
                      </a:r>
                      <a:endParaRPr lang="ru-RU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196 333,0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265 146,6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223 804,8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1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117 318,0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135 201,9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128 281,7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0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Акцизы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7 721,0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7 192,5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7 060,6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Налоги на совокупный доход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15 374,3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19 234,6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15 714,1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Госпошлина, сборы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2 968,3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43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Задолженность и перерасчеты</a:t>
                      </a:r>
                      <a:r>
                        <a:rPr lang="ru-RU" sz="1100" baseline="0" dirty="0" smtClean="0"/>
                        <a:t> по отмененным налогам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5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</a:t>
                      </a:r>
                      <a:r>
                        <a:rPr lang="ru-RU" sz="1100" baseline="0" dirty="0" smtClean="0"/>
                        <a:t> от использования имущества, находящегося в муниципальной собственности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36 876,2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47 033,8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37 954,7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Платежи за пользование природными ресурсами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354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оказания платных услуг, компенсация затрат</a:t>
                      </a:r>
                      <a:r>
                        <a:rPr lang="ru-RU" sz="1100" baseline="0" dirty="0" smtClean="0"/>
                        <a:t> государства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1 018,0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4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продажи активов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11 355,8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50 385,9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27 988,8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Штрафы, санкции, возмещение  ущерба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4 469,8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2 807,9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2 635,4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276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 неналоговые доходы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9704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Межбюджетные</a:t>
                      </a:r>
                      <a:r>
                        <a:rPr lang="ru-RU" sz="1200" b="1" i="1" baseline="0" dirty="0" smtClean="0"/>
                        <a:t> трансферты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750 981,3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868 496,9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855 166,3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892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Доходы, всего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947 314,3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1 133 643,5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1 078 971,1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84976" cy="50405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Исполнение плана по доходам в 2020 году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3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Структура налоговых и неналоговых доходов 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районного бюджета в 2020 году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61266920"/>
              </p:ext>
            </p:extLst>
          </p:nvPr>
        </p:nvGraphicFramePr>
        <p:xfrm>
          <a:off x="301627" y="1527175"/>
          <a:ext cx="46304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8693561"/>
              </p:ext>
            </p:extLst>
          </p:nvPr>
        </p:nvGraphicFramePr>
        <p:xfrm>
          <a:off x="251520" y="260650"/>
          <a:ext cx="4248472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64088" y="1988840"/>
            <a:ext cx="3672408" cy="2232248"/>
          </a:xfrm>
          <a:prstGeom prst="rect">
            <a:avLst/>
          </a:prstGeom>
          <a:solidFill>
            <a:schemeClr val="bg2"/>
          </a:solidFill>
          <a:ln>
            <a:solidFill>
              <a:srgbClr val="95D1DB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Основной источник налоговых и неналоговых доходов – налог на доходы физических лиц. В 2020 году поступление налога на доходы физических лиц в районный бюджет составило 128 281,7 тыс. рублей.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504" y="1412776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179512" y="1484784"/>
          <a:ext cx="48965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323528" y="1484784"/>
          <a:ext cx="48965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293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19795</TotalTime>
  <Words>1837</Words>
  <Application>Microsoft Office PowerPoint</Application>
  <PresentationFormat>Экран (4:3)</PresentationFormat>
  <Paragraphs>531</Paragraphs>
  <Slides>24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Официальная</vt:lpstr>
      <vt:lpstr>Лист</vt:lpstr>
      <vt:lpstr>Отчет                                                           об исполнении бюджета Тамбовского района за 2020 год (по проекту решения)</vt:lpstr>
      <vt:lpstr>Слайд 2</vt:lpstr>
      <vt:lpstr>Основные направления бюджетной  и налоговой политики в 2020 году</vt:lpstr>
      <vt:lpstr>Основные направления бюджетной  и налоговой политики в 2020 году (продолжение)</vt:lpstr>
      <vt:lpstr>Основные характеристики районного бюджета за 2020 год</vt:lpstr>
      <vt:lpstr>Характеристика доходной части районного бюджета за 2018-2020 годы</vt:lpstr>
      <vt:lpstr>Динамика поступления налоговых и неналоговых доходов в районный бюджет   за 2016-2020 годы, тыс.руб.</vt:lpstr>
      <vt:lpstr>Слайд 8</vt:lpstr>
      <vt:lpstr>Структура налоговых и неналоговых доходов  районного бюджета в 2020 году</vt:lpstr>
      <vt:lpstr>Динамика поступления в 2019-2020 годах налоговых и неналоговых доходов районного бюджета с разбивкой по месяцам (тыс.руб.)</vt:lpstr>
      <vt:lpstr>Безвозмездные поступления в районный бюджет в 2020 году </vt:lpstr>
      <vt:lpstr>Безвозмездные поступления в районный бюджет в 2020 году (тыс.руб.)</vt:lpstr>
      <vt:lpstr>Слайд 13</vt:lpstr>
      <vt:lpstr>Структура расходов районного бюджета в 2020 году</vt:lpstr>
      <vt:lpstr>Расходы районного бюджета на выплату заработной платы (тыс.руб.)</vt:lpstr>
      <vt:lpstr>Расходы социальной направленности районного бюджета в 2020 году</vt:lpstr>
      <vt:lpstr>Расходы на образование в 2020 году</vt:lpstr>
      <vt:lpstr>Основные направления расходов в области культуры</vt:lpstr>
      <vt:lpstr>Основные направления расходов на социальную политику</vt:lpstr>
      <vt:lpstr>Расходы районного бюджета на сельское хозяйство</vt:lpstr>
      <vt:lpstr>Источники финансирования дефицита районного бюджета </vt:lpstr>
      <vt:lpstr>Расходы на реализацию муниципальных программ (по собственным средствам)</vt:lpstr>
      <vt:lpstr>Расходы районного бюджета за 2020 год на реализацию муниципальных программ (за счет всех источников финансирования)</vt:lpstr>
      <vt:lpstr>Расходы муниципального образования за 2020 год на реализацию муниципальных программ (продолжение)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Журко_ОА</cp:lastModifiedBy>
  <cp:revision>720</cp:revision>
  <cp:lastPrinted>2016-03-17T09:45:27Z</cp:lastPrinted>
  <dcterms:created xsi:type="dcterms:W3CDTF">2014-01-10T08:52:59Z</dcterms:created>
  <dcterms:modified xsi:type="dcterms:W3CDTF">2021-03-31T02:05:35Z</dcterms:modified>
</cp:coreProperties>
</file>