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40046E-2"/>
          <c:y val="9.369618653483019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33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65"/>
          <c:y val="7.9115761331178508E-2"/>
          <c:w val="0.33826093613298447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506124234470823E-2"/>
          <c:y val="0.12731481481481483"/>
          <c:w val="0.52619750656167974"/>
          <c:h val="0.77314814814814936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Лист2!$B$2:$B$11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Лист2!$C$2:$C$11</c:f>
              <c:numCache>
                <c:formatCode>General</c:formatCode>
                <c:ptCount val="10"/>
                <c:pt idx="0">
                  <c:v>128281.7</c:v>
                </c:pt>
                <c:pt idx="1">
                  <c:v>7060.6</c:v>
                </c:pt>
                <c:pt idx="2">
                  <c:v>15714.1</c:v>
                </c:pt>
                <c:pt idx="3">
                  <c:v>2968.3</c:v>
                </c:pt>
                <c:pt idx="4" formatCode="#,##0.00">
                  <c:v>37954.699999999997</c:v>
                </c:pt>
                <c:pt idx="5">
                  <c:v>173.8</c:v>
                </c:pt>
                <c:pt idx="6">
                  <c:v>1018</c:v>
                </c:pt>
                <c:pt idx="7">
                  <c:v>27988.799999999996</c:v>
                </c:pt>
                <c:pt idx="8" formatCode="#,##0.00">
                  <c:v>2635.4</c:v>
                </c:pt>
                <c:pt idx="9">
                  <c:v>9.4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8572944509433589"/>
          <c:y val="0"/>
          <c:w val="0.39870855852617676"/>
          <c:h val="1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2019</c:v>
                </c:pt>
              </c:strCache>
            </c:strRef>
          </c:tx>
          <c:cat>
            <c:strRef>
              <c:f>Лист1!$C$2:$N$2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июлб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Лист1!$C$3:$N$3</c:f>
              <c:numCache>
                <c:formatCode>General</c:formatCode>
                <c:ptCount val="12"/>
                <c:pt idx="0">
                  <c:v>11558.8</c:v>
                </c:pt>
                <c:pt idx="1">
                  <c:v>13463.2</c:v>
                </c:pt>
                <c:pt idx="2">
                  <c:v>12708.8</c:v>
                </c:pt>
                <c:pt idx="3">
                  <c:v>16554.8</c:v>
                </c:pt>
                <c:pt idx="4">
                  <c:v>12309.5</c:v>
                </c:pt>
                <c:pt idx="5">
                  <c:v>17939</c:v>
                </c:pt>
                <c:pt idx="6">
                  <c:v>15570.4</c:v>
                </c:pt>
                <c:pt idx="7">
                  <c:v>9588.1</c:v>
                </c:pt>
                <c:pt idx="8">
                  <c:v>11359</c:v>
                </c:pt>
                <c:pt idx="9">
                  <c:v>21571.599999999995</c:v>
                </c:pt>
                <c:pt idx="10">
                  <c:v>31707.5</c:v>
                </c:pt>
                <c:pt idx="11">
                  <c:v>22002.5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2020</c:v>
                </c:pt>
              </c:strCache>
            </c:strRef>
          </c:tx>
          <c:cat>
            <c:strRef>
              <c:f>Лист1!$C$2:$N$2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июлб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Лист1!$C$4:$N$4</c:f>
              <c:numCache>
                <c:formatCode>General</c:formatCode>
                <c:ptCount val="12"/>
                <c:pt idx="0">
                  <c:v>12645.1</c:v>
                </c:pt>
                <c:pt idx="1">
                  <c:v>9724.5</c:v>
                </c:pt>
                <c:pt idx="2">
                  <c:v>16060.9</c:v>
                </c:pt>
                <c:pt idx="3">
                  <c:v>21165.1</c:v>
                </c:pt>
                <c:pt idx="4">
                  <c:v>8503.2999999999975</c:v>
                </c:pt>
                <c:pt idx="5">
                  <c:v>13598</c:v>
                </c:pt>
                <c:pt idx="6">
                  <c:v>13207.4</c:v>
                </c:pt>
                <c:pt idx="7">
                  <c:v>10906.8</c:v>
                </c:pt>
                <c:pt idx="8">
                  <c:v>22988.2</c:v>
                </c:pt>
                <c:pt idx="9">
                  <c:v>26417.7</c:v>
                </c:pt>
                <c:pt idx="10">
                  <c:v>26015.8</c:v>
                </c:pt>
                <c:pt idx="11">
                  <c:v>42572</c:v>
                </c:pt>
              </c:numCache>
            </c:numRef>
          </c:val>
        </c:ser>
        <c:shape val="cylinder"/>
        <c:axId val="64710528"/>
        <c:axId val="64712064"/>
        <c:axId val="0"/>
      </c:bar3DChart>
      <c:catAx>
        <c:axId val="64710528"/>
        <c:scaling>
          <c:orientation val="minMax"/>
        </c:scaling>
        <c:axPos val="b"/>
        <c:tickLblPos val="nextTo"/>
        <c:crossAx val="64712064"/>
        <c:crosses val="autoZero"/>
        <c:auto val="1"/>
        <c:lblAlgn val="ctr"/>
        <c:lblOffset val="100"/>
      </c:catAx>
      <c:valAx>
        <c:axId val="64712064"/>
        <c:scaling>
          <c:orientation val="minMax"/>
        </c:scaling>
        <c:axPos val="l"/>
        <c:majorGridlines/>
        <c:numFmt formatCode="General" sourceLinked="1"/>
        <c:tickLblPos val="nextTo"/>
        <c:crossAx val="647105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3.0093041870849695E-2"/>
                  <c:y val="-2.6096441261705388E-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Лист2!$B$3:$B$6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Лист2!$C$3:$C$6</c:f>
              <c:numCache>
                <c:formatCode>#,##0.00</c:formatCode>
                <c:ptCount val="4"/>
                <c:pt idx="0">
                  <c:v>83404.2</c:v>
                </c:pt>
                <c:pt idx="1">
                  <c:v>311193.7</c:v>
                </c:pt>
                <c:pt idx="2" formatCode="General">
                  <c:v>430845.7</c:v>
                </c:pt>
                <c:pt idx="3" formatCode="General">
                  <c:v>30798.6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52E-2"/>
          <c:y val="5.5682359494302766E-2"/>
          <c:w val="0.60158677505336522"/>
          <c:h val="0.50919141029419113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314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Лист3!$B$3:$B$15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СМИ</c:v>
                </c:pt>
                <c:pt idx="11">
                  <c:v>обслуживание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Лист3!$C$3:$C$15</c:f>
              <c:numCache>
                <c:formatCode>General</c:formatCode>
                <c:ptCount val="13"/>
                <c:pt idx="0">
                  <c:v>128281.3</c:v>
                </c:pt>
                <c:pt idx="1">
                  <c:v>270.8</c:v>
                </c:pt>
                <c:pt idx="2">
                  <c:v>4102.9000000000005</c:v>
                </c:pt>
                <c:pt idx="3">
                  <c:v>62443.1</c:v>
                </c:pt>
                <c:pt idx="4">
                  <c:v>55741.1</c:v>
                </c:pt>
                <c:pt idx="5">
                  <c:v>615219.80000000005</c:v>
                </c:pt>
                <c:pt idx="6">
                  <c:v>120768.1</c:v>
                </c:pt>
                <c:pt idx="7">
                  <c:v>603.1</c:v>
                </c:pt>
                <c:pt idx="8">
                  <c:v>44008.6</c:v>
                </c:pt>
                <c:pt idx="9">
                  <c:v>17874.599999999995</c:v>
                </c:pt>
                <c:pt idx="10">
                  <c:v>1715</c:v>
                </c:pt>
                <c:pt idx="11">
                  <c:v>438.7</c:v>
                </c:pt>
                <c:pt idx="12">
                  <c:v>21030.5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568096360940745"/>
          <c:y val="6.5125242494423696E-2"/>
          <c:w val="0.29519648678882426"/>
          <c:h val="0.91723355524599826"/>
        </c:manualLayout>
      </c:layout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75278976"/>
        <c:axId val="75288960"/>
        <c:axId val="0"/>
      </c:bar3DChart>
      <c:catAx>
        <c:axId val="752789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5288960"/>
        <c:crosses val="autoZero"/>
        <c:auto val="1"/>
        <c:lblAlgn val="ctr"/>
        <c:lblOffset val="100"/>
      </c:catAx>
      <c:valAx>
        <c:axId val="75288960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752789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1"/>
          <c:order val="0"/>
          <c:dLbls>
            <c:dLbl>
              <c:idx val="0"/>
              <c:layout>
                <c:manualLayout>
                  <c:x val="1.111111111111112E-2"/>
                  <c:y val="-5.5555555555555518E-2"/>
                </c:manualLayout>
              </c:layout>
              <c:showVal val="1"/>
            </c:dLbl>
            <c:dLbl>
              <c:idx val="1"/>
              <c:layout>
                <c:manualLayout>
                  <c:x val="2.222222222222224E-2"/>
                  <c:y val="-6.0185185185185154E-2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-3.2407407407407426E-2"/>
                </c:manualLayout>
              </c:layout>
              <c:showVal val="1"/>
            </c:dLbl>
            <c:showVal val="1"/>
          </c:dLbls>
          <c:cat>
            <c:numRef>
              <c:f>Лист1!$C$2:$E$2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Лист1!$C$3:$E$3</c:f>
              <c:numCache>
                <c:formatCode>General</c:formatCode>
                <c:ptCount val="3"/>
                <c:pt idx="0">
                  <c:v>443448</c:v>
                </c:pt>
                <c:pt idx="1">
                  <c:v>461040</c:v>
                </c:pt>
                <c:pt idx="2">
                  <c:v>490960</c:v>
                </c:pt>
              </c:numCache>
            </c:numRef>
          </c:val>
        </c:ser>
        <c:shape val="cylinder"/>
        <c:axId val="75295744"/>
        <c:axId val="76960512"/>
        <c:axId val="0"/>
      </c:bar3DChart>
      <c:catAx>
        <c:axId val="75295744"/>
        <c:scaling>
          <c:orientation val="minMax"/>
        </c:scaling>
        <c:axPos val="b"/>
        <c:numFmt formatCode="General" sourceLinked="1"/>
        <c:tickLblPos val="nextTo"/>
        <c:crossAx val="76960512"/>
        <c:crosses val="autoZero"/>
        <c:auto val="1"/>
        <c:lblAlgn val="ctr"/>
        <c:lblOffset val="100"/>
      </c:catAx>
      <c:valAx>
        <c:axId val="76960512"/>
        <c:scaling>
          <c:orientation val="minMax"/>
        </c:scaling>
        <c:axPos val="l"/>
        <c:majorGridlines/>
        <c:numFmt formatCode="General" sourceLinked="1"/>
        <c:tickLblPos val="nextTo"/>
        <c:crossAx val="7529574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9043"/>
          <c:y val="0"/>
          <c:w val="0.35272416821411501"/>
          <c:h val="0.68757439649562968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7834541128585019E-2"/>
                  <c:y val="-2.4508696564579248E-2"/>
                </c:manualLayout>
              </c:layout>
              <c:showVal val="1"/>
            </c:dLbl>
            <c:dLbl>
              <c:idx val="1"/>
              <c:layout>
                <c:manualLayout>
                  <c:x val="-4.2783464566929157E-2"/>
                  <c:y val="-7.984142607174109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Лист2!$B$3:$B$6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Лист2!$C$3:$C$6</c:f>
              <c:numCache>
                <c:formatCode>General</c:formatCode>
                <c:ptCount val="4"/>
                <c:pt idx="0">
                  <c:v>4829.6000000000004</c:v>
                </c:pt>
                <c:pt idx="1">
                  <c:v>7794.7</c:v>
                </c:pt>
                <c:pt idx="2">
                  <c:v>28576.7</c:v>
                </c:pt>
                <c:pt idx="3">
                  <c:v>2807.6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595E-2"/>
          <c:w val="0.59168679389449952"/>
          <c:h val="0.81388888888889055"/>
        </c:manualLayout>
      </c:layout>
      <c:pie3DChart>
        <c:varyColors val="1"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8.3474409448818943E-3"/>
                  <c:y val="1.3007801108194808E-2"/>
                </c:manualLayout>
              </c:layout>
              <c:showVal val="1"/>
            </c:dLbl>
            <c:dLbl>
              <c:idx val="1"/>
              <c:layout>
                <c:manualLayout>
                  <c:x val="6.1553959143144307E-2"/>
                  <c:y val="-3.161055875394537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Лист1!$B$3:$B$4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Лист1!$C$3:$C$4</c:f>
              <c:numCache>
                <c:formatCode>General</c:formatCode>
                <c:ptCount val="2"/>
                <c:pt idx="0">
                  <c:v>365415.4</c:v>
                </c:pt>
                <c:pt idx="1">
                  <c:v>49368.5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919E-2"/>
          <c:w val="0.67468943779909685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383092738407692E-2"/>
                  <c:y val="-6.76800816564596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0.15110000000000001</c:v>
                </c:pt>
                <c:pt idx="1">
                  <c:v>6.4600000000000032E-2</c:v>
                </c:pt>
                <c:pt idx="2">
                  <c:v>0.7843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5698186312631963E-2"/>
          <c:y val="0"/>
          <c:w val="0.58421038535400793"/>
          <c:h val="0.9110755370615386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5312554680664922E-2"/>
                  <c:y val="-7.578193350831156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Лист1!$B$3:$B$5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Лист1!$C$3:$C$5</c:f>
              <c:numCache>
                <c:formatCode>0.0%</c:formatCode>
                <c:ptCount val="3"/>
                <c:pt idx="0">
                  <c:v>0.15100000000000016</c:v>
                </c:pt>
                <c:pt idx="1">
                  <c:v>5.6000000000000001E-2</c:v>
                </c:pt>
                <c:pt idx="2">
                  <c:v>0.79300000000000004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Лист1!$C$2:$C$3</c:f>
              <c:strCache>
                <c:ptCount val="1"/>
                <c:pt idx="0">
                  <c:v>2020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6843066491688525E-2"/>
                  <c:y val="-6.3378536016331352E-2"/>
                </c:manualLayout>
              </c:layout>
              <c:showVal val="1"/>
            </c:dLbl>
            <c:dLbl>
              <c:idx val="2"/>
              <c:layout>
                <c:manualLayout>
                  <c:x val="2.8919181977252833E-2"/>
                  <c:y val="2.928258967629046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Лист1!$B$4:$B$6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Лист1!$C$4:$C$6</c:f>
              <c:numCache>
                <c:formatCode>0.00%</c:formatCode>
                <c:ptCount val="3"/>
                <c:pt idx="0">
                  <c:v>0.14300000000000004</c:v>
                </c:pt>
                <c:pt idx="1">
                  <c:v>6.5000000000000002E-2</c:v>
                </c:pt>
                <c:pt idx="2">
                  <c:v>0.79200000000000004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cked"/>
        <c:ser>
          <c:idx val="0"/>
          <c:order val="0"/>
          <c:tx>
            <c:strRef>
              <c:f>Лист2!$B$3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Лист2!$C$2:$G$2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Лист2!$C$3:$G$3</c:f>
              <c:numCache>
                <c:formatCode>General</c:formatCode>
                <c:ptCount val="5"/>
                <c:pt idx="0">
                  <c:v>110207.6</c:v>
                </c:pt>
                <c:pt idx="1">
                  <c:v>105064.2</c:v>
                </c:pt>
                <c:pt idx="2">
                  <c:v>130804.9</c:v>
                </c:pt>
                <c:pt idx="3">
                  <c:v>142904.29999999999</c:v>
                </c:pt>
                <c:pt idx="4">
                  <c:v>154024.70000000001</c:v>
                </c:pt>
              </c:numCache>
            </c:numRef>
          </c:val>
        </c:ser>
        <c:ser>
          <c:idx val="1"/>
          <c:order val="1"/>
          <c:tx>
            <c:strRef>
              <c:f>Лист2!$B$4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Лист2!$C$2:$G$2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Лист2!$C$4:$G$4</c:f>
              <c:numCache>
                <c:formatCode>General</c:formatCode>
                <c:ptCount val="5"/>
                <c:pt idx="0">
                  <c:v>16803.400000000001</c:v>
                </c:pt>
                <c:pt idx="1">
                  <c:v>30070.799999999996</c:v>
                </c:pt>
                <c:pt idx="2">
                  <c:v>55902.1</c:v>
                </c:pt>
                <c:pt idx="3">
                  <c:v>53428.7</c:v>
                </c:pt>
                <c:pt idx="4">
                  <c:v>69780.100000000006</c:v>
                </c:pt>
              </c:numCache>
            </c:numRef>
          </c:val>
        </c:ser>
        <c:ser>
          <c:idx val="2"/>
          <c:order val="2"/>
          <c:tx>
            <c:strRef>
              <c:f>Лист2!$B$5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Лист2!$C$2:$G$2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Лист2!$C$5:$G$5</c:f>
              <c:numCache>
                <c:formatCode>General</c:formatCode>
                <c:ptCount val="5"/>
                <c:pt idx="0">
                  <c:v>127011</c:v>
                </c:pt>
                <c:pt idx="1">
                  <c:v>135135</c:v>
                </c:pt>
                <c:pt idx="2">
                  <c:v>186707</c:v>
                </c:pt>
                <c:pt idx="3">
                  <c:v>196333</c:v>
                </c:pt>
                <c:pt idx="4">
                  <c:v>223804.79999999999</c:v>
                </c:pt>
              </c:numCache>
            </c:numRef>
          </c:val>
        </c:ser>
        <c:marker val="1"/>
        <c:axId val="66539520"/>
        <c:axId val="66541056"/>
      </c:lineChart>
      <c:catAx>
        <c:axId val="66539520"/>
        <c:scaling>
          <c:orientation val="minMax"/>
        </c:scaling>
        <c:axPos val="b"/>
        <c:numFmt formatCode="General" sourceLinked="1"/>
        <c:tickLblPos val="nextTo"/>
        <c:crossAx val="66541056"/>
        <c:crosses val="autoZero"/>
        <c:auto val="1"/>
        <c:lblAlgn val="ctr"/>
        <c:lblOffset val="100"/>
      </c:catAx>
      <c:valAx>
        <c:axId val="66541056"/>
        <c:scaling>
          <c:orientation val="minMax"/>
        </c:scaling>
        <c:axPos val="l"/>
        <c:majorGridlines/>
        <c:numFmt formatCode="General" sourceLinked="1"/>
        <c:tickLblPos val="nextTo"/>
        <c:crossAx val="665395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1"/>
          <c:order val="0"/>
          <c:cat>
            <c:numRef>
              <c:f>Лист1!$B$2:$F$2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5891</c:v>
                </c:pt>
                <c:pt idx="1">
                  <c:v>6298</c:v>
                </c:pt>
                <c:pt idx="2">
                  <c:v>8812</c:v>
                </c:pt>
                <c:pt idx="3">
                  <c:v>9419</c:v>
                </c:pt>
                <c:pt idx="4">
                  <c:v>10807</c:v>
                </c:pt>
              </c:numCache>
            </c:numRef>
          </c:val>
        </c:ser>
        <c:shape val="cylinder"/>
        <c:axId val="66552960"/>
        <c:axId val="66554496"/>
        <c:axId val="0"/>
      </c:bar3DChart>
      <c:catAx>
        <c:axId val="66552960"/>
        <c:scaling>
          <c:orientation val="minMax"/>
        </c:scaling>
        <c:axPos val="b"/>
        <c:numFmt formatCode="General" sourceLinked="1"/>
        <c:tickLblPos val="nextTo"/>
        <c:crossAx val="66554496"/>
        <c:crosses val="autoZero"/>
        <c:auto val="1"/>
        <c:lblAlgn val="ctr"/>
        <c:lblOffset val="100"/>
      </c:catAx>
      <c:valAx>
        <c:axId val="66554496"/>
        <c:scaling>
          <c:orientation val="minMax"/>
        </c:scaling>
        <c:axPos val="l"/>
        <c:majorGridlines/>
        <c:numFmt formatCode="General" sourceLinked="1"/>
        <c:tickLblPos val="nextTo"/>
        <c:crossAx val="66552960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562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84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5 1786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4 316 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2380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198</a:t>
          </a:r>
        </a:p>
        <a:p>
          <a:r>
            <a:rPr lang="ru-RU" sz="1400" dirty="0" smtClean="0"/>
            <a:t>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142 118,9тыс.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433 916,2 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33 879,9 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240,2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5 064,6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5 831</a:t>
          </a:r>
        </a:p>
        <a:p>
          <a:pPr algn="ctr"/>
          <a:r>
            <a:rPr lang="ru-RU" dirty="0" smtClean="0"/>
            <a:t>рубль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486</a:t>
          </a:r>
        </a:p>
        <a:p>
          <a:pPr algn="ctr"/>
          <a:r>
            <a:rPr lang="ru-RU" dirty="0" smtClean="0"/>
            <a:t>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22 267,8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2 021,6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91 511,8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4 966,9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56B6218A-F512-4A8D-A709-AB5BFFBF991D}" type="pres">
      <dgm:prSet presAssocID="{F44F4B37-E3AC-4154-BCED-638E47298ED3}" presName="vertSpace5" presStyleLbl="node1" presStyleIdx="3" presStyleCnt="5"/>
      <dgm:spPr/>
    </dgm:pt>
    <dgm:pt modelId="{8FD9CFC1-3D38-4C69-A01D-FCF71B959B7F}" type="pres">
      <dgm:prSet presAssocID="{F44F4B37-E3AC-4154-BCED-638E47298ED3}" presName="circle5" presStyleLbl="node1" presStyleIdx="4" presStyleCnt="5"/>
      <dgm:spPr/>
    </dgm:pt>
    <dgm:pt modelId="{2702B57B-34D2-48F9-89E8-E116D6658765}" type="pres">
      <dgm:prSet presAssocID="{F44F4B37-E3AC-4154-BCED-638E47298ED3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00F63-8831-43D2-86FB-D2E0701CAEF7}" type="pres">
      <dgm:prSet presAssocID="{F44F4B37-E3AC-4154-BCED-638E47298ED3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8E710-692B-4178-8DDC-1965E8FA9467}" type="pres">
      <dgm:prSet presAssocID="{F44F4B37-E3AC-4154-BCED-638E47298ED3}" presName="rect5ChTx" presStyleLbl="alignAcc1" presStyleIdx="4" presStyleCnt="5">
        <dgm:presLayoutVars>
          <dgm:bulletEnabled val="1"/>
        </dgm:presLayoutVars>
      </dgm:prSet>
      <dgm:spPr/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8ED9DCF2-135D-4130-92E5-0D99D1B4D14B}" type="presOf" srcId="{F44F4B37-E3AC-4154-BCED-638E47298ED3}" destId="{4B300F63-8831-43D2-86FB-D2E0701CAEF7}" srcOrd="1" destOrd="0" presId="urn:microsoft.com/office/officeart/2005/8/layout/target3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C3475638-D6AA-4E98-90D8-64D8CFE14943}" srcId="{8931C332-D705-40CF-92B2-B9BF5330E04D}" destId="{F44F4B37-E3AC-4154-BCED-638E47298ED3}" srcOrd="4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0F885C7F-D904-47E4-8802-4DBC973C10C6}" type="presOf" srcId="{F44F4B37-E3AC-4154-BCED-638E47298ED3}" destId="{2702B57B-34D2-48F9-89E8-E116D6658765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18BFC98F-F6ED-4226-BE61-FD6B6EC9B0E9}" type="presParOf" srcId="{7143000E-3004-458B-A13D-E1A925B6B938}" destId="{56B6218A-F512-4A8D-A709-AB5BFFBF991D}" srcOrd="12" destOrd="0" presId="urn:microsoft.com/office/officeart/2005/8/layout/target3"/>
    <dgm:cxn modelId="{60A67390-ED62-448C-AB63-CB603786177A}" type="presParOf" srcId="{7143000E-3004-458B-A13D-E1A925B6B938}" destId="{8FD9CFC1-3D38-4C69-A01D-FCF71B959B7F}" srcOrd="13" destOrd="0" presId="urn:microsoft.com/office/officeart/2005/8/layout/target3"/>
    <dgm:cxn modelId="{4C8BC57A-3D15-45B1-9A5C-07D8995FA269}" type="presParOf" srcId="{7143000E-3004-458B-A13D-E1A925B6B938}" destId="{2702B57B-34D2-48F9-89E8-E116D6658765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3D5156C6-FF7A-470D-A171-52C765229847}" type="presParOf" srcId="{7143000E-3004-458B-A13D-E1A925B6B938}" destId="{4B300F63-8831-43D2-86FB-D2E0701CAEF7}" srcOrd="23" destOrd="0" presId="urn:microsoft.com/office/officeart/2005/8/layout/target3"/>
    <dgm:cxn modelId="{89824E6E-A1A5-49E0-89E6-2C7E2D54DA4E}" type="presParOf" srcId="{7143000E-3004-458B-A13D-E1A925B6B938}" destId="{2AE8E710-692B-4178-8DDC-1965E8FA9467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2 125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177</a:t>
          </a:r>
        </a:p>
        <a:p>
          <a:pPr algn="ctr"/>
          <a:r>
            <a:rPr lang="ru-RU" dirty="0" smtClean="0"/>
            <a:t>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5 154,2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386,1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кредитов от кредитных организаций 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9 354,4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</a:t>
          </a:r>
          <a:r>
            <a:rPr lang="ru-RU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учету средств бюджетов           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- 16 837,3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6 962,0 тыс.руб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219A63E9-4835-4238-AD13-CC20747E031A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бюджетных кредитов   9 000,0 тыс.руб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CB27F0-FF49-410E-8A33-F81F9A51F090}" type="parTrans" cxnId="{33A93768-F0E1-4455-9616-76A11863DBC2}">
      <dgm:prSet/>
      <dgm:spPr/>
      <dgm:t>
        <a:bodyPr/>
        <a:lstStyle/>
        <a:p>
          <a:endParaRPr lang="ru-RU"/>
        </a:p>
      </dgm:t>
    </dgm:pt>
    <dgm:pt modelId="{3F14C14D-4F28-4126-8000-733E1599E690}" type="sibTrans" cxnId="{33A93768-F0E1-4455-9616-76A11863DBC2}">
      <dgm:prSet/>
      <dgm:spPr/>
      <dgm:t>
        <a:bodyPr/>
        <a:lstStyle/>
        <a:p>
          <a:endParaRPr lang="ru-RU"/>
        </a:p>
      </dgm:t>
    </dgm:pt>
    <dgm:pt modelId="{44AE93E9-DCBD-4DF7-AA5F-5970DAF0A604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бюджетных кредитов</a:t>
          </a:r>
        </a:p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1 028,6 тыс.руб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ADAAFE-49DB-4BEF-994B-2C8EA6AD7269}" type="parTrans" cxnId="{F1B28798-22CA-4B87-B94C-AC969846FF7F}">
      <dgm:prSet/>
      <dgm:spPr/>
      <dgm:t>
        <a:bodyPr/>
        <a:lstStyle/>
        <a:p>
          <a:endParaRPr lang="ru-RU"/>
        </a:p>
      </dgm:t>
    </dgm:pt>
    <dgm:pt modelId="{C8E2AA99-F21D-4FF1-A7BF-B9ECA686B1D0}" type="sibTrans" cxnId="{F1B28798-22CA-4B87-B94C-AC969846FF7F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5" custScaleX="130387" custScaleY="127756" custLinFactY="-55318" custLinFactNeighborX="2202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5" custScaleX="113979" custLinFactY="400000" custLinFactNeighborX="17416" custLinFactNeighborY="462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5" custScaleX="129040" custScaleY="148213" custLinFactY="-133404" custLinFactNeighborX="1623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  <dgm:pt modelId="{3254556D-73B0-4623-AF23-E11BEC520BE7}" type="pres">
      <dgm:prSet presAssocID="{219A63E9-4835-4238-AD13-CC20747E031A}" presName="aNode" presStyleLbl="fgAcc1" presStyleIdx="3" presStyleCnt="5" custScaleX="129040" custLinFactY="-114134" custLinFactNeighborX="1623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9FE8E-B1F7-4E53-984F-B317D25E90AF}" type="pres">
      <dgm:prSet presAssocID="{219A63E9-4835-4238-AD13-CC20747E031A}" presName="aSpace" presStyleCnt="0"/>
      <dgm:spPr/>
    </dgm:pt>
    <dgm:pt modelId="{66FB6C5D-07E8-4069-BC09-5F6CEEA57383}" type="pres">
      <dgm:prSet presAssocID="{44AE93E9-DCBD-4DF7-AA5F-5970DAF0A604}" presName="aNode" presStyleLbl="fgAcc1" presStyleIdx="4" presStyleCnt="5" custScaleX="129040" custLinFactY="-99497" custLinFactNeighborX="1623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EE48D-8AF6-44CB-AD3C-C6A787D21F4E}" type="pres">
      <dgm:prSet presAssocID="{44AE93E9-DCBD-4DF7-AA5F-5970DAF0A604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153E467D-1565-43BC-9413-7BE1C53677B5}" type="presOf" srcId="{44AE93E9-DCBD-4DF7-AA5F-5970DAF0A604}" destId="{66FB6C5D-07E8-4069-BC09-5F6CEEA57383}" srcOrd="0" destOrd="0" presId="urn:microsoft.com/office/officeart/2005/8/layout/pyramid2"/>
    <dgm:cxn modelId="{33A93768-F0E1-4455-9616-76A11863DBC2}" srcId="{22816D5C-A86F-46B2-AE62-D48E72A9E066}" destId="{219A63E9-4835-4238-AD13-CC20747E031A}" srcOrd="3" destOrd="0" parTransId="{7ACB27F0-FF49-410E-8A33-F81F9A51F090}" sibTransId="{3F14C14D-4F28-4126-8000-733E1599E690}"/>
    <dgm:cxn modelId="{9FBFC975-2ABF-4911-8965-2350121D23CE}" type="presOf" srcId="{219A63E9-4835-4238-AD13-CC20747E031A}" destId="{3254556D-73B0-4623-AF23-E11BEC520BE7}" srcOrd="0" destOrd="0" presId="urn:microsoft.com/office/officeart/2005/8/layout/pyramid2"/>
    <dgm:cxn modelId="{F1B28798-22CA-4B87-B94C-AC969846FF7F}" srcId="{22816D5C-A86F-46B2-AE62-D48E72A9E066}" destId="{44AE93E9-DCBD-4DF7-AA5F-5970DAF0A604}" srcOrd="4" destOrd="0" parTransId="{2FADAAFE-49DB-4BEF-994B-2C8EA6AD7269}" sibTransId="{C8E2AA99-F21D-4FF1-A7BF-B9ECA686B1D0}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  <dgm:cxn modelId="{0D0644C4-C015-419D-9167-55582C8D8D3A}" type="presParOf" srcId="{392B33D3-8F03-4185-93D0-CDFBB1FE5E59}" destId="{3254556D-73B0-4623-AF23-E11BEC520BE7}" srcOrd="6" destOrd="0" presId="urn:microsoft.com/office/officeart/2005/8/layout/pyramid2"/>
    <dgm:cxn modelId="{C91BA359-C520-45FA-86D6-83413C170E9A}" type="presParOf" srcId="{392B33D3-8F03-4185-93D0-CDFBB1FE5E59}" destId="{C3D9FE8E-B1F7-4E53-984F-B317D25E90AF}" srcOrd="7" destOrd="0" presId="urn:microsoft.com/office/officeart/2005/8/layout/pyramid2"/>
    <dgm:cxn modelId="{1B4B872B-6BCC-4276-B7B1-4413B9CAA28E}" type="presParOf" srcId="{392B33D3-8F03-4185-93D0-CDFBB1FE5E59}" destId="{66FB6C5D-07E8-4069-BC09-5F6CEEA57383}" srcOrd="8" destOrd="0" presId="urn:microsoft.com/office/officeart/2005/8/layout/pyramid2"/>
    <dgm:cxn modelId="{F40D417B-74C5-4959-97B1-388E1B7969E0}" type="presParOf" srcId="{392B33D3-8F03-4185-93D0-CDFBB1FE5E59}" destId="{A44EE48D-8AF6-44CB-AD3C-C6A787D21F4E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59283" y="668"/>
          <a:ext cx="1078783" cy="1078783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59369" tIns="17780" rIns="59369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 1786 рублей в год</a:t>
          </a:r>
          <a:endParaRPr lang="ru-RU" sz="1400" kern="1200" dirty="0"/>
        </a:p>
      </dsp:txBody>
      <dsp:txXfrm>
        <a:off x="59283" y="668"/>
        <a:ext cx="1078783" cy="1078783"/>
      </dsp:txXfrm>
    </dsp:sp>
    <dsp:sp modelId="{5F2904CF-2254-4745-9F9C-5CF481830207}">
      <dsp:nvSpPr>
        <dsp:cNvPr id="0" name=""/>
        <dsp:cNvSpPr/>
      </dsp:nvSpPr>
      <dsp:spPr>
        <a:xfrm>
          <a:off x="922310" y="635"/>
          <a:ext cx="1106638" cy="1078848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59369" tIns="17780" rIns="59369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4 316 рублей в месяц</a:t>
          </a:r>
          <a:endParaRPr lang="ru-RU" sz="1400" kern="1200" dirty="0"/>
        </a:p>
      </dsp:txBody>
      <dsp:txXfrm>
        <a:off x="922310" y="635"/>
        <a:ext cx="1106638" cy="10788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69524" y="0"/>
          <a:ext cx="1102622" cy="1102622"/>
        </a:xfrm>
        <a:prstGeom prst="ellipse">
          <a:avLst/>
        </a:prstGeom>
        <a:solidFill>
          <a:srgbClr val="00CC99">
            <a:alpha val="49804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2380 рублей в год</a:t>
          </a:r>
          <a:endParaRPr lang="ru-RU" sz="1400" kern="1200" dirty="0"/>
        </a:p>
      </dsp:txBody>
      <dsp:txXfrm>
        <a:off x="69524" y="0"/>
        <a:ext cx="1102622" cy="1102622"/>
      </dsp:txXfrm>
    </dsp:sp>
    <dsp:sp modelId="{5F2904CF-2254-4745-9F9C-5CF481830207}">
      <dsp:nvSpPr>
        <dsp:cNvPr id="0" name=""/>
        <dsp:cNvSpPr/>
      </dsp:nvSpPr>
      <dsp:spPr>
        <a:xfrm>
          <a:off x="885131" y="5"/>
          <a:ext cx="1131092" cy="1152130"/>
        </a:xfrm>
        <a:prstGeom prst="ellipse">
          <a:avLst/>
        </a:prstGeom>
        <a:solidFill>
          <a:srgbClr val="00CC99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198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85131" y="5"/>
        <a:ext cx="1131092" cy="1152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4D84D-83B0-4115-B1BA-BB76086E6A0A}">
      <dsp:nvSpPr>
        <dsp:cNvPr id="0" name=""/>
        <dsp:cNvSpPr/>
      </dsp:nvSpPr>
      <dsp:spPr>
        <a:xfrm>
          <a:off x="-3686365" y="-556828"/>
          <a:ext cx="4319638" cy="4319638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879FE-BE8F-4624-AAD6-7DAD88595B55}">
      <dsp:nvSpPr>
        <dsp:cNvPr id="0" name=""/>
        <dsp:cNvSpPr/>
      </dsp:nvSpPr>
      <dsp:spPr>
        <a:xfrm>
          <a:off x="123013" y="200309"/>
          <a:ext cx="812163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Дошкольное образование 142 118,9тыс. рублей</a:t>
          </a:r>
          <a:endParaRPr lang="ru-RU" sz="1900" kern="1200" dirty="0"/>
        </a:p>
      </dsp:txBody>
      <dsp:txXfrm>
        <a:off x="123013" y="200309"/>
        <a:ext cx="8121637" cy="400875"/>
      </dsp:txXfrm>
    </dsp:sp>
    <dsp:sp modelId="{2CC09460-0385-4576-B212-932E023A1EEB}">
      <dsp:nvSpPr>
        <dsp:cNvPr id="0" name=""/>
        <dsp:cNvSpPr/>
      </dsp:nvSpPr>
      <dsp:spPr>
        <a:xfrm>
          <a:off x="-8071" y="150200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7858-2E8A-4A1B-8B00-797726621971}">
      <dsp:nvSpPr>
        <dsp:cNvPr id="0" name=""/>
        <dsp:cNvSpPr/>
      </dsp:nvSpPr>
      <dsp:spPr>
        <a:xfrm>
          <a:off x="416331" y="801431"/>
          <a:ext cx="782225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Общее образование 433 916,2 тыс. рублей</a:t>
          </a:r>
          <a:endParaRPr lang="ru-RU" sz="1900" kern="1200" dirty="0"/>
        </a:p>
      </dsp:txBody>
      <dsp:txXfrm>
        <a:off x="416331" y="801431"/>
        <a:ext cx="7822257" cy="400875"/>
      </dsp:txXfrm>
    </dsp:sp>
    <dsp:sp modelId="{5586553E-F5FE-4248-95EC-7786E1F5D059}">
      <dsp:nvSpPr>
        <dsp:cNvPr id="0" name=""/>
        <dsp:cNvSpPr/>
      </dsp:nvSpPr>
      <dsp:spPr>
        <a:xfrm>
          <a:off x="279184" y="751321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137DA-4095-406C-8CFF-544480D68D8C}">
      <dsp:nvSpPr>
        <dsp:cNvPr id="0" name=""/>
        <dsp:cNvSpPr/>
      </dsp:nvSpPr>
      <dsp:spPr>
        <a:xfrm>
          <a:off x="520188" y="1402552"/>
          <a:ext cx="770270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Дополнительное образование 33 879,9 тыс. рублей</a:t>
          </a:r>
          <a:endParaRPr lang="ru-RU" sz="1900" kern="1200" dirty="0"/>
        </a:p>
      </dsp:txBody>
      <dsp:txXfrm>
        <a:off x="520188" y="1402552"/>
        <a:ext cx="7702707" cy="400875"/>
      </dsp:txXfrm>
    </dsp:sp>
    <dsp:sp modelId="{666F0470-AA64-4EAB-A3C2-C237F6CC60A4}">
      <dsp:nvSpPr>
        <dsp:cNvPr id="0" name=""/>
        <dsp:cNvSpPr/>
      </dsp:nvSpPr>
      <dsp:spPr>
        <a:xfrm>
          <a:off x="367348" y="1352443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B107A-D78B-46A9-A8A2-5C3B0A257A0B}">
      <dsp:nvSpPr>
        <dsp:cNvPr id="0" name=""/>
        <dsp:cNvSpPr/>
      </dsp:nvSpPr>
      <dsp:spPr>
        <a:xfrm>
          <a:off x="404178" y="2003674"/>
          <a:ext cx="7846562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Молодежная политика и оздоровление детей 240,2 тыс. рублей</a:t>
          </a:r>
          <a:endParaRPr lang="ru-RU" sz="1900" kern="1200" dirty="0"/>
        </a:p>
      </dsp:txBody>
      <dsp:txXfrm>
        <a:off x="404178" y="2003674"/>
        <a:ext cx="7846562" cy="400875"/>
      </dsp:txXfrm>
    </dsp:sp>
    <dsp:sp modelId="{7FF197B5-19DF-437E-8EA4-F5EF1D7448A3}">
      <dsp:nvSpPr>
        <dsp:cNvPr id="0" name=""/>
        <dsp:cNvSpPr/>
      </dsp:nvSpPr>
      <dsp:spPr>
        <a:xfrm>
          <a:off x="279184" y="1953564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38612-337A-4F25-8484-496E42FB827C}">
      <dsp:nvSpPr>
        <dsp:cNvPr id="0" name=""/>
        <dsp:cNvSpPr/>
      </dsp:nvSpPr>
      <dsp:spPr>
        <a:xfrm>
          <a:off x="279568" y="2588151"/>
          <a:ext cx="7950031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Другие вопросы в области образования 5 064,6 тыс. рублей</a:t>
          </a:r>
          <a:endParaRPr lang="ru-RU" sz="1900" kern="1200" dirty="0"/>
        </a:p>
      </dsp:txBody>
      <dsp:txXfrm>
        <a:off x="279568" y="2588151"/>
        <a:ext cx="7950031" cy="400875"/>
      </dsp:txXfrm>
    </dsp:sp>
    <dsp:sp modelId="{22575A18-223C-4A93-B3F0-1CA215286AC0}">
      <dsp:nvSpPr>
        <dsp:cNvPr id="0" name=""/>
        <dsp:cNvSpPr/>
      </dsp:nvSpPr>
      <dsp:spPr>
        <a:xfrm>
          <a:off x="-8071" y="2554685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rgbClr val="FFCC00">
            <a:alpha val="50000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5 831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рубль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rgbClr val="FFCC00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486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5C873-36F1-47BE-99A9-2206E9AA7FAD}">
      <dsp:nvSpPr>
        <dsp:cNvPr id="0" name=""/>
        <dsp:cNvSpPr/>
      </dsp:nvSpPr>
      <dsp:spPr>
        <a:xfrm>
          <a:off x="0" y="0"/>
          <a:ext cx="3775967" cy="37759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AE170-08D3-40E6-83CE-B3007E2CA1A9}">
      <dsp:nvSpPr>
        <dsp:cNvPr id="0" name=""/>
        <dsp:cNvSpPr/>
      </dsp:nvSpPr>
      <dsp:spPr>
        <a:xfrm>
          <a:off x="1887983" y="0"/>
          <a:ext cx="5168799" cy="37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22 267,8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0"/>
        <a:ext cx="2584399" cy="604154"/>
      </dsp:txXfrm>
    </dsp:sp>
    <dsp:sp modelId="{FDE8B540-3F10-482F-8B2C-6B6F40D14329}">
      <dsp:nvSpPr>
        <dsp:cNvPr id="0" name=""/>
        <dsp:cNvSpPr/>
      </dsp:nvSpPr>
      <dsp:spPr>
        <a:xfrm>
          <a:off x="396476" y="604154"/>
          <a:ext cx="2983014" cy="298301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B613C-6631-4C12-A8FA-7FA941E591F9}">
      <dsp:nvSpPr>
        <dsp:cNvPr id="0" name=""/>
        <dsp:cNvSpPr/>
      </dsp:nvSpPr>
      <dsp:spPr>
        <a:xfrm>
          <a:off x="1887983" y="604154"/>
          <a:ext cx="5168799" cy="2983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91 511,8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604154"/>
        <a:ext cx="2584399" cy="604154"/>
      </dsp:txXfrm>
    </dsp:sp>
    <dsp:sp modelId="{23B3066B-31D6-4905-BBBC-727DA6A3543B}">
      <dsp:nvSpPr>
        <dsp:cNvPr id="0" name=""/>
        <dsp:cNvSpPr/>
      </dsp:nvSpPr>
      <dsp:spPr>
        <a:xfrm>
          <a:off x="792953" y="1208309"/>
          <a:ext cx="2190061" cy="21900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D1504-77AE-4E37-BC8D-95BADE2CF5E3}">
      <dsp:nvSpPr>
        <dsp:cNvPr id="0" name=""/>
        <dsp:cNvSpPr/>
      </dsp:nvSpPr>
      <dsp:spPr>
        <a:xfrm>
          <a:off x="1887983" y="1208309"/>
          <a:ext cx="5168799" cy="2190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4 966,9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1208309"/>
        <a:ext cx="2584399" cy="604154"/>
      </dsp:txXfrm>
    </dsp:sp>
    <dsp:sp modelId="{116AD224-4262-4B45-B776-D8D72618303B}">
      <dsp:nvSpPr>
        <dsp:cNvPr id="0" name=""/>
        <dsp:cNvSpPr/>
      </dsp:nvSpPr>
      <dsp:spPr>
        <a:xfrm>
          <a:off x="1189429" y="1812464"/>
          <a:ext cx="1397108" cy="13971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673C-0C9A-4D60-A8CC-8416D52D5C09}">
      <dsp:nvSpPr>
        <dsp:cNvPr id="0" name=""/>
        <dsp:cNvSpPr/>
      </dsp:nvSpPr>
      <dsp:spPr>
        <a:xfrm>
          <a:off x="1887983" y="1812464"/>
          <a:ext cx="5168799" cy="1397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2 021,6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1812464"/>
        <a:ext cx="2584399" cy="604154"/>
      </dsp:txXfrm>
    </dsp:sp>
    <dsp:sp modelId="{8FD9CFC1-3D38-4C69-A01D-FCF71B959B7F}">
      <dsp:nvSpPr>
        <dsp:cNvPr id="0" name=""/>
        <dsp:cNvSpPr/>
      </dsp:nvSpPr>
      <dsp:spPr>
        <a:xfrm>
          <a:off x="1585906" y="2416619"/>
          <a:ext cx="604154" cy="60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02B57B-34D2-48F9-89E8-E116D6658765}">
      <dsp:nvSpPr>
        <dsp:cNvPr id="0" name=""/>
        <dsp:cNvSpPr/>
      </dsp:nvSpPr>
      <dsp:spPr>
        <a:xfrm>
          <a:off x="1887983" y="2416619"/>
          <a:ext cx="5168799" cy="60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2416619"/>
        <a:ext cx="2584399" cy="604154"/>
      </dsp:txXfrm>
    </dsp:sp>
    <dsp:sp modelId="{B0784974-DFCC-44B8-8B03-A2769D235CAC}">
      <dsp:nvSpPr>
        <dsp:cNvPr id="0" name=""/>
        <dsp:cNvSpPr/>
      </dsp:nvSpPr>
      <dsp:spPr>
        <a:xfrm>
          <a:off x="4472383" y="0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0"/>
        <a:ext cx="2584399" cy="604154"/>
      </dsp:txXfrm>
    </dsp:sp>
    <dsp:sp modelId="{6C96AAB4-E6A6-40E2-ABA6-330D909A9990}">
      <dsp:nvSpPr>
        <dsp:cNvPr id="0" name=""/>
        <dsp:cNvSpPr/>
      </dsp:nvSpPr>
      <dsp:spPr>
        <a:xfrm>
          <a:off x="4472383" y="60415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604154"/>
        <a:ext cx="2584399" cy="604154"/>
      </dsp:txXfrm>
    </dsp:sp>
    <dsp:sp modelId="{B7DB808F-B314-41D0-B5A5-926E19689F8C}">
      <dsp:nvSpPr>
        <dsp:cNvPr id="0" name=""/>
        <dsp:cNvSpPr/>
      </dsp:nvSpPr>
      <dsp:spPr>
        <a:xfrm>
          <a:off x="4472383" y="120830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208309"/>
        <a:ext cx="2584399" cy="604154"/>
      </dsp:txXfrm>
    </dsp:sp>
    <dsp:sp modelId="{B0AAF1A8-5F39-415E-B7B6-354F0BD59D86}">
      <dsp:nvSpPr>
        <dsp:cNvPr id="0" name=""/>
        <dsp:cNvSpPr/>
      </dsp:nvSpPr>
      <dsp:spPr>
        <a:xfrm>
          <a:off x="4472383" y="181246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 отдела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812464"/>
        <a:ext cx="2584399" cy="6041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2 125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177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FDC4A2-A1D3-4355-9EA7-7110CA73F74F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5 154,2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367279"/>
        <a:ext cx="2424410" cy="1697087"/>
      </dsp:txXfrm>
    </dsp:sp>
    <dsp:sp modelId="{46E8DF73-7B6D-4DA2-AFF9-3EA3EE904412}">
      <dsp:nvSpPr>
        <dsp:cNvPr id="0" name=""/>
        <dsp:cNvSpPr/>
      </dsp:nvSpPr>
      <dsp:spPr>
        <a:xfrm rot="5400000">
          <a:off x="3707965" y="-2007260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sz="2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области» </a:t>
          </a:r>
          <a:endParaRPr lang="ru-RU" sz="2100" kern="1200" dirty="0"/>
        </a:p>
      </dsp:txBody>
      <dsp:txXfrm rot="5400000">
        <a:off x="3707965" y="-2007260"/>
        <a:ext cx="1575866" cy="5597623"/>
      </dsp:txXfrm>
    </dsp:sp>
    <dsp:sp modelId="{DBF393AE-1A39-4869-A1F7-FC90C3704F37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386,1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2507633"/>
        <a:ext cx="2424410" cy="1697087"/>
      </dsp:txXfrm>
    </dsp:sp>
    <dsp:sp modelId="{671EA223-3499-4E3E-A492-C251B58E7A5D}">
      <dsp:nvSpPr>
        <dsp:cNvPr id="0" name=""/>
        <dsp:cNvSpPr/>
      </dsp:nvSpPr>
      <dsp:spPr>
        <a:xfrm rot="5400000">
          <a:off x="3707965" y="133092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sz="2100" kern="1200" dirty="0"/>
        </a:p>
      </dsp:txBody>
      <dsp:txXfrm rot="5400000">
        <a:off x="3707965" y="133092"/>
        <a:ext cx="1575866" cy="559762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E42D6-A327-49D7-9CF0-4F39C7BCE590}">
      <dsp:nvSpPr>
        <dsp:cNvPr id="0" name=""/>
        <dsp:cNvSpPr/>
      </dsp:nvSpPr>
      <dsp:spPr>
        <a:xfrm rot="10800000">
          <a:off x="425417" y="0"/>
          <a:ext cx="3816424" cy="3816424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0D9D2-F5B1-4EF3-8CD4-8D783F223AEC}">
      <dsp:nvSpPr>
        <dsp:cNvPr id="0" name=""/>
        <dsp:cNvSpPr/>
      </dsp:nvSpPr>
      <dsp:spPr>
        <a:xfrm>
          <a:off x="2382145" y="58881"/>
          <a:ext cx="3234478" cy="6104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кредитов от кредитных организаций </a:t>
          </a:r>
          <a:endParaRPr lang="ru-RU" sz="10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9 354,4 тыс.руб. </a:t>
          </a:r>
          <a:endParaRPr lang="ru-RU" sz="1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2145" y="58881"/>
        <a:ext cx="3234478" cy="610416"/>
      </dsp:txXfrm>
    </dsp:sp>
    <dsp:sp modelId="{5943FBF8-3D2A-4B8E-B0F6-352AE796E670}">
      <dsp:nvSpPr>
        <dsp:cNvPr id="0" name=""/>
        <dsp:cNvSpPr/>
      </dsp:nvSpPr>
      <dsp:spPr>
        <a:xfrm>
          <a:off x="2592277" y="3240359"/>
          <a:ext cx="2827449" cy="4777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25430"/>
              <a:satOff val="8388"/>
              <a:lumOff val="14488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</a:t>
          </a:r>
          <a:r>
            <a:rPr lang="ru-RU" sz="1000" i="1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учету средств бюджетов             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- 16 837,3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2277" y="3240359"/>
        <a:ext cx="2827449" cy="477798"/>
      </dsp:txXfrm>
    </dsp:sp>
    <dsp:sp modelId="{96ADAC03-9343-428B-8B12-01E1BFA564F0}">
      <dsp:nvSpPr>
        <dsp:cNvPr id="0" name=""/>
        <dsp:cNvSpPr/>
      </dsp:nvSpPr>
      <dsp:spPr>
        <a:xfrm>
          <a:off x="2376272" y="833727"/>
          <a:ext cx="3201063" cy="7081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50859"/>
              <a:satOff val="16777"/>
              <a:lumOff val="28976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</a:t>
          </a:r>
          <a:endParaRPr lang="ru-RU" sz="10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6 962,0 тыс.руб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6272" y="833727"/>
        <a:ext cx="3201063" cy="708159"/>
      </dsp:txXfrm>
    </dsp:sp>
    <dsp:sp modelId="{3254556D-73B0-4623-AF23-E11BEC520BE7}">
      <dsp:nvSpPr>
        <dsp:cNvPr id="0" name=""/>
        <dsp:cNvSpPr/>
      </dsp:nvSpPr>
      <dsp:spPr>
        <a:xfrm>
          <a:off x="2376272" y="1693682"/>
          <a:ext cx="3201063" cy="4777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50859"/>
              <a:satOff val="16777"/>
              <a:lumOff val="28976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бюджетных кредитов   9 000,0 тыс.руб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6272" y="1693682"/>
        <a:ext cx="3201063" cy="477798"/>
      </dsp:txXfrm>
    </dsp:sp>
    <dsp:sp modelId="{66FB6C5D-07E8-4069-BC09-5F6CEEA57383}">
      <dsp:nvSpPr>
        <dsp:cNvPr id="0" name=""/>
        <dsp:cNvSpPr/>
      </dsp:nvSpPr>
      <dsp:spPr>
        <a:xfrm>
          <a:off x="2376272" y="2360866"/>
          <a:ext cx="3201063" cy="4777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25430"/>
              <a:satOff val="8388"/>
              <a:lumOff val="14488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бюджетных кредитов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1 028,6 тыс.руб</a:t>
          </a:r>
          <a:r>
            <a:rPr lang="ru-RU" sz="1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6272" y="2360866"/>
        <a:ext cx="3201063" cy="477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0.67325</cdr:x>
      <cdr:y>0.11429</cdr:y>
    </cdr:from>
    <cdr:to>
      <cdr:x>0.99925</cdr:x>
      <cdr:y>0.22857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78088" y="288032"/>
          <a:ext cx="14904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0.689</cdr:x>
      <cdr:y>0.04545</cdr:y>
    </cdr:from>
    <cdr:to>
      <cdr:x>1</cdr:x>
      <cdr:y>0.18182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78357" y="144017"/>
          <a:ext cx="1254091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2019 год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0.02046</cdr:x>
      <cdr:y>0.61644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6" y="3240360"/>
          <a:ext cx="3668387" cy="201622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2020 году сохранилась социальная направленность районного бюджета. 74,45 %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0.68493</cdr:y>
    </cdr:from>
    <cdr:to>
      <cdr:x>1</cdr:x>
      <cdr:y>0.82192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600401"/>
          <a:ext cx="3028395" cy="720080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0.83562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10" y="4392488"/>
          <a:ext cx="3028395" cy="864096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8479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6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chart" Target="../charts/chart12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2020 год (по проекту решения)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:p14="http://schemas.microsoft.com/office/powerpoint/2010/main" xmlns="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2019-2020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2020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2020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2020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01.01.2021 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735 609,9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868 496,9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856 242,2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42 519,7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404,2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83 404,2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252 813,4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313 988,1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311 193,7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427 632,3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439 221,6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430 845,7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12 644,5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31 883,0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30 798,6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- 1 075,9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735 609,9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868 496,9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855 166,3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2020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2020 году составил         856 242,2 тыс. рублей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95536" y="1628800"/>
          <a:ext cx="59766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939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2020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</a:t>
                      </a:r>
                      <a:r>
                        <a:rPr lang="ru-RU" sz="1200" dirty="0" err="1" smtClean="0"/>
                        <a:t>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949 176,2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1 142 997,9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1 072 497,6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113,0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112 700,5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131 043,3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128 281,3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43 492,1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80 632,7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62 443,1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54 142,2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58 407,7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55 741,1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547 724,0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648 323,8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615 219,8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91 410,7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130 586,4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120 768,1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58 642,4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46 818,5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44 008,6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19 049,7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18 503,6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17 874,6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15 650,5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21 030,5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21 030,5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2019-2020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2020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3180813"/>
              </p:ext>
            </p:extLst>
          </p:nvPr>
        </p:nvGraphicFramePr>
        <p:xfrm>
          <a:off x="3851920" y="4149080"/>
          <a:ext cx="208823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98394066"/>
              </p:ext>
            </p:extLst>
          </p:nvPr>
        </p:nvGraphicFramePr>
        <p:xfrm>
          <a:off x="3707904" y="5229200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67544" y="764704"/>
          <a:ext cx="835292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292080" y="1628800"/>
            <a:ext cx="3672408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2020 году по сравнению с 2019 годом увеличились на 29 920 тыс. рублей. Темп роста составил 106,5 %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1628800"/>
          <a:ext cx="496855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2020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1 072 497,6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1844825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74,45 %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798 474,3 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57,36 %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1,67%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4,10%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11,26 %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0,06%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2020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2020 году составил 615 219,8 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29 706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dirty="0" smtClean="0">
                  <a:solidFill>
                    <a:schemeClr val="accent2">
                      <a:lumMod val="50000"/>
                    </a:schemeClr>
                  </a:solidFill>
                </a:rPr>
                <a:t>р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2 476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рублей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2020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120 768,1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2020 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44 008,6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286000" y="1628800"/>
          <a:ext cx="646246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24.12.2019 № 32 «О районном бюджете на 2020 год и плановый период 2021 и 2022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2020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09 декабря 2019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2020 год назначены на 14 мая 2021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30469197"/>
              </p:ext>
            </p:extLst>
          </p:nvPr>
        </p:nvGraphicFramePr>
        <p:xfrm>
          <a:off x="323528" y="1556792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5 540,3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28575448"/>
              </p:ext>
            </p:extLst>
          </p:nvPr>
        </p:nvGraphicFramePr>
        <p:xfrm>
          <a:off x="3347864" y="1412777"/>
          <a:ext cx="561662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79512" y="1412776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- 6 473,4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01.01.2021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18 485,8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01.01.2020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 </a:t>
            </a:r>
            <a:r>
              <a:rPr lang="ru-RU" sz="200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8 122,0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314 783,9 тыс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286000" y="1628800"/>
          <a:ext cx="66064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</a:t>
            </a:r>
            <a:r>
              <a:rPr lang="ru-RU" sz="2200" dirty="0" smtClean="0">
                <a:solidFill>
                  <a:srgbClr val="1F512B"/>
                </a:solidFill>
              </a:rPr>
              <a:t>2020 </a:t>
            </a:r>
            <a:r>
              <a:rPr lang="ru-RU" sz="2200" dirty="0" smtClean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</a:t>
            </a:r>
            <a:r>
              <a:rPr lang="ru-RU" sz="2200" dirty="0" smtClean="0">
                <a:solidFill>
                  <a:srgbClr val="1F512B"/>
                </a:solidFill>
              </a:rPr>
              <a:t>за</a:t>
            </a:r>
            <a:r>
              <a:rPr lang="ru-RU" sz="2200" dirty="0" smtClean="0">
                <a:solidFill>
                  <a:srgbClr val="1F512B"/>
                </a:solidFill>
              </a:rPr>
              <a:t> </a:t>
            </a:r>
            <a:r>
              <a:rPr lang="ru-RU" sz="2200" dirty="0" smtClean="0">
                <a:solidFill>
                  <a:srgbClr val="1F512B"/>
                </a:solidFill>
              </a:rPr>
              <a:t>счет всех источников финансирования)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7250926"/>
              </p:ext>
            </p:extLst>
          </p:nvPr>
        </p:nvGraphicFramePr>
        <p:xfrm>
          <a:off x="323528" y="1340768"/>
          <a:ext cx="8504238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01.01.2021 </a:t>
                      </a:r>
                      <a:r>
                        <a:rPr lang="ru-RU" sz="1600" dirty="0" smtClean="0"/>
                        <a:t>г.</a:t>
                      </a:r>
                      <a:endParaRPr lang="ru-RU" sz="1600" dirty="0"/>
                    </a:p>
                  </a:txBody>
                  <a:tcPr/>
                </a:tc>
              </a:tr>
              <a:tr h="468891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561 448,2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"Развитие культуры и искусства в Тамбовском районе"</a:t>
                      </a:r>
                      <a:endParaRPr lang="ru-RU" sz="13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141 369,4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"Повышение эффективности использования муниципального имущества Тамбовского района"</a:t>
                      </a:r>
                      <a:endParaRPr lang="ru-RU" sz="13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4 528,7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5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района"</a:t>
                      </a:r>
                      <a:endParaRPr lang="ru-RU" sz="13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26 431,7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"Развитие субъектов малого и среднего предпринимательства в  Тамбовском районе"</a:t>
                      </a:r>
                      <a:r>
                        <a:rPr lang="ru-RU" sz="13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3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4 388,5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5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района"</a:t>
                      </a:r>
                      <a:endParaRPr lang="ru-RU" sz="13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138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"Развитие физической культуры, спорта и молодежной политики в Тамбовском районе"</a:t>
                      </a:r>
                      <a:endParaRPr lang="ru-RU" sz="13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14 216,7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</a:t>
            </a:r>
            <a:r>
              <a:rPr lang="ru-RU" sz="2000" dirty="0" smtClean="0">
                <a:solidFill>
                  <a:srgbClr val="1F512B"/>
                </a:solidFill>
              </a:rPr>
              <a:t>за </a:t>
            </a:r>
            <a:r>
              <a:rPr lang="ru-RU" sz="2000" dirty="0" smtClean="0">
                <a:solidFill>
                  <a:srgbClr val="1F512B"/>
                </a:solidFill>
              </a:rPr>
              <a:t>2020 </a:t>
            </a:r>
            <a:r>
              <a:rPr lang="ru-RU" sz="2000" dirty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(продолжение)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6244371"/>
              </p:ext>
            </p:extLst>
          </p:nvPr>
        </p:nvGraphicFramePr>
        <p:xfrm>
          <a:off x="323528" y="1196753"/>
          <a:ext cx="8504238" cy="5404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5893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01.01.2021 </a:t>
                      </a:r>
                      <a:r>
                        <a:rPr lang="ru-RU" sz="1600" dirty="0" smtClean="0"/>
                        <a:t>г.</a:t>
                      </a:r>
                      <a:endParaRPr lang="ru-RU" sz="1600" dirty="0"/>
                    </a:p>
                  </a:txBody>
                  <a:tcPr/>
                </a:tc>
              </a:tr>
              <a:tr h="70675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5 493,6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«Развитие образования Тамбовского района»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285 100,4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645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«Развитие сельского хозяйства и регулирование рынков сельскохозяйственной продукции, сырья и продовольствия Тамбовского района Амурской области»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5 540,3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«Повышение эффективности деятельности органов местного самоуправления власти и управления в Тамбовском районе»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16 651,0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632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«Обеспечение доступным и качественным жильем населения Тамбовского района»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2 248,7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70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«Развитие транспортного комплекса Тамбовского района»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45 986,2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70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"Обращение с отходами, в том числе с твердыми коммунальными отходами на территории Тамбовского района"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4 653,6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102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«Комплексное развитие сельских территорий в Тамбовском районе»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4 323,3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2020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sz="1600" dirty="0" smtClean="0"/>
              <a:t>       Наращивание внутреннего налогового потенциала, прежде всего за счет мер по борьбе с «теневым» сектором экономики.</a:t>
            </a:r>
          </a:p>
          <a:p>
            <a:pPr lvl="0"/>
            <a:r>
              <a:rPr lang="ru-RU" sz="1600" dirty="0" smtClean="0"/>
              <a:t>       Совершенствование районных нормативно-правовых актов о налогах, мониторинг их соответствия федеральному и областному законодательству.    </a:t>
            </a:r>
          </a:p>
          <a:p>
            <a:pPr lvl="0"/>
            <a:r>
              <a:rPr lang="ru-RU" sz="1600" dirty="0" smtClean="0"/>
              <a:t>       Активизация мероприятий по снижению задолженности в бюджет предприятий и организаций всех организационно-правовых форм и форм собственности, в том числе в рамках созданных рабочих групп.  </a:t>
            </a:r>
          </a:p>
          <a:p>
            <a:pPr lvl="0"/>
            <a:r>
              <a:rPr lang="ru-RU" sz="1600" dirty="0" smtClean="0"/>
              <a:t>       Взаимодействие с крупными налогоплательщиками Тамбовского муниципального района в целях предотвращения снижения платежей в бюджет и роста задолженности по налогам; проведение работы с недоимщиками по выявлению причин неплатежей и выработке предложений и рекомендаций по принятию мер к снижению образовавшейся задолженности.</a:t>
            </a:r>
          </a:p>
          <a:p>
            <a:pPr lvl="0"/>
            <a:r>
              <a:rPr lang="ru-RU" sz="1600" dirty="0" smtClean="0"/>
              <a:t>      Организация тесного взаимодействия с организациями и предприятиями, реализующими инвестиционные проекты на территории района, по вопросам оформления трудовых отношений с работниками в установленном законодательстве порядке с целью получения максимально возможных сумм налога на доходы физических лиц.</a:t>
            </a:r>
          </a:p>
          <a:p>
            <a:pPr lvl="0"/>
            <a:r>
              <a:rPr lang="ru-RU" sz="1600" dirty="0" smtClean="0"/>
              <a:t>      Стимулирование предпринимательской деятельности, в том числе посредством оказания финансовой поддержки в виде субсидий малому и среднему предпринимательству.</a:t>
            </a:r>
          </a:p>
          <a:p>
            <a:pPr lvl="0"/>
            <a:r>
              <a:rPr lang="ru-RU" sz="1600" dirty="0" smtClean="0"/>
              <a:t>      Усиление контроля полноты исчисления и своевременностью перечисления в бюджет налоговыми агентами сумм налога на доходы физических лиц за истекшие годы и текущие налоговые периоды.</a:t>
            </a:r>
          </a:p>
          <a:p>
            <a:pPr lvl="0"/>
            <a:r>
              <a:rPr lang="ru-RU" sz="1600" dirty="0" smtClean="0"/>
              <a:t>      Усиление мероприятий по повышению собираемости налогов за счет улучшения налогового администрирования:</a:t>
            </a:r>
          </a:p>
          <a:p>
            <a:pPr>
              <a:buNone/>
            </a:pPr>
            <a:r>
              <a:rPr lang="ru-RU" sz="1600" dirty="0" smtClean="0"/>
              <a:t>                - мониторинг недоимки в разрезе видов налогов, поступающих в местные бюджеты;</a:t>
            </a:r>
          </a:p>
          <a:p>
            <a:pPr>
              <a:buNone/>
            </a:pPr>
            <a:r>
              <a:rPr lang="ru-RU" sz="1600" dirty="0" smtClean="0"/>
              <a:t>                - совершенствование налогового учета и налоговой статистики;</a:t>
            </a:r>
          </a:p>
          <a:p>
            <a:pPr>
              <a:buNone/>
            </a:pPr>
            <a:r>
              <a:rPr lang="ru-RU" sz="1600" dirty="0" smtClean="0"/>
              <a:t>                - повышение эффективности контрольной работы;</a:t>
            </a:r>
          </a:p>
          <a:p>
            <a:pPr>
              <a:buNone/>
            </a:pPr>
            <a:r>
              <a:rPr lang="ru-RU" sz="1600" dirty="0" smtClean="0"/>
              <a:t>                - содействие укреплению налоговой дисциплины;</a:t>
            </a:r>
          </a:p>
          <a:p>
            <a:pPr>
              <a:buNone/>
            </a:pPr>
            <a:r>
              <a:rPr lang="ru-RU" sz="1600" dirty="0" smtClean="0"/>
              <a:t>                - совершенствование методов информирования налогоплательщиков и проведения работы с ними;</a:t>
            </a:r>
          </a:p>
          <a:p>
            <a:pPr>
              <a:buNone/>
            </a:pPr>
            <a:r>
              <a:rPr lang="ru-RU" sz="1600" dirty="0" smtClean="0"/>
              <a:t>                - оперативное принятие совместных решений по </a:t>
            </a:r>
            <a:r>
              <a:rPr lang="ru-RU" sz="1600" dirty="0" err="1" smtClean="0"/>
              <a:t>системообразующим</a:t>
            </a:r>
            <a:r>
              <a:rPr lang="ru-RU" sz="1600" dirty="0" smtClean="0"/>
              <a:t> предприятиям района, ухудшающим финансово-экономические показатели для стабилизации их работы и сокращения недоимки по налогам в бюджет района;</a:t>
            </a:r>
          </a:p>
          <a:p>
            <a:pPr>
              <a:buNone/>
            </a:pPr>
            <a:r>
              <a:rPr lang="ru-RU" sz="1600" dirty="0" smtClean="0"/>
              <a:t>                - совершенствование работы и внедрение системы анализа налогового потенциала от использования имущества и земель всех форм собственности.</a:t>
            </a:r>
          </a:p>
          <a:p>
            <a:pPr lvl="0"/>
            <a:r>
              <a:rPr lang="ru-RU" sz="1600" dirty="0" smtClean="0"/>
              <a:t>      Продолжение работы по идентификации правообладателей земельных участков.</a:t>
            </a:r>
          </a:p>
          <a:p>
            <a:r>
              <a:rPr lang="ru-RU" sz="1600" dirty="0" smtClean="0"/>
              <a:t>      В целях увеличения доходной части бюджета необходимо обеспечить полноту учета налогоплательщиков,  осуществляющих деятельность на территории Тамбовского района.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2020 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400" dirty="0" smtClean="0"/>
              <a:t>реализация эффективной бюджетной политики, направленной на долгосрочную устойчивость и сбалансированность бюджета Тамбовского района, совершенствование нормативно-правового регулирования бюджетного процесса Тамбовского района;</a:t>
            </a:r>
          </a:p>
          <a:p>
            <a:pPr lvl="0"/>
            <a:r>
              <a:rPr lang="ru-RU" sz="1400" dirty="0" smtClean="0"/>
              <a:t>оптимизация структуры бюджетных расходов в целях мобилизации ресурсов на приоритетные направления;</a:t>
            </a:r>
          </a:p>
          <a:p>
            <a:pPr lvl="0"/>
            <a:r>
              <a:rPr lang="ru-RU" sz="1400" dirty="0" smtClean="0"/>
              <a:t>повышение эффективности управления бюджетными расходами, в том числе за счет повышения эффективности оказания муниципальных услуг, эффективности системы муниципального финансового контроля и контроля в сфере закупок, повышения эффективности и результативности инструментов программно-целевого управления, открытости бюджетной политики Тамбовского района;</a:t>
            </a:r>
          </a:p>
          <a:p>
            <a:pPr lvl="0"/>
            <a:r>
              <a:rPr lang="ru-RU" sz="1400" dirty="0" smtClean="0"/>
              <a:t>повышение эффективности казначейского контроля закупок через интеграцию бюджетного и закупочного процессов за счет автоматизации контрольных процедур, создания условий для минимизации дебиторской задолженности по контрактам, развития информационного пространства в целях повышения прозрачности и подотчетности;</a:t>
            </a:r>
          </a:p>
          <a:p>
            <a:pPr lvl="0"/>
            <a:r>
              <a:rPr lang="ru-RU" sz="1400" dirty="0" smtClean="0"/>
              <a:t>обеспечение сбалансированности прогнозов бюджета Тамбовского района.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2020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923 632,0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1 133 643,5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1 078 971,1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188 022,1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265 146,6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223 804,8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84,4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735 609,9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868 496,9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855 166,3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98,5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923 632,0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1 142 997,9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1 072 497,6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93,8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9 354,4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6 473,5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-69,2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2018-2020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323528" y="1484784"/>
          <a:ext cx="432048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763688" y="1628800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2018 год</a:t>
            </a:r>
            <a:endParaRPr lang="ru-RU" sz="1100" b="1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4860032" y="1628800"/>
          <a:ext cx="403244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2286000" y="3717032"/>
          <a:ext cx="4572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2016-2020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11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899592" y="3717032"/>
          <a:ext cx="761459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2020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196 333,0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265 146,6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223 804,8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117 318,0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135 201,9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128 281,7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7 721,0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7 192,5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7 060,6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15 374,3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19 234,6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15 714,1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2 968,3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36 876,2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47 033,8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37 954,7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11 355,8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50 385,9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27 988,8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4 469,8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2 635,4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750 981,3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868 496,9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855 166,3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947 314,3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1 133 643,5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1 078 971,1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2020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2020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64088" y="1988840"/>
            <a:ext cx="3672408" cy="2232248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2020 году поступление налога на доходы физических лиц в районный бюджет составило 128 281,7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79512" y="1484784"/>
          <a:ext cx="48965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323528" y="1484784"/>
          <a:ext cx="48965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19795</TotalTime>
  <Words>1837</Words>
  <Application>Microsoft Office PowerPoint</Application>
  <PresentationFormat>Экран (4:3)</PresentationFormat>
  <Paragraphs>531</Paragraphs>
  <Slides>24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2020 год (по проекту решения)</vt:lpstr>
      <vt:lpstr>Слайд 2</vt:lpstr>
      <vt:lpstr>Основные направления бюджетной  и налоговой политики в 2020 году</vt:lpstr>
      <vt:lpstr>Основные направления бюджетной  и налоговой политики в 2020 году (продолжение)</vt:lpstr>
      <vt:lpstr>Основные характеристики районного бюджета за 2020 год</vt:lpstr>
      <vt:lpstr>Характеристика доходной части районного бюджета за 2018-2020 годы</vt:lpstr>
      <vt:lpstr>Динамика поступления налоговых и неналоговых доходов в районный бюджет   за 2016-2020 годы, тыс.руб.</vt:lpstr>
      <vt:lpstr>Слайд 8</vt:lpstr>
      <vt:lpstr>Структура налоговых и неналоговых доходов  районного бюджета в 2020 году</vt:lpstr>
      <vt:lpstr>Динамика поступления в 2019-2020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2020 году </vt:lpstr>
      <vt:lpstr>Безвозмездные поступления в районный бюджет в 2020 году (тыс.руб.)</vt:lpstr>
      <vt:lpstr>Слайд 13</vt:lpstr>
      <vt:lpstr>Структура расходов районного бюджета в 2020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2020 году</vt:lpstr>
      <vt:lpstr>Расходы на образование в 2020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2020 год на реализацию муниципальных программ (за счет всех источников финансирования)</vt:lpstr>
      <vt:lpstr>Расходы муниципального образования за 2020 год на реализацию муниципальных программ (продолжение)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720</cp:revision>
  <cp:lastPrinted>2016-03-17T09:45:27Z</cp:lastPrinted>
  <dcterms:created xsi:type="dcterms:W3CDTF">2014-01-10T08:52:59Z</dcterms:created>
  <dcterms:modified xsi:type="dcterms:W3CDTF">2021-03-31T02:05:35Z</dcterms:modified>
</cp:coreProperties>
</file>