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08" r:id="rId2"/>
    <p:sldId id="416" r:id="rId3"/>
    <p:sldId id="409" r:id="rId4"/>
    <p:sldId id="410" r:id="rId5"/>
    <p:sldId id="411" r:id="rId6"/>
    <p:sldId id="412" r:id="rId7"/>
    <p:sldId id="413" r:id="rId8"/>
    <p:sldId id="414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0000"/>
    <a:srgbClr val="F276E0"/>
    <a:srgbClr val="E0E7B7"/>
    <a:srgbClr val="C7EBB3"/>
    <a:srgbClr val="D3F6A8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93" autoAdjust="0"/>
    <p:restoredTop sz="86437" autoAdjust="0"/>
  </p:normalViewPr>
  <p:slideViewPr>
    <p:cSldViewPr>
      <p:cViewPr>
        <p:scale>
          <a:sx n="75" d="100"/>
          <a:sy n="75" d="100"/>
        </p:scale>
        <p:origin x="-960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96A8E9-ADFA-41D7-BD3A-6272B69E7C75}" type="datetimeFigureOut">
              <a:rPr lang="ru-RU"/>
              <a:pPr>
                <a:defRPr/>
              </a:pPr>
              <a:t>15.07.2020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CB33CC-3D6D-454E-8629-6ED9D0C78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0B11-6875-4006-B87B-B7A91E63F031}" type="datetimeFigureOut">
              <a:rPr lang="ru-RU"/>
              <a:pPr>
                <a:defRPr/>
              </a:pPr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71DB-613B-4027-8FF0-1CC397F50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CE28-2EE8-460D-A1E5-A20904054A6D}" type="datetimeFigureOut">
              <a:rPr lang="ru-RU"/>
              <a:pPr>
                <a:defRPr/>
              </a:pPr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3F20-E67C-48D9-B389-D25990CE8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A53F0-AA3B-4EBE-9D43-59EFF77A2EBB}" type="datetimeFigureOut">
              <a:rPr lang="ru-RU"/>
              <a:pPr>
                <a:defRPr/>
              </a:pPr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86AF-E37A-427F-80D3-3D2BC3D3C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D0219-0B8A-4C9E-A4EE-186F73DE7867}" type="datetimeFigureOut">
              <a:rPr lang="ru-RU"/>
              <a:pPr>
                <a:defRPr/>
              </a:pPr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51EB-39F2-422B-81A7-C34D94596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9F55-46FB-4A47-8027-B329B0153067}" type="datetimeFigureOut">
              <a:rPr lang="ru-RU"/>
              <a:pPr>
                <a:defRPr/>
              </a:pPr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59F9-B403-4D08-8C7F-6D9357ED6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DB6E-CF01-4E4A-9C7E-BB40160C8DB0}" type="datetimeFigureOut">
              <a:rPr lang="ru-RU"/>
              <a:pPr>
                <a:defRPr/>
              </a:pPr>
              <a:t>15.07.2020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5E8B-42F4-4231-A8AC-C7FC45277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A0F7-FD7A-4D76-B19B-863B6AFFE754}" type="datetimeFigureOut">
              <a:rPr lang="ru-RU"/>
              <a:pPr>
                <a:defRPr/>
              </a:pPr>
              <a:t>15.07.2020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602B-2B8E-4ADD-ADE2-0560B3F5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CB18-76A4-4502-A3EF-8D4BF9E41B16}" type="datetimeFigureOut">
              <a:rPr lang="ru-RU"/>
              <a:pPr>
                <a:defRPr/>
              </a:pPr>
              <a:t>15.07.2020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42DA-4E74-43B6-8168-16C2EAD55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C3D1-D9D6-430E-BBB0-7757D1D312EA}" type="datetimeFigureOut">
              <a:rPr lang="ru-RU"/>
              <a:pPr>
                <a:defRPr/>
              </a:pPr>
              <a:t>15.07.2020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DD094-E0EA-406F-AF02-8343833FC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84F4-6B67-486C-BFC6-91B515D01D35}" type="datetimeFigureOut">
              <a:rPr lang="ru-RU"/>
              <a:pPr>
                <a:defRPr/>
              </a:pPr>
              <a:t>15.07.2020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A302-09B2-4395-8941-4130247AC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8F61-4FA7-45FE-9805-67CB495410EB}" type="datetimeFigureOut">
              <a:rPr lang="ru-RU"/>
              <a:pPr>
                <a:defRPr/>
              </a:pPr>
              <a:t>15.07.2020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3A229-F1AB-48AD-BF55-2EBBAC25E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C39A92-178F-4F1E-B190-1912F171075F}" type="datetimeFigureOut">
              <a:rPr lang="ru-RU"/>
              <a:pPr>
                <a:defRPr/>
              </a:pPr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F17168-F545-4304-BCE4-1E029B8A4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12" descr="C:\Users\KorolkoEA\Desktop\nevsk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508500"/>
            <a:ext cx="280828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C:\Users\KorolkoEA\Desktop\Infrastruktura-gorodskogo-rayo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4500563"/>
            <a:ext cx="2732088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C:\Users\KorolkoEA\Desktop\i177320-contentImage1_1-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" y="4508500"/>
            <a:ext cx="3024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85750" y="142875"/>
            <a:ext cx="4714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Franklin Gothic Book" pitchFamily="34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39713" y="2746375"/>
            <a:ext cx="7356475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2910" y="2428868"/>
            <a:ext cx="8001056" cy="177279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БЮДЖЕТ ДЛЯ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ГРАЖДАН </a:t>
            </a:r>
          </a:p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по внесению изменений в решение районного Совета народных депутатов «О районном бюджете на 2020 год и плановый период 2021 и 2022 годов от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22.06.2020 № 21  </a:t>
            </a:r>
            <a:endParaRPr lang="ru-RU" altLang="ru-RU" sz="2000" b="1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660033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7" name="Picture 12" descr="Гер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428604"/>
            <a:ext cx="8572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4" descr="http://www.tambr.ru/images/932/thumbs/DSC0746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285750"/>
            <a:ext cx="2928938" cy="22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6" descr="DSC07230_Cop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38" y="428625"/>
            <a:ext cx="3071812" cy="207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620688"/>
            <a:ext cx="5904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СОДЕРЖАНИЕ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1412776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доходах …………………………………..……….….………2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расходах (в разрезе программ) ……………………….3 -4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источниках …………………………………………………..5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основных параметров бюджета ……………………………6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Контактная информация…………………………………………………….7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2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861299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22.06.2020 № 21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0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всего, в том числе: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923 632 032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010 347 871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86 715 839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4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161 152 797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165 066 087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+ 3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913 290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958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26 869 295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45 680 369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+ 18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811 074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735 609 940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799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601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415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991 475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116632"/>
            <a:ext cx="8712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 </a:t>
            </a:r>
          </a:p>
          <a:p>
            <a:pPr algn="ctr">
              <a:spcBef>
                <a:spcPct val="5000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164288" y="548680"/>
            <a:ext cx="1979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980728"/>
          <a:ext cx="9001156" cy="6048672"/>
        </p:xfrm>
        <a:graphic>
          <a:graphicData uri="http://schemas.openxmlformats.org/drawingml/2006/table">
            <a:tbl>
              <a:tblPr/>
              <a:tblGrid>
                <a:gridCol w="3923927"/>
                <a:gridCol w="1800200"/>
                <a:gridCol w="1776386"/>
                <a:gridCol w="1500643"/>
              </a:tblGrid>
              <a:tr h="1102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муниципальной программы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22.06.2020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1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и сохранение культуры и искусства в Тамбовском районе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116 401 299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121 015 646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+ 4 614 347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использования муниципального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имущества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4 095 411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885 542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- 209 869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управления муниципальными финансами и муниципальным долгом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21 360 978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153 847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+ 792 869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4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субъектов малого и среднего предпринимательства в Тамбовском районе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3 129 691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3 370 941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+ 241 250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Энергосбережение и повышение энергетической эффективности в муниципальных учреждениях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+ 400 000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3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физической культуры,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спорта и молодежной политики в Тамбовском районе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8 839 361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419 171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+ 6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579 810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0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Снижение рисков и смягчение последствий чрезвычайных ситуаций природного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техногенного характера, а также обеспечение безопасности населения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+ 210 000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продолжение РАСХОДЫ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4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61804"/>
        </p:xfrm>
        <a:graphic>
          <a:graphicData uri="http://schemas.openxmlformats.org/drawingml/2006/table">
            <a:tbl>
              <a:tblPr/>
              <a:tblGrid>
                <a:gridCol w="3061003"/>
                <a:gridCol w="2232248"/>
                <a:gridCol w="1872208"/>
                <a:gridCol w="1692852"/>
              </a:tblGrid>
              <a:tr h="991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22.06.2020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образования Тамбовского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249 608 429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263 540 631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+ 13 932 202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регулирование рынков сельскохозяйственной продукции, сырья и продовольствия Тамбовского района Амурской области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4 603 373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4 107 130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- 496 243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деятельности органов муниципальной власти и управления в Тамбовском районе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20 495 923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12 932 507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-7 563 416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1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доступным и качественным жильем населения Тамбовского района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1 828 500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2 429 694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+ 601 194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транспортного комплекса Тамбовского района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20 742 603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28 666 231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+ 7 923 628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Обращение с отходами, в том числе с твердыми коммунальными отходами на территории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4 476 871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+ 4 476 871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Комплексное развитие сельских территорий в Тамбовском районе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4 219 897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4 323 294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+ 103 397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Непрограммные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расходы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468 166 567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523 276 366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55 109 799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923 632 032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010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347 871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+ 86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715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839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188640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692696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5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124745"/>
          <a:ext cx="8858311" cy="5733257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066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22.06.2020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4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74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Разница между привлеченными и погашенными муниципальным образованием кредитами кредитных организаций в валюте Российской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Федерации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- 6 685 713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- 6 685 713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4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Изменение остатков средств на счетах по учету средств местного бюджета в течение соответствующего финансового года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685 713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685 713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17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Иные источники внутреннего финансирования дефицита местного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 источников внутреннего финансирования дефицита районного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6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29288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</a:t>
                      </a:r>
                      <a:r>
                        <a:rPr lang="ru-RU" sz="1600" b="1" smtClean="0">
                          <a:latin typeface="Times New Roman"/>
                          <a:ea typeface="Times New Roman"/>
                          <a:cs typeface="Times New Roman"/>
                        </a:rPr>
                        <a:t>Совета </a:t>
                      </a:r>
                      <a:r>
                        <a:rPr lang="ru-RU" sz="1600" b="1" smtClean="0">
                          <a:latin typeface="Times New Roman"/>
                          <a:ea typeface="Times New Roman"/>
                          <a:cs typeface="Times New Roman"/>
                        </a:rPr>
                        <a:t>22.06.2020 </a:t>
                      </a:r>
                      <a:r>
                        <a:rPr lang="ru-RU" sz="1600" b="1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600" b="1" smtClean="0">
                          <a:latin typeface="Times New Roman"/>
                          <a:ea typeface="Times New Roman"/>
                          <a:cs typeface="Times New Roman"/>
                        </a:rPr>
                        <a:t>21)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923 632 032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010 347 871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+ 86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715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839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923 632 032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010 347 871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+ 86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715 839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ПРОФИЦИТ (+),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ДЕФИЦИТ (-)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7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КОНТАКТНАЯ ИНФОРМАЦИЯ ДЛЯ ГРАЖДАН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1196752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Финансовое управление администрации Тамбовского района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endParaRPr lang="ru-RU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МЕСТОНАХОЖДЕНИЕ: 676950 Амурская область, с.Тамбовка, ул. Ленинская, 90, </a:t>
            </a:r>
            <a:r>
              <a:rPr lang="ru-RU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каб</a:t>
            </a: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 4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Тел. 8(41638)21092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3284984"/>
            <a:ext cx="5454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ЧАСЫ  РАБОТЫ: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ПН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     8.00 – 16.00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11783</TotalTime>
  <Words>806</Words>
  <Application>Microsoft Office PowerPoint</Application>
  <PresentationFormat>Экран (4:3)</PresentationFormat>
  <Paragraphs>201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Bigi</dc:creator>
  <cp:lastModifiedBy>Журко_ОА</cp:lastModifiedBy>
  <cp:revision>1084</cp:revision>
  <dcterms:created xsi:type="dcterms:W3CDTF">2009-11-28T13:13:59Z</dcterms:created>
  <dcterms:modified xsi:type="dcterms:W3CDTF">2020-07-15T01:30:13Z</dcterms:modified>
</cp:coreProperties>
</file>