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408" r:id="rId2"/>
    <p:sldId id="416" r:id="rId3"/>
    <p:sldId id="409" r:id="rId4"/>
    <p:sldId id="410" r:id="rId5"/>
    <p:sldId id="411" r:id="rId6"/>
    <p:sldId id="412" r:id="rId7"/>
    <p:sldId id="413" r:id="rId8"/>
    <p:sldId id="414" r:id="rId9"/>
  </p:sldIdLst>
  <p:sldSz cx="9144000" cy="6858000" type="screen4x3"/>
  <p:notesSz cx="6797675" cy="992822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E0000"/>
    <a:srgbClr val="F276E0"/>
    <a:srgbClr val="E0E7B7"/>
    <a:srgbClr val="C7EBB3"/>
    <a:srgbClr val="D3F6A8"/>
  </p:clrMru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93" autoAdjust="0"/>
    <p:restoredTop sz="86437" autoAdjust="0"/>
  </p:normalViewPr>
  <p:slideViewPr>
    <p:cSldViewPr>
      <p:cViewPr>
        <p:scale>
          <a:sx n="75" d="100"/>
          <a:sy n="75" d="100"/>
        </p:scale>
        <p:origin x="-960" y="-82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6" y="0"/>
    </p:cViewPr>
  </p:outlineViewPr>
  <p:notesTextViewPr>
    <p:cViewPr>
      <p:scale>
        <a:sx n="150" d="100"/>
        <a:sy n="15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EE96A8E9-ADFA-41D7-BD3A-6272B69E7C75}" type="datetimeFigureOut">
              <a:rPr lang="ru-RU"/>
              <a:pPr>
                <a:defRPr/>
              </a:pPr>
              <a:t>16.09.2020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5629"/>
            <a:ext cx="5438775" cy="44679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9671"/>
            <a:ext cx="2946400" cy="49696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9671"/>
            <a:ext cx="2946400" cy="49696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38CB33CC-3D6D-454E-8629-6ED9D0C783A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7411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BD7ABCB-AE58-45EA-B46B-609498B63487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7411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BD7ABCB-AE58-45EA-B46B-609498B63487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7411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BD7ABCB-AE58-45EA-B46B-609498B63487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ru-R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7411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BD7ABCB-AE58-45EA-B46B-609498B63487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ru-RU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7411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BD7ABCB-AE58-45EA-B46B-609498B63487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ru-RU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7411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BD7ABCB-AE58-45EA-B46B-609498B63487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ru-RU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7411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BD7ABCB-AE58-45EA-B46B-609498B63487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0E0B11-6875-4006-B87B-B7A91E63F031}" type="datetimeFigureOut">
              <a:rPr lang="ru-RU"/>
              <a:pPr>
                <a:defRPr/>
              </a:pPr>
              <a:t>16.09.2020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DA71DB-613B-4027-8FF0-1CC397F5065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45CE28-2EE8-460D-A1E5-A20904054A6D}" type="datetimeFigureOut">
              <a:rPr lang="ru-RU"/>
              <a:pPr>
                <a:defRPr/>
              </a:pPr>
              <a:t>16.09.2020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93F20-E67C-48D9-B389-D25990CE805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4A53F0-AA3B-4EBE-9D43-59EFF77A2EBB}" type="datetimeFigureOut">
              <a:rPr lang="ru-RU"/>
              <a:pPr>
                <a:defRPr/>
              </a:pPr>
              <a:t>16.09.2020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3786AF-E37A-427F-80D3-3D2BC3D3CD2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BD0219-0B8A-4C9E-A4EE-186F73DE7867}" type="datetimeFigureOut">
              <a:rPr lang="ru-RU"/>
              <a:pPr>
                <a:defRPr/>
              </a:pPr>
              <a:t>16.09.2020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6951EB-39F2-422B-81A7-C34D94596DB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9E9F55-46FB-4A47-8027-B329B0153067}" type="datetimeFigureOut">
              <a:rPr lang="ru-RU"/>
              <a:pPr>
                <a:defRPr/>
              </a:pPr>
              <a:t>16.09.2020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E59F9-B403-4D08-8C7F-6D9357ED6D2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44DB6E-CF01-4E4A-9C7E-BB40160C8DB0}" type="datetimeFigureOut">
              <a:rPr lang="ru-RU"/>
              <a:pPr>
                <a:defRPr/>
              </a:pPr>
              <a:t>16.09.2020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E15E8B-42F4-4231-A8AC-C7FC452772A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E2A0F7-FD7A-4D76-B19B-863B6AFFE754}" type="datetimeFigureOut">
              <a:rPr lang="ru-RU"/>
              <a:pPr>
                <a:defRPr/>
              </a:pPr>
              <a:t>16.09.2020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F0602B-2B8E-4ADD-ADE2-0560B3F52B7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B8CB18-76A4-4502-A3EF-8D4BF9E41B16}" type="datetimeFigureOut">
              <a:rPr lang="ru-RU"/>
              <a:pPr>
                <a:defRPr/>
              </a:pPr>
              <a:t>16.09.2020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1942DA-4E74-43B6-8168-16C2EAD55E0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3CC3D1-D9D6-430E-BBB0-7757D1D312EA}" type="datetimeFigureOut">
              <a:rPr lang="ru-RU"/>
              <a:pPr>
                <a:defRPr/>
              </a:pPr>
              <a:t>16.09.2020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9DD094-E0EA-406F-AF02-8343833FC80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1284F4-6B67-486C-BFC6-91B515D01D35}" type="datetimeFigureOut">
              <a:rPr lang="ru-RU"/>
              <a:pPr>
                <a:defRPr/>
              </a:pPr>
              <a:t>16.09.2020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D1A302-09B2-4395-8941-4130247AC89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BE8F61-4FA7-45FE-9805-67CB495410EB}" type="datetimeFigureOut">
              <a:rPr lang="ru-RU"/>
              <a:pPr>
                <a:defRPr/>
              </a:pPr>
              <a:t>16.09.2020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43A229-F1AB-48AD-BF55-2EBBAC25E1B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3315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8C39A92-178F-4F1E-B190-1912F171075F}" type="datetimeFigureOut">
              <a:rPr lang="ru-RU"/>
              <a:pPr>
                <a:defRPr/>
              </a:pPr>
              <a:t>16.09.2020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CF17168-F545-4304-BCE4-1E029B8A453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5" name="Picture 12" descr="C:\Users\KorolkoEA\Desktop\nevskog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84888" y="4508500"/>
            <a:ext cx="2808287" cy="200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6" name="Picture 14" descr="C:\Users\KorolkoEA\Desktop\Infrastruktura-gorodskogo-rayona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43250" y="4500563"/>
            <a:ext cx="2732088" cy="217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4" name="Picture 10" descr="C:\Users\KorolkoEA\Desktop\i177320-contentImage1_1-original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4925" y="4508500"/>
            <a:ext cx="3024188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1" name="TextBox 4"/>
          <p:cNvSpPr txBox="1">
            <a:spLocks noChangeArrowheads="1"/>
          </p:cNvSpPr>
          <p:nvPr/>
        </p:nvSpPr>
        <p:spPr bwMode="auto">
          <a:xfrm>
            <a:off x="285750" y="142875"/>
            <a:ext cx="47148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 altLang="ru-RU">
              <a:latin typeface="Franklin Gothic Book" pitchFamily="34" charset="0"/>
            </a:endParaRPr>
          </a:p>
        </p:txBody>
      </p:sp>
      <p:sp>
        <p:nvSpPr>
          <p:cNvPr id="132100" name="Text Box 4"/>
          <p:cNvSpPr txBox="1">
            <a:spLocks noChangeArrowheads="1"/>
          </p:cNvSpPr>
          <p:nvPr/>
        </p:nvSpPr>
        <p:spPr bwMode="auto">
          <a:xfrm>
            <a:off x="239713" y="2746375"/>
            <a:ext cx="7356475" cy="1255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05000"/>
              </a:lnSpc>
            </a:pPr>
            <a:endParaRPr lang="ru-RU" altLang="ru-RU" sz="3600" b="1">
              <a:latin typeface="Times New Roman" pitchFamily="18" charset="0"/>
            </a:endParaRPr>
          </a:p>
          <a:p>
            <a:pPr algn="ctr">
              <a:lnSpc>
                <a:spcPct val="105000"/>
              </a:lnSpc>
            </a:pPr>
            <a:endParaRPr lang="ru-RU" altLang="ru-RU" sz="3600" b="1">
              <a:latin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42910" y="2428868"/>
            <a:ext cx="8001056" cy="1772793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4400" b="1" spc="50" dirty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660033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</a:rPr>
              <a:t>БЮДЖЕТ ДЛЯ </a:t>
            </a:r>
            <a:r>
              <a:rPr lang="ru-RU" altLang="ru-RU" sz="4400" b="1" spc="50" dirty="0" smtClean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660033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</a:rPr>
              <a:t>ГРАЖДАН </a:t>
            </a:r>
          </a:p>
          <a:p>
            <a:pPr algn="ctr" fontAlgn="auto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2000" b="1" spc="50" dirty="0" smtClean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660033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</a:rPr>
              <a:t>по внесению изменений в решение районного Совета народных депутатов «О районном бюджете на 2020 год и плановый период 2021 и 2022 годов от </a:t>
            </a:r>
            <a:r>
              <a:rPr lang="ru-RU" altLang="ru-RU" sz="2000" b="1" spc="50" dirty="0" smtClean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660033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</a:rPr>
              <a:t>08.09.2020 </a:t>
            </a:r>
            <a:r>
              <a:rPr lang="ru-RU" altLang="ru-RU" sz="2000" b="1" spc="50" dirty="0" smtClean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660033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</a:rPr>
              <a:t>№ </a:t>
            </a:r>
            <a:r>
              <a:rPr lang="ru-RU" altLang="ru-RU" sz="2000" b="1" spc="50" dirty="0" smtClean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660033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</a:rPr>
              <a:t>22  </a:t>
            </a:r>
            <a:endParaRPr lang="ru-RU" altLang="ru-RU" sz="2000" b="1" spc="50" dirty="0" smtClean="0">
              <a:ln w="11430">
                <a:solidFill>
                  <a:schemeClr val="tx1">
                    <a:lumMod val="95000"/>
                    <a:lumOff val="5000"/>
                  </a:schemeClr>
                </a:solidFill>
              </a:ln>
              <a:solidFill>
                <a:srgbClr val="660033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5367" name="Picture 12" descr="Герб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143372" y="428604"/>
            <a:ext cx="857250" cy="1071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8" name="Picture 14" descr="http://www.tambr.ru/images/932/thumbs/DSC07467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85750" y="285750"/>
            <a:ext cx="2928938" cy="22145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9" name="Picture 16" descr="DSC07230_Copy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786438" y="428625"/>
            <a:ext cx="3071812" cy="20716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32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2100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702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8429652" y="-142900"/>
            <a:ext cx="928663" cy="830997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1</a:t>
            </a:r>
            <a:endParaRPr lang="ru-RU" sz="4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763688" y="620688"/>
            <a:ext cx="590465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СОДЕРЖАНИЕ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971600" y="1412776"/>
            <a:ext cx="770485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  <a:defRPr/>
            </a:pPr>
            <a:r>
              <a:rPr lang="ru-RU" dirty="0" smtClean="0">
                <a:solidFill>
                  <a:srgbClr val="663300"/>
                </a:solidFill>
              </a:rPr>
              <a:t> Изменения в доходах …………………………………..……….….………2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ru-RU" dirty="0" smtClean="0">
                <a:solidFill>
                  <a:srgbClr val="663300"/>
                </a:solidFill>
              </a:rPr>
              <a:t> Изменения в расходах (в разрезе программ) ……………………….3 -4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ru-RU" dirty="0" smtClean="0">
                <a:solidFill>
                  <a:srgbClr val="663300"/>
                </a:solidFill>
              </a:rPr>
              <a:t> Изменения в источниках …………………………………………………..5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ru-RU" dirty="0" smtClean="0">
                <a:solidFill>
                  <a:srgbClr val="663300"/>
                </a:solidFill>
              </a:rPr>
              <a:t> Изменения основных параметров бюджета ……………………………6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ru-RU" dirty="0" smtClean="0">
                <a:solidFill>
                  <a:srgbClr val="663300"/>
                </a:solidFill>
              </a:rPr>
              <a:t>Контактная информация…………………………………………………….7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702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915" name="Text Box 292"/>
          <p:cNvSpPr txBox="1">
            <a:spLocks noChangeArrowheads="1"/>
          </p:cNvSpPr>
          <p:nvPr/>
        </p:nvSpPr>
        <p:spPr bwMode="auto">
          <a:xfrm>
            <a:off x="142844" y="428604"/>
            <a:ext cx="871220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 b="1" dirty="0"/>
              <a:t>Основные параметры </a:t>
            </a:r>
            <a:r>
              <a:rPr lang="ru-RU" sz="2000" b="1" dirty="0" smtClean="0"/>
              <a:t>районного бюджета на 2020 год</a:t>
            </a:r>
          </a:p>
          <a:p>
            <a:pPr algn="ctr">
              <a:spcBef>
                <a:spcPct val="50000"/>
              </a:spcBef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ДОХОДЫ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916" name="Text Box 594"/>
          <p:cNvSpPr txBox="1">
            <a:spLocks noChangeArrowheads="1"/>
          </p:cNvSpPr>
          <p:nvPr/>
        </p:nvSpPr>
        <p:spPr bwMode="auto">
          <a:xfrm>
            <a:off x="7572396" y="928670"/>
            <a:ext cx="157160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(рублей)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429652" y="-142900"/>
            <a:ext cx="928663" cy="830997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2</a:t>
            </a:r>
            <a:endParaRPr lang="ru-RU" sz="4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142845" y="1357298"/>
          <a:ext cx="8858311" cy="4861299"/>
        </p:xfrm>
        <a:graphic>
          <a:graphicData uri="http://schemas.openxmlformats.org/drawingml/2006/table">
            <a:tbl>
              <a:tblPr/>
              <a:tblGrid>
                <a:gridCol w="1857387"/>
                <a:gridCol w="2357454"/>
                <a:gridCol w="2286016"/>
                <a:gridCol w="2357454"/>
              </a:tblGrid>
              <a:tr h="128079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Наименование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Первоначальный бюджет на 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2020 </a:t>
                      </a: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год (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Решение районного Совета 24.12.2019 №32)</a:t>
                      </a:r>
                      <a:endParaRPr lang="ru-RU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Уточненный </a:t>
                      </a: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бюджет на 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2020 </a:t>
                      </a: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год 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(Решение районного Совета 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08.09.2020 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№ 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22 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)</a:t>
                      </a:r>
                      <a:endParaRPr lang="ru-RU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Отклонение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(гр.3-гр.2)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8090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907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ДОХОДЫ всего, в том числе:</a:t>
                      </a:r>
                      <a:endParaRPr lang="ru-RU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923 632 032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r>
                        <a:rPr lang="ru-RU" sz="2000" b="1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000" b="1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098 996 609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+ </a:t>
                      </a: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175 364 577</a:t>
                      </a:r>
                      <a:endParaRPr lang="ru-RU" sz="2000" b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745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Налоговые доходы</a:t>
                      </a:r>
                      <a:endParaRPr lang="ru-RU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161 152 797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168 316 400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+ </a:t>
                      </a: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7 163 603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79584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Неналоговые доходы</a:t>
                      </a:r>
                      <a:endParaRPr lang="ru-RU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26 869 295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94 097 399</a:t>
                      </a:r>
                      <a:endParaRPr lang="ru-RU" sz="20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 </a:t>
                      </a:r>
                      <a:r>
                        <a:rPr lang="ru-RU" sz="20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67 228 104</a:t>
                      </a:r>
                      <a:endParaRPr lang="ru-RU" sz="20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1428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Безвозмездные поступления</a:t>
                      </a:r>
                      <a:endParaRPr lang="ru-RU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735 609 940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836 582 810</a:t>
                      </a:r>
                      <a:endParaRPr lang="ru-RU" sz="20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 </a:t>
                      </a:r>
                      <a:r>
                        <a:rPr lang="ru-RU" sz="20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100 972 870</a:t>
                      </a:r>
                      <a:endParaRPr lang="ru-RU" sz="20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702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915" name="Text Box 292"/>
          <p:cNvSpPr txBox="1">
            <a:spLocks noChangeArrowheads="1"/>
          </p:cNvSpPr>
          <p:nvPr/>
        </p:nvSpPr>
        <p:spPr bwMode="auto">
          <a:xfrm>
            <a:off x="142844" y="116632"/>
            <a:ext cx="87122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 b="1" dirty="0"/>
              <a:t>Основные параметры </a:t>
            </a:r>
            <a:r>
              <a:rPr lang="ru-RU" sz="2000" b="1" dirty="0" smtClean="0"/>
              <a:t>районного бюджета на 2020 год </a:t>
            </a:r>
          </a:p>
          <a:p>
            <a:pPr algn="ctr">
              <a:spcBef>
                <a:spcPct val="50000"/>
              </a:spcBef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РАСХОДЫ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916" name="Text Box 594"/>
          <p:cNvSpPr txBox="1">
            <a:spLocks noChangeArrowheads="1"/>
          </p:cNvSpPr>
          <p:nvPr/>
        </p:nvSpPr>
        <p:spPr bwMode="auto">
          <a:xfrm>
            <a:off x="7164288" y="548680"/>
            <a:ext cx="197971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(рублей)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429652" y="-142900"/>
            <a:ext cx="928663" cy="830997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3</a:t>
            </a:r>
            <a:endParaRPr lang="ru-RU" sz="4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0" y="980728"/>
          <a:ext cx="9001156" cy="6048672"/>
        </p:xfrm>
        <a:graphic>
          <a:graphicData uri="http://schemas.openxmlformats.org/drawingml/2006/table">
            <a:tbl>
              <a:tblPr/>
              <a:tblGrid>
                <a:gridCol w="3923927"/>
                <a:gridCol w="1800200"/>
                <a:gridCol w="1776386"/>
                <a:gridCol w="1500643"/>
              </a:tblGrid>
              <a:tr h="110215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Наименование муниципальной программы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Первоначальный бюджет на 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2020 </a:t>
                      </a: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год (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Решение районного Совета 24.12.2019 №32)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Уточненный </a:t>
                      </a: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бюджет на 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2020 </a:t>
                      </a: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год 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(Решение районного Совета 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08.09.2020 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№ 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22)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Отклонение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(гр.3-гр.2)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7103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140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Развитие и сохранение культуры и искусства в Тамбовском районе 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116 401 299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140 542 742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+ 24 141 443</a:t>
                      </a:r>
                      <a:endParaRPr lang="ru-RU" sz="1200" b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637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Повышение эффективности использования муниципального</a:t>
                      </a:r>
                      <a:r>
                        <a:rPr lang="ru-RU" sz="1200" b="1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имущества Тамбовского района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4 095 411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4 110 542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+ 15 131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73637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Повышение эффективности управления муниципальными финансами и муниципальным долгом Тамбовского района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21 360 978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24 456 394</a:t>
                      </a:r>
                      <a:endParaRPr lang="ru-RU" sz="12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+ 3 095 416</a:t>
                      </a:r>
                      <a:endParaRPr lang="ru-RU" sz="12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546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Развитие субъектов малого и среднего предпринимательства в Тамбовском районе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3 129 691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3 370 941</a:t>
                      </a:r>
                      <a:endParaRPr lang="ru-RU" sz="12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+ 241 250</a:t>
                      </a:r>
                      <a:endParaRPr lang="ru-RU" sz="12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637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Энергосбережение и повышение энергетической эффективности в муниципальных учреждениях Тамбовского района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400 000</a:t>
                      </a:r>
                      <a:endParaRPr lang="ru-RU" sz="12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+ 400 000</a:t>
                      </a:r>
                      <a:endParaRPr lang="ru-RU" sz="12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239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Развитие физической культуры,</a:t>
                      </a:r>
                      <a:r>
                        <a:rPr lang="ru-RU" sz="1200" b="1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спорта и молодежной политики в Тамбовском районе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8 839 361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14 230 832</a:t>
                      </a:r>
                      <a:endParaRPr lang="ru-RU" sz="12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+ 5 391 471</a:t>
                      </a:r>
                      <a:endParaRPr lang="ru-RU" sz="12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9709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Снижение рисков и смягчение последствий чрезвычайных ситуаций природного</a:t>
                      </a:r>
                      <a:r>
                        <a:rPr lang="ru-RU" sz="1200" b="1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и техногенного характера, а также обеспечение безопасности населения района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140 000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20 115 415</a:t>
                      </a:r>
                      <a:endParaRPr lang="ru-RU" sz="12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+ 19 975 415</a:t>
                      </a:r>
                      <a:endParaRPr lang="ru-RU" sz="12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702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915" name="Text Box 292"/>
          <p:cNvSpPr txBox="1">
            <a:spLocks noChangeArrowheads="1"/>
          </p:cNvSpPr>
          <p:nvPr/>
        </p:nvSpPr>
        <p:spPr bwMode="auto">
          <a:xfrm>
            <a:off x="142844" y="428604"/>
            <a:ext cx="871220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 b="1" dirty="0"/>
              <a:t>Основные параметры </a:t>
            </a:r>
            <a:r>
              <a:rPr lang="ru-RU" sz="2000" b="1" dirty="0" smtClean="0"/>
              <a:t>районного бюджета на 2020 год</a:t>
            </a:r>
          </a:p>
          <a:p>
            <a:pPr algn="ctr">
              <a:spcBef>
                <a:spcPct val="50000"/>
              </a:spcBef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продолжение РАСХОДЫ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916" name="Text Box 594"/>
          <p:cNvSpPr txBox="1">
            <a:spLocks noChangeArrowheads="1"/>
          </p:cNvSpPr>
          <p:nvPr/>
        </p:nvSpPr>
        <p:spPr bwMode="auto">
          <a:xfrm>
            <a:off x="7572396" y="928670"/>
            <a:ext cx="157160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(рублей)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429652" y="-142900"/>
            <a:ext cx="928663" cy="830997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4</a:t>
            </a:r>
            <a:endParaRPr lang="ru-RU" sz="4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142845" y="1357298"/>
          <a:ext cx="8858311" cy="5461804"/>
        </p:xfrm>
        <a:graphic>
          <a:graphicData uri="http://schemas.openxmlformats.org/drawingml/2006/table">
            <a:tbl>
              <a:tblPr/>
              <a:tblGrid>
                <a:gridCol w="3061003"/>
                <a:gridCol w="2232248"/>
                <a:gridCol w="1872208"/>
                <a:gridCol w="1692852"/>
              </a:tblGrid>
              <a:tr h="99158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Наименование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Первоначальный бюджет на 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2020 </a:t>
                      </a: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год (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Решение районного Совета 24.12.2019 №32)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Уточненный </a:t>
                      </a: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бюджет на 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2020 </a:t>
                      </a: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год 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(Решение районного Совета 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08.09.2020 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№ 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22)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Отклонение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(гр.3-гр.2)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8090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423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Развитие образования Тамбовского</a:t>
                      </a:r>
                      <a:r>
                        <a:rPr lang="ru-RU" sz="1200" b="1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района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249 608 429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310 401 557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+ 60 793 128</a:t>
                      </a:r>
                      <a:endParaRPr lang="ru-RU" sz="1200" b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Развитие сельского хозяйства</a:t>
                      </a:r>
                      <a:r>
                        <a:rPr lang="ru-RU" sz="1200" b="1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и регулирование рынков сельскохозяйственной продукции, сырья и продовольствия Тамбовского района Амурской области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4 603 373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4 755 407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152 034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Повышение эффективности деятельности органов муниципальной власти и управления в Тамбовском районе 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20 495 923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12 962 507</a:t>
                      </a:r>
                      <a:endParaRPr lang="ru-RU" sz="12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- 7 533 416</a:t>
                      </a:r>
                      <a:endParaRPr lang="ru-RU" sz="12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117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Обеспечение доступным и качественным жильем населения Тамбовского района 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1 828 500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2 429 694</a:t>
                      </a:r>
                      <a:endParaRPr lang="ru-RU" sz="12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+ 601 194</a:t>
                      </a:r>
                      <a:endParaRPr lang="ru-RU" sz="12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Развитие транспортного комплекса Тамбовского района 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20 742 603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28 704 631</a:t>
                      </a:r>
                      <a:endParaRPr lang="ru-RU" sz="12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+ 7 962 028</a:t>
                      </a:r>
                      <a:endParaRPr lang="ru-RU" sz="12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Обращение с отходами, в том числе с твердыми коммунальными отходами на территории Тамбовского района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4 476 871</a:t>
                      </a:r>
                      <a:endParaRPr lang="ru-RU" sz="12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+ 4 476 871</a:t>
                      </a:r>
                      <a:endParaRPr lang="ru-RU" sz="12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45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Комплексное развитие сельских территорий в Тамбовском районе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4 219 897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4 323 294</a:t>
                      </a:r>
                      <a:endParaRPr lang="ru-RU" sz="12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+ 103 397</a:t>
                      </a:r>
                      <a:endParaRPr lang="ru-RU" sz="12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45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Непрограммные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 расходы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468 166 567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523 715 782</a:t>
                      </a:r>
                      <a:endParaRPr lang="ru-RU" sz="12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+ 55 549 215</a:t>
                      </a:r>
                      <a:endParaRPr lang="ru-RU" sz="12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ВСЕГО расходов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923 632 032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1 098 996 609</a:t>
                      </a:r>
                      <a:endParaRPr lang="ru-RU" sz="12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+ 175 364 577</a:t>
                      </a:r>
                      <a:endParaRPr lang="ru-RU" sz="12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702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915" name="Text Box 292"/>
          <p:cNvSpPr txBox="1">
            <a:spLocks noChangeArrowheads="1"/>
          </p:cNvSpPr>
          <p:nvPr/>
        </p:nvSpPr>
        <p:spPr bwMode="auto">
          <a:xfrm>
            <a:off x="142844" y="188640"/>
            <a:ext cx="871220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 b="1" dirty="0"/>
              <a:t>Основные параметры </a:t>
            </a:r>
            <a:r>
              <a:rPr lang="ru-RU" sz="2000" b="1" dirty="0" smtClean="0"/>
              <a:t>районного бюджета на 2020 год</a:t>
            </a:r>
          </a:p>
          <a:p>
            <a:pPr algn="ctr">
              <a:spcBef>
                <a:spcPct val="50000"/>
              </a:spcBef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ИСТОЧНИКИ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916" name="Text Box 594"/>
          <p:cNvSpPr txBox="1">
            <a:spLocks noChangeArrowheads="1"/>
          </p:cNvSpPr>
          <p:nvPr/>
        </p:nvSpPr>
        <p:spPr bwMode="auto">
          <a:xfrm>
            <a:off x="7572396" y="692696"/>
            <a:ext cx="157160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(рублей)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429652" y="-142900"/>
            <a:ext cx="928663" cy="830997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5</a:t>
            </a:r>
            <a:endParaRPr lang="ru-RU" sz="4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142845" y="1124745"/>
          <a:ext cx="8858311" cy="5733257"/>
        </p:xfrm>
        <a:graphic>
          <a:graphicData uri="http://schemas.openxmlformats.org/drawingml/2006/table">
            <a:tbl>
              <a:tblPr/>
              <a:tblGrid>
                <a:gridCol w="1857387"/>
                <a:gridCol w="2357454"/>
                <a:gridCol w="2286016"/>
                <a:gridCol w="2357454"/>
              </a:tblGrid>
              <a:tr h="106667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Наименование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Первоначальный бюджет на 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2020 </a:t>
                      </a: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год (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Решение районного Совета 24.12.2019 №32)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Уточненный </a:t>
                      </a: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бюджет на 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2020 </a:t>
                      </a: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год 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(Решение районного Совета 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08.09.2020 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№ 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22)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Отклонение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(гр.3-гр.2)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4454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8747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Разница между привлеченными и погашенными муниципальным образованием кредитами кредитных организаций в валюте Российской</a:t>
                      </a:r>
                      <a:r>
                        <a:rPr lang="ru-RU" sz="1200" b="1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Федерации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- 7 971 428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- 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r>
                        <a:rPr lang="ru-RU" sz="1200" b="1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971 428</a:t>
                      </a:r>
                      <a:endParaRPr lang="ru-RU" sz="1200" b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0046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Изменение остатков средств на счетах по учету средств местного бюджета в течение соответствующего финансового года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7 971 428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7 971</a:t>
                      </a:r>
                      <a:r>
                        <a:rPr lang="ru-RU" sz="1200" b="1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428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91705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Иные источники внутреннего финансирования дефицита местного бюджета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1705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Итого источников внутреннего финансирования дефицита районного бюджета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702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915" name="Text Box 292"/>
          <p:cNvSpPr txBox="1">
            <a:spLocks noChangeArrowheads="1"/>
          </p:cNvSpPr>
          <p:nvPr/>
        </p:nvSpPr>
        <p:spPr bwMode="auto">
          <a:xfrm>
            <a:off x="142844" y="428604"/>
            <a:ext cx="87122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 b="1" dirty="0"/>
              <a:t>Основные параметры </a:t>
            </a:r>
            <a:r>
              <a:rPr lang="ru-RU" sz="2000" b="1" dirty="0" smtClean="0"/>
              <a:t>районного бюджета на 2020 год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916" name="Text Box 594"/>
          <p:cNvSpPr txBox="1">
            <a:spLocks noChangeArrowheads="1"/>
          </p:cNvSpPr>
          <p:nvPr/>
        </p:nvSpPr>
        <p:spPr bwMode="auto">
          <a:xfrm>
            <a:off x="7572396" y="928670"/>
            <a:ext cx="157160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(рублей)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429652" y="-142900"/>
            <a:ext cx="928663" cy="830997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6</a:t>
            </a:r>
            <a:endParaRPr lang="ru-RU" sz="4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142845" y="1357298"/>
          <a:ext cx="8858311" cy="5429288"/>
        </p:xfrm>
        <a:graphic>
          <a:graphicData uri="http://schemas.openxmlformats.org/drawingml/2006/table">
            <a:tbl>
              <a:tblPr/>
              <a:tblGrid>
                <a:gridCol w="1857387"/>
                <a:gridCol w="2357454"/>
                <a:gridCol w="2286016"/>
                <a:gridCol w="2357454"/>
              </a:tblGrid>
              <a:tr h="128079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Наименование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Первоначальный бюджет на 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2020 </a:t>
                      </a: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год (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Решение районного Совета 24.12.2019 №32)</a:t>
                      </a:r>
                      <a:endParaRPr lang="ru-RU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Уточненный </a:t>
                      </a: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бюджет на 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2020 </a:t>
                      </a: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год 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(Решение районного Совета 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08.09.2020 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№ 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22)</a:t>
                      </a:r>
                      <a:endParaRPr lang="ru-RU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Отклонение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(гр.3-гр.2)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8090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4423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ДОХОДЫ</a:t>
                      </a:r>
                      <a:endParaRPr lang="ru-RU" sz="16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923 632 032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1 098 996 609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+ </a:t>
                      </a: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175 364 577</a:t>
                      </a:r>
                      <a:endParaRPr lang="ru-RU" sz="2000" b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4612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РАСХОДЫ</a:t>
                      </a:r>
                      <a:endParaRPr lang="ru-RU" sz="16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923 632 032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r>
                        <a:rPr lang="ru-RU" sz="2000" b="1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000" b="1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098 996 609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+ </a:t>
                      </a: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175</a:t>
                      </a:r>
                      <a:r>
                        <a:rPr lang="ru-RU" sz="2000" b="1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364 577</a:t>
                      </a:r>
                      <a:endParaRPr lang="ru-RU" sz="2000" b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21428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ПРОФИЦИТ (+),</a:t>
                      </a:r>
                      <a:endParaRPr lang="ru-RU" sz="1600" b="1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ДЕФИЦИТ (-)</a:t>
                      </a:r>
                      <a:endParaRPr lang="ru-RU" sz="16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702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8429652" y="-142900"/>
            <a:ext cx="928663" cy="830997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7</a:t>
            </a:r>
            <a:endParaRPr lang="ru-RU" sz="4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55576" y="548680"/>
            <a:ext cx="74888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КОНТАКТНАЯ ИНФОРМАЦИЯ ДЛЯ ГРАЖДАН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827584" y="1196752"/>
            <a:ext cx="770485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fontAlgn="auto" hangingPunct="0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Финансовое управление администрации Тамбовского района</a:t>
            </a:r>
          </a:p>
          <a:p>
            <a:pPr algn="ctr" eaLnBrk="0" fontAlgn="auto" hangingPunct="0">
              <a:spcAft>
                <a:spcPts val="0"/>
              </a:spcAft>
              <a:defRPr/>
            </a:pPr>
            <a:endParaRPr lang="ru-RU" b="1" dirty="0" smtClean="0">
              <a:solidFill>
                <a:srgbClr val="66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  <a:p>
            <a:pPr algn="ctr" eaLnBrk="0" fontAlgn="auto" hangingPunct="0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 МЕСТОНАХОЖДЕНИЕ: 676950 Амурская область, с.Тамбовка, ул. Ленинская, 90, </a:t>
            </a:r>
            <a:r>
              <a:rPr lang="ru-RU" b="1" dirty="0" err="1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каб</a:t>
            </a:r>
            <a:r>
              <a:rPr lang="ru-RU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. 4</a:t>
            </a:r>
          </a:p>
          <a:p>
            <a:pPr algn="ctr" eaLnBrk="0" fontAlgn="auto" hangingPunct="0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Тел. 8(41638)21092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1403648" y="3284984"/>
            <a:ext cx="545435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ЧАСЫ  РАБОТЫ:</a:t>
            </a:r>
          </a:p>
          <a:p>
            <a:pPr>
              <a:defRPr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ПН    8.00 – 16.15</a:t>
            </a:r>
          </a:p>
          <a:p>
            <a:pPr>
              <a:defRPr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ВТ     8.00 – 16.15</a:t>
            </a:r>
          </a:p>
          <a:p>
            <a:pPr>
              <a:defRPr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СР     8.00 – 16.15</a:t>
            </a:r>
          </a:p>
          <a:p>
            <a:pPr>
              <a:defRPr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ЧТ     8.00 – 16.15</a:t>
            </a:r>
          </a:p>
          <a:p>
            <a:pPr>
              <a:defRPr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ПТ     8.00 – 16.00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11799</TotalTime>
  <Words>808</Words>
  <Application>Microsoft Office PowerPoint</Application>
  <PresentationFormat>Экран (4:3)</PresentationFormat>
  <Paragraphs>201</Paragraphs>
  <Slides>8</Slides>
  <Notes>8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Bigi</dc:creator>
  <cp:lastModifiedBy>Журко_ОА</cp:lastModifiedBy>
  <cp:revision>1090</cp:revision>
  <dcterms:created xsi:type="dcterms:W3CDTF">2009-11-28T13:13:59Z</dcterms:created>
  <dcterms:modified xsi:type="dcterms:W3CDTF">2020-09-16T03:37:34Z</dcterms:modified>
</cp:coreProperties>
</file>