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Default Extension="emf" ContentType="image/x-emf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charts/chart21.xml" ContentType="application/vnd.openxmlformats-officedocument.drawingml.char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drawing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5" r:id="rId3"/>
    <p:sldId id="257" r:id="rId4"/>
    <p:sldId id="283" r:id="rId5"/>
    <p:sldId id="259" r:id="rId6"/>
    <p:sldId id="260" r:id="rId7"/>
    <p:sldId id="261" r:id="rId8"/>
    <p:sldId id="263" r:id="rId9"/>
    <p:sldId id="262" r:id="rId10"/>
    <p:sldId id="266" r:id="rId11"/>
    <p:sldId id="285" r:id="rId12"/>
    <p:sldId id="282" r:id="rId13"/>
    <p:sldId id="270" r:id="rId14"/>
    <p:sldId id="271" r:id="rId15"/>
    <p:sldId id="272" r:id="rId16"/>
    <p:sldId id="287" r:id="rId17"/>
    <p:sldId id="291" r:id="rId18"/>
    <p:sldId id="275" r:id="rId19"/>
    <p:sldId id="280" r:id="rId20"/>
    <p:sldId id="279" r:id="rId21"/>
    <p:sldId id="281" r:id="rId22"/>
    <p:sldId id="284" r:id="rId23"/>
    <p:sldId id="288" r:id="rId24"/>
    <p:sldId id="289" r:id="rId25"/>
  </p:sldIdLst>
  <p:sldSz cx="9144000" cy="6858000" type="screen4x3"/>
  <p:notesSz cx="9296400" cy="7010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4C26EA6F-45D9-4FCC-BA4D-BCB718E3F36C}">
          <p14:sldIdLst>
            <p14:sldId id="256"/>
            <p14:sldId id="265"/>
            <p14:sldId id="257"/>
            <p14:sldId id="283"/>
            <p14:sldId id="259"/>
            <p14:sldId id="260"/>
            <p14:sldId id="261"/>
            <p14:sldId id="263"/>
            <p14:sldId id="262"/>
            <p14:sldId id="266"/>
            <p14:sldId id="285"/>
            <p14:sldId id="282"/>
            <p14:sldId id="270"/>
            <p14:sldId id="271"/>
            <p14:sldId id="272"/>
            <p14:sldId id="287"/>
            <p14:sldId id="291"/>
            <p14:sldId id="275"/>
            <p14:sldId id="280"/>
            <p14:sldId id="279"/>
            <p14:sldId id="281"/>
            <p14:sldId id="284"/>
            <p14:sldId id="288"/>
            <p14:sldId id="2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12B"/>
    <a:srgbClr val="1A5242"/>
    <a:srgbClr val="CCCCFF"/>
    <a:srgbClr val="B3D8EF"/>
    <a:srgbClr val="0066FF"/>
    <a:srgbClr val="00FFFF"/>
    <a:srgbClr val="669900"/>
    <a:srgbClr val="8969D9"/>
    <a:srgbClr val="00CC99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585" autoAdjust="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5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>
                <a:latin typeface="+mn-lt"/>
              </a:defRPr>
            </a:pPr>
            <a:r>
              <a:rPr lang="ru-RU" dirty="0" smtClean="0">
                <a:latin typeface="+mn-lt"/>
              </a:rPr>
              <a:t>2014 </a:t>
            </a:r>
            <a:r>
              <a:rPr lang="ru-RU" dirty="0">
                <a:latin typeface="+mn-lt"/>
              </a:rPr>
              <a:t>год</a:t>
            </a:r>
          </a:p>
        </c:rich>
      </c:tx>
      <c:layout>
        <c:manualLayout>
          <c:xMode val="edge"/>
          <c:yMode val="edge"/>
          <c:x val="1.6846801433340022E-2"/>
          <c:y val="9.369618653483004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6.4945474808354733E-2"/>
          <c:w val="1"/>
          <c:h val="0.93371222641928675"/>
        </c:manualLayout>
      </c:layout>
      <c:pie3DChart>
        <c:varyColors val="1"/>
        <c:dLbls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pieChart>
        <c:varyColors val="1"/>
        <c:firstSliceAng val="0"/>
      </c:pieChart>
    </c:plotArea>
    <c:legend>
      <c:legendPos val="r"/>
      <c:layout>
        <c:manualLayout>
          <c:xMode val="edge"/>
          <c:yMode val="edge"/>
          <c:x val="0.65896128608923965"/>
          <c:y val="7.9115761331178452E-2"/>
          <c:w val="0.33826093613298414"/>
          <c:h val="0.87021513738616862"/>
        </c:manualLayout>
      </c:layout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2506124234470767E-2"/>
          <c:y val="0.12731481481481483"/>
          <c:w val="0.52619750656167974"/>
          <c:h val="0.77314814814814892"/>
        </c:manualLayout>
      </c:layout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6.8214020122484703E-2"/>
                  <c:y val="-0.27185841353164214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Лист1!$B$2:$B$11</c:f>
              <c:strCache>
                <c:ptCount val="10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платежт при пользовании природными ресурсами</c:v>
                </c:pt>
                <c:pt idx="6">
                  <c:v>доходы от оказания платных услуг</c:v>
                </c:pt>
                <c:pt idx="7">
                  <c:v>доходы от продажи материальных и нематериальных активов</c:v>
                </c:pt>
                <c:pt idx="8">
                  <c:v>штрафы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117318</c:v>
                </c:pt>
                <c:pt idx="1">
                  <c:v>7721</c:v>
                </c:pt>
                <c:pt idx="2">
                  <c:v>15374.3</c:v>
                </c:pt>
                <c:pt idx="3">
                  <c:v>2491</c:v>
                </c:pt>
                <c:pt idx="4">
                  <c:v>36876.199999999997</c:v>
                </c:pt>
                <c:pt idx="5">
                  <c:v>105.1</c:v>
                </c:pt>
                <c:pt idx="6">
                  <c:v>604</c:v>
                </c:pt>
                <c:pt idx="7">
                  <c:v>11355.8</c:v>
                </c:pt>
                <c:pt idx="8">
                  <c:v>4469.8</c:v>
                </c:pt>
                <c:pt idx="9">
                  <c:v>17.8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4462050512906"/>
          <c:y val="9.3697318655415154E-2"/>
          <c:w val="0.34068205384586914"/>
          <c:h val="0.87650728018947999"/>
        </c:manualLayout>
      </c:layout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Лист1!$B$3</c:f>
              <c:strCache>
                <c:ptCount val="1"/>
                <c:pt idx="0">
                  <c:v>2018</c:v>
                </c:pt>
              </c:strCache>
            </c:strRef>
          </c:tx>
          <c:cat>
            <c:strRef>
              <c:f>Лист1!$C$2:$N$2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Лист1!$C$3:$N$3</c:f>
              <c:numCache>
                <c:formatCode>General</c:formatCode>
                <c:ptCount val="12"/>
                <c:pt idx="0">
                  <c:v>9425</c:v>
                </c:pt>
                <c:pt idx="1">
                  <c:v>7358</c:v>
                </c:pt>
                <c:pt idx="2">
                  <c:v>11143</c:v>
                </c:pt>
                <c:pt idx="3">
                  <c:v>15239</c:v>
                </c:pt>
                <c:pt idx="4">
                  <c:v>10040</c:v>
                </c:pt>
                <c:pt idx="5">
                  <c:v>41013</c:v>
                </c:pt>
                <c:pt idx="6">
                  <c:v>12602</c:v>
                </c:pt>
                <c:pt idx="7">
                  <c:v>8618</c:v>
                </c:pt>
                <c:pt idx="8">
                  <c:v>9883</c:v>
                </c:pt>
                <c:pt idx="9">
                  <c:v>12734</c:v>
                </c:pt>
                <c:pt idx="10">
                  <c:v>22393</c:v>
                </c:pt>
                <c:pt idx="11">
                  <c:v>26259</c:v>
                </c:pt>
              </c:numCache>
            </c:numRef>
          </c:val>
        </c:ser>
        <c:ser>
          <c:idx val="1"/>
          <c:order val="1"/>
          <c:tx>
            <c:strRef>
              <c:f>Лист1!$B$4</c:f>
              <c:strCache>
                <c:ptCount val="1"/>
                <c:pt idx="0">
                  <c:v>2019</c:v>
                </c:pt>
              </c:strCache>
            </c:strRef>
          </c:tx>
          <c:cat>
            <c:strRef>
              <c:f>Лист1!$C$2:$N$2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Лист1!$C$4:$N$4</c:f>
              <c:numCache>
                <c:formatCode>General</c:formatCode>
                <c:ptCount val="12"/>
                <c:pt idx="0">
                  <c:v>11559</c:v>
                </c:pt>
                <c:pt idx="1">
                  <c:v>13463</c:v>
                </c:pt>
                <c:pt idx="2">
                  <c:v>12709</c:v>
                </c:pt>
                <c:pt idx="3">
                  <c:v>16554</c:v>
                </c:pt>
                <c:pt idx="4">
                  <c:v>12310</c:v>
                </c:pt>
                <c:pt idx="5">
                  <c:v>17939</c:v>
                </c:pt>
                <c:pt idx="6">
                  <c:v>15570</c:v>
                </c:pt>
                <c:pt idx="7">
                  <c:v>9588</c:v>
                </c:pt>
                <c:pt idx="8">
                  <c:v>11359</c:v>
                </c:pt>
                <c:pt idx="9">
                  <c:v>21572</c:v>
                </c:pt>
                <c:pt idx="10">
                  <c:v>31707</c:v>
                </c:pt>
                <c:pt idx="11">
                  <c:v>22002</c:v>
                </c:pt>
              </c:numCache>
            </c:numRef>
          </c:val>
        </c:ser>
        <c:shape val="cylinder"/>
        <c:axId val="90896640"/>
        <c:axId val="81346560"/>
        <c:axId val="90887040"/>
      </c:bar3DChart>
      <c:catAx>
        <c:axId val="90896640"/>
        <c:scaling>
          <c:orientation val="minMax"/>
        </c:scaling>
        <c:axPos val="b"/>
        <c:tickLblPos val="nextTo"/>
        <c:crossAx val="81346560"/>
        <c:crosses val="autoZero"/>
        <c:auto val="1"/>
        <c:lblAlgn val="ctr"/>
        <c:lblOffset val="100"/>
      </c:catAx>
      <c:valAx>
        <c:axId val="81346560"/>
        <c:scaling>
          <c:orientation val="minMax"/>
        </c:scaling>
        <c:axPos val="l"/>
        <c:majorGridlines/>
        <c:numFmt formatCode="General" sourceLinked="1"/>
        <c:tickLblPos val="nextTo"/>
        <c:crossAx val="90896640"/>
        <c:crosses val="autoZero"/>
        <c:crossBetween val="between"/>
      </c:valAx>
      <c:serAx>
        <c:axId val="90887040"/>
        <c:scaling>
          <c:orientation val="minMax"/>
        </c:scaling>
        <c:axPos val="b"/>
        <c:tickLblPos val="nextTo"/>
        <c:crossAx val="81346560"/>
        <c:crosses val="autoZero"/>
      </c:serAx>
    </c:plotArea>
    <c:legend>
      <c:legendPos val="r"/>
      <c:layout/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otX val="30"/>
      <c:perspective val="30"/>
    </c:view3D>
    <c:plotArea>
      <c:layout/>
      <c:pie3DChart>
        <c:varyColors val="1"/>
      </c:pie3DChart>
    </c:plotArea>
    <c:plotVisOnly val="1"/>
    <c:dispBlanksAs val="zero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9.808311461067365E-2"/>
                  <c:y val="-0.23821522309711299"/>
                </c:manualLayout>
              </c:layout>
              <c:showVal val="1"/>
            </c:dLbl>
            <c:dLbl>
              <c:idx val="2"/>
              <c:layout>
                <c:manualLayout>
                  <c:x val="7.2548556430446193E-2"/>
                  <c:y val="0.1739326334208225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Лист2!$B$2:$B$5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Лист2!$C$2:$C$5</c:f>
              <c:numCache>
                <c:formatCode>General</c:formatCode>
                <c:ptCount val="4"/>
                <c:pt idx="0">
                  <c:v>33321</c:v>
                </c:pt>
                <c:pt idx="1">
                  <c:v>318290.5</c:v>
                </c:pt>
                <c:pt idx="2">
                  <c:v>384444.5</c:v>
                </c:pt>
                <c:pt idx="3">
                  <c:v>15208.2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8339617360976052E-2"/>
          <c:y val="5.5682359494302766E-2"/>
          <c:w val="0.60158677505336566"/>
          <c:h val="0.50919141029419013"/>
        </c:manualLayout>
      </c:layout>
      <c:pie3DChart>
        <c:varyColors val="1"/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60431086340477258"/>
          <c:y val="1.7157916431185588E-3"/>
          <c:w val="0.39568913659522981"/>
          <c:h val="0.49229916482709651"/>
        </c:manualLayout>
      </c:layout>
      <c:spPr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40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5"/>
              <c:layout>
                <c:manualLayout>
                  <c:x val="-0.13112346894138233"/>
                  <c:y val="-8.1186205890930244E-3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Лист1!$B$2:$B$14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  <c:pt idx="11">
                  <c:v>обслуживание муниципального долга</c:v>
                </c:pt>
                <c:pt idx="12">
                  <c:v>межбюджетные трансферты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112700.5</c:v>
                </c:pt>
                <c:pt idx="1">
                  <c:v>116.9</c:v>
                </c:pt>
                <c:pt idx="2">
                  <c:v>3380.2</c:v>
                </c:pt>
                <c:pt idx="3">
                  <c:v>43492.1</c:v>
                </c:pt>
                <c:pt idx="4">
                  <c:v>54142.2</c:v>
                </c:pt>
                <c:pt idx="5">
                  <c:v>547724</c:v>
                </c:pt>
                <c:pt idx="6">
                  <c:v>91410.7</c:v>
                </c:pt>
                <c:pt idx="7">
                  <c:v>580.70000000000005</c:v>
                </c:pt>
                <c:pt idx="8">
                  <c:v>58642.400000000001</c:v>
                </c:pt>
                <c:pt idx="9">
                  <c:v>19049.7</c:v>
                </c:pt>
                <c:pt idx="10">
                  <c:v>1400</c:v>
                </c:pt>
                <c:pt idx="11">
                  <c:v>886.3</c:v>
                </c:pt>
                <c:pt idx="12">
                  <c:v>15650.5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0833333333333361"/>
          <c:y val="6.2807235607983417E-2"/>
          <c:w val="0.37500000000000017"/>
          <c:h val="0.93719276439201649"/>
        </c:manualLayout>
      </c:layout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1600" b="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600" b="0" dirty="0">
                <a:solidFill>
                  <a:schemeClr val="accent1">
                    <a:lumMod val="75000"/>
                  </a:schemeClr>
                </a:solidFill>
              </a:rPr>
              <a:t>Расходы на оплату труда с </a:t>
            </a:r>
            <a:r>
              <a:rPr lang="ru-RU" sz="1600" b="0" dirty="0" smtClean="0">
                <a:solidFill>
                  <a:schemeClr val="accent1">
                    <a:lumMod val="75000"/>
                  </a:schemeClr>
                </a:solidFill>
              </a:rPr>
              <a:t>начислениями, тыс.руб.</a:t>
            </a:r>
            <a:endParaRPr lang="ru-RU" sz="1600" b="0" dirty="0">
              <a:solidFill>
                <a:schemeClr val="accent1">
                  <a:lumMod val="75000"/>
                </a:schemeClr>
              </a:solidFill>
            </a:endParaRPr>
          </a:p>
        </c:rich>
      </c:tx>
    </c:title>
    <c:view3D>
      <c:rAngAx val="1"/>
    </c:view3D>
    <c:plotArea>
      <c:layout/>
      <c:bar3DChart>
        <c:barDir val="col"/>
        <c:grouping val="stacked"/>
        <c:dLbls>
          <c:showVal val="1"/>
        </c:dLbls>
        <c:shape val="cylinder"/>
        <c:axId val="98197888"/>
        <c:axId val="98199424"/>
        <c:axId val="0"/>
      </c:bar3DChart>
      <c:catAx>
        <c:axId val="9819788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8199424"/>
        <c:crosses val="autoZero"/>
        <c:auto val="1"/>
        <c:lblAlgn val="ctr"/>
        <c:lblOffset val="100"/>
      </c:catAx>
      <c:valAx>
        <c:axId val="98199424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9819788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dLbls>
            <c:dLbl>
              <c:idx val="0"/>
              <c:layout>
                <c:manualLayout>
                  <c:x val="2.7777777777777811E-2"/>
                  <c:y val="-0.34447821681864255"/>
                </c:manualLayout>
              </c:layout>
              <c:showVal val="1"/>
            </c:dLbl>
            <c:dLbl>
              <c:idx val="1"/>
              <c:layout>
                <c:manualLayout>
                  <c:x val="2.222222222222224E-2"/>
                  <c:y val="-0.4214792299898687"/>
                </c:manualLayout>
              </c:layout>
              <c:showVal val="1"/>
            </c:dLbl>
            <c:dLbl>
              <c:idx val="2"/>
              <c:layout>
                <c:manualLayout>
                  <c:x val="2.5000000000000001E-2"/>
                  <c:y val="-0.43363728470111434"/>
                </c:manualLayout>
              </c:layout>
              <c:showVal val="1"/>
            </c:dLbl>
            <c:showVal val="1"/>
          </c:dLbls>
          <c:cat>
            <c:numRef>
              <c:f>Лист2!$B$2:$D$2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Лист2!$B$3:$D$3</c:f>
              <c:numCache>
                <c:formatCode>General</c:formatCode>
                <c:ptCount val="3"/>
                <c:pt idx="0">
                  <c:v>355504</c:v>
                </c:pt>
                <c:pt idx="1">
                  <c:v>443448</c:v>
                </c:pt>
                <c:pt idx="2">
                  <c:v>461040</c:v>
                </c:pt>
              </c:numCache>
            </c:numRef>
          </c:val>
        </c:ser>
        <c:shape val="cylinder"/>
        <c:axId val="98259712"/>
        <c:axId val="98261248"/>
        <c:axId val="0"/>
      </c:bar3DChart>
      <c:catAx>
        <c:axId val="98259712"/>
        <c:scaling>
          <c:orientation val="minMax"/>
        </c:scaling>
        <c:axPos val="b"/>
        <c:numFmt formatCode="General" sourceLinked="1"/>
        <c:tickLblPos val="nextTo"/>
        <c:crossAx val="98261248"/>
        <c:crosses val="autoZero"/>
        <c:auto val="1"/>
        <c:lblAlgn val="ctr"/>
        <c:lblOffset val="100"/>
      </c:catAx>
      <c:valAx>
        <c:axId val="98261248"/>
        <c:scaling>
          <c:orientation val="minMax"/>
        </c:scaling>
        <c:axPos val="l"/>
        <c:majorGridlines/>
        <c:numFmt formatCode="General" sourceLinked="1"/>
        <c:tickLblPos val="nextTo"/>
        <c:crossAx val="9825971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2016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9.5296289830230502E-3"/>
          <c:y val="3.023473582300395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755967590902599"/>
          <c:w val="0.74323950777955894"/>
          <c:h val="0.79920762772390352"/>
        </c:manualLayout>
      </c:layout>
      <c:pie3DChart>
        <c:varyColors val="1"/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4727583178588954"/>
          <c:y val="0"/>
          <c:w val="0.35272416821411473"/>
          <c:h val="0.68757439649562913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6.504997812773404E-2"/>
                  <c:y val="-0.20226377952755906"/>
                </c:manualLayout>
              </c:layout>
              <c:showVal val="1"/>
            </c:dLbl>
            <c:dLbl>
              <c:idx val="2"/>
              <c:layout>
                <c:manualLayout>
                  <c:x val="1.6395888013998262E-2"/>
                  <c:y val="0.12422717993584144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Лист3!$B$2:$B$5</c:f>
              <c:strCache>
                <c:ptCount val="4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  <c:pt idx="3">
                  <c:v>другие вопросы в области социальной политики</c:v>
                </c:pt>
              </c:strCache>
            </c:strRef>
          </c:cat>
          <c:val>
            <c:numRef>
              <c:f>Лист3!$C$2:$C$5</c:f>
              <c:numCache>
                <c:formatCode>General</c:formatCode>
                <c:ptCount val="4"/>
                <c:pt idx="0" formatCode="#,##0.00">
                  <c:v>4221.7</c:v>
                </c:pt>
                <c:pt idx="1">
                  <c:v>21073.7</c:v>
                </c:pt>
                <c:pt idx="2">
                  <c:v>31705.8</c:v>
                </c:pt>
                <c:pt idx="3">
                  <c:v>1641.2</c:v>
                </c:pt>
              </c:numCache>
            </c:numRef>
          </c:val>
        </c:ser>
      </c:pie3DChart>
    </c:plotArea>
    <c:legend>
      <c:legendPos val="r"/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4675694379607684E-2"/>
          <c:y val="7.083333333333354E-2"/>
          <c:w val="0.59168679389449952"/>
          <c:h val="0.81388888888889011"/>
        </c:manualLayout>
      </c:layout>
      <c:pie3DChart>
        <c:varyColors val="1"/>
      </c:pie3D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</c:pie3DChart>
    </c:plotArea>
    <c:legend>
      <c:legendPos val="r"/>
    </c:legend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2.4493219597550322E-2"/>
                  <c:y val="3.1317439486730832E-2"/>
                </c:manualLayout>
              </c:layout>
              <c:showVal val="1"/>
            </c:dLbl>
            <c:dLbl>
              <c:idx val="1"/>
              <c:layout>
                <c:manualLayout>
                  <c:x val="7.7009295713035872E-2"/>
                  <c:y val="-7.222477398658501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Лист1!$B$2:$B$3</c:f>
              <c:strCache>
                <c:ptCount val="2"/>
                <c:pt idx="0">
                  <c:v>программные мероприятия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187351.9</c:v>
                </c:pt>
                <c:pt idx="1">
                  <c:v>44442.1</c:v>
                </c:pt>
              </c:numCache>
            </c:numRef>
          </c:val>
        </c:ser>
      </c:pie3DChart>
    </c:plotArea>
    <c:legend>
      <c:legendPos val="r"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0865047916486651E-2"/>
          <c:y val="3.4053115962025871E-2"/>
          <c:w val="0.67468943779909574"/>
          <c:h val="0.96594688403797424"/>
        </c:manualLayout>
      </c:layout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7066039597132886"/>
          <c:y val="0.11447104468830543"/>
        </c:manualLayout>
      </c:layout>
      <c:txPr>
        <a:bodyPr/>
        <a:lstStyle/>
        <a:p>
          <a:pPr>
            <a:defRPr sz="1000"/>
          </a:pPr>
          <a:endParaRPr lang="ru-R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2517498055771641E-2"/>
          <c:y val="0.1919621282805809"/>
          <c:w val="0.4917879494870942"/>
          <c:h val="0.723785258020527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7.472407901179709E-2"/>
                  <c:y val="-3.005723821144048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105064217</c:v>
                </c:pt>
                <c:pt idx="1">
                  <c:v>30070802</c:v>
                </c:pt>
                <c:pt idx="2">
                  <c:v>571622252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8.7383092738407692E-2"/>
                  <c:y val="-6.7680081656459612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0.15110000000000001</c:v>
                </c:pt>
                <c:pt idx="1">
                  <c:v>6.4600000000000019E-2</c:v>
                </c:pt>
                <c:pt idx="2">
                  <c:v>0.7843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6.5312554680664922E-2"/>
                  <c:y val="-7.578193350831151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Лист1!$B$3:$B$5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Лист1!$C$3:$C$5</c:f>
              <c:numCache>
                <c:formatCode>0.0%</c:formatCode>
                <c:ptCount val="3"/>
                <c:pt idx="0">
                  <c:v>0.15100000000000005</c:v>
                </c:pt>
                <c:pt idx="1">
                  <c:v>5.6000000000000001E-2</c:v>
                </c:pt>
                <c:pt idx="2">
                  <c:v>0.79300000000000004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cked"/>
        <c:ser>
          <c:idx val="0"/>
          <c:order val="0"/>
          <c:tx>
            <c:strRef>
              <c:f>Лист2!$B$2</c:f>
              <c:strCache>
                <c:ptCount val="1"/>
                <c:pt idx="0">
                  <c:v>налоговые доходы</c:v>
                </c:pt>
              </c:strCache>
            </c:strRef>
          </c:tx>
          <c:marker>
            <c:symbol val="none"/>
          </c:marker>
          <c:cat>
            <c:numRef>
              <c:f>Лист2!$C$1:$G$1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Лист2!$C$2:$G$2</c:f>
              <c:numCache>
                <c:formatCode>General</c:formatCode>
                <c:ptCount val="5"/>
                <c:pt idx="0">
                  <c:v>110163</c:v>
                </c:pt>
                <c:pt idx="1">
                  <c:v>110207.6</c:v>
                </c:pt>
                <c:pt idx="2">
                  <c:v>105064.2</c:v>
                </c:pt>
                <c:pt idx="3">
                  <c:v>130804.9</c:v>
                </c:pt>
                <c:pt idx="4">
                  <c:v>142904.29999999999</c:v>
                </c:pt>
              </c:numCache>
            </c:numRef>
          </c:val>
        </c:ser>
        <c:ser>
          <c:idx val="1"/>
          <c:order val="1"/>
          <c:tx>
            <c:strRef>
              <c:f>Лист2!$B$3</c:f>
              <c:strCache>
                <c:ptCount val="1"/>
                <c:pt idx="0">
                  <c:v>неналоговые доходы</c:v>
                </c:pt>
              </c:strCache>
            </c:strRef>
          </c:tx>
          <c:marker>
            <c:symbol val="none"/>
          </c:marker>
          <c:cat>
            <c:numRef>
              <c:f>Лист2!$C$1:$G$1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Лист2!$C$3:$G$3</c:f>
              <c:numCache>
                <c:formatCode>General</c:formatCode>
                <c:ptCount val="5"/>
                <c:pt idx="0">
                  <c:v>25413.7</c:v>
                </c:pt>
                <c:pt idx="1">
                  <c:v>16803.400000000001</c:v>
                </c:pt>
                <c:pt idx="2">
                  <c:v>30070.799999999996</c:v>
                </c:pt>
                <c:pt idx="3">
                  <c:v>55902.1</c:v>
                </c:pt>
                <c:pt idx="4">
                  <c:v>53428.7</c:v>
                </c:pt>
              </c:numCache>
            </c:numRef>
          </c:val>
        </c:ser>
        <c:ser>
          <c:idx val="2"/>
          <c:order val="2"/>
          <c:tx>
            <c:strRef>
              <c:f>Лист2!$B$4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marker>
            <c:symbol val="none"/>
          </c:marker>
          <c:cat>
            <c:numRef>
              <c:f>Лист2!$C$1:$G$1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Лист2!$C$4:$G$4</c:f>
              <c:numCache>
                <c:formatCode>General</c:formatCode>
                <c:ptCount val="5"/>
                <c:pt idx="0">
                  <c:v>135576.70000000001</c:v>
                </c:pt>
                <c:pt idx="1">
                  <c:v>127011</c:v>
                </c:pt>
                <c:pt idx="2">
                  <c:v>135135</c:v>
                </c:pt>
                <c:pt idx="3">
                  <c:v>186707</c:v>
                </c:pt>
                <c:pt idx="4">
                  <c:v>196333</c:v>
                </c:pt>
              </c:numCache>
            </c:numRef>
          </c:val>
        </c:ser>
        <c:marker val="1"/>
        <c:axId val="89276800"/>
        <c:axId val="89278336"/>
      </c:lineChart>
      <c:catAx>
        <c:axId val="89276800"/>
        <c:scaling>
          <c:orientation val="minMax"/>
        </c:scaling>
        <c:axPos val="b"/>
        <c:numFmt formatCode="General" sourceLinked="1"/>
        <c:tickLblPos val="nextTo"/>
        <c:crossAx val="89278336"/>
        <c:crosses val="autoZero"/>
        <c:auto val="1"/>
        <c:lblAlgn val="ctr"/>
        <c:lblOffset val="100"/>
      </c:catAx>
      <c:valAx>
        <c:axId val="89278336"/>
        <c:scaling>
          <c:orientation val="minMax"/>
        </c:scaling>
        <c:axPos val="l"/>
        <c:majorGridlines/>
        <c:numFmt formatCode="General" sourceLinked="1"/>
        <c:tickLblPos val="nextTo"/>
        <c:crossAx val="892768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cat>
            <c:numRef>
              <c:f>Лист3!$C$2:$G$2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Лист3!$C$3:$G$3</c:f>
              <c:numCache>
                <c:formatCode>General</c:formatCode>
                <c:ptCount val="5"/>
                <c:pt idx="0">
                  <c:v>6211</c:v>
                </c:pt>
                <c:pt idx="1">
                  <c:v>5859</c:v>
                </c:pt>
                <c:pt idx="2">
                  <c:v>6283</c:v>
                </c:pt>
                <c:pt idx="3">
                  <c:v>8757</c:v>
                </c:pt>
                <c:pt idx="4">
                  <c:v>9333</c:v>
                </c:pt>
              </c:numCache>
            </c:numRef>
          </c:val>
        </c:ser>
        <c:shape val="cylinder"/>
        <c:axId val="89294336"/>
        <c:axId val="89295872"/>
        <c:axId val="0"/>
      </c:bar3DChart>
      <c:catAx>
        <c:axId val="89294336"/>
        <c:scaling>
          <c:orientation val="minMax"/>
        </c:scaling>
        <c:axPos val="b"/>
        <c:numFmt formatCode="General" sourceLinked="1"/>
        <c:tickLblPos val="nextTo"/>
        <c:crossAx val="89295872"/>
        <c:crosses val="autoZero"/>
        <c:auto val="1"/>
        <c:lblAlgn val="ctr"/>
        <c:lblOffset val="100"/>
      </c:catAx>
      <c:valAx>
        <c:axId val="89295872"/>
        <c:scaling>
          <c:orientation val="minMax"/>
        </c:scaling>
        <c:axPos val="l"/>
        <c:majorGridlines/>
        <c:numFmt formatCode="General" sourceLinked="1"/>
        <c:tickLblPos val="nextTo"/>
        <c:crossAx val="89294336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94882149846598485"/>
          <c:h val="1"/>
        </c:manualLayout>
      </c:layout>
      <c:pie3DChart>
        <c:varyColors val="1"/>
        <c:dLbls>
          <c:showPercent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69103656636788169"/>
          <c:w val="1"/>
          <c:h val="0.30896348709691812"/>
        </c:manualLayout>
      </c:layout>
      <c:spPr>
        <a:solidFill>
          <a:schemeClr val="bg2"/>
        </a:solidFill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200">
              <a:solidFill>
                <a:srgbClr val="003300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B5AFF-B985-42D7-8DE3-33167A427F65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0"/>
      <dgm:spPr/>
    </dgm:pt>
    <dgm:pt modelId="{688A83FF-6519-45F7-8F00-173C15710EB6}" type="pres">
      <dgm:prSet presAssocID="{484B5AFF-B985-42D7-8DE3-33167A427F65}" presName="Name0" presStyleCnt="0">
        <dgm:presLayoutVars>
          <dgm:dir/>
          <dgm:resizeHandles val="exact"/>
        </dgm:presLayoutVars>
      </dgm:prSet>
      <dgm:spPr/>
    </dgm:pt>
  </dgm:ptLst>
  <dgm:cxnLst>
    <dgm:cxn modelId="{3865F7E2-1510-4E45-B750-2DFEDD26ED94}" type="presOf" srcId="{484B5AFF-B985-42D7-8DE3-33167A427F65}" destId="{688A83FF-6519-45F7-8F00-173C15710EB6}" srcOrd="0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45 119 рублей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3 760 рублей 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0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FDAFAA-67C3-483E-BCB5-5FEB9CA557D5}" type="presOf" srcId="{3CF57529-05FA-4B84-A4FB-87E5EE6118B2}" destId="{A62C9E05-F1A8-4BA2-8DEE-122048610EC2}" srcOrd="0" destOrd="0" presId="urn:microsoft.com/office/officeart/2005/8/layout/venn3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68197FE9-8FC5-4AEC-9052-49F4795F1425}" type="presOf" srcId="{031D0A9D-7AAA-4A7D-8880-53AFBA15D9A2}" destId="{D0F036D9-75DF-4219-A98A-A383FCE60C96}" srcOrd="0" destOrd="0" presId="urn:microsoft.com/office/officeart/2005/8/layout/venn3"/>
    <dgm:cxn modelId="{E8FFE0EE-D6E4-4ED1-B34A-58CBC13DC548}" type="presOf" srcId="{F950D257-36BC-47B0-80FC-5B14E640A751}" destId="{5F2904CF-2254-4745-9F9C-5CF481830207}" srcOrd="0" destOrd="0" presId="urn:microsoft.com/office/officeart/2005/8/layout/venn3"/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A081E3C2-1B32-43E0-AAA3-ADC920A04977}" type="presParOf" srcId="{D0F036D9-75DF-4219-A98A-A383FCE60C96}" destId="{A62C9E05-F1A8-4BA2-8DEE-122048610EC2}" srcOrd="0" destOrd="0" presId="urn:microsoft.com/office/officeart/2005/8/layout/venn3"/>
    <dgm:cxn modelId="{97DD2604-34DF-4DBF-96EE-CB35089B64F2}" type="presParOf" srcId="{D0F036D9-75DF-4219-A98A-A383FCE60C96}" destId="{2357A7B3-80C8-4A35-B10A-8A77ECB82D4C}" srcOrd="1" destOrd="0" presId="urn:microsoft.com/office/officeart/2005/8/layout/venn3"/>
    <dgm:cxn modelId="{90A5DA1C-0E51-46A1-A07D-364A64BBB5F3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00CC99">
            <a:alpha val="49804"/>
          </a:srgbClr>
        </a:solidFill>
      </dgm:spPr>
      <dgm:t>
        <a:bodyPr/>
        <a:lstStyle/>
        <a:p>
          <a:r>
            <a:rPr lang="ru-RU" sz="1400" dirty="0" smtClean="0"/>
            <a:t>2 209 рублей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00CC99">
            <a:alpha val="50000"/>
          </a:srgbClr>
        </a:solidFill>
      </dgm:spPr>
      <dgm:t>
        <a:bodyPr/>
        <a:lstStyle/>
        <a:p>
          <a:r>
            <a:rPr lang="ru-RU" sz="1400" dirty="0" smtClean="0"/>
            <a:t>184</a:t>
          </a:r>
        </a:p>
        <a:p>
          <a:r>
            <a:rPr lang="ru-RU" sz="1400" dirty="0" smtClean="0"/>
            <a:t>рубля 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 custLinFactNeighborX="30839" custLinFactNeighborY="-9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4490" custLinFactNeighborX="23802" custLinFactNeighborY="-6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EAE0C225-AC94-402D-BBF8-D3D1248648D8}" type="presOf" srcId="{F950D257-36BC-47B0-80FC-5B14E640A751}" destId="{5F2904CF-2254-4745-9F9C-5CF481830207}" srcOrd="0" destOrd="0" presId="urn:microsoft.com/office/officeart/2005/8/layout/venn3"/>
    <dgm:cxn modelId="{8E38C9C7-2217-4665-A262-F672DC7CD21C}" type="presOf" srcId="{031D0A9D-7AAA-4A7D-8880-53AFBA15D9A2}" destId="{D0F036D9-75DF-4219-A98A-A383FCE60C96}" srcOrd="0" destOrd="0" presId="urn:microsoft.com/office/officeart/2005/8/layout/venn3"/>
    <dgm:cxn modelId="{8CF3A928-6118-4A50-9C0C-E7A57AF2FA19}" type="presOf" srcId="{3CF57529-05FA-4B84-A4FB-87E5EE6118B2}" destId="{A62C9E05-F1A8-4BA2-8DEE-122048610EC2}" srcOrd="0" destOrd="0" presId="urn:microsoft.com/office/officeart/2005/8/layout/venn3"/>
    <dgm:cxn modelId="{5318F707-8395-49B7-996C-EC552074970E}" type="presParOf" srcId="{D0F036D9-75DF-4219-A98A-A383FCE60C96}" destId="{A62C9E05-F1A8-4BA2-8DEE-122048610EC2}" srcOrd="0" destOrd="0" presId="urn:microsoft.com/office/officeart/2005/8/layout/venn3"/>
    <dgm:cxn modelId="{F310AACA-A327-4736-9BA4-D99A7CEE7ED4}" type="presParOf" srcId="{D0F036D9-75DF-4219-A98A-A383FCE60C96}" destId="{2357A7B3-80C8-4A35-B10A-8A77ECB82D4C}" srcOrd="1" destOrd="0" presId="urn:microsoft.com/office/officeart/2005/8/layout/venn3"/>
    <dgm:cxn modelId="{15F73B04-E320-4E7D-AB51-B7EC4A4F1EC4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4F6C66-5521-40C2-99FF-C86F056ED85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2DB187-3135-4C98-9D1D-37EECE5C3DAA}">
      <dgm:prSet phldrT="[Текст]"/>
      <dgm:spPr/>
      <dgm:t>
        <a:bodyPr/>
        <a:lstStyle/>
        <a:p>
          <a:r>
            <a:rPr lang="ru-RU" dirty="0" smtClean="0"/>
            <a:t> Дошкольное образование 123 330,5 тыс. рублей</a:t>
          </a:r>
          <a:endParaRPr lang="ru-RU" dirty="0"/>
        </a:p>
      </dgm:t>
    </dgm:pt>
    <dgm:pt modelId="{3FF8DFCD-AAF2-49B2-A066-9924369639BF}" type="parTrans" cxnId="{B2FD290F-A12C-411E-AC92-AF7C602D2D99}">
      <dgm:prSet/>
      <dgm:spPr/>
      <dgm:t>
        <a:bodyPr/>
        <a:lstStyle/>
        <a:p>
          <a:endParaRPr lang="ru-RU"/>
        </a:p>
      </dgm:t>
    </dgm:pt>
    <dgm:pt modelId="{6AB27FEB-6B46-4226-A3D0-F39ED297C4D3}" type="sibTrans" cxnId="{B2FD290F-A12C-411E-AC92-AF7C602D2D99}">
      <dgm:prSet/>
      <dgm:spPr/>
      <dgm:t>
        <a:bodyPr/>
        <a:lstStyle/>
        <a:p>
          <a:endParaRPr lang="ru-RU"/>
        </a:p>
      </dgm:t>
    </dgm:pt>
    <dgm:pt modelId="{0B81E8B2-E67E-483E-BE2D-6EED1DA71F03}">
      <dgm:prSet phldrT="[Текст]"/>
      <dgm:spPr/>
      <dgm:t>
        <a:bodyPr/>
        <a:lstStyle/>
        <a:p>
          <a:r>
            <a:rPr lang="ru-RU" dirty="0" smtClean="0"/>
            <a:t>Общее образование 381 587,2 тыс. рублей</a:t>
          </a:r>
          <a:endParaRPr lang="ru-RU" dirty="0"/>
        </a:p>
      </dgm:t>
    </dgm:pt>
    <dgm:pt modelId="{87A42DCA-4413-4F73-AE66-6C3190717D79}" type="parTrans" cxnId="{24F5D655-B0D5-4255-B0A0-34ECDA4485C4}">
      <dgm:prSet/>
      <dgm:spPr/>
      <dgm:t>
        <a:bodyPr/>
        <a:lstStyle/>
        <a:p>
          <a:endParaRPr lang="ru-RU"/>
        </a:p>
      </dgm:t>
    </dgm:pt>
    <dgm:pt modelId="{DF16CE8A-802B-4020-A353-23D51D3C3CE5}" type="sibTrans" cxnId="{24F5D655-B0D5-4255-B0A0-34ECDA4485C4}">
      <dgm:prSet/>
      <dgm:spPr/>
      <dgm:t>
        <a:bodyPr/>
        <a:lstStyle/>
        <a:p>
          <a:endParaRPr lang="ru-RU"/>
        </a:p>
      </dgm:t>
    </dgm:pt>
    <dgm:pt modelId="{FEE30B3A-C4F8-4EC6-8EA4-5753C35FC2EA}">
      <dgm:prSet phldrT="[Текст]"/>
      <dgm:spPr/>
      <dgm:t>
        <a:bodyPr/>
        <a:lstStyle/>
        <a:p>
          <a:r>
            <a:rPr lang="ru-RU" dirty="0" smtClean="0"/>
            <a:t>Дополнительное образование 34 805,3 тыс. рублей</a:t>
          </a:r>
          <a:endParaRPr lang="ru-RU" dirty="0"/>
        </a:p>
      </dgm:t>
    </dgm:pt>
    <dgm:pt modelId="{1D84F916-3CFF-412E-BF63-BD08EBD75A9E}" type="parTrans" cxnId="{87A77F23-99C9-4787-BAC0-A378B6B09F72}">
      <dgm:prSet/>
      <dgm:spPr/>
      <dgm:t>
        <a:bodyPr/>
        <a:lstStyle/>
        <a:p>
          <a:endParaRPr lang="ru-RU"/>
        </a:p>
      </dgm:t>
    </dgm:pt>
    <dgm:pt modelId="{309CF2EB-9F89-4689-B3E6-BCE404DB5074}" type="sibTrans" cxnId="{87A77F23-99C9-4787-BAC0-A378B6B09F72}">
      <dgm:prSet/>
      <dgm:spPr/>
      <dgm:t>
        <a:bodyPr/>
        <a:lstStyle/>
        <a:p>
          <a:endParaRPr lang="ru-RU"/>
        </a:p>
      </dgm:t>
    </dgm:pt>
    <dgm:pt modelId="{6986C4B9-B145-472D-B5FE-F8225511AC7D}">
      <dgm:prSet phldrT="[Текст]"/>
      <dgm:spPr/>
      <dgm:t>
        <a:bodyPr/>
        <a:lstStyle/>
        <a:p>
          <a:r>
            <a:rPr lang="ru-RU" dirty="0" smtClean="0"/>
            <a:t>Молодежная политика и оздоровление детей 2 741,4 тыс. рублей</a:t>
          </a:r>
          <a:endParaRPr lang="ru-RU" dirty="0"/>
        </a:p>
      </dgm:t>
    </dgm:pt>
    <dgm:pt modelId="{739FDE78-2533-4329-8AC3-3A63DB680452}" type="parTrans" cxnId="{AA12733F-E9AE-4BF9-8B87-079B3FF10231}">
      <dgm:prSet/>
      <dgm:spPr/>
      <dgm:t>
        <a:bodyPr/>
        <a:lstStyle/>
        <a:p>
          <a:endParaRPr lang="ru-RU"/>
        </a:p>
      </dgm:t>
    </dgm:pt>
    <dgm:pt modelId="{60A19B1F-4756-4B09-ADE7-D83714F4E966}" type="sibTrans" cxnId="{AA12733F-E9AE-4BF9-8B87-079B3FF10231}">
      <dgm:prSet/>
      <dgm:spPr/>
      <dgm:t>
        <a:bodyPr/>
        <a:lstStyle/>
        <a:p>
          <a:endParaRPr lang="ru-RU"/>
        </a:p>
      </dgm:t>
    </dgm:pt>
    <dgm:pt modelId="{57D1A95B-FCA3-4CCF-BC28-0705EF0DA074}">
      <dgm:prSet phldrT="[Текст]"/>
      <dgm:spPr/>
      <dgm:t>
        <a:bodyPr/>
        <a:lstStyle/>
        <a:p>
          <a:r>
            <a:rPr lang="ru-RU" dirty="0" smtClean="0"/>
            <a:t>Другие вопросы в области образования 5 259,6 тыс. рублей</a:t>
          </a:r>
          <a:endParaRPr lang="ru-RU" dirty="0"/>
        </a:p>
      </dgm:t>
    </dgm:pt>
    <dgm:pt modelId="{1191505A-3AE0-48A1-8DBF-71E3C42AB60A}" type="parTrans" cxnId="{02DF88C0-07CE-49E7-91D1-17FD22084D01}">
      <dgm:prSet/>
      <dgm:spPr/>
      <dgm:t>
        <a:bodyPr/>
        <a:lstStyle/>
        <a:p>
          <a:endParaRPr lang="ru-RU"/>
        </a:p>
      </dgm:t>
    </dgm:pt>
    <dgm:pt modelId="{875898E9-CE1B-4FC3-A10D-75A6FED452FD}" type="sibTrans" cxnId="{02DF88C0-07CE-49E7-91D1-17FD22084D01}">
      <dgm:prSet/>
      <dgm:spPr/>
      <dgm:t>
        <a:bodyPr/>
        <a:lstStyle/>
        <a:p>
          <a:endParaRPr lang="ru-RU"/>
        </a:p>
      </dgm:t>
    </dgm:pt>
    <dgm:pt modelId="{CC40E849-C888-4AC7-910D-E24D8544BF0D}" type="pres">
      <dgm:prSet presAssocID="{F84F6C66-5521-40C2-99FF-C86F056ED85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170B91E-7745-44B8-97A4-A475B63696D5}" type="pres">
      <dgm:prSet presAssocID="{F84F6C66-5521-40C2-99FF-C86F056ED85A}" presName="Name1" presStyleCnt="0"/>
      <dgm:spPr/>
    </dgm:pt>
    <dgm:pt modelId="{B63202F2-F136-4A53-BBC0-18A18E8C1FF9}" type="pres">
      <dgm:prSet presAssocID="{F84F6C66-5521-40C2-99FF-C86F056ED85A}" presName="cycle" presStyleCnt="0"/>
      <dgm:spPr/>
    </dgm:pt>
    <dgm:pt modelId="{7E7B918D-80DD-4DD8-AF7E-2AC82BB8EC7D}" type="pres">
      <dgm:prSet presAssocID="{F84F6C66-5521-40C2-99FF-C86F056ED85A}" presName="srcNode" presStyleLbl="node1" presStyleIdx="0" presStyleCnt="5"/>
      <dgm:spPr/>
    </dgm:pt>
    <dgm:pt modelId="{30C4D84D-83B0-4115-B1BA-BB76086E6A0A}" type="pres">
      <dgm:prSet presAssocID="{F84F6C66-5521-40C2-99FF-C86F056ED85A}" presName="conn" presStyleLbl="parChTrans1D2" presStyleIdx="0" presStyleCnt="1"/>
      <dgm:spPr/>
      <dgm:t>
        <a:bodyPr/>
        <a:lstStyle/>
        <a:p>
          <a:endParaRPr lang="ru-RU"/>
        </a:p>
      </dgm:t>
    </dgm:pt>
    <dgm:pt modelId="{A159ED3E-2BCE-454E-809E-1592E13B2FD6}" type="pres">
      <dgm:prSet presAssocID="{F84F6C66-5521-40C2-99FF-C86F056ED85A}" presName="extraNode" presStyleLbl="node1" presStyleIdx="0" presStyleCnt="5"/>
      <dgm:spPr/>
    </dgm:pt>
    <dgm:pt modelId="{566083D9-89B6-435D-846D-36DACD77A22D}" type="pres">
      <dgm:prSet presAssocID="{F84F6C66-5521-40C2-99FF-C86F056ED85A}" presName="dstNode" presStyleLbl="node1" presStyleIdx="0" presStyleCnt="5"/>
      <dgm:spPr/>
    </dgm:pt>
    <dgm:pt modelId="{854879FE-BE8F-4624-AAD6-7DAD88595B55}" type="pres">
      <dgm:prSet presAssocID="{A42DB187-3135-4C98-9D1D-37EECE5C3DAA}" presName="text_1" presStyleLbl="node1" presStyleIdx="0" presStyleCnt="5" custScaleX="103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EA7A6-9687-48F0-B5E9-2EC6C67105D3}" type="pres">
      <dgm:prSet presAssocID="{A42DB187-3135-4C98-9D1D-37EECE5C3DAA}" presName="accent_1" presStyleCnt="0"/>
      <dgm:spPr/>
    </dgm:pt>
    <dgm:pt modelId="{2CC09460-0385-4576-B212-932E023A1EEB}" type="pres">
      <dgm:prSet presAssocID="{A42DB187-3135-4C98-9D1D-37EECE5C3DAA}" presName="accentRepeatNode" presStyleLbl="solidFgAcc1" presStyleIdx="0" presStyleCnt="5"/>
      <dgm:spPr/>
    </dgm:pt>
    <dgm:pt modelId="{AC8E7858-2E8A-4A1B-8B00-797726621971}" type="pres">
      <dgm:prSet presAssocID="{0B81E8B2-E67E-483E-BE2D-6EED1DA71F03}" presName="text_2" presStyleLbl="node1" presStyleIdx="1" presStyleCnt="5" custScaleX="102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2A7B1-30B2-4C27-826B-A86D863469A9}" type="pres">
      <dgm:prSet presAssocID="{0B81E8B2-E67E-483E-BE2D-6EED1DA71F03}" presName="accent_2" presStyleCnt="0"/>
      <dgm:spPr/>
    </dgm:pt>
    <dgm:pt modelId="{5586553E-F5FE-4248-95EC-7786E1F5D059}" type="pres">
      <dgm:prSet presAssocID="{0B81E8B2-E67E-483E-BE2D-6EED1DA71F03}" presName="accentRepeatNode" presStyleLbl="solidFgAcc1" presStyleIdx="1" presStyleCnt="5"/>
      <dgm:spPr/>
    </dgm:pt>
    <dgm:pt modelId="{68D137DA-4095-406C-8CFF-544480D68D8C}" type="pres">
      <dgm:prSet presAssocID="{FEE30B3A-C4F8-4EC6-8EA4-5753C35FC2EA}" presName="text_3" presStyleLbl="node1" presStyleIdx="2" presStyleCnt="5" custScaleX="102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04D92-490C-488B-866F-95632BEE4847}" type="pres">
      <dgm:prSet presAssocID="{FEE30B3A-C4F8-4EC6-8EA4-5753C35FC2EA}" presName="accent_3" presStyleCnt="0"/>
      <dgm:spPr/>
    </dgm:pt>
    <dgm:pt modelId="{666F0470-AA64-4EAB-A3C2-C237F6CC60A4}" type="pres">
      <dgm:prSet presAssocID="{FEE30B3A-C4F8-4EC6-8EA4-5753C35FC2EA}" presName="accentRepeatNode" presStyleLbl="solidFgAcc1" presStyleIdx="2" presStyleCnt="5"/>
      <dgm:spPr/>
    </dgm:pt>
    <dgm:pt modelId="{903B107A-D78B-46A9-A8A2-5C3B0A257A0B}" type="pres">
      <dgm:prSet presAssocID="{6986C4B9-B145-472D-B5FE-F8225511AC7D}" presName="text_4" presStyleLbl="node1" presStyleIdx="3" presStyleCnt="5" custScaleX="10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0BEAE-9972-400B-9781-7B88ACAF8BAD}" type="pres">
      <dgm:prSet presAssocID="{6986C4B9-B145-472D-B5FE-F8225511AC7D}" presName="accent_4" presStyleCnt="0"/>
      <dgm:spPr/>
    </dgm:pt>
    <dgm:pt modelId="{7FF197B5-19DF-437E-8EA4-F5EF1D7448A3}" type="pres">
      <dgm:prSet presAssocID="{6986C4B9-B145-472D-B5FE-F8225511AC7D}" presName="accentRepeatNode" presStyleLbl="solidFgAcc1" presStyleIdx="3" presStyleCnt="5"/>
      <dgm:spPr/>
    </dgm:pt>
    <dgm:pt modelId="{E9A38612-337A-4F25-8484-496E42FB827C}" type="pres">
      <dgm:prSet presAssocID="{57D1A95B-FCA3-4CCF-BC28-0705EF0DA074}" presName="text_5" presStyleLbl="node1" presStyleIdx="4" presStyleCnt="5" custScaleX="100854" custLinFactNeighborX="1139" custLinFactNeighborY="-4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A88A3A-E085-46B3-9AE4-42E990E45359}" type="pres">
      <dgm:prSet presAssocID="{57D1A95B-FCA3-4CCF-BC28-0705EF0DA074}" presName="accent_5" presStyleCnt="0"/>
      <dgm:spPr/>
    </dgm:pt>
    <dgm:pt modelId="{22575A18-223C-4A93-B3F0-1CA215286AC0}" type="pres">
      <dgm:prSet presAssocID="{57D1A95B-FCA3-4CCF-BC28-0705EF0DA074}" presName="accentRepeatNode" presStyleLbl="solidFgAcc1" presStyleIdx="4" presStyleCnt="5"/>
      <dgm:spPr/>
    </dgm:pt>
  </dgm:ptLst>
  <dgm:cxnLst>
    <dgm:cxn modelId="{02CFFF0F-073D-47F7-95C3-9A8B27135D5B}" type="presOf" srcId="{FEE30B3A-C4F8-4EC6-8EA4-5753C35FC2EA}" destId="{68D137DA-4095-406C-8CFF-544480D68D8C}" srcOrd="0" destOrd="0" presId="urn:microsoft.com/office/officeart/2008/layout/VerticalCurvedList"/>
    <dgm:cxn modelId="{43608B56-0415-4A9D-BBCC-C5E3BCBDB2C0}" type="presOf" srcId="{F84F6C66-5521-40C2-99FF-C86F056ED85A}" destId="{CC40E849-C888-4AC7-910D-E24D8544BF0D}" srcOrd="0" destOrd="0" presId="urn:microsoft.com/office/officeart/2008/layout/VerticalCurvedList"/>
    <dgm:cxn modelId="{AC512B5D-B5FB-4AB1-9970-BDA529BAA89C}" type="presOf" srcId="{57D1A95B-FCA3-4CCF-BC28-0705EF0DA074}" destId="{E9A38612-337A-4F25-8484-496E42FB827C}" srcOrd="0" destOrd="0" presId="urn:microsoft.com/office/officeart/2008/layout/VerticalCurvedList"/>
    <dgm:cxn modelId="{02DF88C0-07CE-49E7-91D1-17FD22084D01}" srcId="{F84F6C66-5521-40C2-99FF-C86F056ED85A}" destId="{57D1A95B-FCA3-4CCF-BC28-0705EF0DA074}" srcOrd="4" destOrd="0" parTransId="{1191505A-3AE0-48A1-8DBF-71E3C42AB60A}" sibTransId="{875898E9-CE1B-4FC3-A10D-75A6FED452FD}"/>
    <dgm:cxn modelId="{DEE623E3-FEFF-4075-BF07-366A75524E0C}" type="presOf" srcId="{A42DB187-3135-4C98-9D1D-37EECE5C3DAA}" destId="{854879FE-BE8F-4624-AAD6-7DAD88595B55}" srcOrd="0" destOrd="0" presId="urn:microsoft.com/office/officeart/2008/layout/VerticalCurvedList"/>
    <dgm:cxn modelId="{DAA3B057-5A38-470C-84EC-64172BDAEE17}" type="presOf" srcId="{0B81E8B2-E67E-483E-BE2D-6EED1DA71F03}" destId="{AC8E7858-2E8A-4A1B-8B00-797726621971}" srcOrd="0" destOrd="0" presId="urn:microsoft.com/office/officeart/2008/layout/VerticalCurvedList"/>
    <dgm:cxn modelId="{AA12733F-E9AE-4BF9-8B87-079B3FF10231}" srcId="{F84F6C66-5521-40C2-99FF-C86F056ED85A}" destId="{6986C4B9-B145-472D-B5FE-F8225511AC7D}" srcOrd="3" destOrd="0" parTransId="{739FDE78-2533-4329-8AC3-3A63DB680452}" sibTransId="{60A19B1F-4756-4B09-ADE7-D83714F4E966}"/>
    <dgm:cxn modelId="{87A77F23-99C9-4787-BAC0-A378B6B09F72}" srcId="{F84F6C66-5521-40C2-99FF-C86F056ED85A}" destId="{FEE30B3A-C4F8-4EC6-8EA4-5753C35FC2EA}" srcOrd="2" destOrd="0" parTransId="{1D84F916-3CFF-412E-BF63-BD08EBD75A9E}" sibTransId="{309CF2EB-9F89-4689-B3E6-BCE404DB5074}"/>
    <dgm:cxn modelId="{24F5D655-B0D5-4255-B0A0-34ECDA4485C4}" srcId="{F84F6C66-5521-40C2-99FF-C86F056ED85A}" destId="{0B81E8B2-E67E-483E-BE2D-6EED1DA71F03}" srcOrd="1" destOrd="0" parTransId="{87A42DCA-4413-4F73-AE66-6C3190717D79}" sibTransId="{DF16CE8A-802B-4020-A353-23D51D3C3CE5}"/>
    <dgm:cxn modelId="{B2FD290F-A12C-411E-AC92-AF7C602D2D99}" srcId="{F84F6C66-5521-40C2-99FF-C86F056ED85A}" destId="{A42DB187-3135-4C98-9D1D-37EECE5C3DAA}" srcOrd="0" destOrd="0" parTransId="{3FF8DFCD-AAF2-49B2-A066-9924369639BF}" sibTransId="{6AB27FEB-6B46-4226-A3D0-F39ED297C4D3}"/>
    <dgm:cxn modelId="{9163CABE-2C11-4489-A5DA-FC69BE28C222}" type="presOf" srcId="{6AB27FEB-6B46-4226-A3D0-F39ED297C4D3}" destId="{30C4D84D-83B0-4115-B1BA-BB76086E6A0A}" srcOrd="0" destOrd="0" presId="urn:microsoft.com/office/officeart/2008/layout/VerticalCurvedList"/>
    <dgm:cxn modelId="{06F27F3A-8C22-4345-8B75-F5F4C66B95BE}" type="presOf" srcId="{6986C4B9-B145-472D-B5FE-F8225511AC7D}" destId="{903B107A-D78B-46A9-A8A2-5C3B0A257A0B}" srcOrd="0" destOrd="0" presId="urn:microsoft.com/office/officeart/2008/layout/VerticalCurvedList"/>
    <dgm:cxn modelId="{795701EA-B1DE-41A3-9C22-F618BB8E43E4}" type="presParOf" srcId="{CC40E849-C888-4AC7-910D-E24D8544BF0D}" destId="{3170B91E-7745-44B8-97A4-A475B63696D5}" srcOrd="0" destOrd="0" presId="urn:microsoft.com/office/officeart/2008/layout/VerticalCurvedList"/>
    <dgm:cxn modelId="{CDB558C2-719D-494D-9F03-06089CCDB3EA}" type="presParOf" srcId="{3170B91E-7745-44B8-97A4-A475B63696D5}" destId="{B63202F2-F136-4A53-BBC0-18A18E8C1FF9}" srcOrd="0" destOrd="0" presId="urn:microsoft.com/office/officeart/2008/layout/VerticalCurvedList"/>
    <dgm:cxn modelId="{ED5CA949-B09E-41F3-93BE-5B7C4475C2AF}" type="presParOf" srcId="{B63202F2-F136-4A53-BBC0-18A18E8C1FF9}" destId="{7E7B918D-80DD-4DD8-AF7E-2AC82BB8EC7D}" srcOrd="0" destOrd="0" presId="urn:microsoft.com/office/officeart/2008/layout/VerticalCurvedList"/>
    <dgm:cxn modelId="{F887D644-BCD5-4998-BEEC-72C4F6809843}" type="presParOf" srcId="{B63202F2-F136-4A53-BBC0-18A18E8C1FF9}" destId="{30C4D84D-83B0-4115-B1BA-BB76086E6A0A}" srcOrd="1" destOrd="0" presId="urn:microsoft.com/office/officeart/2008/layout/VerticalCurvedList"/>
    <dgm:cxn modelId="{F3D01146-CD6D-4CA3-BE32-348A3CA58E67}" type="presParOf" srcId="{B63202F2-F136-4A53-BBC0-18A18E8C1FF9}" destId="{A159ED3E-2BCE-454E-809E-1592E13B2FD6}" srcOrd="2" destOrd="0" presId="urn:microsoft.com/office/officeart/2008/layout/VerticalCurvedList"/>
    <dgm:cxn modelId="{018481AE-C404-4FDC-9F33-D8B3C0F0F36A}" type="presParOf" srcId="{B63202F2-F136-4A53-BBC0-18A18E8C1FF9}" destId="{566083D9-89B6-435D-846D-36DACD77A22D}" srcOrd="3" destOrd="0" presId="urn:microsoft.com/office/officeart/2008/layout/VerticalCurvedList"/>
    <dgm:cxn modelId="{D2A03054-9D12-4834-A522-A09BE87006FB}" type="presParOf" srcId="{3170B91E-7745-44B8-97A4-A475B63696D5}" destId="{854879FE-BE8F-4624-AAD6-7DAD88595B55}" srcOrd="1" destOrd="0" presId="urn:microsoft.com/office/officeart/2008/layout/VerticalCurvedList"/>
    <dgm:cxn modelId="{31D3D7EF-2AAF-4AE4-A1F8-E8B0B56FA7A8}" type="presParOf" srcId="{3170B91E-7745-44B8-97A4-A475B63696D5}" destId="{576EA7A6-9687-48F0-B5E9-2EC6C67105D3}" srcOrd="2" destOrd="0" presId="urn:microsoft.com/office/officeart/2008/layout/VerticalCurvedList"/>
    <dgm:cxn modelId="{18DB8DD7-281B-4C0A-A7E8-721EA653B1A7}" type="presParOf" srcId="{576EA7A6-9687-48F0-B5E9-2EC6C67105D3}" destId="{2CC09460-0385-4576-B212-932E023A1EEB}" srcOrd="0" destOrd="0" presId="urn:microsoft.com/office/officeart/2008/layout/VerticalCurvedList"/>
    <dgm:cxn modelId="{D8AEBCAB-4779-47A8-9216-188766407572}" type="presParOf" srcId="{3170B91E-7745-44B8-97A4-A475B63696D5}" destId="{AC8E7858-2E8A-4A1B-8B00-797726621971}" srcOrd="3" destOrd="0" presId="urn:microsoft.com/office/officeart/2008/layout/VerticalCurvedList"/>
    <dgm:cxn modelId="{7CD01453-10D7-40ED-9800-E818F75FB2ED}" type="presParOf" srcId="{3170B91E-7745-44B8-97A4-A475B63696D5}" destId="{0082A7B1-30B2-4C27-826B-A86D863469A9}" srcOrd="4" destOrd="0" presId="urn:microsoft.com/office/officeart/2008/layout/VerticalCurvedList"/>
    <dgm:cxn modelId="{BC8F98F7-BE02-4080-BC00-D745FE94AF43}" type="presParOf" srcId="{0082A7B1-30B2-4C27-826B-A86D863469A9}" destId="{5586553E-F5FE-4248-95EC-7786E1F5D059}" srcOrd="0" destOrd="0" presId="urn:microsoft.com/office/officeart/2008/layout/VerticalCurvedList"/>
    <dgm:cxn modelId="{F0459552-C29B-435A-9E9A-6F0FBB1E8641}" type="presParOf" srcId="{3170B91E-7745-44B8-97A4-A475B63696D5}" destId="{68D137DA-4095-406C-8CFF-544480D68D8C}" srcOrd="5" destOrd="0" presId="urn:microsoft.com/office/officeart/2008/layout/VerticalCurvedList"/>
    <dgm:cxn modelId="{2B7F9901-FA48-4A44-81E1-100BA7BFE6D3}" type="presParOf" srcId="{3170B91E-7745-44B8-97A4-A475B63696D5}" destId="{3B004D92-490C-488B-866F-95632BEE4847}" srcOrd="6" destOrd="0" presId="urn:microsoft.com/office/officeart/2008/layout/VerticalCurvedList"/>
    <dgm:cxn modelId="{B7BB263B-7AC9-4300-B721-E4870ACB151D}" type="presParOf" srcId="{3B004D92-490C-488B-866F-95632BEE4847}" destId="{666F0470-AA64-4EAB-A3C2-C237F6CC60A4}" srcOrd="0" destOrd="0" presId="urn:microsoft.com/office/officeart/2008/layout/VerticalCurvedList"/>
    <dgm:cxn modelId="{703E07E0-915C-4B09-912B-A05AFA7B3D43}" type="presParOf" srcId="{3170B91E-7745-44B8-97A4-A475B63696D5}" destId="{903B107A-D78B-46A9-A8A2-5C3B0A257A0B}" srcOrd="7" destOrd="0" presId="urn:microsoft.com/office/officeart/2008/layout/VerticalCurvedList"/>
    <dgm:cxn modelId="{A395F46F-1C5E-4FA9-B4BB-05314E97F984}" type="presParOf" srcId="{3170B91E-7745-44B8-97A4-A475B63696D5}" destId="{F280BEAE-9972-400B-9781-7B88ACAF8BAD}" srcOrd="8" destOrd="0" presId="urn:microsoft.com/office/officeart/2008/layout/VerticalCurvedList"/>
    <dgm:cxn modelId="{8267930A-3B9D-4449-B659-BD50857570BD}" type="presParOf" srcId="{F280BEAE-9972-400B-9781-7B88ACAF8BAD}" destId="{7FF197B5-19DF-437E-8EA4-F5EF1D7448A3}" srcOrd="0" destOrd="0" presId="urn:microsoft.com/office/officeart/2008/layout/VerticalCurvedList"/>
    <dgm:cxn modelId="{5A90DCFE-EB58-4BC3-8CFA-26A034B63D27}" type="presParOf" srcId="{3170B91E-7745-44B8-97A4-A475B63696D5}" destId="{E9A38612-337A-4F25-8484-496E42FB827C}" srcOrd="9" destOrd="0" presId="urn:microsoft.com/office/officeart/2008/layout/VerticalCurvedList"/>
    <dgm:cxn modelId="{08FF51A6-8BFB-4D5D-9ADE-F3DDE60A119B}" type="presParOf" srcId="{3170B91E-7745-44B8-97A4-A475B63696D5}" destId="{FAA88A3A-E085-46B3-9AE4-42E990E45359}" srcOrd="10" destOrd="0" presId="urn:microsoft.com/office/officeart/2008/layout/VerticalCurvedList"/>
    <dgm:cxn modelId="{4FA958EC-B93F-4F9A-A84E-4257C2ED61B4}" type="presParOf" srcId="{FAA88A3A-E085-46B3-9AE4-42E990E45359}" destId="{22575A18-223C-4A93-B3F0-1CA215286AC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rgbClr val="FFCC00">
            <a:alpha val="5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4 345</a:t>
          </a:r>
        </a:p>
        <a:p>
          <a:pPr algn="ctr"/>
          <a:r>
            <a:rPr lang="ru-RU" dirty="0" smtClean="0"/>
            <a:t>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rgbClr val="FFCC00">
            <a:alpha val="49804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362</a:t>
          </a:r>
        </a:p>
        <a:p>
          <a:pPr algn="ctr"/>
          <a:r>
            <a:rPr lang="ru-RU" dirty="0" smtClean="0"/>
            <a:t>рубля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4F0267-0923-4030-9F2D-8338C93DB348}" type="presOf" srcId="{35DD681C-F1E3-4289-8111-434D62006071}" destId="{F2E4C76F-E36C-4091-8DAD-0C405D68E8FF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8914BDBD-DE7B-45E9-836D-A86630F65BB0}" type="presOf" srcId="{2EF52E3E-41EC-41EE-9987-158CA98469F9}" destId="{E282E57E-0B03-49FA-A3FA-1287DA1636FE}" srcOrd="0" destOrd="0" presId="urn:microsoft.com/office/officeart/2005/8/layout/venn3"/>
    <dgm:cxn modelId="{470C41E0-FE5E-44C7-8B1B-4DCD4DF08726}" type="presOf" srcId="{BA8011C4-1321-487E-B3F8-E4DCA511D498}" destId="{41632E52-6ACB-4CF5-996F-0458F0717869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801CCFE3-0024-4282-A14C-692D00C161FA}" type="presParOf" srcId="{41632E52-6ACB-4CF5-996F-0458F0717869}" destId="{E282E57E-0B03-49FA-A3FA-1287DA1636FE}" srcOrd="0" destOrd="0" presId="urn:microsoft.com/office/officeart/2005/8/layout/venn3"/>
    <dgm:cxn modelId="{55FB3BFA-ED88-49A2-ABFC-6715D165E991}" type="presParOf" srcId="{41632E52-6ACB-4CF5-996F-0458F0717869}" destId="{7F071AC9-5D2C-446A-BD1B-118FE801D45A}" srcOrd="1" destOrd="0" presId="urn:microsoft.com/office/officeart/2005/8/layout/venn3"/>
    <dgm:cxn modelId="{B90998C8-547C-4177-A708-F2FF91C63DA0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31C332-D705-40CF-92B2-B9BF5330E04D}" type="doc">
      <dgm:prSet loTypeId="urn:microsoft.com/office/officeart/2005/8/layout/target3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E579632-A5BB-4240-8912-3CC9BE6260B8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18 304,1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F8C2B2-444D-4793-9F84-F4B4F8CFEFF3}" type="parTrans" cxnId="{29F6D130-BE6C-4B15-9DFE-5B1AFB06A02C}">
      <dgm:prSet/>
      <dgm:spPr/>
      <dgm:t>
        <a:bodyPr/>
        <a:lstStyle/>
        <a:p>
          <a:endParaRPr lang="ru-RU"/>
        </a:p>
      </dgm:t>
    </dgm:pt>
    <dgm:pt modelId="{45D8B616-030A-41F8-B84A-99201EC35A56}" type="sibTrans" cxnId="{29F6D130-BE6C-4B15-9DFE-5B1AFB06A02C}">
      <dgm:prSet/>
      <dgm:spPr/>
      <dgm:t>
        <a:bodyPr/>
        <a:lstStyle/>
        <a:p>
          <a:endParaRPr lang="ru-RU"/>
        </a:p>
      </dgm:t>
    </dgm:pt>
    <dgm:pt modelId="{9DBB6646-03E9-474E-8184-3E3D48D6A4F2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библиотечного обслуживания населения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CC88D6-6AF6-4BFD-BC1E-3AEF8C2CB307}" type="parTrans" cxnId="{6A68A370-AE09-4CBF-84A2-79AB4F07D7B5}">
      <dgm:prSet/>
      <dgm:spPr/>
      <dgm:t>
        <a:bodyPr/>
        <a:lstStyle/>
        <a:p>
          <a:endParaRPr lang="ru-RU"/>
        </a:p>
      </dgm:t>
    </dgm:pt>
    <dgm:pt modelId="{9E21F3D3-68A5-420D-ACF1-976921D14BC9}" type="sibTrans" cxnId="{6A68A370-AE09-4CBF-84A2-79AB4F07D7B5}">
      <dgm:prSet/>
      <dgm:spPr/>
      <dgm:t>
        <a:bodyPr/>
        <a:lstStyle/>
        <a:p>
          <a:endParaRPr lang="ru-RU"/>
        </a:p>
      </dgm:t>
    </dgm:pt>
    <dgm:pt modelId="{71399CD4-BF83-44FB-BA78-A2FDC7617C0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домов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DA1A6C-96E0-4B64-A758-ED3D5F80DF94}" type="parTrans" cxnId="{DCCFB352-F916-4538-B7CE-0CA2FCF7DC80}">
      <dgm:prSet/>
      <dgm:spPr/>
      <dgm:t>
        <a:bodyPr/>
        <a:lstStyle/>
        <a:p>
          <a:endParaRPr lang="ru-RU"/>
        </a:p>
      </dgm:t>
    </dgm:pt>
    <dgm:pt modelId="{CBBA5C78-2BCA-48E7-B909-ABDF4D859C28}" type="sibTrans" cxnId="{DCCFB352-F916-4538-B7CE-0CA2FCF7DC80}">
      <dgm:prSet/>
      <dgm:spPr/>
      <dgm:t>
        <a:bodyPr/>
        <a:lstStyle/>
        <a:p>
          <a:endParaRPr lang="ru-RU"/>
        </a:p>
      </dgm:t>
    </dgm:pt>
    <dgm:pt modelId="{852BDABA-8CFE-4F3A-BA35-574B18B05E6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музея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3B5275-6288-4B34-9F26-C4BFD90CC5C2}" type="parTrans" cxnId="{EC2304FA-F88B-4423-8E2C-E4CB3A85B3A9}">
      <dgm:prSet/>
      <dgm:spPr/>
      <dgm:t>
        <a:bodyPr/>
        <a:lstStyle/>
        <a:p>
          <a:endParaRPr lang="ru-RU"/>
        </a:p>
      </dgm:t>
    </dgm:pt>
    <dgm:pt modelId="{252C5EF1-4661-49C6-9DCC-196743A3910F}" type="sibTrans" cxnId="{EC2304FA-F88B-4423-8E2C-E4CB3A85B3A9}">
      <dgm:prSet/>
      <dgm:spPr/>
      <dgm:t>
        <a:bodyPr/>
        <a:lstStyle/>
        <a:p>
          <a:endParaRPr lang="ru-RU"/>
        </a:p>
      </dgm:t>
    </dgm:pt>
    <dgm:pt modelId="{3A610C4F-CF82-4D95-81FF-20507E76E97C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1 890,5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9FA28E49-FEDC-4DBF-93E3-599E392ACA21}" type="parTrans" cxnId="{98706D17-FF56-4FC5-85B9-7A47826E0AD3}">
      <dgm:prSet/>
      <dgm:spPr/>
      <dgm:t>
        <a:bodyPr/>
        <a:lstStyle/>
        <a:p>
          <a:endParaRPr lang="ru-RU"/>
        </a:p>
      </dgm:t>
    </dgm:pt>
    <dgm:pt modelId="{BE5EB73E-CE5C-4233-8FC4-542117DD3F8B}" type="sibTrans" cxnId="{98706D17-FF56-4FC5-85B9-7A47826E0AD3}">
      <dgm:prSet/>
      <dgm:spPr/>
      <dgm:t>
        <a:bodyPr/>
        <a:lstStyle/>
        <a:p>
          <a:endParaRPr lang="ru-RU"/>
        </a:p>
      </dgm:t>
    </dgm:pt>
    <dgm:pt modelId="{36E55F5B-9AFF-4C31-A32B-EC25554C1E70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 отдела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DD82A7-7C33-4E1D-BA7F-B0713596B491}" type="parTrans" cxnId="{B39226EB-E561-43BB-A92A-B29E0A37688D}">
      <dgm:prSet/>
      <dgm:spPr/>
      <dgm:t>
        <a:bodyPr/>
        <a:lstStyle/>
        <a:p>
          <a:endParaRPr lang="ru-RU"/>
        </a:p>
      </dgm:t>
    </dgm:pt>
    <dgm:pt modelId="{D6A0524B-CC62-43F6-BB5A-E13D75C5FA74}" type="sibTrans" cxnId="{B39226EB-E561-43BB-A92A-B29E0A37688D}">
      <dgm:prSet/>
      <dgm:spPr/>
      <dgm:t>
        <a:bodyPr/>
        <a:lstStyle/>
        <a:p>
          <a:endParaRPr lang="ru-RU"/>
        </a:p>
      </dgm:t>
    </dgm:pt>
    <dgm:pt modelId="{F44F4B37-E3AC-4154-BCED-638E47298ED3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мероприятия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D229B9-1321-4126-98FC-6AF90877F58F}" type="parTrans" cxnId="{C3475638-D6AA-4E98-90D8-64D8CFE14943}">
      <dgm:prSet/>
      <dgm:spPr/>
      <dgm:t>
        <a:bodyPr/>
        <a:lstStyle/>
        <a:p>
          <a:endParaRPr lang="ru-RU"/>
        </a:p>
      </dgm:t>
    </dgm:pt>
    <dgm:pt modelId="{26571C7A-E75A-4164-9ABF-68B92073A03C}" type="sibTrans" cxnId="{C3475638-D6AA-4E98-90D8-64D8CFE14943}">
      <dgm:prSet/>
      <dgm:spPr/>
      <dgm:t>
        <a:bodyPr/>
        <a:lstStyle/>
        <a:p>
          <a:endParaRPr lang="ru-RU"/>
        </a:p>
      </dgm:t>
    </dgm:pt>
    <dgm:pt modelId="{48274986-F784-4050-A2F6-882337FF7009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67 467,6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6A0A1C-1BAE-4A9A-8CC9-A408AC9E9F5E}" type="parTrans" cxnId="{9313ECE9-C0CB-4A03-AFB8-7B63B4810BA2}">
      <dgm:prSet/>
      <dgm:spPr/>
      <dgm:t>
        <a:bodyPr/>
        <a:lstStyle/>
        <a:p>
          <a:endParaRPr lang="ru-RU"/>
        </a:p>
      </dgm:t>
    </dgm:pt>
    <dgm:pt modelId="{E152A86F-DE02-42D6-A369-9086F509488D}" type="sibTrans" cxnId="{9313ECE9-C0CB-4A03-AFB8-7B63B4810BA2}">
      <dgm:prSet/>
      <dgm:spPr/>
      <dgm:t>
        <a:bodyPr/>
        <a:lstStyle/>
        <a:p>
          <a:endParaRPr lang="ru-RU"/>
        </a:p>
      </dgm:t>
    </dgm:pt>
    <dgm:pt modelId="{12422B2D-8F8C-4DC9-BBED-BC1C5F04C0A7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19,7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047CB19F-BB6D-40FF-8DD2-B5DF5C8C6A46}" type="parTrans" cxnId="{0605BC31-2654-47BC-85CB-38662CC0972B}">
      <dgm:prSet/>
      <dgm:spPr/>
      <dgm:t>
        <a:bodyPr/>
        <a:lstStyle/>
        <a:p>
          <a:endParaRPr lang="ru-RU"/>
        </a:p>
      </dgm:t>
    </dgm:pt>
    <dgm:pt modelId="{021EE3CF-E6E2-4C7C-94FE-EC63611EC572}" type="sibTrans" cxnId="{0605BC31-2654-47BC-85CB-38662CC0972B}">
      <dgm:prSet/>
      <dgm:spPr/>
      <dgm:t>
        <a:bodyPr/>
        <a:lstStyle/>
        <a:p>
          <a:endParaRPr lang="ru-RU"/>
        </a:p>
      </dgm:t>
    </dgm:pt>
    <dgm:pt modelId="{14AE1E43-646F-4BD8-A921-07572346B728}">
      <dgm:prSet phldrT="[Текст]" custT="1"/>
      <dgm:spPr/>
      <dgm:t>
        <a:bodyPr/>
        <a:lstStyle/>
        <a:p>
          <a:pPr>
            <a:spcAft>
              <a:spcPts val="0"/>
            </a:spcAft>
          </a:pP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630C4F-2138-4992-83E8-1C21B6AC0155}" type="parTrans" cxnId="{FF274C9E-DCA2-4001-BAB8-7D331E322E72}">
      <dgm:prSet/>
      <dgm:spPr/>
      <dgm:t>
        <a:bodyPr/>
        <a:lstStyle/>
        <a:p>
          <a:endParaRPr lang="ru-RU"/>
        </a:p>
      </dgm:t>
    </dgm:pt>
    <dgm:pt modelId="{3FD10C11-290B-44C3-94D4-839D6173E45F}" type="sibTrans" cxnId="{FF274C9E-DCA2-4001-BAB8-7D331E322E72}">
      <dgm:prSet/>
      <dgm:spPr/>
      <dgm:t>
        <a:bodyPr/>
        <a:lstStyle/>
        <a:p>
          <a:endParaRPr lang="ru-RU"/>
        </a:p>
      </dgm:t>
    </dgm:pt>
    <dgm:pt modelId="{B74F268A-C0A2-4988-9372-9E31D9D266DF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3 728,8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BF11F-F5C3-4221-9F33-A6FCABF9EA7A}" type="sibTrans" cxnId="{BF79F378-7F6D-491F-A219-9A80D740592C}">
      <dgm:prSet/>
      <dgm:spPr/>
      <dgm:t>
        <a:bodyPr/>
        <a:lstStyle/>
        <a:p>
          <a:endParaRPr lang="ru-RU"/>
        </a:p>
      </dgm:t>
    </dgm:pt>
    <dgm:pt modelId="{B56CADC6-689A-4A2D-BEB1-B96FD4C91073}" type="parTrans" cxnId="{BF79F378-7F6D-491F-A219-9A80D740592C}">
      <dgm:prSet/>
      <dgm:spPr/>
      <dgm:t>
        <a:bodyPr/>
        <a:lstStyle/>
        <a:p>
          <a:endParaRPr lang="ru-RU"/>
        </a:p>
      </dgm:t>
    </dgm:pt>
    <dgm:pt modelId="{7143000E-3004-458B-A13D-E1A925B6B938}" type="pres">
      <dgm:prSet presAssocID="{8931C332-D705-40CF-92B2-B9BF5330E04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D5C873-36F1-47BE-99A9-2206E9AA7FAD}" type="pres">
      <dgm:prSet presAssocID="{3E579632-A5BB-4240-8912-3CC9BE6260B8}" presName="circle1" presStyleLbl="node1" presStyleIdx="0" presStyleCnt="5"/>
      <dgm:spPr/>
    </dgm:pt>
    <dgm:pt modelId="{A0DF21E4-DACC-464D-BFA3-F74CDEEF6524}" type="pres">
      <dgm:prSet presAssocID="{3E579632-A5BB-4240-8912-3CC9BE6260B8}" presName="space" presStyleCnt="0"/>
      <dgm:spPr/>
    </dgm:pt>
    <dgm:pt modelId="{67CAE170-08D3-40E6-83CE-B3007E2CA1A9}" type="pres">
      <dgm:prSet presAssocID="{3E579632-A5BB-4240-8912-3CC9BE6260B8}" presName="rect1" presStyleLbl="alignAcc1" presStyleIdx="0" presStyleCnt="5" custScaleY="100000" custLinFactNeighborX="12851" custLinFactNeighborY="3836"/>
      <dgm:spPr/>
      <dgm:t>
        <a:bodyPr/>
        <a:lstStyle/>
        <a:p>
          <a:endParaRPr lang="ru-RU"/>
        </a:p>
      </dgm:t>
    </dgm:pt>
    <dgm:pt modelId="{E589F326-42FF-4DEB-8126-32C2B77D5173}" type="pres">
      <dgm:prSet presAssocID="{48274986-F784-4050-A2F6-882337FF7009}" presName="vertSpace2" presStyleLbl="node1" presStyleIdx="0" presStyleCnt="5"/>
      <dgm:spPr/>
    </dgm:pt>
    <dgm:pt modelId="{FDE8B540-3F10-482F-8B2C-6B6F40D14329}" type="pres">
      <dgm:prSet presAssocID="{48274986-F784-4050-A2F6-882337FF7009}" presName="circle2" presStyleLbl="node1" presStyleIdx="1" presStyleCnt="5"/>
      <dgm:spPr/>
    </dgm:pt>
    <dgm:pt modelId="{C0FB613C-6631-4C12-A8FA-7FA941E591F9}" type="pres">
      <dgm:prSet presAssocID="{48274986-F784-4050-A2F6-882337FF7009}" presName="rect2" presStyleLbl="alignAcc1" presStyleIdx="1" presStyleCnt="5"/>
      <dgm:spPr/>
      <dgm:t>
        <a:bodyPr/>
        <a:lstStyle/>
        <a:p>
          <a:endParaRPr lang="ru-RU"/>
        </a:p>
      </dgm:t>
    </dgm:pt>
    <dgm:pt modelId="{DA5DE562-7BB4-4B36-BE3E-9284A5221AD2}" type="pres">
      <dgm:prSet presAssocID="{B74F268A-C0A2-4988-9372-9E31D9D266DF}" presName="vertSpace3" presStyleLbl="node1" presStyleIdx="1" presStyleCnt="5"/>
      <dgm:spPr/>
    </dgm:pt>
    <dgm:pt modelId="{23B3066B-31D6-4905-BBBC-727DA6A3543B}" type="pres">
      <dgm:prSet presAssocID="{B74F268A-C0A2-4988-9372-9E31D9D266DF}" presName="circle3" presStyleLbl="node1" presStyleIdx="2" presStyleCnt="5"/>
      <dgm:spPr/>
    </dgm:pt>
    <dgm:pt modelId="{A6AD1504-77AE-4E37-BC8D-95BADE2CF5E3}" type="pres">
      <dgm:prSet presAssocID="{B74F268A-C0A2-4988-9372-9E31D9D266DF}" presName="rect3" presStyleLbl="alignAcc1" presStyleIdx="2" presStyleCnt="5"/>
      <dgm:spPr/>
      <dgm:t>
        <a:bodyPr/>
        <a:lstStyle/>
        <a:p>
          <a:endParaRPr lang="ru-RU"/>
        </a:p>
      </dgm:t>
    </dgm:pt>
    <dgm:pt modelId="{B669A0AF-27C7-4183-8A33-5E6BE861BC98}" type="pres">
      <dgm:prSet presAssocID="{3A610C4F-CF82-4D95-81FF-20507E76E97C}" presName="vertSpace4" presStyleLbl="node1" presStyleIdx="2" presStyleCnt="5"/>
      <dgm:spPr/>
    </dgm:pt>
    <dgm:pt modelId="{116AD224-4262-4B45-B776-D8D72618303B}" type="pres">
      <dgm:prSet presAssocID="{3A610C4F-CF82-4D95-81FF-20507E76E97C}" presName="circle4" presStyleLbl="node1" presStyleIdx="3" presStyleCnt="5"/>
      <dgm:spPr/>
    </dgm:pt>
    <dgm:pt modelId="{6121673C-0C9A-4D60-A8CC-8416D52D5C09}" type="pres">
      <dgm:prSet presAssocID="{3A610C4F-CF82-4D95-81FF-20507E76E97C}" presName="rect4" presStyleLbl="alignAcc1" presStyleIdx="3" presStyleCnt="5"/>
      <dgm:spPr/>
      <dgm:t>
        <a:bodyPr/>
        <a:lstStyle/>
        <a:p>
          <a:endParaRPr lang="ru-RU"/>
        </a:p>
      </dgm:t>
    </dgm:pt>
    <dgm:pt modelId="{96AA2CFB-D83D-4F7A-A33C-53971E98EB6F}" type="pres">
      <dgm:prSet presAssocID="{12422B2D-8F8C-4DC9-BBED-BC1C5F04C0A7}" presName="vertSpace5" presStyleLbl="node1" presStyleIdx="3" presStyleCnt="5"/>
      <dgm:spPr/>
    </dgm:pt>
    <dgm:pt modelId="{8BE45D7E-4A4F-4B39-8DE8-D0A6F2D2BB5A}" type="pres">
      <dgm:prSet presAssocID="{12422B2D-8F8C-4DC9-BBED-BC1C5F04C0A7}" presName="circle5" presStyleLbl="node1" presStyleIdx="4" presStyleCnt="5"/>
      <dgm:spPr/>
    </dgm:pt>
    <dgm:pt modelId="{4B2D96F1-F714-4E3F-A7CD-D075B18937BA}" type="pres">
      <dgm:prSet presAssocID="{12422B2D-8F8C-4DC9-BBED-BC1C5F04C0A7}" presName="rect5" presStyleLbl="alignAcc1" presStyleIdx="4" presStyleCnt="5"/>
      <dgm:spPr/>
      <dgm:t>
        <a:bodyPr/>
        <a:lstStyle/>
        <a:p>
          <a:endParaRPr lang="ru-RU"/>
        </a:p>
      </dgm:t>
    </dgm:pt>
    <dgm:pt modelId="{EF27AC71-0301-416F-8232-4F02667EC352}" type="pres">
      <dgm:prSet presAssocID="{3E579632-A5BB-4240-8912-3CC9BE6260B8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84974-DFCC-44B8-8B03-A2769D235CAC}" type="pres">
      <dgm:prSet presAssocID="{3E579632-A5BB-4240-8912-3CC9BE6260B8}" presName="rect1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D90E71-71A1-4C7E-AE1C-215B64E7BF46}" type="pres">
      <dgm:prSet presAssocID="{48274986-F784-4050-A2F6-882337FF7009}" presName="rect2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6AAB4-E6A6-40E2-ABA6-330D909A9990}" type="pres">
      <dgm:prSet presAssocID="{48274986-F784-4050-A2F6-882337FF7009}" presName="rect2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FBE591-DB7A-42A4-A339-A9D3E3E1630D}" type="pres">
      <dgm:prSet presAssocID="{B74F268A-C0A2-4988-9372-9E31D9D266DF}" presName="rect3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B808F-B314-41D0-B5A5-926E19689F8C}" type="pres">
      <dgm:prSet presAssocID="{B74F268A-C0A2-4988-9372-9E31D9D266DF}" presName="rect3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760AA-EF5B-4CBD-AD53-2F850C4E8D50}" type="pres">
      <dgm:prSet presAssocID="{3A610C4F-CF82-4D95-81FF-20507E76E97C}" presName="rect4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AAF1A8-5F39-415E-B7B6-354F0BD59D86}" type="pres">
      <dgm:prSet presAssocID="{3A610C4F-CF82-4D95-81FF-20507E76E97C}" presName="rect4ChTx" presStyleLbl="alignAcc1" presStyleIdx="4" presStyleCnt="5" custScaleX="100000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C7F43-C820-46A4-A8A7-067EFC8D3BFB}" type="pres">
      <dgm:prSet presAssocID="{12422B2D-8F8C-4DC9-BBED-BC1C5F04C0A7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567B7C-E150-4195-B073-99FB77EA8339}" type="pres">
      <dgm:prSet presAssocID="{12422B2D-8F8C-4DC9-BBED-BC1C5F04C0A7}" presName="rect5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996A29-4441-4167-9312-2B529935E60E}" type="presOf" srcId="{B74F268A-C0A2-4988-9372-9E31D9D266DF}" destId="{12FBE591-DB7A-42A4-A339-A9D3E3E1630D}" srcOrd="1" destOrd="0" presId="urn:microsoft.com/office/officeart/2005/8/layout/target3"/>
    <dgm:cxn modelId="{61E7A9F1-B918-4DB8-9F79-242FB9591C17}" type="presOf" srcId="{9DBB6646-03E9-474E-8184-3E3D48D6A4F2}" destId="{B0784974-DFCC-44B8-8B03-A2769D235CAC}" srcOrd="0" destOrd="0" presId="urn:microsoft.com/office/officeart/2005/8/layout/target3"/>
    <dgm:cxn modelId="{0605BC31-2654-47BC-85CB-38662CC0972B}" srcId="{8931C332-D705-40CF-92B2-B9BF5330E04D}" destId="{12422B2D-8F8C-4DC9-BBED-BC1C5F04C0A7}" srcOrd="4" destOrd="0" parTransId="{047CB19F-BB6D-40FF-8DD2-B5DF5C8C6A46}" sibTransId="{021EE3CF-E6E2-4C7C-94FE-EC63611EC572}"/>
    <dgm:cxn modelId="{BF79F378-7F6D-491F-A219-9A80D740592C}" srcId="{8931C332-D705-40CF-92B2-B9BF5330E04D}" destId="{B74F268A-C0A2-4988-9372-9E31D9D266DF}" srcOrd="2" destOrd="0" parTransId="{B56CADC6-689A-4A2D-BEB1-B96FD4C91073}" sibTransId="{686BF11F-F5C3-4221-9F33-A6FCABF9EA7A}"/>
    <dgm:cxn modelId="{FF274C9E-DCA2-4001-BAB8-7D331E322E72}" srcId="{3A610C4F-CF82-4D95-81FF-20507E76E97C}" destId="{14AE1E43-646F-4BD8-A921-07572346B728}" srcOrd="1" destOrd="0" parTransId="{A9630C4F-2138-4992-83E8-1C21B6AC0155}" sibTransId="{3FD10C11-290B-44C3-94D4-839D6173E45F}"/>
    <dgm:cxn modelId="{6A68A370-AE09-4CBF-84A2-79AB4F07D7B5}" srcId="{3E579632-A5BB-4240-8912-3CC9BE6260B8}" destId="{9DBB6646-03E9-474E-8184-3E3D48D6A4F2}" srcOrd="0" destOrd="0" parTransId="{BDCC88D6-6AF6-4BFD-BC1E-3AEF8C2CB307}" sibTransId="{9E21F3D3-68A5-420D-ACF1-976921D14BC9}"/>
    <dgm:cxn modelId="{AF13B2F5-85A1-4E73-894B-241DFDBA8D32}" type="presOf" srcId="{F44F4B37-E3AC-4154-BCED-638E47298ED3}" destId="{25567B7C-E150-4195-B073-99FB77EA8339}" srcOrd="0" destOrd="0" presId="urn:microsoft.com/office/officeart/2005/8/layout/target3"/>
    <dgm:cxn modelId="{C3475638-D6AA-4E98-90D8-64D8CFE14943}" srcId="{12422B2D-8F8C-4DC9-BBED-BC1C5F04C0A7}" destId="{F44F4B37-E3AC-4154-BCED-638E47298ED3}" srcOrd="0" destOrd="0" parTransId="{61D229B9-1321-4126-98FC-6AF90877F58F}" sibTransId="{26571C7A-E75A-4164-9ABF-68B92073A03C}"/>
    <dgm:cxn modelId="{5DCBA56A-067E-48C5-A0E7-83F3FD7D0B9B}" type="presOf" srcId="{14AE1E43-646F-4BD8-A921-07572346B728}" destId="{B0AAF1A8-5F39-415E-B7B6-354F0BD59D86}" srcOrd="0" destOrd="1" presId="urn:microsoft.com/office/officeart/2005/8/layout/target3"/>
    <dgm:cxn modelId="{EB2F2C84-AB05-4872-8D37-D7A9EB0EB0B1}" type="presOf" srcId="{36E55F5B-9AFF-4C31-A32B-EC25554C1E70}" destId="{B0AAF1A8-5F39-415E-B7B6-354F0BD59D86}" srcOrd="0" destOrd="0" presId="urn:microsoft.com/office/officeart/2005/8/layout/target3"/>
    <dgm:cxn modelId="{9C026D7F-A5EF-4BA1-8B67-D8BA77552BD0}" type="presOf" srcId="{852BDABA-8CFE-4F3A-BA35-574B18B05E67}" destId="{B7DB808F-B314-41D0-B5A5-926E19689F8C}" srcOrd="0" destOrd="0" presId="urn:microsoft.com/office/officeart/2005/8/layout/target3"/>
    <dgm:cxn modelId="{34631331-7BE2-44D9-9C4F-B31EBBA3106E}" type="presOf" srcId="{71399CD4-BF83-44FB-BA78-A2FDC7617C07}" destId="{6C96AAB4-E6A6-40E2-ABA6-330D909A9990}" srcOrd="0" destOrd="0" presId="urn:microsoft.com/office/officeart/2005/8/layout/target3"/>
    <dgm:cxn modelId="{7F939995-CBF1-427D-AD16-6E8D175DFF19}" type="presOf" srcId="{3E579632-A5BB-4240-8912-3CC9BE6260B8}" destId="{67CAE170-08D3-40E6-83CE-B3007E2CA1A9}" srcOrd="0" destOrd="0" presId="urn:microsoft.com/office/officeart/2005/8/layout/target3"/>
    <dgm:cxn modelId="{F6C788FD-E567-4545-9121-AB8D73487895}" type="presOf" srcId="{48274986-F784-4050-A2F6-882337FF7009}" destId="{38D90E71-71A1-4C7E-AE1C-215B64E7BF46}" srcOrd="1" destOrd="0" presId="urn:microsoft.com/office/officeart/2005/8/layout/target3"/>
    <dgm:cxn modelId="{DE72D56C-F704-4A18-A4D2-EF0F03B3764D}" type="presOf" srcId="{8931C332-D705-40CF-92B2-B9BF5330E04D}" destId="{7143000E-3004-458B-A13D-E1A925B6B938}" srcOrd="0" destOrd="0" presId="urn:microsoft.com/office/officeart/2005/8/layout/target3"/>
    <dgm:cxn modelId="{DB63E0D3-5C5E-449F-A149-2087CEC84EDD}" type="presOf" srcId="{3A610C4F-CF82-4D95-81FF-20507E76E97C}" destId="{9A5760AA-EF5B-4CBD-AD53-2F850C4E8D50}" srcOrd="1" destOrd="0" presId="urn:microsoft.com/office/officeart/2005/8/layout/target3"/>
    <dgm:cxn modelId="{BF4DA7A5-BDB6-4BEA-8D69-58556BCD4E84}" type="presOf" srcId="{3A610C4F-CF82-4D95-81FF-20507E76E97C}" destId="{6121673C-0C9A-4D60-A8CC-8416D52D5C09}" srcOrd="0" destOrd="0" presId="urn:microsoft.com/office/officeart/2005/8/layout/target3"/>
    <dgm:cxn modelId="{29F6D130-BE6C-4B15-9DFE-5B1AFB06A02C}" srcId="{8931C332-D705-40CF-92B2-B9BF5330E04D}" destId="{3E579632-A5BB-4240-8912-3CC9BE6260B8}" srcOrd="0" destOrd="0" parTransId="{75F8C2B2-444D-4793-9F84-F4B4F8CFEFF3}" sibTransId="{45D8B616-030A-41F8-B84A-99201EC35A56}"/>
    <dgm:cxn modelId="{98706D17-FF56-4FC5-85B9-7A47826E0AD3}" srcId="{8931C332-D705-40CF-92B2-B9BF5330E04D}" destId="{3A610C4F-CF82-4D95-81FF-20507E76E97C}" srcOrd="3" destOrd="0" parTransId="{9FA28E49-FEDC-4DBF-93E3-599E392ACA21}" sibTransId="{BE5EB73E-CE5C-4233-8FC4-542117DD3F8B}"/>
    <dgm:cxn modelId="{BA213DB8-3799-4E36-A299-A3076A56A492}" type="presOf" srcId="{B74F268A-C0A2-4988-9372-9E31D9D266DF}" destId="{A6AD1504-77AE-4E37-BC8D-95BADE2CF5E3}" srcOrd="0" destOrd="0" presId="urn:microsoft.com/office/officeart/2005/8/layout/target3"/>
    <dgm:cxn modelId="{EC2304FA-F88B-4423-8E2C-E4CB3A85B3A9}" srcId="{B74F268A-C0A2-4988-9372-9E31D9D266DF}" destId="{852BDABA-8CFE-4F3A-BA35-574B18B05E67}" srcOrd="0" destOrd="0" parTransId="{973B5275-6288-4B34-9F26-C4BFD90CC5C2}" sibTransId="{252C5EF1-4661-49C6-9DCC-196743A3910F}"/>
    <dgm:cxn modelId="{B39226EB-E561-43BB-A92A-B29E0A37688D}" srcId="{3A610C4F-CF82-4D95-81FF-20507E76E97C}" destId="{36E55F5B-9AFF-4C31-A32B-EC25554C1E70}" srcOrd="0" destOrd="0" parTransId="{27DD82A7-7C33-4E1D-BA7F-B0713596B491}" sibTransId="{D6A0524B-CC62-43F6-BB5A-E13D75C5FA74}"/>
    <dgm:cxn modelId="{CFF2EA7D-7E71-4B1B-AA93-AC05289448F2}" type="presOf" srcId="{3E579632-A5BB-4240-8912-3CC9BE6260B8}" destId="{EF27AC71-0301-416F-8232-4F02667EC352}" srcOrd="1" destOrd="0" presId="urn:microsoft.com/office/officeart/2005/8/layout/target3"/>
    <dgm:cxn modelId="{C5F5D445-9755-4FDB-BD9C-E8CBF16C1E77}" type="presOf" srcId="{12422B2D-8F8C-4DC9-BBED-BC1C5F04C0A7}" destId="{4B2D96F1-F714-4E3F-A7CD-D075B18937BA}" srcOrd="0" destOrd="0" presId="urn:microsoft.com/office/officeart/2005/8/layout/target3"/>
    <dgm:cxn modelId="{DCCFB352-F916-4538-B7CE-0CA2FCF7DC80}" srcId="{48274986-F784-4050-A2F6-882337FF7009}" destId="{71399CD4-BF83-44FB-BA78-A2FDC7617C07}" srcOrd="0" destOrd="0" parTransId="{43DA1A6C-96E0-4B64-A758-ED3D5F80DF94}" sibTransId="{CBBA5C78-2BCA-48E7-B909-ABDF4D859C28}"/>
    <dgm:cxn modelId="{3F2B2BCE-7ACE-4686-911C-BA75BA4222D7}" type="presOf" srcId="{48274986-F784-4050-A2F6-882337FF7009}" destId="{C0FB613C-6631-4C12-A8FA-7FA941E591F9}" srcOrd="0" destOrd="0" presId="urn:microsoft.com/office/officeart/2005/8/layout/target3"/>
    <dgm:cxn modelId="{9313ECE9-C0CB-4A03-AFB8-7B63B4810BA2}" srcId="{8931C332-D705-40CF-92B2-B9BF5330E04D}" destId="{48274986-F784-4050-A2F6-882337FF7009}" srcOrd="1" destOrd="0" parTransId="{A36A0A1C-1BAE-4A9A-8CC9-A408AC9E9F5E}" sibTransId="{E152A86F-DE02-42D6-A369-9086F509488D}"/>
    <dgm:cxn modelId="{E6199682-B914-4D20-A64D-947E21B05B8C}" type="presOf" srcId="{12422B2D-8F8C-4DC9-BBED-BC1C5F04C0A7}" destId="{B65C7F43-C820-46A4-A8A7-067EFC8D3BFB}" srcOrd="1" destOrd="0" presId="urn:microsoft.com/office/officeart/2005/8/layout/target3"/>
    <dgm:cxn modelId="{605D8CB5-E432-4FD1-845B-3A8C42162058}" type="presParOf" srcId="{7143000E-3004-458B-A13D-E1A925B6B938}" destId="{F1D5C873-36F1-47BE-99A9-2206E9AA7FAD}" srcOrd="0" destOrd="0" presId="urn:microsoft.com/office/officeart/2005/8/layout/target3"/>
    <dgm:cxn modelId="{826006AC-4E44-4200-A1DF-4A7858916B18}" type="presParOf" srcId="{7143000E-3004-458B-A13D-E1A925B6B938}" destId="{A0DF21E4-DACC-464D-BFA3-F74CDEEF6524}" srcOrd="1" destOrd="0" presId="urn:microsoft.com/office/officeart/2005/8/layout/target3"/>
    <dgm:cxn modelId="{2AF6F934-26C6-48F0-82F1-A2BCA07E0233}" type="presParOf" srcId="{7143000E-3004-458B-A13D-E1A925B6B938}" destId="{67CAE170-08D3-40E6-83CE-B3007E2CA1A9}" srcOrd="2" destOrd="0" presId="urn:microsoft.com/office/officeart/2005/8/layout/target3"/>
    <dgm:cxn modelId="{C369A663-E1C1-405B-8FC7-4D0268E5DEBE}" type="presParOf" srcId="{7143000E-3004-458B-A13D-E1A925B6B938}" destId="{E589F326-42FF-4DEB-8126-32C2B77D5173}" srcOrd="3" destOrd="0" presId="urn:microsoft.com/office/officeart/2005/8/layout/target3"/>
    <dgm:cxn modelId="{30DF4711-2F9B-4A46-8E86-B1FBBAF0D9CF}" type="presParOf" srcId="{7143000E-3004-458B-A13D-E1A925B6B938}" destId="{FDE8B540-3F10-482F-8B2C-6B6F40D14329}" srcOrd="4" destOrd="0" presId="urn:microsoft.com/office/officeart/2005/8/layout/target3"/>
    <dgm:cxn modelId="{71CCD5BA-229D-4E4F-9C4C-B207FB04F96C}" type="presParOf" srcId="{7143000E-3004-458B-A13D-E1A925B6B938}" destId="{C0FB613C-6631-4C12-A8FA-7FA941E591F9}" srcOrd="5" destOrd="0" presId="urn:microsoft.com/office/officeart/2005/8/layout/target3"/>
    <dgm:cxn modelId="{B6DD8F2F-DF8D-44DD-8272-1D222FB2A281}" type="presParOf" srcId="{7143000E-3004-458B-A13D-E1A925B6B938}" destId="{DA5DE562-7BB4-4B36-BE3E-9284A5221AD2}" srcOrd="6" destOrd="0" presId="urn:microsoft.com/office/officeart/2005/8/layout/target3"/>
    <dgm:cxn modelId="{4871CA09-DFB7-4D3B-A68A-B3E2EFC80EEF}" type="presParOf" srcId="{7143000E-3004-458B-A13D-E1A925B6B938}" destId="{23B3066B-31D6-4905-BBBC-727DA6A3543B}" srcOrd="7" destOrd="0" presId="urn:microsoft.com/office/officeart/2005/8/layout/target3"/>
    <dgm:cxn modelId="{74DD66D4-4C52-4270-BD8C-5DACE794BFBB}" type="presParOf" srcId="{7143000E-3004-458B-A13D-E1A925B6B938}" destId="{A6AD1504-77AE-4E37-BC8D-95BADE2CF5E3}" srcOrd="8" destOrd="0" presId="urn:microsoft.com/office/officeart/2005/8/layout/target3"/>
    <dgm:cxn modelId="{2F6AA8B1-58D7-4563-9695-32B67C5CEE76}" type="presParOf" srcId="{7143000E-3004-458B-A13D-E1A925B6B938}" destId="{B669A0AF-27C7-4183-8A33-5E6BE861BC98}" srcOrd="9" destOrd="0" presId="urn:microsoft.com/office/officeart/2005/8/layout/target3"/>
    <dgm:cxn modelId="{2D715EE9-08E3-42F3-988B-5DAC081156E7}" type="presParOf" srcId="{7143000E-3004-458B-A13D-E1A925B6B938}" destId="{116AD224-4262-4B45-B776-D8D72618303B}" srcOrd="10" destOrd="0" presId="urn:microsoft.com/office/officeart/2005/8/layout/target3"/>
    <dgm:cxn modelId="{A919706E-0970-4CE1-8ED3-E0F63444C4AC}" type="presParOf" srcId="{7143000E-3004-458B-A13D-E1A925B6B938}" destId="{6121673C-0C9A-4D60-A8CC-8416D52D5C09}" srcOrd="11" destOrd="0" presId="urn:microsoft.com/office/officeart/2005/8/layout/target3"/>
    <dgm:cxn modelId="{D24817C3-C1B2-40F5-BF50-29426E201EE4}" type="presParOf" srcId="{7143000E-3004-458B-A13D-E1A925B6B938}" destId="{96AA2CFB-D83D-4F7A-A33C-53971E98EB6F}" srcOrd="12" destOrd="0" presId="urn:microsoft.com/office/officeart/2005/8/layout/target3"/>
    <dgm:cxn modelId="{E03A178E-AD39-4EF5-8854-1275A90F1B6B}" type="presParOf" srcId="{7143000E-3004-458B-A13D-E1A925B6B938}" destId="{8BE45D7E-4A4F-4B39-8DE8-D0A6F2D2BB5A}" srcOrd="13" destOrd="0" presId="urn:microsoft.com/office/officeart/2005/8/layout/target3"/>
    <dgm:cxn modelId="{75A2A317-4AA9-476F-A11F-B75780CB373E}" type="presParOf" srcId="{7143000E-3004-458B-A13D-E1A925B6B938}" destId="{4B2D96F1-F714-4E3F-A7CD-D075B18937BA}" srcOrd="14" destOrd="0" presId="urn:microsoft.com/office/officeart/2005/8/layout/target3"/>
    <dgm:cxn modelId="{BA66AF05-8DAA-4C96-92F8-05BAC45BC4AE}" type="presParOf" srcId="{7143000E-3004-458B-A13D-E1A925B6B938}" destId="{EF27AC71-0301-416F-8232-4F02667EC352}" srcOrd="15" destOrd="0" presId="urn:microsoft.com/office/officeart/2005/8/layout/target3"/>
    <dgm:cxn modelId="{7C0ACEB8-FCFE-4657-A8E2-E7B4D6C49728}" type="presParOf" srcId="{7143000E-3004-458B-A13D-E1A925B6B938}" destId="{B0784974-DFCC-44B8-8B03-A2769D235CAC}" srcOrd="16" destOrd="0" presId="urn:microsoft.com/office/officeart/2005/8/layout/target3"/>
    <dgm:cxn modelId="{2675C43A-4132-4570-A082-A3D04121F3DA}" type="presParOf" srcId="{7143000E-3004-458B-A13D-E1A925B6B938}" destId="{38D90E71-71A1-4C7E-AE1C-215B64E7BF46}" srcOrd="17" destOrd="0" presId="urn:microsoft.com/office/officeart/2005/8/layout/target3"/>
    <dgm:cxn modelId="{31E3335B-751B-45A2-9670-2383392CAB5E}" type="presParOf" srcId="{7143000E-3004-458B-A13D-E1A925B6B938}" destId="{6C96AAB4-E6A6-40E2-ABA6-330D909A9990}" srcOrd="18" destOrd="0" presId="urn:microsoft.com/office/officeart/2005/8/layout/target3"/>
    <dgm:cxn modelId="{E17B208C-ACB0-45EE-92FB-D33B5C4FD568}" type="presParOf" srcId="{7143000E-3004-458B-A13D-E1A925B6B938}" destId="{12FBE591-DB7A-42A4-A339-A9D3E3E1630D}" srcOrd="19" destOrd="0" presId="urn:microsoft.com/office/officeart/2005/8/layout/target3"/>
    <dgm:cxn modelId="{0187FB79-31C5-4A62-A0E1-5A0EC659FD55}" type="presParOf" srcId="{7143000E-3004-458B-A13D-E1A925B6B938}" destId="{B7DB808F-B314-41D0-B5A5-926E19689F8C}" srcOrd="20" destOrd="0" presId="urn:microsoft.com/office/officeart/2005/8/layout/target3"/>
    <dgm:cxn modelId="{10CF28F5-CBDA-4640-9E06-73936C273D02}" type="presParOf" srcId="{7143000E-3004-458B-A13D-E1A925B6B938}" destId="{9A5760AA-EF5B-4CBD-AD53-2F850C4E8D50}" srcOrd="21" destOrd="0" presId="urn:microsoft.com/office/officeart/2005/8/layout/target3"/>
    <dgm:cxn modelId="{72374EE6-566B-4FF6-B842-C0EE6C05C21D}" type="presParOf" srcId="{7143000E-3004-458B-A13D-E1A925B6B938}" destId="{B0AAF1A8-5F39-415E-B7B6-354F0BD59D86}" srcOrd="22" destOrd="0" presId="urn:microsoft.com/office/officeart/2005/8/layout/target3"/>
    <dgm:cxn modelId="{53477DEC-9E9B-4F0E-8692-BC41FF88DDD6}" type="presParOf" srcId="{7143000E-3004-458B-A13D-E1A925B6B938}" destId="{B65C7F43-C820-46A4-A8A7-067EFC8D3BFB}" srcOrd="23" destOrd="0" presId="urn:microsoft.com/office/officeart/2005/8/layout/target3"/>
    <dgm:cxn modelId="{543784B4-E74A-404C-9A93-2E57B9B31F20}" type="presParOf" srcId="{7143000E-3004-458B-A13D-E1A925B6B938}" destId="{25567B7C-E150-4195-B073-99FB77EA8339}" srcOrd="2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2 788</a:t>
          </a:r>
        </a:p>
        <a:p>
          <a:pPr algn="ctr"/>
          <a:r>
            <a:rPr lang="ru-RU" dirty="0" smtClean="0"/>
            <a:t>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232</a:t>
          </a:r>
        </a:p>
        <a:p>
          <a:pPr algn="ctr"/>
          <a:r>
            <a:rPr lang="ru-RU" dirty="0" smtClean="0"/>
            <a:t>рубля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17C7B2-A1DF-45A3-B97B-FFAC81FEEB22}" type="presOf" srcId="{BA8011C4-1321-487E-B3F8-E4DCA511D498}" destId="{41632E52-6ACB-4CF5-996F-0458F0717869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13774ACC-4FF6-43F2-991A-AFEE8FB613B0}" type="presOf" srcId="{35DD681C-F1E3-4289-8111-434D62006071}" destId="{F2E4C76F-E36C-4091-8DAD-0C405D68E8FF}" srcOrd="0" destOrd="0" presId="urn:microsoft.com/office/officeart/2005/8/layout/venn3"/>
    <dgm:cxn modelId="{9FFB010A-DA5C-4C5A-8537-44C342210C5D}" type="presOf" srcId="{2EF52E3E-41EC-41EE-9987-158CA98469F9}" destId="{E282E57E-0B03-49FA-A3FA-1287DA1636FE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DBF64772-D5D6-46D9-8D6C-91791D5985EA}" type="presParOf" srcId="{41632E52-6ACB-4CF5-996F-0458F0717869}" destId="{E282E57E-0B03-49FA-A3FA-1287DA1636FE}" srcOrd="0" destOrd="0" presId="urn:microsoft.com/office/officeart/2005/8/layout/venn3"/>
    <dgm:cxn modelId="{77DFCFF3-86AC-454C-B8AA-C62483445FFA}" type="presParOf" srcId="{41632E52-6ACB-4CF5-996F-0458F0717869}" destId="{7F071AC9-5D2C-446A-BD1B-118FE801D45A}" srcOrd="1" destOrd="0" presId="urn:microsoft.com/office/officeart/2005/8/layout/venn3"/>
    <dgm:cxn modelId="{0B60C356-FA5C-40EE-80A7-16D6AE07B4C5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1C6A6B-EC2B-4CB3-B66F-948DB4B01624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EE6D85F-7AF4-49DE-96F8-2222CD7A374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программе «Развитие сельского хозяйства и регулирование рынков с/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продукции сырья и продовольствия Тамбовского района Амурской области на 2015-2021 годы» </a:t>
          </a:r>
          <a:endParaRPr lang="ru-RU" dirty="0"/>
        </a:p>
      </dgm:t>
    </dgm:pt>
    <dgm:pt modelId="{61768A2A-C541-4FF2-B34C-08F230661222}" type="parTrans" cxnId="{894281C0-92AA-4893-A078-92D2E585136E}">
      <dgm:prSet/>
      <dgm:spPr/>
      <dgm:t>
        <a:bodyPr/>
        <a:lstStyle/>
        <a:p>
          <a:endParaRPr lang="ru-RU"/>
        </a:p>
      </dgm:t>
    </dgm:pt>
    <dgm:pt modelId="{767C0D63-CC8B-4E5B-8250-BABFD4D12593}" type="sibTrans" cxnId="{894281C0-92AA-4893-A078-92D2E585136E}">
      <dgm:prSet/>
      <dgm:spPr/>
      <dgm:t>
        <a:bodyPr/>
        <a:lstStyle/>
        <a:p>
          <a:endParaRPr lang="ru-RU"/>
        </a:p>
      </dgm:t>
    </dgm:pt>
    <dgm:pt modelId="{02D68CBB-B9AF-4322-A887-E8FB0380AE82}">
      <dgm:prSet phldrT="[Текст]"/>
      <dgm:spPr/>
      <dgm:t>
        <a:bodyPr/>
        <a:lstStyle/>
        <a:p>
          <a:r>
            <a:rPr lang="ru-RU" dirty="0" smtClean="0"/>
            <a:t>Организация и проведение районных конкурсов (смотров-конкурсов), иных мероприятий в сфере сельского хозяйства</a:t>
          </a:r>
          <a:endParaRPr lang="ru-RU" dirty="0"/>
        </a:p>
      </dgm:t>
    </dgm:pt>
    <dgm:pt modelId="{947A92E3-FA92-40B3-B280-AB5EC2B9E3CC}" type="parTrans" cxnId="{80F56E60-D033-4A2E-94C7-5687C3E4F328}">
      <dgm:prSet/>
      <dgm:spPr/>
      <dgm:t>
        <a:bodyPr/>
        <a:lstStyle/>
        <a:p>
          <a:endParaRPr lang="ru-RU"/>
        </a:p>
      </dgm:t>
    </dgm:pt>
    <dgm:pt modelId="{E9A59A5E-41F5-46CD-BBB1-6063BFE2A7C6}" type="sibTrans" cxnId="{80F56E60-D033-4A2E-94C7-5687C3E4F328}">
      <dgm:prSet/>
      <dgm:spPr/>
      <dgm:t>
        <a:bodyPr/>
        <a:lstStyle/>
        <a:p>
          <a:endParaRPr lang="ru-RU"/>
        </a:p>
      </dgm:t>
    </dgm:pt>
    <dgm:pt modelId="{9B42BC38-B256-48A8-B847-94DC851C6D6E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4 650,5</a:t>
          </a: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5A01D6-76C5-402A-9C83-F96190FA621B}" type="parTrans" cxnId="{AEDA1C76-1239-4A9A-9F8D-9F218E8CFF36}">
      <dgm:prSet/>
      <dgm:spPr/>
      <dgm:t>
        <a:bodyPr/>
        <a:lstStyle/>
        <a:p>
          <a:endParaRPr lang="ru-RU"/>
        </a:p>
      </dgm:t>
    </dgm:pt>
    <dgm:pt modelId="{31EA7FDA-0D29-4A88-88DB-3A76904F9842}" type="sibTrans" cxnId="{AEDA1C76-1239-4A9A-9F8D-9F218E8CFF36}">
      <dgm:prSet/>
      <dgm:spPr/>
      <dgm:t>
        <a:bodyPr/>
        <a:lstStyle/>
        <a:p>
          <a:endParaRPr lang="ru-RU"/>
        </a:p>
      </dgm:t>
    </dgm:pt>
    <dgm:pt modelId="{98163308-9119-464A-97D1-105BDBCDBFD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674,2</a:t>
          </a: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F3DCFA-8015-4695-ADA1-69E58AD77A22}" type="sibTrans" cxnId="{C474BE39-7BD8-40F7-82C4-E8FAF37BA84E}">
      <dgm:prSet/>
      <dgm:spPr/>
      <dgm:t>
        <a:bodyPr/>
        <a:lstStyle/>
        <a:p>
          <a:endParaRPr lang="ru-RU"/>
        </a:p>
      </dgm:t>
    </dgm:pt>
    <dgm:pt modelId="{4F641965-60C0-4D58-AB97-308EBB572C3C}" type="parTrans" cxnId="{C474BE39-7BD8-40F7-82C4-E8FAF37BA84E}">
      <dgm:prSet/>
      <dgm:spPr/>
      <dgm:t>
        <a:bodyPr/>
        <a:lstStyle/>
        <a:p>
          <a:endParaRPr lang="ru-RU"/>
        </a:p>
      </dgm:t>
    </dgm:pt>
    <dgm:pt modelId="{BE84007C-D63E-4D4F-AF8F-79815213F02D}" type="pres">
      <dgm:prSet presAssocID="{3A1C6A6B-EC2B-4CB3-B66F-948DB4B0162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F7741E-4E9F-490B-AFB7-DEF1EE4D8728}" type="pres">
      <dgm:prSet presAssocID="{9B42BC38-B256-48A8-B847-94DC851C6D6E}" presName="composite" presStyleCnt="0"/>
      <dgm:spPr/>
    </dgm:pt>
    <dgm:pt modelId="{FCFDC4A2-A1D3-4355-9EA7-7110CA73F74F}" type="pres">
      <dgm:prSet presAssocID="{9B42BC38-B256-48A8-B847-94DC851C6D6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8DF73-7B6D-4DA2-AFF9-3EA3EE904412}" type="pres">
      <dgm:prSet presAssocID="{9B42BC38-B256-48A8-B847-94DC851C6D6E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060EA-CA2D-465B-A408-2DF472AA0411}" type="pres">
      <dgm:prSet presAssocID="{31EA7FDA-0D29-4A88-88DB-3A76904F9842}" presName="sp" presStyleCnt="0"/>
      <dgm:spPr/>
    </dgm:pt>
    <dgm:pt modelId="{866241CD-5829-472F-B2E9-2B243F341268}" type="pres">
      <dgm:prSet presAssocID="{98163308-9119-464A-97D1-105BDBCDBFD6}" presName="composite" presStyleCnt="0"/>
      <dgm:spPr/>
    </dgm:pt>
    <dgm:pt modelId="{DBF393AE-1A39-4869-A1F7-FC90C3704F37}" type="pres">
      <dgm:prSet presAssocID="{98163308-9119-464A-97D1-105BDBCDBFD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1EA223-3499-4E3E-A492-C251B58E7A5D}" type="pres">
      <dgm:prSet presAssocID="{98163308-9119-464A-97D1-105BDBCDBFD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7714A2-EABC-4662-B8F3-C5B62A57DAFB}" type="presOf" srcId="{02D68CBB-B9AF-4322-A887-E8FB0380AE82}" destId="{671EA223-3499-4E3E-A492-C251B58E7A5D}" srcOrd="0" destOrd="0" presId="urn:microsoft.com/office/officeart/2005/8/layout/chevron2"/>
    <dgm:cxn modelId="{6EB098AC-6E48-4602-A30E-2E3DE73246D2}" type="presOf" srcId="{AEE6D85F-7AF4-49DE-96F8-2222CD7A3745}" destId="{46E8DF73-7B6D-4DA2-AFF9-3EA3EE904412}" srcOrd="0" destOrd="0" presId="urn:microsoft.com/office/officeart/2005/8/layout/chevron2"/>
    <dgm:cxn modelId="{AEDA1C76-1239-4A9A-9F8D-9F218E8CFF36}" srcId="{3A1C6A6B-EC2B-4CB3-B66F-948DB4B01624}" destId="{9B42BC38-B256-48A8-B847-94DC851C6D6E}" srcOrd="0" destOrd="0" parTransId="{7D5A01D6-76C5-402A-9C83-F96190FA621B}" sibTransId="{31EA7FDA-0D29-4A88-88DB-3A76904F9842}"/>
    <dgm:cxn modelId="{DE93E0A4-B48D-454D-AECD-AC10D923E1BD}" type="presOf" srcId="{9B42BC38-B256-48A8-B847-94DC851C6D6E}" destId="{FCFDC4A2-A1D3-4355-9EA7-7110CA73F74F}" srcOrd="0" destOrd="0" presId="urn:microsoft.com/office/officeart/2005/8/layout/chevron2"/>
    <dgm:cxn modelId="{80F56E60-D033-4A2E-94C7-5687C3E4F328}" srcId="{98163308-9119-464A-97D1-105BDBCDBFD6}" destId="{02D68CBB-B9AF-4322-A887-E8FB0380AE82}" srcOrd="0" destOrd="0" parTransId="{947A92E3-FA92-40B3-B280-AB5EC2B9E3CC}" sibTransId="{E9A59A5E-41F5-46CD-BBB1-6063BFE2A7C6}"/>
    <dgm:cxn modelId="{88B4E2A5-0F5A-4765-8EB6-63060CFC90A5}" type="presOf" srcId="{98163308-9119-464A-97D1-105BDBCDBFD6}" destId="{DBF393AE-1A39-4869-A1F7-FC90C3704F37}" srcOrd="0" destOrd="0" presId="urn:microsoft.com/office/officeart/2005/8/layout/chevron2"/>
    <dgm:cxn modelId="{C474BE39-7BD8-40F7-82C4-E8FAF37BA84E}" srcId="{3A1C6A6B-EC2B-4CB3-B66F-948DB4B01624}" destId="{98163308-9119-464A-97D1-105BDBCDBFD6}" srcOrd="1" destOrd="0" parTransId="{4F641965-60C0-4D58-AB97-308EBB572C3C}" sibTransId="{9EF3DCFA-8015-4695-ADA1-69E58AD77A22}"/>
    <dgm:cxn modelId="{894281C0-92AA-4893-A078-92D2E585136E}" srcId="{9B42BC38-B256-48A8-B847-94DC851C6D6E}" destId="{AEE6D85F-7AF4-49DE-96F8-2222CD7A3745}" srcOrd="0" destOrd="0" parTransId="{61768A2A-C541-4FF2-B34C-08F230661222}" sibTransId="{767C0D63-CC8B-4E5B-8250-BABFD4D12593}"/>
    <dgm:cxn modelId="{6459B153-BCEB-461A-84FD-6E49764AB636}" type="presOf" srcId="{3A1C6A6B-EC2B-4CB3-B66F-948DB4B01624}" destId="{BE84007C-D63E-4D4F-AF8F-79815213F02D}" srcOrd="0" destOrd="0" presId="urn:microsoft.com/office/officeart/2005/8/layout/chevron2"/>
    <dgm:cxn modelId="{E14C1666-0D43-43F4-99A4-4752D32E765F}" type="presParOf" srcId="{BE84007C-D63E-4D4F-AF8F-79815213F02D}" destId="{A2F7741E-4E9F-490B-AFB7-DEF1EE4D8728}" srcOrd="0" destOrd="0" presId="urn:microsoft.com/office/officeart/2005/8/layout/chevron2"/>
    <dgm:cxn modelId="{63FA5F4A-B409-4BDE-98DF-54B2D888DBE5}" type="presParOf" srcId="{A2F7741E-4E9F-490B-AFB7-DEF1EE4D8728}" destId="{FCFDC4A2-A1D3-4355-9EA7-7110CA73F74F}" srcOrd="0" destOrd="0" presId="urn:microsoft.com/office/officeart/2005/8/layout/chevron2"/>
    <dgm:cxn modelId="{0C221E63-B8A3-463C-AF37-8F5EE1B13044}" type="presParOf" srcId="{A2F7741E-4E9F-490B-AFB7-DEF1EE4D8728}" destId="{46E8DF73-7B6D-4DA2-AFF9-3EA3EE904412}" srcOrd="1" destOrd="0" presId="urn:microsoft.com/office/officeart/2005/8/layout/chevron2"/>
    <dgm:cxn modelId="{4ECBC2A1-9B60-4D8D-B4EF-94FE6903A1D4}" type="presParOf" srcId="{BE84007C-D63E-4D4F-AF8F-79815213F02D}" destId="{C8E060EA-CA2D-465B-A408-2DF472AA0411}" srcOrd="1" destOrd="0" presId="urn:microsoft.com/office/officeart/2005/8/layout/chevron2"/>
    <dgm:cxn modelId="{31466516-7C33-4CA6-AFF3-BC53E7FC3848}" type="presParOf" srcId="{BE84007C-D63E-4D4F-AF8F-79815213F02D}" destId="{866241CD-5829-472F-B2E9-2B243F341268}" srcOrd="2" destOrd="0" presId="urn:microsoft.com/office/officeart/2005/8/layout/chevron2"/>
    <dgm:cxn modelId="{D6B97DE5-FCCF-4083-A2AF-403236CD7EFB}" type="presParOf" srcId="{866241CD-5829-472F-B2E9-2B243F341268}" destId="{DBF393AE-1A39-4869-A1F7-FC90C3704F37}" srcOrd="0" destOrd="0" presId="urn:microsoft.com/office/officeart/2005/8/layout/chevron2"/>
    <dgm:cxn modelId="{49FCA526-597F-44B6-820E-6B8FB97EA2E1}" type="presParOf" srcId="{866241CD-5829-472F-B2E9-2B243F341268}" destId="{671EA223-3499-4E3E-A492-C251B58E7A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2816D5C-A86F-46B2-AE62-D48E72A9E066}" type="doc">
      <dgm:prSet loTypeId="urn:microsoft.com/office/officeart/2005/8/layout/pyramid2" loCatId="pyramid" qsTypeId="urn:microsoft.com/office/officeart/2005/8/quickstyle/simple1" qsCatId="simple" csTypeId="urn:microsoft.com/office/officeart/2005/8/colors/accent3_4" csCatId="accent3" phldr="1"/>
      <dgm:spPr/>
    </dgm:pt>
    <dgm:pt modelId="{3CCE6D13-87B0-4332-AF3E-46CF4533EF61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Получение кредитов от кредитных организаций  13 000,0 тыс.руб. 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446597-75AC-4A37-8F87-8137F0F59F06}" type="parTrans" cxnId="{36902F67-76AF-4F7F-A13C-C4B37D675303}">
      <dgm:prSet/>
      <dgm:spPr/>
      <dgm:t>
        <a:bodyPr/>
        <a:lstStyle/>
        <a:p>
          <a:endParaRPr lang="ru-RU"/>
        </a:p>
      </dgm:t>
    </dgm:pt>
    <dgm:pt modelId="{E1B704D9-38CA-4DF2-9C0B-C85755A40CA2}" type="sibTrans" cxnId="{36902F67-76AF-4F7F-A13C-C4B37D675303}">
      <dgm:prSet/>
      <dgm:spPr/>
      <dgm:t>
        <a:bodyPr/>
        <a:lstStyle/>
        <a:p>
          <a:endParaRPr lang="ru-RU"/>
        </a:p>
      </dgm:t>
    </dgm:pt>
    <dgm:pt modelId="{8EBE5D3C-2E38-4137-A7FC-19B2AEC6EE55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остатков на счетах  учету средств бюджетов              -75,2 тыс. 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672D21-5E78-4C67-832E-BF2E2520A454}" type="parTrans" cxnId="{BCBDE065-3E98-41F5-9E1C-D9B38D3D0A94}">
      <dgm:prSet/>
      <dgm:spPr/>
      <dgm:t>
        <a:bodyPr/>
        <a:lstStyle/>
        <a:p>
          <a:endParaRPr lang="ru-RU"/>
        </a:p>
      </dgm:t>
    </dgm:pt>
    <dgm:pt modelId="{4EAD4A66-B292-4186-B9B5-0B7AF213A3B5}" type="sibTrans" cxnId="{BCBDE065-3E98-41F5-9E1C-D9B38D3D0A94}">
      <dgm:prSet/>
      <dgm:spPr/>
      <dgm:t>
        <a:bodyPr/>
        <a:lstStyle/>
        <a:p>
          <a:endParaRPr lang="ru-RU"/>
        </a:p>
      </dgm:t>
    </dgm:pt>
    <dgm:pt modelId="{C1C4F934-410D-44AD-9471-D8B5266AD13D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кредита от кредитных организаций   - 11 062,8 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84377F-F1B9-4B6C-B27E-9944647F720D}" type="parTrans" cxnId="{D3ABDB82-2792-4616-B9EE-A42185791D98}">
      <dgm:prSet/>
      <dgm:spPr/>
      <dgm:t>
        <a:bodyPr/>
        <a:lstStyle/>
        <a:p>
          <a:endParaRPr lang="ru-RU"/>
        </a:p>
      </dgm:t>
    </dgm:pt>
    <dgm:pt modelId="{3EE9001C-F2D1-4BEE-A154-E7AFD8BF5A5D}" type="sibTrans" cxnId="{D3ABDB82-2792-4616-B9EE-A42185791D98}">
      <dgm:prSet/>
      <dgm:spPr/>
      <dgm:t>
        <a:bodyPr/>
        <a:lstStyle/>
        <a:p>
          <a:endParaRPr lang="ru-RU"/>
        </a:p>
      </dgm:t>
    </dgm:pt>
    <dgm:pt modelId="{6443346A-C433-4003-BF98-7A1909420C8B}" type="pres">
      <dgm:prSet presAssocID="{22816D5C-A86F-46B2-AE62-D48E72A9E066}" presName="compositeShape" presStyleCnt="0">
        <dgm:presLayoutVars>
          <dgm:dir/>
          <dgm:resizeHandles/>
        </dgm:presLayoutVars>
      </dgm:prSet>
      <dgm:spPr/>
    </dgm:pt>
    <dgm:pt modelId="{EE3E42D6-A327-49D7-9CF0-4F39C7BCE590}" type="pres">
      <dgm:prSet presAssocID="{22816D5C-A86F-46B2-AE62-D48E72A9E066}" presName="pyramid" presStyleLbl="node1" presStyleIdx="0" presStyleCnt="1" custAng="10800000"/>
      <dgm:spPr/>
    </dgm:pt>
    <dgm:pt modelId="{392B33D3-8F03-4185-93D0-CDFBB1FE5E59}" type="pres">
      <dgm:prSet presAssocID="{22816D5C-A86F-46B2-AE62-D48E72A9E066}" presName="theList" presStyleCnt="0"/>
      <dgm:spPr/>
    </dgm:pt>
    <dgm:pt modelId="{27F0D9D2-F5B1-4EF3-8CD4-8D783F223AEC}" type="pres">
      <dgm:prSet presAssocID="{3CCE6D13-87B0-4332-AF3E-46CF4533EF61}" presName="aNode" presStyleLbl="fgAcc1" presStyleIdx="0" presStyleCnt="3" custScaleX="130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4A237-1BAB-460D-87C3-B5C08E52720D}" type="pres">
      <dgm:prSet presAssocID="{3CCE6D13-87B0-4332-AF3E-46CF4533EF61}" presName="aSpace" presStyleCnt="0"/>
      <dgm:spPr/>
    </dgm:pt>
    <dgm:pt modelId="{5943FBF8-3D2A-4B8E-B0F6-352AE796E670}" type="pres">
      <dgm:prSet presAssocID="{8EBE5D3C-2E38-4137-A7FC-19B2AEC6EE55}" presName="aNode" presStyleLbl="fgAcc1" presStyleIdx="1" presStyleCnt="3" custScaleX="110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1697E-BC18-4BD2-8042-0E55794F3900}" type="pres">
      <dgm:prSet presAssocID="{8EBE5D3C-2E38-4137-A7FC-19B2AEC6EE55}" presName="aSpace" presStyleCnt="0"/>
      <dgm:spPr/>
    </dgm:pt>
    <dgm:pt modelId="{96ADAC03-9343-428B-8B12-01E1BFA564F0}" type="pres">
      <dgm:prSet presAssocID="{C1C4F934-410D-44AD-9471-D8B5266AD13D}" presName="aNode" presStyleLbl="fgAcc1" presStyleIdx="2" presStyleCnt="3" custScaleX="129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B8E6B-7DA0-4066-A7D7-E9900FE90EB1}" type="pres">
      <dgm:prSet presAssocID="{C1C4F934-410D-44AD-9471-D8B5266AD13D}" presName="aSpace" presStyleCnt="0"/>
      <dgm:spPr/>
    </dgm:pt>
  </dgm:ptLst>
  <dgm:cxnLst>
    <dgm:cxn modelId="{88AFB945-5A29-4868-AC6E-575440E04FAD}" type="presOf" srcId="{C1C4F934-410D-44AD-9471-D8B5266AD13D}" destId="{96ADAC03-9343-428B-8B12-01E1BFA564F0}" srcOrd="0" destOrd="0" presId="urn:microsoft.com/office/officeart/2005/8/layout/pyramid2"/>
    <dgm:cxn modelId="{57B6AF02-010C-4FCF-9AEA-BBB41FA9F0FF}" type="presOf" srcId="{22816D5C-A86F-46B2-AE62-D48E72A9E066}" destId="{6443346A-C433-4003-BF98-7A1909420C8B}" srcOrd="0" destOrd="0" presId="urn:microsoft.com/office/officeart/2005/8/layout/pyramid2"/>
    <dgm:cxn modelId="{BCBDE065-3E98-41F5-9E1C-D9B38D3D0A94}" srcId="{22816D5C-A86F-46B2-AE62-D48E72A9E066}" destId="{8EBE5D3C-2E38-4137-A7FC-19B2AEC6EE55}" srcOrd="1" destOrd="0" parTransId="{71672D21-5E78-4C67-832E-BF2E2520A454}" sibTransId="{4EAD4A66-B292-4186-B9B5-0B7AF213A3B5}"/>
    <dgm:cxn modelId="{36902F67-76AF-4F7F-A13C-C4B37D675303}" srcId="{22816D5C-A86F-46B2-AE62-D48E72A9E066}" destId="{3CCE6D13-87B0-4332-AF3E-46CF4533EF61}" srcOrd="0" destOrd="0" parTransId="{E8446597-75AC-4A37-8F87-8137F0F59F06}" sibTransId="{E1B704D9-38CA-4DF2-9C0B-C85755A40CA2}"/>
    <dgm:cxn modelId="{28636005-A40C-42E2-B00D-B05246589C2C}" type="presOf" srcId="{3CCE6D13-87B0-4332-AF3E-46CF4533EF61}" destId="{27F0D9D2-F5B1-4EF3-8CD4-8D783F223AEC}" srcOrd="0" destOrd="0" presId="urn:microsoft.com/office/officeart/2005/8/layout/pyramid2"/>
    <dgm:cxn modelId="{D3ABDB82-2792-4616-B9EE-A42185791D98}" srcId="{22816D5C-A86F-46B2-AE62-D48E72A9E066}" destId="{C1C4F934-410D-44AD-9471-D8B5266AD13D}" srcOrd="2" destOrd="0" parTransId="{A784377F-F1B9-4B6C-B27E-9944647F720D}" sibTransId="{3EE9001C-F2D1-4BEE-A154-E7AFD8BF5A5D}"/>
    <dgm:cxn modelId="{C4482DF9-581A-45E7-BE28-9F6F4A0EF278}" type="presOf" srcId="{8EBE5D3C-2E38-4137-A7FC-19B2AEC6EE55}" destId="{5943FBF8-3D2A-4B8E-B0F6-352AE796E670}" srcOrd="0" destOrd="0" presId="urn:microsoft.com/office/officeart/2005/8/layout/pyramid2"/>
    <dgm:cxn modelId="{415F7680-5505-48A9-99F6-C7A6F6443F23}" type="presParOf" srcId="{6443346A-C433-4003-BF98-7A1909420C8B}" destId="{EE3E42D6-A327-49D7-9CF0-4F39C7BCE590}" srcOrd="0" destOrd="0" presId="urn:microsoft.com/office/officeart/2005/8/layout/pyramid2"/>
    <dgm:cxn modelId="{3DAB7FA4-CBA4-4DC9-83F2-A21F5596C257}" type="presParOf" srcId="{6443346A-C433-4003-BF98-7A1909420C8B}" destId="{392B33D3-8F03-4185-93D0-CDFBB1FE5E59}" srcOrd="1" destOrd="0" presId="urn:microsoft.com/office/officeart/2005/8/layout/pyramid2"/>
    <dgm:cxn modelId="{0ADB3835-00FC-4D41-991F-0B8C23A982B1}" type="presParOf" srcId="{392B33D3-8F03-4185-93D0-CDFBB1FE5E59}" destId="{27F0D9D2-F5B1-4EF3-8CD4-8D783F223AEC}" srcOrd="0" destOrd="0" presId="urn:microsoft.com/office/officeart/2005/8/layout/pyramid2"/>
    <dgm:cxn modelId="{6142C31C-1F90-46DD-8EC7-8F59749FBF3D}" type="presParOf" srcId="{392B33D3-8F03-4185-93D0-CDFBB1FE5E59}" destId="{6094A237-1BAB-460D-87C3-B5C08E52720D}" srcOrd="1" destOrd="0" presId="urn:microsoft.com/office/officeart/2005/8/layout/pyramid2"/>
    <dgm:cxn modelId="{91828E08-BA83-4BEE-9C64-8977E104305B}" type="presParOf" srcId="{392B33D3-8F03-4185-93D0-CDFBB1FE5E59}" destId="{5943FBF8-3D2A-4B8E-B0F6-352AE796E670}" srcOrd="2" destOrd="0" presId="urn:microsoft.com/office/officeart/2005/8/layout/pyramid2"/>
    <dgm:cxn modelId="{646D69A6-B95C-4D64-8711-DE7C35EA6DDF}" type="presParOf" srcId="{392B33D3-8F03-4185-93D0-CDFBB1FE5E59}" destId="{08E1697E-BC18-4BD2-8042-0E55794F3900}" srcOrd="3" destOrd="0" presId="urn:microsoft.com/office/officeart/2005/8/layout/pyramid2"/>
    <dgm:cxn modelId="{27FA6652-2FDE-46E4-ABD7-30717AEFFA17}" type="presParOf" srcId="{392B33D3-8F03-4185-93D0-CDFBB1FE5E59}" destId="{96ADAC03-9343-428B-8B12-01E1BFA564F0}" srcOrd="4" destOrd="0" presId="urn:microsoft.com/office/officeart/2005/8/layout/pyramid2"/>
    <dgm:cxn modelId="{514CAE78-A261-4B53-929C-F4C03F9F3A7E}" type="presParOf" srcId="{392B33D3-8F03-4185-93D0-CDFBB1FE5E59}" destId="{E47B8E6B-7DA0-4066-A7D7-E9900FE90EB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0.67325</cdr:x>
      <cdr:y>0.11429</cdr:y>
    </cdr:from>
    <cdr:to>
      <cdr:x>0.99925</cdr:x>
      <cdr:y>0.22857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78088" y="288032"/>
          <a:ext cx="14904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0.689</cdr:x>
      <cdr:y>0.17143</cdr:y>
    </cdr:from>
    <cdr:to>
      <cdr:x>1</cdr:x>
      <cdr:y>0.31429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50096" y="432048"/>
          <a:ext cx="14219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2019 год</a:t>
          </a:r>
          <a:endParaRPr lang="ru-RU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0.91238</cdr:x>
      <cdr:y>0.03798</cdr:y>
    </cdr:from>
    <cdr:to>
      <cdr:x>0.98858</cdr:x>
      <cdr:y>0.96711</cdr:y>
    </cdr:to>
    <cdr:sp macro="" textlink="">
      <cdr:nvSpPr>
        <cdr:cNvPr id="7" name="Правая фигурная скобка 6"/>
        <cdr:cNvSpPr/>
      </cdr:nvSpPr>
      <cdr:spPr>
        <a:xfrm xmlns:a="http://schemas.openxmlformats.org/drawingml/2006/main">
          <a:off x="5998567" y="173633"/>
          <a:ext cx="500969" cy="4248000"/>
        </a:xfrm>
        <a:prstGeom xmlns:a="http://schemas.openxmlformats.org/drawingml/2006/main" prst="rightBrace">
          <a:avLst>
            <a:gd name="adj1" fmla="val 8333"/>
            <a:gd name="adj2" fmla="val 49783"/>
          </a:avLst>
        </a:prstGeom>
        <a:ln xmlns:a="http://schemas.openxmlformats.org/drawingml/2006/main" w="38100">
          <a:solidFill>
            <a:srgbClr val="6699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endParaRPr lang="ru-RU" b="1" cap="none" spc="0" dirty="0">
            <a:ln w="11430">
              <a:solidFill>
                <a:sysClr val="windowText" lastClr="000000"/>
              </a:solidFill>
            </a:ln>
            <a:solidFill>
              <a:schemeClr val="tx1"/>
            </a:solidFill>
            <a:effectLst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0.02046</cdr:x>
      <cdr:y>0.55072</cdr:y>
    </cdr:from>
    <cdr:to>
      <cdr:x>0.42949</cdr:x>
      <cdr:y>1</cdr:y>
    </cdr:to>
    <cdr:sp macro="" textlink="">
      <cdr:nvSpPr>
        <cdr:cNvPr id="3" name="Скругленный прямоугольник 2"/>
        <cdr:cNvSpPr/>
      </cdr:nvSpPr>
      <cdr:spPr>
        <a:xfrm xmlns:a="http://schemas.openxmlformats.org/drawingml/2006/main">
          <a:off x="183497" y="2736304"/>
          <a:ext cx="3668423" cy="2232248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  <a:ln xmlns:a="http://schemas.openxmlformats.org/drawingml/2006/main">
          <a:prstDash val="solid"/>
        </a:ln>
        <a:effectLst xmlns:a="http://schemas.openxmlformats.org/drawingml/2006/main">
          <a:glow rad="63500">
            <a:schemeClr val="accent1">
              <a:satMod val="175000"/>
              <a:alpha val="40000"/>
            </a:schemeClr>
          </a:glow>
        </a:effectLst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200" dirty="0" smtClean="0">
              <a:solidFill>
                <a:srgbClr val="0070C0"/>
              </a:solidFill>
            </a:rPr>
            <a:t>     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2019 году сохранилась социальная направленность районного бюджета. 75,59 % всех расходов бюджета – это расходы на финансирование социальной сферы (образование, культуру, социальную политику, физическую культуру и спорт)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0.6087</cdr:y>
    </cdr:from>
    <cdr:to>
      <cdr:x>1</cdr:x>
      <cdr:y>0.78261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940110" y="3024336"/>
          <a:ext cx="3028395" cy="864102"/>
        </a:xfrm>
        <a:prstGeom xmlns:a="http://schemas.openxmlformats.org/drawingml/2006/main" prst="rect">
          <a:avLst/>
        </a:prstGeom>
        <a:solidFill xmlns:a="http://schemas.openxmlformats.org/drawingml/2006/main">
          <a:srgbClr val="CCCCFF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4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 приходится на одного жителя района</a:t>
          </a:r>
          <a:endParaRPr lang="ru-RU" sz="14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0.7971</cdr:y>
    </cdr:from>
    <cdr:to>
      <cdr:x>1</cdr:x>
      <cdr:y>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940152" y="3960440"/>
          <a:ext cx="3028353" cy="1008112"/>
        </a:xfrm>
        <a:prstGeom xmlns:a="http://schemas.openxmlformats.org/drawingml/2006/main" prst="rect">
          <a:avLst/>
        </a:prstGeom>
        <a:solidFill xmlns:a="http://schemas.openxmlformats.org/drawingml/2006/main">
          <a:srgbClr val="00CC99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</a:t>
          </a:r>
          <a:r>
            <a:rPr lang="ru-RU" sz="1200" b="1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на содержание органов местного самоуправления</a:t>
          </a:r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  приходится на одного жителя района</a:t>
          </a:r>
          <a:endParaRPr lang="ru-RU" sz="12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930563-42AA-44BB-BF81-7233164D82A1}" type="datetimeFigureOut">
              <a:rPr lang="ru-RU" smtClean="0"/>
              <a:pPr/>
              <a:t>15.07.2020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5217A5C-7A26-4EE1-B17A-4B41129455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2065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B3E305-C09F-4BD4-A682-C3F975B3BE01}" type="datetimeFigureOut">
              <a:rPr lang="ru-RU" smtClean="0"/>
              <a:pPr/>
              <a:t>15.07.2020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8BFE69-1005-4923-805C-B57929B32B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908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5463"/>
            <a:ext cx="3505200" cy="26289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9160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53345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58479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24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45604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65886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63261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4434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11866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52F5E-54B1-493C-A8EC-56FCA59DDC22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2060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61159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04478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88DB-4AF3-41B5-9C0A-DE5D19345BF0}" type="datetime1">
              <a:rPr lang="ru-RU" smtClean="0"/>
              <a:pPr/>
              <a:t>15.07.2020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191FA-1AE6-430C-AAD5-438B47733408}" type="datetime1">
              <a:rPr lang="ru-RU" smtClean="0"/>
              <a:pPr/>
              <a:t>15.07.2020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A9C2-249E-4A1A-A12D-3A90A5EFF5EE}" type="datetime1">
              <a:rPr lang="ru-RU" smtClean="0"/>
              <a:pPr/>
              <a:t>15.07.2020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315-8062-4120-AB6F-1B31E448F115}" type="datetime1">
              <a:rPr lang="ru-RU" smtClean="0"/>
              <a:pPr/>
              <a:t>15.07.2020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4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6238-C562-4B15-B851-F314C637483A}" type="datetime1">
              <a:rPr lang="ru-RU" smtClean="0"/>
              <a:pPr/>
              <a:t>15.07.2020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67B51D-73BC-454E-BA2B-56D32FED06D6}" type="datetime1">
              <a:rPr lang="ru-RU" smtClean="0"/>
              <a:pPr/>
              <a:t>15.07.2020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2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4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85E1-97CE-4D6E-BD20-F8B28181255A}" type="datetime1">
              <a:rPr lang="ru-RU" smtClean="0"/>
              <a:pPr/>
              <a:t>15.07.2020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E84E-30D2-40AC-9C85-104452E11A7E}" type="datetime1">
              <a:rPr lang="ru-RU" smtClean="0"/>
              <a:pPr/>
              <a:t>15.07.2020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E9CE3-4C28-4C37-ADDE-36D066563CFF}" type="datetime1">
              <a:rPr lang="ru-RU" smtClean="0"/>
              <a:pPr/>
              <a:t>15.07.2020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C614-D16B-4D0B-BD45-C6220459D152}" type="datetime1">
              <a:rPr lang="ru-RU" smtClean="0"/>
              <a:pPr/>
              <a:t>15.07.2020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BFF32E2-788D-4971-A631-6472A772E6F0}" type="datetime1">
              <a:rPr lang="ru-RU" smtClean="0"/>
              <a:pPr/>
              <a:t>15.07.2020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65C717-382F-4EDC-9921-B020F09ED544}" type="datetime1">
              <a:rPr lang="ru-RU" smtClean="0"/>
              <a:pPr/>
              <a:t>15.07.2020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hyperlink" Target="mailto:rfintmb@mail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chart" Target="../charts/chart16.xml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chart" Target="../charts/char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1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0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diagramLayout" Target="../diagrams/layout1.xml"/><Relationship Id="rId7" Type="http://schemas.openxmlformats.org/officeDocument/2006/relationships/chart" Target="../charts/chart9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chart" Target="../charts/chart12.xml"/><Relationship Id="rId4" Type="http://schemas.openxmlformats.org/officeDocument/2006/relationships/diagramQuickStyle" Target="../diagrams/quickStyle1.xml"/><Relationship Id="rId9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6480048" cy="175260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Бюджет для граждан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132856"/>
            <a:ext cx="8319400" cy="316835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Отчет                                                           об исполнении бюджета Тамбовского района</a:t>
            </a:r>
            <a:br>
              <a:rPr lang="ru-RU" sz="3200" b="1" i="1" dirty="0" smtClean="0">
                <a:solidFill>
                  <a:srgbClr val="0033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за 2019 год (по </a:t>
            </a:r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решению)</a:t>
            </a:r>
            <a:endParaRPr lang="ru-RU" sz="3200" b="1" i="1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733258"/>
            <a:ext cx="8818373" cy="1008112"/>
          </a:xfrm>
          <a:prstGeom prst="rect">
            <a:avLst/>
          </a:prstGeom>
          <a:solidFill>
            <a:srgbClr val="98A32D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Финансовое управление администрации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Тамбовского района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7" y="5733258"/>
            <a:ext cx="3993837" cy="1008112"/>
          </a:xfrm>
          <a:prstGeom prst="rect">
            <a:avLst/>
          </a:prstGeom>
          <a:solidFill>
            <a:srgbClr val="98A3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</a:rPr>
              <a:t>Телефон (41638) 21 2 31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Факс         (41638) 21 0 92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E-mail       </a:t>
            </a:r>
            <a:r>
              <a:rPr lang="en-US" sz="1100" dirty="0" smtClean="0">
                <a:solidFill>
                  <a:schemeClr val="tx1"/>
                </a:solidFill>
                <a:hlinkClick r:id="rId4"/>
              </a:rPr>
              <a:t>rfintmb@mail.ru</a:t>
            </a:r>
            <a:endParaRPr lang="en-US" sz="1100" dirty="0" smtClean="0">
              <a:solidFill>
                <a:schemeClr val="tx1"/>
              </a:solidFill>
            </a:endParaRPr>
          </a:p>
          <a:p>
            <a:r>
              <a:rPr lang="ru-RU" sz="1100" dirty="0" smtClean="0">
                <a:solidFill>
                  <a:schemeClr val="tx1"/>
                </a:solidFill>
              </a:rPr>
              <a:t>Адрес        </a:t>
            </a:r>
            <a:r>
              <a:rPr lang="en-US" sz="1100" dirty="0" smtClean="0">
                <a:solidFill>
                  <a:schemeClr val="tx1"/>
                </a:solidFill>
              </a:rPr>
              <a:t>676950 c</a:t>
            </a:r>
            <a:r>
              <a:rPr lang="ru-RU" sz="1100" dirty="0" smtClean="0">
                <a:solidFill>
                  <a:schemeClr val="tx1"/>
                </a:solidFill>
              </a:rPr>
              <a:t>.Тамбовка, ул.Ленинская,90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Руководитель  С.С.Евсеева</a:t>
            </a:r>
            <a:endParaRPr lang="ru-RU" sz="1100" dirty="0"/>
          </a:p>
        </p:txBody>
      </p:sp>
    </p:spTree>
    <p:controls>
      <p:control spid="1043" name="SapphireHiddenControl" r:id="rId2" imgW="6095880" imgH="4067280"/>
    </p:controls>
    <p:extLst>
      <p:ext uri="{BB962C8B-B14F-4D97-AF65-F5344CB8AC3E}">
        <p14:creationId xmlns:p14="http://schemas.microsoft.com/office/powerpoint/2010/main" xmlns="" val="238959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Динамика поступления в 2018-2019 годах налоговых и неналоговых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доходов районного бюджета с разбивкой по месяцам (тыс.руб.)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698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1F512B"/>
                </a:solidFill>
              </a:rPr>
              <a:t>Безвозмездные поступления в районный бюджет в 2019 году</a:t>
            </a:r>
            <a:br>
              <a:rPr lang="ru-RU" sz="2000" dirty="0" smtClean="0">
                <a:solidFill>
                  <a:srgbClr val="1F512B"/>
                </a:solidFill>
              </a:rPr>
            </a:b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632332625"/>
              </p:ext>
            </p:extLst>
          </p:nvPr>
        </p:nvGraphicFramePr>
        <p:xfrm>
          <a:off x="301625" y="1527177"/>
          <a:ext cx="8504238" cy="5255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415"/>
                <a:gridCol w="1368152"/>
                <a:gridCol w="1224136"/>
                <a:gridCol w="1281535"/>
              </a:tblGrid>
              <a:tr h="97975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трансферта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2019 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2019год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на 01.01.2020 г.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из бюджетов различных уровней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621 742,1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751 901,0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750 981,3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33 321,0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33 321,0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253 584,9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318 420,3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318 290,5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344 342,1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384 951,5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384 444,5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13 280,1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15 208,2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15 208,2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иных МБТ прошлых лет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-882,0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2957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669900"/>
                </a:solidFill>
              </a:rPr>
              <a:t>Безвозмездные поступления в районный бюджет в 2019 году (тыс.руб.)</a:t>
            </a:r>
            <a:endParaRPr lang="ru-RU" sz="2000" dirty="0">
              <a:solidFill>
                <a:srgbClr val="6699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640405034"/>
              </p:ext>
            </p:extLst>
          </p:nvPr>
        </p:nvGraphicFramePr>
        <p:xfrm>
          <a:off x="301625" y="1527175"/>
          <a:ext cx="6574631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8264" y="1988840"/>
            <a:ext cx="2088232" cy="2227778"/>
          </a:xfrm>
          <a:prstGeom prst="roundRect">
            <a:avLst/>
          </a:prstGeom>
          <a:solidFill>
            <a:schemeClr val="accent3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Объем безвозмездных поступлений в 2019 году составил         751 264,2 тыс. рублей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95536" y="1700808"/>
          <a:ext cx="583264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29395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413581237"/>
              </p:ext>
            </p:extLst>
          </p:nvPr>
        </p:nvGraphicFramePr>
        <p:xfrm>
          <a:off x="179512" y="807000"/>
          <a:ext cx="8784979" cy="55395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{21E4AEA4-8DFA-4A89-87EB-49C32662AFE0}</a:tableStyleId>
              </a:tblPr>
              <a:tblGrid>
                <a:gridCol w="792088"/>
                <a:gridCol w="2592288"/>
                <a:gridCol w="1152128"/>
                <a:gridCol w="1008112"/>
                <a:gridCol w="1152128"/>
                <a:gridCol w="1152128"/>
                <a:gridCol w="936107"/>
              </a:tblGrid>
              <a:tr h="260655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Раздел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Наименование расходов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2018</a:t>
                      </a:r>
                      <a:r>
                        <a:rPr lang="ru-RU" sz="12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2019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</a:t>
                      </a:r>
                      <a:r>
                        <a:rPr lang="ru-RU" sz="1200" dirty="0" err="1" smtClean="0"/>
                        <a:t>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5373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исполне-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ния плана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Всего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860 616,0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1 022 029,8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949 176,2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92,9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110,3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186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Общегосударственные вопросы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56 901,4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125 005,3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112 700,5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90,2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1881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оборона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546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</a:t>
                      </a:r>
                      <a:r>
                        <a:rPr lang="ru-RU" sz="1100" baseline="0" dirty="0" smtClean="0"/>
                        <a:t> безопасность и </a:t>
                      </a:r>
                    </a:p>
                    <a:p>
                      <a:r>
                        <a:rPr lang="ru-RU" sz="1100" baseline="0" dirty="0" smtClean="0"/>
                        <a:t>правоохранительная деятельность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2 132,1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3 688,4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3 380,2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экономика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29 078,3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44 854,3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43 492,1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Жилищно-коммунальное хозяйство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36 095,4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54 142,2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54 142,2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Образование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540 414,4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473,1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547 724,0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Культура</a:t>
                      </a:r>
                      <a:r>
                        <a:rPr lang="ru-RU" sz="1100" baseline="0" dirty="0" smtClean="0"/>
                        <a:t> и кинематография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110 597,8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105 078,4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91 410,7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Здравоохранение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527,9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Социальная политика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33 560,9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219,4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58 642,4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Физическая культура и спорт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35 991,9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20 262,5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19 049,7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105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массовой информации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1 321,0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34425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долга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797,1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1 095,0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886,3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548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трансферты общего характера бюджетам поселений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13 161,2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15 650,5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15 650,5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118,9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88640"/>
            <a:ext cx="8784976" cy="64807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6600"/>
                </a:solidFill>
              </a:rPr>
              <a:t>Расходы районного бюджета по разделам в 2018-2019 годах</a:t>
            </a:r>
            <a:endParaRPr lang="ru-RU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3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392088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Структура расходов районного бюджета в 2019 году</a:t>
            </a:r>
            <a:endParaRPr lang="ru-RU" sz="20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203211427"/>
              </p:ext>
            </p:extLst>
          </p:nvPr>
        </p:nvGraphicFramePr>
        <p:xfrm>
          <a:off x="0" y="1052736"/>
          <a:ext cx="8968505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423180813"/>
              </p:ext>
            </p:extLst>
          </p:nvPr>
        </p:nvGraphicFramePr>
        <p:xfrm>
          <a:off x="3851920" y="3933056"/>
          <a:ext cx="2088232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098394066"/>
              </p:ext>
            </p:extLst>
          </p:nvPr>
        </p:nvGraphicFramePr>
        <p:xfrm>
          <a:off x="3923928" y="5157192"/>
          <a:ext cx="2016224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39552" y="620688"/>
          <a:ext cx="835292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</p:spTree>
    <p:extLst>
      <p:ext uri="{BB962C8B-B14F-4D97-AF65-F5344CB8AC3E}">
        <p14:creationId xmlns:p14="http://schemas.microsoft.com/office/powerpoint/2010/main" xmlns="" val="40732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Расходы районного бюджета на выплату заработной платы (тыс.руб.)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099447640"/>
              </p:ext>
            </p:extLst>
          </p:nvPr>
        </p:nvGraphicFramePr>
        <p:xfrm>
          <a:off x="192146" y="1505980"/>
          <a:ext cx="5027926" cy="473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5148064" y="1628800"/>
            <a:ext cx="3816424" cy="3600400"/>
          </a:xfrm>
          <a:prstGeom prst="roundRect">
            <a:avLst/>
          </a:prstGeom>
          <a:solidFill>
            <a:srgbClr val="CCD0DE"/>
          </a:solidFill>
          <a:ln>
            <a:solidFill>
              <a:schemeClr val="accent1">
                <a:lumMod val="75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2019 году в Тамбовском районе продолжена работа по поэтапной реализации Указов Президента Российской Федерации от 7 мая 2012 года по увеличению заработной платы работников бюджетной сферы. Расходы на оплату труда в 2019 году по сравнению с 2018 годом увеличились на 17 592 тыс. рублей. Темп роста составил 104,0 %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79512" y="1862137"/>
          <a:ext cx="5040560" cy="4015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97995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1F512B"/>
                </a:solidFill>
              </a:rPr>
              <a:t>Расходы социальной направленности районного бюджета в 2019 году</a:t>
            </a: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0047577"/>
              </p:ext>
            </p:extLst>
          </p:nvPr>
        </p:nvGraphicFramePr>
        <p:xfrm>
          <a:off x="2438400" y="1600200"/>
          <a:ext cx="4238625" cy="2286000"/>
        </p:xfrm>
        <a:graphic>
          <a:graphicData uri="http://schemas.openxmlformats.org/presentationml/2006/ole">
            <p:oleObj spid="_x0000_s2061" name="Лист" r:id="rId4" imgW="4238625" imgH="1714602" progId="Excel.Sheet.8">
              <p:embed/>
            </p:oleObj>
          </a:graphicData>
        </a:graphic>
      </p:graphicFrame>
      <p:sp>
        <p:nvSpPr>
          <p:cNvPr id="6" name="AutoShape 6"/>
          <p:cNvSpPr>
            <a:spLocks/>
          </p:cNvSpPr>
          <p:nvPr/>
        </p:nvSpPr>
        <p:spPr bwMode="auto">
          <a:xfrm>
            <a:off x="6060275" y="1752600"/>
            <a:ext cx="360039" cy="1524000"/>
          </a:xfrm>
          <a:prstGeom prst="rightBrace">
            <a:avLst>
              <a:gd name="adj1" fmla="val 60417"/>
              <a:gd name="adj2" fmla="val 50398"/>
            </a:avLst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7" name="TextBox 6"/>
          <p:cNvSpPr txBox="1"/>
          <p:nvPr/>
        </p:nvSpPr>
        <p:spPr>
          <a:xfrm>
            <a:off x="6553200" y="1676400"/>
            <a:ext cx="213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ВСЕГО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949 176,2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1844825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75,59 %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19401" y="3615392"/>
            <a:ext cx="3240874" cy="461665"/>
          </a:xfrm>
          <a:prstGeom prst="rect">
            <a:avLst/>
          </a:prstGeom>
          <a:solidFill>
            <a:srgbClr val="E3C9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717 407,5 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196850" y="4077057"/>
            <a:ext cx="2303463" cy="79057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Образование 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57,71 %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27"/>
          <p:cNvSpPr>
            <a:spLocks noChangeArrowheads="1"/>
          </p:cNvSpPr>
          <p:nvPr/>
        </p:nvSpPr>
        <p:spPr bwMode="auto">
          <a:xfrm>
            <a:off x="179512" y="5301208"/>
            <a:ext cx="2786211" cy="935038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Физическая культура 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спорт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2,01%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9"/>
          <p:cNvSpPr>
            <a:spLocks noChangeArrowheads="1"/>
          </p:cNvSpPr>
          <p:nvPr/>
        </p:nvSpPr>
        <p:spPr bwMode="auto">
          <a:xfrm>
            <a:off x="6444208" y="5301208"/>
            <a:ext cx="2374900" cy="93662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Социальная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политика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6,18%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30"/>
          <p:cNvSpPr>
            <a:spLocks noChangeArrowheads="1"/>
          </p:cNvSpPr>
          <p:nvPr/>
        </p:nvSpPr>
        <p:spPr bwMode="auto">
          <a:xfrm>
            <a:off x="6821488" y="4075470"/>
            <a:ext cx="1943100" cy="792162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Культура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9,63 %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>
            <a:stCxn id="9" idx="2"/>
            <a:endCxn id="11" idx="0"/>
          </p:cNvCxnSpPr>
          <p:nvPr/>
        </p:nvCxnSpPr>
        <p:spPr>
          <a:xfrm flipH="1">
            <a:off x="1572618" y="4077057"/>
            <a:ext cx="28672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2"/>
            <a:endCxn id="10" idx="3"/>
          </p:cNvCxnSpPr>
          <p:nvPr/>
        </p:nvCxnSpPr>
        <p:spPr>
          <a:xfrm flipH="1">
            <a:off x="2500313" y="4077057"/>
            <a:ext cx="1939525" cy="3952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9" idx="2"/>
            <a:endCxn id="12" idx="0"/>
          </p:cNvCxnSpPr>
          <p:nvPr/>
        </p:nvCxnSpPr>
        <p:spPr>
          <a:xfrm>
            <a:off x="4439838" y="4077057"/>
            <a:ext cx="31918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2"/>
            <a:endCxn id="13" idx="1"/>
          </p:cNvCxnSpPr>
          <p:nvPr/>
        </p:nvCxnSpPr>
        <p:spPr>
          <a:xfrm>
            <a:off x="4439838" y="4077057"/>
            <a:ext cx="2381650" cy="394494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27"/>
          <p:cNvSpPr>
            <a:spLocks noChangeArrowheads="1"/>
          </p:cNvSpPr>
          <p:nvPr/>
        </p:nvSpPr>
        <p:spPr bwMode="auto">
          <a:xfrm>
            <a:off x="3275856" y="5229200"/>
            <a:ext cx="2786211" cy="943447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0,06%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 стрелкой 24"/>
          <p:cNvCxnSpPr>
            <a:stCxn id="9" idx="2"/>
          </p:cNvCxnSpPr>
          <p:nvPr/>
        </p:nvCxnSpPr>
        <p:spPr>
          <a:xfrm>
            <a:off x="4439838" y="4077057"/>
            <a:ext cx="60154" cy="1152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7755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образование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2019 году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09270205"/>
              </p:ext>
            </p:extLst>
          </p:nvPr>
        </p:nvGraphicFramePr>
        <p:xfrm>
          <a:off x="457200" y="2924944"/>
          <a:ext cx="8229600" cy="3205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79512" y="1412776"/>
            <a:ext cx="3866728" cy="158417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районного бюджета на образование в 2019 году составил 547 724,0 тыс.руб.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015022" y="1595501"/>
            <a:ext cx="1113953" cy="1218726"/>
            <a:chOff x="137977" y="0"/>
            <a:chExt cx="1113953" cy="1218726"/>
          </a:xfrm>
          <a:scene3d>
            <a:camera prst="orthographicFront"/>
            <a:lightRig rig="threePt" dir="t"/>
          </a:scene3d>
        </p:grpSpPr>
        <p:sp>
          <p:nvSpPr>
            <p:cNvPr id="8" name="Овал 7"/>
            <p:cNvSpPr/>
            <p:nvPr/>
          </p:nvSpPr>
          <p:spPr>
            <a:xfrm>
              <a:off x="137977" y="0"/>
              <a:ext cx="1113953" cy="1218726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Овал 4"/>
            <p:cNvSpPr/>
            <p:nvPr/>
          </p:nvSpPr>
          <p:spPr>
            <a:xfrm>
              <a:off x="301112" y="178478"/>
              <a:ext cx="787683" cy="8617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26 036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dirty="0" smtClean="0">
                  <a:solidFill>
                    <a:schemeClr val="accent2">
                      <a:lumMod val="50000"/>
                    </a:schemeClr>
                  </a:solidFill>
                </a:rPr>
                <a:t>р</a:t>
              </a: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ублей в год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860032" y="1600800"/>
            <a:ext cx="1145637" cy="1218800"/>
            <a:chOff x="942594" y="399"/>
            <a:chExt cx="1145637" cy="1218800"/>
          </a:xfrm>
          <a:scene3d>
            <a:camera prst="orthographicFront"/>
            <a:lightRig rig="threePt" dir="t"/>
          </a:scene3d>
        </p:grpSpPr>
        <p:sp>
          <p:nvSpPr>
            <p:cNvPr id="11" name="Овал 10"/>
            <p:cNvSpPr/>
            <p:nvPr/>
          </p:nvSpPr>
          <p:spPr>
            <a:xfrm>
              <a:off x="942594" y="399"/>
              <a:ext cx="1145637" cy="1218800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Овал 4"/>
            <p:cNvSpPr/>
            <p:nvPr/>
          </p:nvSpPr>
          <p:spPr>
            <a:xfrm>
              <a:off x="1110369" y="178888"/>
              <a:ext cx="810087" cy="86182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2 170 рублей в месяц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6019948" y="1595501"/>
            <a:ext cx="2851584" cy="1008112"/>
          </a:xfrm>
          <a:prstGeom prst="rect">
            <a:avLst/>
          </a:prstGeom>
          <a:solidFill>
            <a:srgbClr val="CCFF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200" b="1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200" i="1" dirty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6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в области культуры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671342439"/>
              </p:ext>
            </p:extLst>
          </p:nvPr>
        </p:nvGraphicFramePr>
        <p:xfrm>
          <a:off x="251520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95736" y="5334000"/>
            <a:ext cx="6696744" cy="914400"/>
          </a:xfrm>
          <a:prstGeom prst="rect">
            <a:avLst/>
          </a:prstGeom>
          <a:solidFill>
            <a:srgbClr val="EBEE7E">
              <a:alpha val="73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культуру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3362511683"/>
              </p:ext>
            </p:extLst>
          </p:nvPr>
        </p:nvGraphicFramePr>
        <p:xfrm>
          <a:off x="179512" y="1412776"/>
          <a:ext cx="7056784" cy="377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7308304" y="1412776"/>
            <a:ext cx="1656184" cy="3816424"/>
          </a:xfrm>
          <a:prstGeom prst="roundRect">
            <a:avLst/>
          </a:prstGeom>
          <a:solidFill>
            <a:srgbClr val="CCD0DE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на культуру в 2019 году составил </a:t>
            </a:r>
          </a:p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91 410,7</a:t>
            </a:r>
          </a:p>
          <a:p>
            <a:pPr algn="ctr"/>
            <a:r>
              <a:rPr lang="ru-RU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ыс.руб.</a:t>
            </a:r>
            <a:endParaRPr lang="ru-RU" sz="17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1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на социальную политику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811825176"/>
              </p:ext>
            </p:extLst>
          </p:nvPr>
        </p:nvGraphicFramePr>
        <p:xfrm>
          <a:off x="179512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314" y="5466928"/>
            <a:ext cx="6840760" cy="914400"/>
          </a:xfrm>
          <a:prstGeom prst="rect">
            <a:avLst/>
          </a:prstGeom>
          <a:solidFill>
            <a:schemeClr val="bg2">
              <a:lumMod val="50000"/>
              <a:alpha val="3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социальную политику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0721" y="1412776"/>
            <a:ext cx="2001593" cy="3528392"/>
          </a:xfrm>
          <a:prstGeom prst="roundRect">
            <a:avLst/>
          </a:prstGeom>
          <a:solidFill>
            <a:schemeClr val="bg2">
              <a:lumMod val="50000"/>
              <a:alpha val="32000"/>
            </a:schemeClr>
          </a:solidFill>
          <a:ln>
            <a:noFill/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в на социальную политику в 2019 году составил 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58 642,4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286000" y="1628800"/>
          <a:ext cx="660648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231875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7" descr="\\Worksnew\Документы отделов УФ\Аналитический отдел\Общие документы отдела\ГРАФИКИ СЛАЙДЫ\Презентация_2013\Для граждан\Картинки\БюджетВЕСЫ.jpg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10200"/>
                    </a14:imgEffect>
                    <a14:imgEffect>
                      <a14:saturation sat="16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704856" cy="518457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/>
        </p:spPr>
      </p:pic>
      <p:sp>
        <p:nvSpPr>
          <p:cNvPr id="2" name="Прямоугольник 1"/>
          <p:cNvSpPr/>
          <p:nvPr/>
        </p:nvSpPr>
        <p:spPr>
          <a:xfrm>
            <a:off x="1331640" y="692696"/>
            <a:ext cx="662473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49896"/>
            <a:ext cx="8064896" cy="1919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Бюджет Тамбовского района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утвержден решением районного Совета народных депутатов от 25.12.2018 № 38 «О районном бюджете на 2019 год и плановый период 2020 и 2021 годов»</a:t>
            </a:r>
            <a:endParaRPr lang="ru-RU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4653136"/>
            <a:ext cx="3744416" cy="1728192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 по проекту районного бюджета на 2019 год проведены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11 декабря 2018 года.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2040" y="4653136"/>
            <a:ext cx="4032448" cy="1728192"/>
          </a:xfrm>
          <a:prstGeom prst="roundRect">
            <a:avLst/>
          </a:prstGeom>
          <a:noFill/>
          <a:ln>
            <a:solidFill>
              <a:srgbClr val="98A3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по отчету об исполнении районного бюджета  за 2019 год назначены на 15 мая 2020 года. 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7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1A5242"/>
                </a:solidFill>
              </a:rPr>
              <a:t>Расходы районного бюджета на сельское хозяйство</a:t>
            </a: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930469197"/>
              </p:ext>
            </p:extLst>
          </p:nvPr>
        </p:nvGraphicFramePr>
        <p:xfrm>
          <a:off x="301625" y="1527175"/>
          <a:ext cx="7294711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7524328" y="1556792"/>
            <a:ext cx="432048" cy="44644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12360" y="3421700"/>
            <a:ext cx="13316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5 324,7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399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1F512B"/>
                </a:solidFill>
              </a:rPr>
              <a:t>Источники финансирования дефицита районного бюджета</a:t>
            </a:r>
            <a:br>
              <a:rPr lang="ru-RU" sz="2400" dirty="0" smtClean="0">
                <a:solidFill>
                  <a:srgbClr val="1F512B"/>
                </a:solidFill>
              </a:rPr>
            </a:b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028575448"/>
              </p:ext>
            </p:extLst>
          </p:nvPr>
        </p:nvGraphicFramePr>
        <p:xfrm>
          <a:off x="3347864" y="1628801"/>
          <a:ext cx="5328592" cy="360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683568" y="2173522"/>
            <a:ext cx="4104456" cy="1562472"/>
          </a:xfrm>
          <a:prstGeom prst="roundRect">
            <a:avLst/>
          </a:prstGeom>
          <a:solidFill>
            <a:srgbClr val="B3D8EF"/>
          </a:solidFill>
          <a:ln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внутреннего финансирования дефицита бюджета –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 1 862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30534" y="5445223"/>
            <a:ext cx="4104456" cy="1116079"/>
          </a:xfrm>
          <a:prstGeom prst="rect">
            <a:avLst/>
          </a:prstGeom>
          <a:solidFill>
            <a:schemeClr val="accent1">
              <a:lumMod val="40000"/>
              <a:lumOff val="60000"/>
              <a:alpha val="63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01.01.2020 года составил 8 122,0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293096"/>
            <a:ext cx="3816424" cy="10156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01.01.2019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составил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6 184,8 тыс.руб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Стрелка вправо 4"/>
          <p:cNvSpPr/>
          <p:nvPr/>
        </p:nvSpPr>
        <p:spPr>
          <a:xfrm rot="1390695">
            <a:off x="3036655" y="5364291"/>
            <a:ext cx="1848316" cy="8415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552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A5242"/>
                </a:solidFill>
              </a:rPr>
              <a:t>Расходы на реализацию муниципальных программ (по собственным средствам)</a:t>
            </a:r>
            <a:endParaRPr lang="ru-RU" sz="2200" dirty="0">
              <a:solidFill>
                <a:srgbClr val="1A524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376304495"/>
              </p:ext>
            </p:extLst>
          </p:nvPr>
        </p:nvGraphicFramePr>
        <p:xfrm>
          <a:off x="1115616" y="1556792"/>
          <a:ext cx="769024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2564904"/>
            <a:ext cx="20162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 по собственным средствам   </a:t>
            </a: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231 794 тыс. рублей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286000" y="2057400"/>
          <a:ext cx="6318448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2267744" y="1628800"/>
          <a:ext cx="660648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4729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F512B"/>
                </a:solidFill>
              </a:rPr>
              <a:t>Расходы районного бюджета за 2019 год на реализацию муниципальных программ (со счет всех источников финансирования)</a:t>
            </a:r>
            <a:endParaRPr lang="ru-RU" sz="22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27250926"/>
              </p:ext>
            </p:extLst>
          </p:nvPr>
        </p:nvGraphicFramePr>
        <p:xfrm>
          <a:off x="323528" y="1340768"/>
          <a:ext cx="8504238" cy="4968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192688"/>
                <a:gridCol w="1785591"/>
              </a:tblGrid>
              <a:tr h="7322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01.01.2020 г.</a:t>
                      </a:r>
                      <a:endParaRPr lang="ru-RU" sz="1600" dirty="0"/>
                    </a:p>
                  </a:txBody>
                  <a:tcPr/>
                </a:tc>
              </a:tr>
              <a:tr h="468891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 на реализацию программ</a:t>
                      </a:r>
                      <a:endParaRPr lang="ru-RU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492 473,7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1006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культуры и искусства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117 713,2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1006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использования муниципального имущества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4 605,5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151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управления муниципальными финансами и муниципальным долгом Тамбовского района на период 2015-2021 годов"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23 758,1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1006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"Экономическое развитие и инновационная экономика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200,4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151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"Энергосбережение и повышение энергетической эффективности в муниципальных учреждениях Тамбовского района на 2015-2021 годы"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312,5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61382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физической культуры, спорта и молодежной политики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11 498,0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6467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rgbClr val="1F512B"/>
                </a:solidFill>
              </a:rPr>
              <a:t>Расходы муниципального образования </a:t>
            </a:r>
            <a:r>
              <a:rPr lang="ru-RU" sz="2000" dirty="0" smtClean="0">
                <a:solidFill>
                  <a:srgbClr val="1F512B"/>
                </a:solidFill>
              </a:rPr>
              <a:t>за 2019 </a:t>
            </a:r>
            <a:r>
              <a:rPr lang="ru-RU" sz="2000" dirty="0">
                <a:solidFill>
                  <a:srgbClr val="1F512B"/>
                </a:solidFill>
              </a:rPr>
              <a:t>год на реализацию муниципальных программ </a:t>
            </a:r>
            <a:r>
              <a:rPr lang="ru-RU" sz="2200" dirty="0" smtClean="0">
                <a:solidFill>
                  <a:srgbClr val="1F512B"/>
                </a:solidFill>
              </a:rPr>
              <a:t>(продолжение)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46244371"/>
              </p:ext>
            </p:extLst>
          </p:nvPr>
        </p:nvGraphicFramePr>
        <p:xfrm>
          <a:off x="323528" y="1196753"/>
          <a:ext cx="8504238" cy="4972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242793"/>
                <a:gridCol w="1735486"/>
              </a:tblGrid>
              <a:tr h="58939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01.01.2020 г.</a:t>
                      </a:r>
                      <a:endParaRPr lang="ru-RU" sz="1600" dirty="0"/>
                    </a:p>
                  </a:txBody>
                  <a:tcPr/>
                </a:tc>
              </a:tr>
              <a:tr h="706753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"Снижение рисков и смягчение последствий чрезвычайных ситуаций природного и техногенного характера, а также обеспечение безопасности населения района на 2015-2021 годы"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3 335,8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образования Тамбовского района на 2015-2021 годы"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r>
                        <a:rPr lang="ru-RU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048,1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36456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сельского хозяйства и регулирование рынков сельскохозяйственной продукции, сырья и продовольствия Тамбовского района Амурской области на 2015-2021 годы"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ru-RU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444,7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"Повышение эффективности деятельности органов местного самоуправления власти и управления в Тамбовском районе на 2015-2021 годы"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ru-RU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126,9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632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"Обеспечение доступным и качественным жильем населения Амурской области на 2014-2020 годы"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737,1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2704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транспортного комплекса Тамбовского района на 2015-2021 годы"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r>
                        <a:rPr lang="ru-RU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792,8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91024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"Обращение с отходами, в том числе с твердыми коммунальными отходами на территории Тамбовского района Амурской области на 2019-2025 годы"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5 900,6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798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 smtClean="0">
                <a:solidFill>
                  <a:srgbClr val="006600"/>
                </a:solidFill>
              </a:rPr>
            </a:br>
            <a:r>
              <a:rPr lang="ru-RU" sz="2400" dirty="0" smtClean="0">
                <a:solidFill>
                  <a:srgbClr val="006600"/>
                </a:solidFill>
              </a:rPr>
              <a:t>и налоговой политики в 2019 году</a:t>
            </a:r>
            <a:endParaRPr lang="ru-RU" sz="2400" dirty="0">
              <a:solidFill>
                <a:srgbClr val="00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000" dirty="0" smtClean="0"/>
              <a:t>1</a:t>
            </a:r>
            <a:r>
              <a:rPr lang="ru-RU" sz="1900" dirty="0" smtClean="0"/>
              <a:t>. Наращивание внутреннего налогового потенциала, прежде всего за счет мер по борьбе с «теневым» сектором экономики;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1900" dirty="0" smtClean="0"/>
              <a:t>2. Совершенствование районных нормативно-правовых актов о налогах, мониторинг их соответствия федеральному и областному законодательству;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1900" dirty="0" smtClean="0"/>
              <a:t>3. Активизация мероприятий по снижению задолженности в бюджет предприятий и организаций всех организационно-правовых форм и форм собственности, в том числе в рамках созданных рабочих групп;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1900" dirty="0" smtClean="0"/>
              <a:t>4. Усиление контроля полноты исчисления и своевременностью перечисления в бюджет налоговыми агентами сумм налога на доходы физических лиц за истекшие годы и текущие налоговые периоды;</a:t>
            </a:r>
          </a:p>
          <a:p>
            <a:pPr lvl="0">
              <a:lnSpc>
                <a:spcPct val="120000"/>
              </a:lnSpc>
              <a:buNone/>
            </a:pPr>
            <a:r>
              <a:rPr lang="ru-RU" sz="1900" dirty="0" smtClean="0"/>
              <a:t>5. Усиление мероприятий по повышению собираемости налогов за счет улучшения налогового администрирования:</a:t>
            </a:r>
          </a:p>
          <a:p>
            <a:r>
              <a:rPr lang="ru-RU" sz="1900" dirty="0" smtClean="0"/>
              <a:t>- мониторинг недоимки в разрезе видов налогов, поступающих в местные бюджеты;</a:t>
            </a:r>
          </a:p>
          <a:p>
            <a:r>
              <a:rPr lang="ru-RU" sz="1900" dirty="0" smtClean="0"/>
              <a:t>- совершенствование налогового учета и налоговой статистики;</a:t>
            </a:r>
          </a:p>
          <a:p>
            <a:r>
              <a:rPr lang="ru-RU" sz="1900" dirty="0" smtClean="0"/>
              <a:t>- повышение эффективности контрольной работы;</a:t>
            </a:r>
          </a:p>
          <a:p>
            <a:r>
              <a:rPr lang="ru-RU" sz="1900" dirty="0" smtClean="0"/>
              <a:t>- содействие укреплению налоговой дисциплины;</a:t>
            </a:r>
          </a:p>
          <a:p>
            <a:r>
              <a:rPr lang="ru-RU" sz="1900" dirty="0" smtClean="0"/>
              <a:t>- совершенствование методов информирования налогоплательщиков и проведения работы с ними;</a:t>
            </a:r>
          </a:p>
          <a:p>
            <a:r>
              <a:rPr lang="ru-RU" sz="1900" dirty="0" smtClean="0"/>
              <a:t>- оперативное принятие совместных решений по </a:t>
            </a:r>
            <a:r>
              <a:rPr lang="ru-RU" sz="1900" dirty="0" err="1" smtClean="0"/>
              <a:t>системообразующим</a:t>
            </a:r>
            <a:r>
              <a:rPr lang="ru-RU" sz="1900" dirty="0" smtClean="0"/>
              <a:t> предприятиям района, ухудшающим финансово-экономические показатели для стабилизации их работы и сокращения недоимки по налогам в бюджет района;</a:t>
            </a:r>
          </a:p>
          <a:p>
            <a:r>
              <a:rPr lang="ru-RU" sz="1900" dirty="0" smtClean="0"/>
              <a:t>- совершенствование работы и внедрение системы анализа налогового потенциала от использования имущества и земель всех форм собственности;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9079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>
                <a:solidFill>
                  <a:srgbClr val="006600"/>
                </a:solidFill>
              </a:rPr>
            </a:br>
            <a:r>
              <a:rPr lang="ru-RU" sz="2400" dirty="0">
                <a:solidFill>
                  <a:srgbClr val="006600"/>
                </a:solidFill>
              </a:rPr>
              <a:t>и налоговой политики в </a:t>
            </a:r>
            <a:r>
              <a:rPr lang="ru-RU" sz="2400" dirty="0" smtClean="0">
                <a:solidFill>
                  <a:srgbClr val="006600"/>
                </a:solidFill>
              </a:rPr>
              <a:t>2019 году (продолжение)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 smtClean="0"/>
              <a:t>6. Обеспечение стабильности бюджета Тамбовского района, формирующей условия для устойчивого развития и экономического роста;</a:t>
            </a:r>
          </a:p>
          <a:p>
            <a:pPr marL="0" indent="0">
              <a:buNone/>
            </a:pPr>
            <a:r>
              <a:rPr lang="ru-RU" sz="1400" dirty="0" smtClean="0"/>
              <a:t>7. Повышение эффективности бюджетных расходов, формирование бюджетных параметров исходя из необходимости безусловного исполнения действующих расходных обязательств, в том числе с учетом их оптимизации и эффективности исполнения, осуществления взвешенного подхода к принятию новых расходных обязательств и сокращения неэффективных бюджетных расходов;</a:t>
            </a:r>
          </a:p>
          <a:p>
            <a:pPr marL="0" indent="0">
              <a:buNone/>
            </a:pPr>
            <a:r>
              <a:rPr lang="ru-RU" sz="1400" dirty="0" smtClean="0"/>
              <a:t>8. Совершенствование инструментов программно-целевого планирования и управления с учетом приоритетов социально-экономического развития Тамбовского района и реальных финансовых возможностей районного бюджета, развития механизма проектного управления, дальнейшего совершенствования системы оценки эффективности реализации муниципальных программ Тамбовского района (далее - муниципальные программы);</a:t>
            </a:r>
          </a:p>
          <a:p>
            <a:pPr marL="0" indent="0">
              <a:buNone/>
            </a:pPr>
            <a:r>
              <a:rPr lang="ru-RU" sz="1400" dirty="0" smtClean="0"/>
              <a:t>9. Повышение прозрачности и открытости бюджета и бюджетного процесса с целью усиления понимания гражданами реализуемой в Тамбовском районе бюджетной политики.</a:t>
            </a:r>
          </a:p>
        </p:txBody>
      </p:sp>
    </p:spTree>
    <p:extLst>
      <p:ext uri="{BB962C8B-B14F-4D97-AF65-F5344CB8AC3E}">
        <p14:creationId xmlns:p14="http://schemas.microsoft.com/office/powerpoint/2010/main" xmlns="" val="205264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характеристики районного бюджета за 2019 год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312668770"/>
              </p:ext>
            </p:extLst>
          </p:nvPr>
        </p:nvGraphicFramePr>
        <p:xfrm>
          <a:off x="179512" y="1628800"/>
          <a:ext cx="8784975" cy="48259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3373"/>
                <a:gridCol w="1930659"/>
                <a:gridCol w="1712432"/>
                <a:gridCol w="1614567"/>
                <a:gridCol w="1387437"/>
                <a:gridCol w="1606507"/>
              </a:tblGrid>
              <a:tr h="1004424"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Показатель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Первоначально</a:t>
                      </a:r>
                      <a:r>
                        <a:rPr lang="ru-RU" sz="12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утвержденный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план, тыс.руб.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Уточненный</a:t>
                      </a:r>
                    </a:p>
                    <a:p>
                      <a:pPr algn="ctr"/>
                      <a:r>
                        <a:rPr lang="ru-RU" sz="1200" dirty="0" smtClean="0"/>
                        <a:t>план,</a:t>
                      </a:r>
                    </a:p>
                    <a:p>
                      <a:pPr algn="ctr"/>
                      <a:r>
                        <a:rPr lang="ru-RU" sz="1200" dirty="0" smtClean="0"/>
                        <a:t>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Исполнение, 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% исполнения</a:t>
                      </a:r>
                      <a:r>
                        <a:rPr lang="ru-RU" sz="1200" baseline="0" dirty="0" smtClean="0"/>
                        <a:t> к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уточненному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плану</a:t>
                      </a:r>
                      <a:endParaRPr lang="ru-RU" sz="1200" dirty="0"/>
                    </a:p>
                  </a:txBody>
                  <a:tcPr/>
                </a:tc>
              </a:tr>
              <a:tr h="8073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773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235,4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1 017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163,5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947 314,3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93,1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7128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1.1.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Налоговые и неналоговые</a:t>
                      </a:r>
                    </a:p>
                    <a:p>
                      <a:r>
                        <a:rPr lang="ru-RU" sz="1600" dirty="0" smtClean="0"/>
                        <a:t>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151 493,3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265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262,5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196 333,0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74,0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Безвозмездные 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621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742,1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751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901,0</a:t>
                      </a:r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750 981,3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99,9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450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773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235,4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022 029,8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949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176,2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92,9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ДЕФИЦИТ(-)/</a:t>
                      </a:r>
                    </a:p>
                    <a:p>
                      <a:r>
                        <a:rPr lang="ru-RU" sz="1600" dirty="0" smtClean="0"/>
                        <a:t>ПРОФИЦИТ(+)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- 4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866,3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1 861,9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7797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Характеристика доходной части районного бюджета за 2017-2019 годы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508345051"/>
              </p:ext>
            </p:extLst>
          </p:nvPr>
        </p:nvGraphicFramePr>
        <p:xfrm>
          <a:off x="251521" y="1340769"/>
          <a:ext cx="482453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90040749"/>
              </p:ext>
            </p:extLst>
          </p:nvPr>
        </p:nvGraphicFramePr>
        <p:xfrm>
          <a:off x="323528" y="3789040"/>
          <a:ext cx="75608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39552" y="1412776"/>
          <a:ext cx="388843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251520" y="1484784"/>
          <a:ext cx="417646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4427984" y="1484784"/>
          <a:ext cx="439248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596336" y="1772816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2018 год</a:t>
            </a:r>
            <a:endParaRPr lang="ru-RU" sz="1100" b="1" dirty="0"/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2286000" y="3717032"/>
          <a:ext cx="457200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40441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6815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Динамика поступления налоговых и неналоговых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доходов в районный бюджет  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за 2015-2019 годы, тыс.руб.</a:t>
            </a:r>
            <a:endParaRPr lang="ru-RU" sz="2000" dirty="0">
              <a:solidFill>
                <a:srgbClr val="0066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5013176"/>
            <a:ext cx="8784976" cy="15121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638132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Налоговые и неналоговые доходы в расчете на одного жителя (руб.)</a:t>
            </a:r>
            <a:endParaRPr lang="ru-RU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190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395536" y="3501008"/>
          <a:ext cx="8352928" cy="288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8115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797975319"/>
              </p:ext>
            </p:extLst>
          </p:nvPr>
        </p:nvGraphicFramePr>
        <p:xfrm>
          <a:off x="179512" y="581724"/>
          <a:ext cx="8784978" cy="542248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2880320"/>
                <a:gridCol w="1297012"/>
                <a:gridCol w="1007244"/>
                <a:gridCol w="1160784"/>
                <a:gridCol w="975455"/>
                <a:gridCol w="1464163"/>
              </a:tblGrid>
              <a:tr h="297608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Наименование доходов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2018</a:t>
                      </a:r>
                      <a:r>
                        <a:rPr lang="ru-RU" sz="12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2019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4614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нения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2272">
                <a:tc>
                  <a:txBody>
                    <a:bodyPr/>
                    <a:lstStyle/>
                    <a:p>
                      <a:r>
                        <a:rPr lang="ru-RU" sz="1100" b="1" i="1" dirty="0" smtClean="0"/>
                        <a:t>Налоговые и неналоговые</a:t>
                      </a:r>
                      <a:r>
                        <a:rPr lang="ru-RU" sz="1100" b="1" i="1" baseline="0" dirty="0" smtClean="0"/>
                        <a:t> доходы, в том числе:</a:t>
                      </a:r>
                      <a:endParaRPr lang="ru-RU" sz="11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186 707,0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265 262,5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196 333,0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9310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109 637,9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118 537,4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117 318,0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5004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Акцизы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6 615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7 753,4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7 721,0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Налоги на совокупный доход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12 514,3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17 329,5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15 374,3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Госпошлина, сборы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2 037,7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2 491,0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438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Задолженность и перерасчеты</a:t>
                      </a:r>
                      <a:r>
                        <a:rPr lang="ru-RU" sz="1100" baseline="0" dirty="0" smtClean="0"/>
                        <a:t> по отмененным налогам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253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</a:t>
                      </a:r>
                      <a:r>
                        <a:rPr lang="ru-RU" sz="1100" baseline="0" dirty="0" smtClean="0"/>
                        <a:t> от использования имущества, находящегося в муниципальной собственности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17 592,8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64 939,0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36 876,2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821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Платежи за пользование природными ресурсами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354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оказания платных услуг, компенсация затрат</a:t>
                      </a:r>
                      <a:r>
                        <a:rPr lang="ru-RU" sz="1100" baseline="0" dirty="0" smtClean="0"/>
                        <a:t> государства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2485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продажи активов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35 369,7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49 586,6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11 355,8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Штрафы, санкции, возмещение  ущерба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071,3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4 376,6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4 469,8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276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Прочие  неналоговые доходы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39704"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Межбюджетные</a:t>
                      </a:r>
                      <a:r>
                        <a:rPr lang="ru-RU" sz="1200" b="1" i="1" baseline="0" dirty="0" smtClean="0"/>
                        <a:t> трансферты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678 961,7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751</a:t>
                      </a:r>
                      <a:r>
                        <a:rPr lang="ru-RU" sz="12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901,0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750 981,3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110,6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892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Доходы, всего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865 668,7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1 017 163,5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947 314,3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16632"/>
            <a:ext cx="8784976" cy="50405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6600"/>
                </a:solidFill>
              </a:rPr>
              <a:t>Исполнение плана по доходам в 2019 году</a:t>
            </a:r>
            <a:endParaRPr lang="ru-RU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730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Структура налоговых и неналоговых доходов 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районного бюджета в 2019 году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861266920"/>
              </p:ext>
            </p:extLst>
          </p:nvPr>
        </p:nvGraphicFramePr>
        <p:xfrm>
          <a:off x="301627" y="1527175"/>
          <a:ext cx="463041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Объект 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48693561"/>
              </p:ext>
            </p:extLst>
          </p:nvPr>
        </p:nvGraphicFramePr>
        <p:xfrm>
          <a:off x="251520" y="260650"/>
          <a:ext cx="4248472" cy="612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64088" y="1988840"/>
            <a:ext cx="3672408" cy="2232248"/>
          </a:xfrm>
          <a:prstGeom prst="rect">
            <a:avLst/>
          </a:prstGeom>
          <a:solidFill>
            <a:schemeClr val="bg2"/>
          </a:solidFill>
          <a:ln>
            <a:solidFill>
              <a:srgbClr val="95D1DB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6600"/>
                </a:solidFill>
              </a:rPr>
              <a:t>Основной источник налоговых и неналоговых доходов – налог на доходы физических лиц. В 2019 году поступление налога на доходы физических лиц в районный бюджет составило 117 318,0 тыс. рублей.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7504" y="1412776"/>
          <a:ext cx="45720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179512" y="1484784"/>
          <a:ext cx="48965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179512" y="1340768"/>
          <a:ext cx="518457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2931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19134</TotalTime>
  <Words>1968</Words>
  <Application>Microsoft Office PowerPoint</Application>
  <PresentationFormat>Экран (4:3)</PresentationFormat>
  <Paragraphs>505</Paragraphs>
  <Slides>24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Официальная</vt:lpstr>
      <vt:lpstr>Лист</vt:lpstr>
      <vt:lpstr>Отчет                                                           об исполнении бюджета Тамбовского района за 2019 год (по решению)</vt:lpstr>
      <vt:lpstr>Слайд 2</vt:lpstr>
      <vt:lpstr>Основные направления бюджетной  и налоговой политики в 2019 году</vt:lpstr>
      <vt:lpstr>Основные направления бюджетной  и налоговой политики в 2019 году (продолжение)</vt:lpstr>
      <vt:lpstr>Основные характеристики районного бюджета за 2019 год</vt:lpstr>
      <vt:lpstr>Характеристика доходной части районного бюджета за 2017-2019 годы</vt:lpstr>
      <vt:lpstr>Динамика поступления налоговых и неналоговых доходов в районный бюджет   за 2015-2019 годы, тыс.руб.</vt:lpstr>
      <vt:lpstr>Слайд 8</vt:lpstr>
      <vt:lpstr>Структура налоговых и неналоговых доходов  районного бюджета в 2019 году</vt:lpstr>
      <vt:lpstr>Динамика поступления в 2018-2019 годах налоговых и неналоговых доходов районного бюджета с разбивкой по месяцам (тыс.руб.)</vt:lpstr>
      <vt:lpstr>Безвозмездные поступления в районный бюджет в 2019 году </vt:lpstr>
      <vt:lpstr>Безвозмездные поступления в районный бюджет в 2019 году (тыс.руб.)</vt:lpstr>
      <vt:lpstr>Слайд 13</vt:lpstr>
      <vt:lpstr>Структура расходов районного бюджета в 2019 году</vt:lpstr>
      <vt:lpstr>Расходы районного бюджета на выплату заработной платы (тыс.руб.)</vt:lpstr>
      <vt:lpstr>Расходы социальной направленности районного бюджета в 2019 году</vt:lpstr>
      <vt:lpstr>Расходы на образование в 2019 году</vt:lpstr>
      <vt:lpstr>Основные направления расходов в области культуры</vt:lpstr>
      <vt:lpstr>Основные направления расходов на социальную политику</vt:lpstr>
      <vt:lpstr>Расходы районного бюджета на сельское хозяйство</vt:lpstr>
      <vt:lpstr>Источники финансирования дефицита районного бюджета </vt:lpstr>
      <vt:lpstr>Расходы на реализацию муниципальных программ (по собственным средствам)</vt:lpstr>
      <vt:lpstr>Расходы районного бюджета за 2019 год на реализацию муниципальных программ (со счет всех источников финансирования)</vt:lpstr>
      <vt:lpstr>Расходы муниципального образования за 2019 год на реализацию муниципальных программ (продолжение)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Журко_ОА</cp:lastModifiedBy>
  <cp:revision>650</cp:revision>
  <cp:lastPrinted>2016-03-17T09:45:27Z</cp:lastPrinted>
  <dcterms:created xsi:type="dcterms:W3CDTF">2014-01-10T08:52:59Z</dcterms:created>
  <dcterms:modified xsi:type="dcterms:W3CDTF">2020-07-15T02:12:32Z</dcterms:modified>
</cp:coreProperties>
</file>