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8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40022E-2"/>
          <c:y val="9.369618653483004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33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65"/>
          <c:y val="7.9115761331178452E-2"/>
          <c:w val="0.33826093613298414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506124234470767E-2"/>
          <c:y val="0.12731481481481483"/>
          <c:w val="0.52619750656167974"/>
          <c:h val="0.77314814814814892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8214020122484703E-2"/>
                  <c:y val="-0.27185841353164214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платежт при пользовании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117318</c:v>
                </c:pt>
                <c:pt idx="1">
                  <c:v>7721</c:v>
                </c:pt>
                <c:pt idx="2">
                  <c:v>15374.3</c:v>
                </c:pt>
                <c:pt idx="3">
                  <c:v>2491</c:v>
                </c:pt>
                <c:pt idx="4">
                  <c:v>36876.199999999997</c:v>
                </c:pt>
                <c:pt idx="5">
                  <c:v>105.1</c:v>
                </c:pt>
                <c:pt idx="6">
                  <c:v>604</c:v>
                </c:pt>
                <c:pt idx="7">
                  <c:v>11355.8</c:v>
                </c:pt>
                <c:pt idx="8">
                  <c:v>4469.8</c:v>
                </c:pt>
                <c:pt idx="9">
                  <c:v>17.8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62050512906"/>
          <c:y val="9.3697318655415154E-2"/>
          <c:w val="0.34068205384586914"/>
          <c:h val="0.87650728018947999"/>
        </c:manualLayout>
      </c:layout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Лист1!$B$3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Лист1!$C$3:$N$3</c:f>
              <c:numCache>
                <c:formatCode>General</c:formatCode>
                <c:ptCount val="12"/>
                <c:pt idx="0">
                  <c:v>9425</c:v>
                </c:pt>
                <c:pt idx="1">
                  <c:v>7358</c:v>
                </c:pt>
                <c:pt idx="2">
                  <c:v>11143</c:v>
                </c:pt>
                <c:pt idx="3">
                  <c:v>15239</c:v>
                </c:pt>
                <c:pt idx="4">
                  <c:v>10040</c:v>
                </c:pt>
                <c:pt idx="5">
                  <c:v>41013</c:v>
                </c:pt>
                <c:pt idx="6">
                  <c:v>12602</c:v>
                </c:pt>
                <c:pt idx="7">
                  <c:v>8618</c:v>
                </c:pt>
                <c:pt idx="8">
                  <c:v>9883</c:v>
                </c:pt>
                <c:pt idx="9">
                  <c:v>12734</c:v>
                </c:pt>
                <c:pt idx="10">
                  <c:v>22393</c:v>
                </c:pt>
                <c:pt idx="11">
                  <c:v>26259</c:v>
                </c:pt>
              </c:numCache>
            </c:numRef>
          </c:val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Лист1!$C$2:$N$2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Лист1!$C$4:$N$4</c:f>
              <c:numCache>
                <c:formatCode>General</c:formatCode>
                <c:ptCount val="12"/>
                <c:pt idx="0">
                  <c:v>11559</c:v>
                </c:pt>
                <c:pt idx="1">
                  <c:v>13463</c:v>
                </c:pt>
                <c:pt idx="2">
                  <c:v>12709</c:v>
                </c:pt>
                <c:pt idx="3">
                  <c:v>16554</c:v>
                </c:pt>
                <c:pt idx="4">
                  <c:v>12310</c:v>
                </c:pt>
                <c:pt idx="5">
                  <c:v>17939</c:v>
                </c:pt>
                <c:pt idx="6">
                  <c:v>15570</c:v>
                </c:pt>
                <c:pt idx="7">
                  <c:v>9588</c:v>
                </c:pt>
                <c:pt idx="8">
                  <c:v>11359</c:v>
                </c:pt>
                <c:pt idx="9">
                  <c:v>21572</c:v>
                </c:pt>
                <c:pt idx="10">
                  <c:v>31707</c:v>
                </c:pt>
                <c:pt idx="11">
                  <c:v>22002</c:v>
                </c:pt>
              </c:numCache>
            </c:numRef>
          </c:val>
        </c:ser>
        <c:shape val="cylinder"/>
        <c:axId val="90896640"/>
        <c:axId val="81346560"/>
        <c:axId val="90887040"/>
      </c:bar3DChart>
      <c:catAx>
        <c:axId val="90896640"/>
        <c:scaling>
          <c:orientation val="minMax"/>
        </c:scaling>
        <c:axPos val="b"/>
        <c:tickLblPos val="nextTo"/>
        <c:crossAx val="81346560"/>
        <c:crosses val="autoZero"/>
        <c:auto val="1"/>
        <c:lblAlgn val="ctr"/>
        <c:lblOffset val="100"/>
      </c:catAx>
      <c:valAx>
        <c:axId val="81346560"/>
        <c:scaling>
          <c:orientation val="minMax"/>
        </c:scaling>
        <c:axPos val="l"/>
        <c:majorGridlines/>
        <c:numFmt formatCode="General" sourceLinked="1"/>
        <c:tickLblPos val="nextTo"/>
        <c:crossAx val="90896640"/>
        <c:crosses val="autoZero"/>
        <c:crossBetween val="between"/>
      </c:valAx>
      <c:serAx>
        <c:axId val="90887040"/>
        <c:scaling>
          <c:orientation val="minMax"/>
        </c:scaling>
        <c:axPos val="b"/>
        <c:tickLblPos val="nextTo"/>
        <c:crossAx val="81346560"/>
        <c:crosses val="autoZero"/>
      </c:ser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9.808311461067365E-2"/>
                  <c:y val="-0.23821522309711299"/>
                </c:manualLayout>
              </c:layout>
              <c:showVal val="1"/>
            </c:dLbl>
            <c:dLbl>
              <c:idx val="2"/>
              <c:layout>
                <c:manualLayout>
                  <c:x val="7.2548556430446193E-2"/>
                  <c:y val="0.1739326334208225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Лист2!$B$2:$B$5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Лист2!$C$2:$C$5</c:f>
              <c:numCache>
                <c:formatCode>General</c:formatCode>
                <c:ptCount val="4"/>
                <c:pt idx="0">
                  <c:v>33321</c:v>
                </c:pt>
                <c:pt idx="1">
                  <c:v>318290.5</c:v>
                </c:pt>
                <c:pt idx="2">
                  <c:v>384444.5</c:v>
                </c:pt>
                <c:pt idx="3">
                  <c:v>15208.2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52E-2"/>
          <c:y val="5.5682359494302766E-2"/>
          <c:w val="0.60158677505336566"/>
          <c:h val="0.50919141029419013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258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5"/>
              <c:layout>
                <c:manualLayout>
                  <c:x val="-0.13112346894138233"/>
                  <c:y val="-8.1186205890930244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112700.5</c:v>
                </c:pt>
                <c:pt idx="1">
                  <c:v>116.9</c:v>
                </c:pt>
                <c:pt idx="2">
                  <c:v>3380.2</c:v>
                </c:pt>
                <c:pt idx="3">
                  <c:v>43492.1</c:v>
                </c:pt>
                <c:pt idx="4">
                  <c:v>54142.2</c:v>
                </c:pt>
                <c:pt idx="5">
                  <c:v>547724</c:v>
                </c:pt>
                <c:pt idx="6">
                  <c:v>91410.7</c:v>
                </c:pt>
                <c:pt idx="7">
                  <c:v>580.70000000000005</c:v>
                </c:pt>
                <c:pt idx="8">
                  <c:v>58642.400000000001</c:v>
                </c:pt>
                <c:pt idx="9">
                  <c:v>19049.7</c:v>
                </c:pt>
                <c:pt idx="10">
                  <c:v>1400</c:v>
                </c:pt>
                <c:pt idx="11">
                  <c:v>886.3</c:v>
                </c:pt>
                <c:pt idx="12">
                  <c:v>15650.5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833333333333361"/>
          <c:y val="6.2807235607983417E-2"/>
          <c:w val="0.37500000000000017"/>
          <c:h val="0.93719276439201649"/>
        </c:manualLayout>
      </c:layout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98197888"/>
        <c:axId val="98199424"/>
        <c:axId val="0"/>
      </c:bar3DChart>
      <c:catAx>
        <c:axId val="98197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8199424"/>
        <c:crosses val="autoZero"/>
        <c:auto val="1"/>
        <c:lblAlgn val="ctr"/>
        <c:lblOffset val="100"/>
      </c:catAx>
      <c:valAx>
        <c:axId val="98199424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981978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2.7777777777777811E-2"/>
                  <c:y val="-0.34447821681864255"/>
                </c:manualLayout>
              </c:layout>
              <c:showVal val="1"/>
            </c:dLbl>
            <c:dLbl>
              <c:idx val="1"/>
              <c:layout>
                <c:manualLayout>
                  <c:x val="2.222222222222224E-2"/>
                  <c:y val="-0.4214792299898687"/>
                </c:manualLayout>
              </c:layout>
              <c:showVal val="1"/>
            </c:dLbl>
            <c:dLbl>
              <c:idx val="2"/>
              <c:layout>
                <c:manualLayout>
                  <c:x val="2.5000000000000001E-2"/>
                  <c:y val="-0.43363728470111434"/>
                </c:manualLayout>
              </c:layout>
              <c:showVal val="1"/>
            </c:dLbl>
            <c:showVal val="1"/>
          </c:dLbls>
          <c:cat>
            <c:numRef>
              <c:f>Лист2!$B$2:$D$2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Лист2!$B$3:$D$3</c:f>
              <c:numCache>
                <c:formatCode>General</c:formatCode>
                <c:ptCount val="3"/>
                <c:pt idx="0">
                  <c:v>355504</c:v>
                </c:pt>
                <c:pt idx="1">
                  <c:v>443448</c:v>
                </c:pt>
                <c:pt idx="2">
                  <c:v>461040</c:v>
                </c:pt>
              </c:numCache>
            </c:numRef>
          </c:val>
        </c:ser>
        <c:shape val="cylinder"/>
        <c:axId val="98259712"/>
        <c:axId val="98261248"/>
        <c:axId val="0"/>
      </c:bar3DChart>
      <c:catAx>
        <c:axId val="98259712"/>
        <c:scaling>
          <c:orientation val="minMax"/>
        </c:scaling>
        <c:axPos val="b"/>
        <c:numFmt formatCode="General" sourceLinked="1"/>
        <c:tickLblPos val="nextTo"/>
        <c:crossAx val="98261248"/>
        <c:crosses val="autoZero"/>
        <c:auto val="1"/>
        <c:lblAlgn val="ctr"/>
        <c:lblOffset val="100"/>
      </c:catAx>
      <c:valAx>
        <c:axId val="98261248"/>
        <c:scaling>
          <c:orientation val="minMax"/>
        </c:scaling>
        <c:axPos val="l"/>
        <c:majorGridlines/>
        <c:numFmt formatCode="General" sourceLinked="1"/>
        <c:tickLblPos val="nextTo"/>
        <c:crossAx val="9825971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95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954"/>
          <c:y val="0"/>
          <c:w val="0.35272416821411473"/>
          <c:h val="0.6875743964956291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504997812773404E-2"/>
                  <c:y val="-0.20226377952755906"/>
                </c:manualLayout>
              </c:layout>
              <c:showVal val="1"/>
            </c:dLbl>
            <c:dLbl>
              <c:idx val="2"/>
              <c:layout>
                <c:manualLayout>
                  <c:x val="1.6395888013998262E-2"/>
                  <c:y val="0.12422717993584144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Лист3!$B$2:$B$5</c:f>
              <c:strCache>
                <c:ptCount val="4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Лист3!$C$2:$C$5</c:f>
              <c:numCache>
                <c:formatCode>General</c:formatCode>
                <c:ptCount val="4"/>
                <c:pt idx="0" formatCode="#,##0.00">
                  <c:v>4221.7</c:v>
                </c:pt>
                <c:pt idx="1">
                  <c:v>21073.7</c:v>
                </c:pt>
                <c:pt idx="2">
                  <c:v>31705.8</c:v>
                </c:pt>
                <c:pt idx="3">
                  <c:v>1641.2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54E-2"/>
          <c:w val="0.59168679389449952"/>
          <c:h val="0.81388888888889011"/>
        </c:manualLayout>
      </c:layout>
      <c:pie3DChart>
        <c:varyColors val="1"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2.4493219597550322E-2"/>
                  <c:y val="3.1317439486730832E-2"/>
                </c:manualLayout>
              </c:layout>
              <c:showVal val="1"/>
            </c:dLbl>
            <c:dLbl>
              <c:idx val="1"/>
              <c:layout>
                <c:manualLayout>
                  <c:x val="7.7009295713035872E-2"/>
                  <c:y val="-7.222477398658501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Лист1!$B$2:$B$3</c:f>
              <c:strCache>
                <c:ptCount val="2"/>
                <c:pt idx="0">
                  <c:v>программные мероприятия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187351.9</c:v>
                </c:pt>
                <c:pt idx="1">
                  <c:v>44442.1</c:v>
                </c:pt>
              </c:numCache>
            </c:numRef>
          </c:val>
        </c:ser>
      </c:pie3DChart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71E-2"/>
          <c:w val="0.67468943779909574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7066039597132886"/>
          <c:y val="0.11447104468830543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2517498055771641E-2"/>
          <c:y val="0.1919621282805809"/>
          <c:w val="0.4917879494870942"/>
          <c:h val="0.723785258020527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472407901179709E-2"/>
                  <c:y val="-3.005723821144048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7383092738407692E-2"/>
                  <c:y val="-6.768008165645961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0.15110000000000001</c:v>
                </c:pt>
                <c:pt idx="1">
                  <c:v>6.4600000000000019E-2</c:v>
                </c:pt>
                <c:pt idx="2">
                  <c:v>0.7843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5312554680664922E-2"/>
                  <c:y val="-7.578193350831151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Лист1!$B$3:$B$5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Лист1!$C$3:$C$5</c:f>
              <c:numCache>
                <c:formatCode>0.0%</c:formatCode>
                <c:ptCount val="3"/>
                <c:pt idx="0">
                  <c:v>0.15100000000000005</c:v>
                </c:pt>
                <c:pt idx="1">
                  <c:v>5.6000000000000001E-2</c:v>
                </c:pt>
                <c:pt idx="2">
                  <c:v>0.79300000000000004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Лист2!$B$2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Лист2!$C$2:$G$2</c:f>
              <c:numCache>
                <c:formatCode>General</c:formatCode>
                <c:ptCount val="5"/>
                <c:pt idx="0">
                  <c:v>110163</c:v>
                </c:pt>
                <c:pt idx="1">
                  <c:v>110207.6</c:v>
                </c:pt>
                <c:pt idx="2">
                  <c:v>105064.2</c:v>
                </c:pt>
                <c:pt idx="3">
                  <c:v>130804.9</c:v>
                </c:pt>
                <c:pt idx="4">
                  <c:v>142904.29999999999</c:v>
                </c:pt>
              </c:numCache>
            </c:numRef>
          </c:val>
        </c:ser>
        <c:ser>
          <c:idx val="1"/>
          <c:order val="1"/>
          <c:tx>
            <c:strRef>
              <c:f>Лист2!$B$3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Лист2!$C$3:$G$3</c:f>
              <c:numCache>
                <c:formatCode>General</c:formatCode>
                <c:ptCount val="5"/>
                <c:pt idx="0">
                  <c:v>25413.7</c:v>
                </c:pt>
                <c:pt idx="1">
                  <c:v>16803.400000000001</c:v>
                </c:pt>
                <c:pt idx="2">
                  <c:v>30070.799999999996</c:v>
                </c:pt>
                <c:pt idx="3">
                  <c:v>55902.1</c:v>
                </c:pt>
                <c:pt idx="4">
                  <c:v>53428.7</c:v>
                </c:pt>
              </c:numCache>
            </c:numRef>
          </c:val>
        </c:ser>
        <c:ser>
          <c:idx val="2"/>
          <c:order val="2"/>
          <c:tx>
            <c:strRef>
              <c:f>Лист2!$B$4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cat>
            <c:numRef>
              <c:f>Лист2!$C$1:$G$1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Лист2!$C$4:$G$4</c:f>
              <c:numCache>
                <c:formatCode>General</c:formatCode>
                <c:ptCount val="5"/>
                <c:pt idx="0">
                  <c:v>135576.70000000001</c:v>
                </c:pt>
                <c:pt idx="1">
                  <c:v>127011</c:v>
                </c:pt>
                <c:pt idx="2">
                  <c:v>135135</c:v>
                </c:pt>
                <c:pt idx="3">
                  <c:v>186707</c:v>
                </c:pt>
                <c:pt idx="4">
                  <c:v>196333</c:v>
                </c:pt>
              </c:numCache>
            </c:numRef>
          </c:val>
        </c:ser>
        <c:marker val="1"/>
        <c:axId val="89276800"/>
        <c:axId val="89278336"/>
      </c:lineChart>
      <c:catAx>
        <c:axId val="89276800"/>
        <c:scaling>
          <c:orientation val="minMax"/>
        </c:scaling>
        <c:axPos val="b"/>
        <c:numFmt formatCode="General" sourceLinked="1"/>
        <c:tickLblPos val="nextTo"/>
        <c:crossAx val="89278336"/>
        <c:crosses val="autoZero"/>
        <c:auto val="1"/>
        <c:lblAlgn val="ctr"/>
        <c:lblOffset val="100"/>
      </c:catAx>
      <c:valAx>
        <c:axId val="89278336"/>
        <c:scaling>
          <c:orientation val="minMax"/>
        </c:scaling>
        <c:axPos val="l"/>
        <c:majorGridlines/>
        <c:numFmt formatCode="General" sourceLinked="1"/>
        <c:tickLblPos val="nextTo"/>
        <c:crossAx val="892768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cat>
            <c:numRef>
              <c:f>Лист3!$C$2:$G$2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Лист3!$C$3:$G$3</c:f>
              <c:numCache>
                <c:formatCode>General</c:formatCode>
                <c:ptCount val="5"/>
                <c:pt idx="0">
                  <c:v>6211</c:v>
                </c:pt>
                <c:pt idx="1">
                  <c:v>5859</c:v>
                </c:pt>
                <c:pt idx="2">
                  <c:v>6283</c:v>
                </c:pt>
                <c:pt idx="3">
                  <c:v>8757</c:v>
                </c:pt>
                <c:pt idx="4">
                  <c:v>9333</c:v>
                </c:pt>
              </c:numCache>
            </c:numRef>
          </c:val>
        </c:ser>
        <c:shape val="cylinder"/>
        <c:axId val="89294336"/>
        <c:axId val="89295872"/>
        <c:axId val="0"/>
      </c:bar3DChart>
      <c:catAx>
        <c:axId val="89294336"/>
        <c:scaling>
          <c:orientation val="minMax"/>
        </c:scaling>
        <c:axPos val="b"/>
        <c:numFmt formatCode="General" sourceLinked="1"/>
        <c:tickLblPos val="nextTo"/>
        <c:crossAx val="89295872"/>
        <c:crosses val="autoZero"/>
        <c:auto val="1"/>
        <c:lblAlgn val="ctr"/>
        <c:lblOffset val="100"/>
      </c:catAx>
      <c:valAx>
        <c:axId val="89295872"/>
        <c:scaling>
          <c:orientation val="minMax"/>
        </c:scaling>
        <c:axPos val="l"/>
        <c:majorGridlines/>
        <c:numFmt formatCode="General" sourceLinked="1"/>
        <c:tickLblPos val="nextTo"/>
        <c:crossAx val="8929433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485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812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45 119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3 760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2 209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184</a:t>
          </a:r>
        </a:p>
        <a:p>
          <a:r>
            <a:rPr lang="ru-RU" sz="1400" dirty="0" smtClean="0"/>
            <a:t>рубля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123 330,5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381 587,2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34 805,3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2 741,4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5 259,6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4 345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362</a:t>
          </a:r>
        </a:p>
        <a:p>
          <a:pPr algn="ctr"/>
          <a:r>
            <a:rPr lang="ru-RU" dirty="0" smtClean="0"/>
            <a:t>рубля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18 304,1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1 890,5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67 467,6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19,7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3 728,8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2 788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232</a:t>
          </a:r>
        </a:p>
        <a:p>
          <a:pPr algn="ctr"/>
          <a:r>
            <a:rPr lang="ru-RU" dirty="0" smtClean="0"/>
            <a:t>рубля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4 650,5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674,2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кредитов от кредитных организаций  13 000,0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-75,2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кредита от кредитных организаций   - 11 062,8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0.67325</cdr:x>
      <cdr:y>0.11429</cdr:y>
    </cdr:from>
    <cdr:to>
      <cdr:x>0.99925</cdr:x>
      <cdr:y>0.22857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8088" y="288032"/>
          <a:ext cx="14904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0.689</cdr:x>
      <cdr:y>0.17143</cdr:y>
    </cdr:from>
    <cdr:to>
      <cdr:x>1</cdr:x>
      <cdr:y>0.31429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50096" y="432048"/>
          <a:ext cx="14219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2019 год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2019 году сохранилась социальная направленность районного бюджета. 75,59 %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58479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15.07.2020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6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chart" Target="../charts/chart12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2019 год (по </a:t>
            </a: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решению)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:p14="http://schemas.microsoft.com/office/powerpoint/2010/main" xmlns="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2018-2019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2019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2019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2019год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01.01.2020 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621 742,1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751 901,0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750 981,3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33 321,0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33 321,0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253 584,9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318 420,3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318 290,5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344 342,1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384 951,5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384 444,5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13 280,1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15 208,2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15 208,2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-882,0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2019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2019 году составил         751 264,2 тыс. рублей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700808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2939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</a:t>
                      </a:r>
                      <a:r>
                        <a:rPr lang="ru-RU" sz="1200" dirty="0" err="1" smtClean="0"/>
                        <a:t>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860 616,0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1 022 029,8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949 176,2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92,9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110,3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56 901,4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125 005,3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112 700,5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29 078,3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44 854,3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43 492,1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36 095,4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54 142,2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54 142,2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540 414,4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473,1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547 724,0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110 597,8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105 078,4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91 410,7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33 560,9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219,4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58 642,4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35 991,9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20 262,5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19 049,7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797,1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886,3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13 161,2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2018-2019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2019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620688"/>
          <a:ext cx="835292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2019 году по сравнению с 2018 годом увеличились на 17 592 тыс. рублей. Темп роста составил 104,0 %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862137"/>
          <a:ext cx="5040560" cy="4015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2019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949 176,2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1844825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75,59 %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717 407,5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57,71 %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2,01%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6,18%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9,63 %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0,06%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2019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2019 году составил 547 724,0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26 036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>
                  <a:solidFill>
                    <a:schemeClr val="accent2">
                      <a:lumMod val="50000"/>
                    </a:schemeClr>
                  </a:solidFill>
                </a:rPr>
                <a:t>р</a:t>
              </a: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2 170 рублей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2019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91 410,7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2019 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58 642,4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86000" y="1628800"/>
          <a:ext cx="66064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25.12.2018 № 38 «О районном бюджете на 2019 год и плановый период 2020 и 2021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2019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11 декабря 2018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2019 год назначены на 15 мая 2020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5 324,7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 1 862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01.01.2020 года составил 8 122,0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6 184,8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231 794 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267744" y="1628800"/>
          <a:ext cx="66064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2019 год на реализацию муниципальных программ (со счет всех источников финансирования)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7250926"/>
              </p:ext>
            </p:extLst>
          </p:nvPr>
        </p:nvGraphicFramePr>
        <p:xfrm>
          <a:off x="323528" y="1340768"/>
          <a:ext cx="8504238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7322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01.01.2020 г.</a:t>
                      </a:r>
                      <a:endParaRPr lang="ru-RU" sz="1600" dirty="0"/>
                    </a:p>
                  </a:txBody>
                  <a:tcPr/>
                </a:tc>
              </a:tr>
              <a:tr h="468891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492 473,7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117 713,2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4 605,5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23 758,1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100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151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6138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11 498,0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</a:t>
            </a:r>
            <a:r>
              <a:rPr lang="ru-RU" sz="2000" dirty="0" smtClean="0">
                <a:solidFill>
                  <a:srgbClr val="1F512B"/>
                </a:solidFill>
              </a:rPr>
              <a:t>за 2019 </a:t>
            </a:r>
            <a:r>
              <a:rPr lang="ru-RU" sz="2000" dirty="0">
                <a:solidFill>
                  <a:srgbClr val="1F512B"/>
                </a:solidFill>
              </a:rPr>
              <a:t>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(продолжение)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46244371"/>
              </p:ext>
            </p:extLst>
          </p:nvPr>
        </p:nvGraphicFramePr>
        <p:xfrm>
          <a:off x="323528" y="1196753"/>
          <a:ext cx="8504238" cy="4972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5893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01.01.2020 г.</a:t>
                      </a:r>
                      <a:endParaRPr lang="ru-RU" sz="1600" dirty="0"/>
                    </a:p>
                  </a:txBody>
                  <a:tcPr/>
                </a:tc>
              </a:tr>
              <a:tr h="706753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3 335,8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048,1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6456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444,7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632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737,1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70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792,8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1024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"Обращение с отходами, в том числе с твердыми коммунальными отходами на территории Тамбовского района Амурской области на 2019-2025 годы"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5 900,6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2019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/>
              <a:t>1</a:t>
            </a:r>
            <a:r>
              <a:rPr lang="ru-RU" sz="1900" dirty="0" smtClean="0"/>
              <a:t>. Наращивание внутреннего налогового потенциала, прежде всего за счет мер по борьбе с «теневым» сектором экономики;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2. Совершенствование районных нормативно-правовых актов о налогах, мониторинг их соответствия федеральному и областному законодательству;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3. Активизация мероприятий по снижению задолженности в бюджет предприятий и организаций всех организационно-правовых форм и форм собственности, в том числе в рамках созданных рабочих групп;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 smtClean="0"/>
              <a:t>4. Усиление контроля полноты исчисления и своевременностью перечисления в бюджет налоговыми агентами сумм налога на доходы физических лиц за истекшие годы и текущие налоговые периоды;</a:t>
            </a:r>
          </a:p>
          <a:p>
            <a:pPr lvl="0">
              <a:lnSpc>
                <a:spcPct val="120000"/>
              </a:lnSpc>
              <a:buNone/>
            </a:pPr>
            <a:r>
              <a:rPr lang="ru-RU" sz="1900" dirty="0" smtClean="0"/>
              <a:t>5. Усиление мероприятий по повышению собираемости налогов за счет улучшения налогового администрирования:</a:t>
            </a:r>
          </a:p>
          <a:p>
            <a:r>
              <a:rPr lang="ru-RU" sz="1900" dirty="0" smtClean="0"/>
              <a:t>- мониторинг недоимки в разрезе видов налогов, поступающих в местные бюджеты;</a:t>
            </a:r>
          </a:p>
          <a:p>
            <a:r>
              <a:rPr lang="ru-RU" sz="1900" dirty="0" smtClean="0"/>
              <a:t>- совершенствование налогового учета и налоговой статистики;</a:t>
            </a:r>
          </a:p>
          <a:p>
            <a:r>
              <a:rPr lang="ru-RU" sz="1900" dirty="0" smtClean="0"/>
              <a:t>- повышение эффективности контрольной работы;</a:t>
            </a:r>
          </a:p>
          <a:p>
            <a:r>
              <a:rPr lang="ru-RU" sz="1900" dirty="0" smtClean="0"/>
              <a:t>- содействие укреплению налоговой дисциплины;</a:t>
            </a:r>
          </a:p>
          <a:p>
            <a:r>
              <a:rPr lang="ru-RU" sz="1900" dirty="0" smtClean="0"/>
              <a:t>- совершенствование методов информирования налогоплательщиков и проведения работы с ними;</a:t>
            </a:r>
          </a:p>
          <a:p>
            <a:r>
              <a:rPr lang="ru-RU" sz="1900" dirty="0" smtClean="0"/>
              <a:t>- оперативное принятие совместных решений по </a:t>
            </a:r>
            <a:r>
              <a:rPr lang="ru-RU" sz="1900" dirty="0" err="1" smtClean="0"/>
              <a:t>системообразующим</a:t>
            </a:r>
            <a:r>
              <a:rPr lang="ru-RU" sz="1900" dirty="0" smtClean="0"/>
              <a:t> предприятиям района, ухудшающим финансово-экономические показатели для стабилизации их работы и сокращения недоимки по налогам в бюджет района;</a:t>
            </a:r>
          </a:p>
          <a:p>
            <a:r>
              <a:rPr lang="ru-RU" sz="1900" dirty="0" smtClean="0"/>
              <a:t>- совершенствование работы и внедрение системы анализа налогового потенциала от использования имущества и земель всех форм собственности;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2019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6. Обеспечение стабильности бюджета Тамбовского района, формирующей условия для устойчивого развития и экономического роста;</a:t>
            </a:r>
          </a:p>
          <a:p>
            <a:pPr marL="0" indent="0">
              <a:buNone/>
            </a:pPr>
            <a:r>
              <a:rPr lang="ru-RU" sz="1400" dirty="0" smtClean="0"/>
              <a:t>7. Повышение эффективности бюджетных расходов, формирование бюджетных параметров исходя из необходимости безусловного исполнения действующих расходных обязательств, в том числе с учетом их оптимизации и эффективности исполнения, осуществления взвешенного подхода к принятию новых расходных обязательств и сокращения неэффективных бюджетных расходов;</a:t>
            </a:r>
          </a:p>
          <a:p>
            <a:pPr marL="0" indent="0">
              <a:buNone/>
            </a:pPr>
            <a:r>
              <a:rPr lang="ru-RU" sz="1400" dirty="0" smtClean="0"/>
              <a:t>8. Совершенствование инструментов программно-целевого планирования и управления с учетом приоритетов социально-экономического развития Тамбовского района и реальных финансовых возможностей районного бюджета, развития механизма проектного управления, дальнейшего совершенствования системы оценки эффективности реализации муниципальных программ Тамбовского района (далее - муниципальные программы);</a:t>
            </a:r>
          </a:p>
          <a:p>
            <a:pPr marL="0" indent="0">
              <a:buNone/>
            </a:pPr>
            <a:r>
              <a:rPr lang="ru-RU" sz="1400" dirty="0" smtClean="0"/>
              <a:t>9. Повышение прозрачности и открытости бюджета и бюджетного процесса с целью усиления понимания гражданами реализуемой в Тамбовском районе бюджетной политики.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2019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773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235,4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1 017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163,5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947 314,3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93,1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151 493,3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265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262,5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196 333,0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74,0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742,1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751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901,0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750 981,3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773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235,4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022 029,8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949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176,2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- 4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866,3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1 861,9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2017-2019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51520" y="1484784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427984" y="1484784"/>
          <a:ext cx="439248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96336" y="1772816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2018 год</a:t>
            </a:r>
            <a:endParaRPr lang="ru-RU" sz="1100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286000" y="3717032"/>
          <a:ext cx="45720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2015-2019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190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5536" y="3501008"/>
          <a:ext cx="8352928" cy="288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186 707,0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265 262,5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196 333,0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109 637,9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118 537,4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117 318,0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7 753,4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7 721,0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12 514,3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17 329,5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15 374,3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2 037,7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17 592,8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64 939,0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36 876,2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35 369,7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49 586,6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11 355,8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4 469,8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678 961,7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</a:t>
                      </a:r>
                      <a:r>
                        <a:rPr lang="ru-RU" sz="12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750 981,3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865 668,7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1 017 163,5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947 314,3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2019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2019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64088" y="1988840"/>
            <a:ext cx="3672408" cy="2232248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2019 году поступление налога на доходы физических лиц в районный бюджет составило 117 318,0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79512" y="1484784"/>
          <a:ext cx="48965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179512" y="1340768"/>
          <a:ext cx="51845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19134</TotalTime>
  <Words>1968</Words>
  <Application>Microsoft Office PowerPoint</Application>
  <PresentationFormat>Экран (4:3)</PresentationFormat>
  <Paragraphs>505</Paragraphs>
  <Slides>24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2019 год (по решению)</vt:lpstr>
      <vt:lpstr>Слайд 2</vt:lpstr>
      <vt:lpstr>Основные направления бюджетной  и налоговой политики в 2019 году</vt:lpstr>
      <vt:lpstr>Основные направления бюджетной  и налоговой политики в 2019 году (продолжение)</vt:lpstr>
      <vt:lpstr>Основные характеристики районного бюджета за 2019 год</vt:lpstr>
      <vt:lpstr>Характеристика доходной части районного бюджета за 2017-2019 годы</vt:lpstr>
      <vt:lpstr>Динамика поступления налоговых и неналоговых доходов в районный бюджет   за 2015-2019 годы, тыс.руб.</vt:lpstr>
      <vt:lpstr>Слайд 8</vt:lpstr>
      <vt:lpstr>Структура налоговых и неналоговых доходов  районного бюджета в 2019 году</vt:lpstr>
      <vt:lpstr>Динамика поступления в 2018-2019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2019 году </vt:lpstr>
      <vt:lpstr>Безвозмездные поступления в районный бюджет в 2019 году (тыс.руб.)</vt:lpstr>
      <vt:lpstr>Слайд 13</vt:lpstr>
      <vt:lpstr>Структура расходов районного бюджета в 2019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2019 году</vt:lpstr>
      <vt:lpstr>Расходы на образование в 2019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2019 год на реализацию муниципальных программ (со счет всех источников финансирования)</vt:lpstr>
      <vt:lpstr>Расходы муниципального образования за 2019 год на реализацию муниципальных программ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650</cp:revision>
  <cp:lastPrinted>2016-03-17T09:45:27Z</cp:lastPrinted>
  <dcterms:created xsi:type="dcterms:W3CDTF">2014-01-10T08:52:59Z</dcterms:created>
  <dcterms:modified xsi:type="dcterms:W3CDTF">2020-07-15T02:12:32Z</dcterms:modified>
</cp:coreProperties>
</file>