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40015E-2"/>
          <c:y val="9.369618653482998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33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65"/>
          <c:y val="7.9115761331178439E-2"/>
          <c:w val="0.33826093613298408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506124234470753E-2"/>
          <c:y val="0.12731481481481483"/>
          <c:w val="0.52619750656167974"/>
          <c:h val="0.77314814814814881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8214020122484703E-2"/>
                  <c:y val="-0.2718584135316420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Лист1!$B$2:$B$11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платежт при пользовании природными ресурсами</c:v>
                </c:pt>
                <c:pt idx="6">
                  <c:v>доходы от оказания платных услуг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117318</c:v>
                </c:pt>
                <c:pt idx="1">
                  <c:v>7721</c:v>
                </c:pt>
                <c:pt idx="2">
                  <c:v>15374.3</c:v>
                </c:pt>
                <c:pt idx="3">
                  <c:v>2491</c:v>
                </c:pt>
                <c:pt idx="4">
                  <c:v>36876.199999999997</c:v>
                </c:pt>
                <c:pt idx="5">
                  <c:v>105.1</c:v>
                </c:pt>
                <c:pt idx="6">
                  <c:v>604</c:v>
                </c:pt>
                <c:pt idx="7">
                  <c:v>11355.8</c:v>
                </c:pt>
                <c:pt idx="8">
                  <c:v>4469.8</c:v>
                </c:pt>
                <c:pt idx="9">
                  <c:v>17.8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462050512905988"/>
          <c:y val="9.3697318655415127E-2"/>
          <c:w val="0.34068205384586903"/>
          <c:h val="0.87650728018947988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Лист1!$B$3</c:f>
              <c:strCache>
                <c:ptCount val="1"/>
                <c:pt idx="0">
                  <c:v>2018</c:v>
                </c:pt>
              </c:strCache>
            </c:strRef>
          </c:tx>
          <c:cat>
            <c:strRef>
              <c:f>Лист1!$C$2:$N$2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Лист1!$C$3:$N$3</c:f>
              <c:numCache>
                <c:formatCode>General</c:formatCode>
                <c:ptCount val="12"/>
                <c:pt idx="0">
                  <c:v>9425</c:v>
                </c:pt>
                <c:pt idx="1">
                  <c:v>7358</c:v>
                </c:pt>
                <c:pt idx="2">
                  <c:v>11143</c:v>
                </c:pt>
                <c:pt idx="3">
                  <c:v>15239</c:v>
                </c:pt>
                <c:pt idx="4">
                  <c:v>10040</c:v>
                </c:pt>
                <c:pt idx="5">
                  <c:v>41013</c:v>
                </c:pt>
                <c:pt idx="6">
                  <c:v>12602</c:v>
                </c:pt>
                <c:pt idx="7">
                  <c:v>8618</c:v>
                </c:pt>
                <c:pt idx="8">
                  <c:v>9883</c:v>
                </c:pt>
                <c:pt idx="9">
                  <c:v>12734</c:v>
                </c:pt>
                <c:pt idx="10">
                  <c:v>22393</c:v>
                </c:pt>
                <c:pt idx="11">
                  <c:v>26259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2019</c:v>
                </c:pt>
              </c:strCache>
            </c:strRef>
          </c:tx>
          <c:cat>
            <c:strRef>
              <c:f>Лист1!$C$2:$N$2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Лист1!$C$4:$N$4</c:f>
              <c:numCache>
                <c:formatCode>General</c:formatCode>
                <c:ptCount val="12"/>
                <c:pt idx="0">
                  <c:v>11559</c:v>
                </c:pt>
                <c:pt idx="1">
                  <c:v>13463</c:v>
                </c:pt>
                <c:pt idx="2">
                  <c:v>12709</c:v>
                </c:pt>
                <c:pt idx="3">
                  <c:v>16554</c:v>
                </c:pt>
                <c:pt idx="4">
                  <c:v>12310</c:v>
                </c:pt>
                <c:pt idx="5">
                  <c:v>17939</c:v>
                </c:pt>
                <c:pt idx="6">
                  <c:v>15570</c:v>
                </c:pt>
                <c:pt idx="7">
                  <c:v>9588</c:v>
                </c:pt>
                <c:pt idx="8">
                  <c:v>11359</c:v>
                </c:pt>
                <c:pt idx="9">
                  <c:v>21572</c:v>
                </c:pt>
                <c:pt idx="10">
                  <c:v>31707</c:v>
                </c:pt>
                <c:pt idx="11">
                  <c:v>22002</c:v>
                </c:pt>
              </c:numCache>
            </c:numRef>
          </c:val>
        </c:ser>
        <c:shape val="cylinder"/>
        <c:axId val="76736000"/>
        <c:axId val="76737536"/>
        <c:axId val="76723520"/>
      </c:bar3DChart>
      <c:catAx>
        <c:axId val="76736000"/>
        <c:scaling>
          <c:orientation val="minMax"/>
        </c:scaling>
        <c:axPos val="b"/>
        <c:tickLblPos val="nextTo"/>
        <c:crossAx val="76737536"/>
        <c:crosses val="autoZero"/>
        <c:auto val="1"/>
        <c:lblAlgn val="ctr"/>
        <c:lblOffset val="100"/>
      </c:catAx>
      <c:valAx>
        <c:axId val="76737536"/>
        <c:scaling>
          <c:orientation val="minMax"/>
        </c:scaling>
        <c:axPos val="l"/>
        <c:majorGridlines/>
        <c:numFmt formatCode="General" sourceLinked="1"/>
        <c:tickLblPos val="nextTo"/>
        <c:crossAx val="76736000"/>
        <c:crosses val="autoZero"/>
        <c:crossBetween val="between"/>
      </c:valAx>
      <c:serAx>
        <c:axId val="76723520"/>
        <c:scaling>
          <c:orientation val="minMax"/>
        </c:scaling>
        <c:axPos val="b"/>
        <c:tickLblPos val="nextTo"/>
        <c:crossAx val="76737536"/>
        <c:crosses val="autoZero"/>
      </c:ser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9.808311461067365E-2"/>
                  <c:y val="-0.23821522309711296"/>
                </c:manualLayout>
              </c:layout>
              <c:showVal val="1"/>
            </c:dLbl>
            <c:dLbl>
              <c:idx val="2"/>
              <c:layout>
                <c:manualLayout>
                  <c:x val="7.2548556430446193E-2"/>
                  <c:y val="0.17393263342082249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Лист2!$B$2:$B$5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Лист2!$C$2:$C$5</c:f>
              <c:numCache>
                <c:formatCode>General</c:formatCode>
                <c:ptCount val="4"/>
                <c:pt idx="0">
                  <c:v>33321</c:v>
                </c:pt>
                <c:pt idx="1">
                  <c:v>318290.5</c:v>
                </c:pt>
                <c:pt idx="2">
                  <c:v>384444.5</c:v>
                </c:pt>
                <c:pt idx="3">
                  <c:v>15208.2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52E-2"/>
          <c:y val="5.5682359494302766E-2"/>
          <c:w val="0.60158677505336577"/>
          <c:h val="0.50919141029418991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236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5"/>
              <c:layout>
                <c:manualLayout>
                  <c:x val="-0.13112346894138233"/>
                  <c:y val="-8.1186205890930261E-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Лист1!$B$2:$B$14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112700.5</c:v>
                </c:pt>
                <c:pt idx="1">
                  <c:v>116.9</c:v>
                </c:pt>
                <c:pt idx="2">
                  <c:v>3380.2</c:v>
                </c:pt>
                <c:pt idx="3">
                  <c:v>43492.1</c:v>
                </c:pt>
                <c:pt idx="4">
                  <c:v>54142.2</c:v>
                </c:pt>
                <c:pt idx="5">
                  <c:v>547724</c:v>
                </c:pt>
                <c:pt idx="6">
                  <c:v>91410.7</c:v>
                </c:pt>
                <c:pt idx="7">
                  <c:v>580.70000000000005</c:v>
                </c:pt>
                <c:pt idx="8">
                  <c:v>58642.400000000001</c:v>
                </c:pt>
                <c:pt idx="9">
                  <c:v>19049.7</c:v>
                </c:pt>
                <c:pt idx="10">
                  <c:v>1400</c:v>
                </c:pt>
                <c:pt idx="11">
                  <c:v>886.3</c:v>
                </c:pt>
                <c:pt idx="12">
                  <c:v>15650.5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83333333333335"/>
          <c:y val="6.2807235607983403E-2"/>
          <c:w val="0.37500000000000011"/>
          <c:h val="0.93719276439201649"/>
        </c:manualLayout>
      </c:layout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77409664"/>
        <c:axId val="77427840"/>
        <c:axId val="0"/>
      </c:bar3DChart>
      <c:catAx>
        <c:axId val="774096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7427840"/>
        <c:crosses val="autoZero"/>
        <c:auto val="1"/>
        <c:lblAlgn val="ctr"/>
        <c:lblOffset val="100"/>
      </c:catAx>
      <c:valAx>
        <c:axId val="77427840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774096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2.7777777777777801E-2"/>
                  <c:y val="-0.34447821681864244"/>
                </c:manualLayout>
              </c:layout>
              <c:showVal val="1"/>
            </c:dLbl>
            <c:dLbl>
              <c:idx val="1"/>
              <c:layout>
                <c:manualLayout>
                  <c:x val="2.2222222222222233E-2"/>
                  <c:y val="-0.42147922998986853"/>
                </c:manualLayout>
              </c:layout>
              <c:showVal val="1"/>
            </c:dLbl>
            <c:dLbl>
              <c:idx val="2"/>
              <c:layout>
                <c:manualLayout>
                  <c:x val="2.5000000000000001E-2"/>
                  <c:y val="-0.4336372847011144"/>
                </c:manualLayout>
              </c:layout>
              <c:showVal val="1"/>
            </c:dLbl>
            <c:showVal val="1"/>
          </c:dLbls>
          <c:cat>
            <c:numRef>
              <c:f>Лист2!$B$2:$D$2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355504</c:v>
                </c:pt>
                <c:pt idx="1">
                  <c:v>443448</c:v>
                </c:pt>
                <c:pt idx="2">
                  <c:v>461040</c:v>
                </c:pt>
              </c:numCache>
            </c:numRef>
          </c:val>
        </c:ser>
        <c:shape val="cylinder"/>
        <c:axId val="79128448"/>
        <c:axId val="79129984"/>
        <c:axId val="0"/>
      </c:bar3DChart>
      <c:catAx>
        <c:axId val="79128448"/>
        <c:scaling>
          <c:orientation val="minMax"/>
        </c:scaling>
        <c:axPos val="b"/>
        <c:numFmt formatCode="General" sourceLinked="1"/>
        <c:tickLblPos val="nextTo"/>
        <c:crossAx val="79129984"/>
        <c:crosses val="autoZero"/>
        <c:auto val="1"/>
        <c:lblAlgn val="ctr"/>
        <c:lblOffset val="100"/>
      </c:catAx>
      <c:valAx>
        <c:axId val="79129984"/>
        <c:scaling>
          <c:orientation val="minMax"/>
        </c:scaling>
        <c:axPos val="l"/>
        <c:majorGridlines/>
        <c:numFmt formatCode="General" sourceLinked="1"/>
        <c:tickLblPos val="nextTo"/>
        <c:crossAx val="7912844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93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932"/>
          <c:y val="0"/>
          <c:w val="0.35272416821411468"/>
          <c:h val="0.6875743964956290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504997812773404E-2"/>
                  <c:y val="-0.20226377952755906"/>
                </c:manualLayout>
              </c:layout>
              <c:showVal val="1"/>
            </c:dLbl>
            <c:dLbl>
              <c:idx val="2"/>
              <c:layout>
                <c:manualLayout>
                  <c:x val="1.6395888013998258E-2"/>
                  <c:y val="0.12422717993584141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Лист3!$B$2:$B$5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Лист3!$C$2:$C$5</c:f>
              <c:numCache>
                <c:formatCode>General</c:formatCode>
                <c:ptCount val="4"/>
                <c:pt idx="0" formatCode="#,##0.00">
                  <c:v>4221.7</c:v>
                </c:pt>
                <c:pt idx="1">
                  <c:v>21073.7</c:v>
                </c:pt>
                <c:pt idx="2">
                  <c:v>31705.8</c:v>
                </c:pt>
                <c:pt idx="3">
                  <c:v>1641.2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526E-2"/>
          <c:w val="0.59168679389449952"/>
          <c:h val="0.81388888888888999"/>
        </c:manualLayout>
      </c:layout>
      <c:pie3DChart>
        <c:varyColors val="1"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4493219597550315E-2"/>
                  <c:y val="3.1317439486730832E-2"/>
                </c:manualLayout>
              </c:layout>
              <c:showVal val="1"/>
            </c:dLbl>
            <c:dLbl>
              <c:idx val="1"/>
              <c:layout>
                <c:manualLayout>
                  <c:x val="7.7009295713035872E-2"/>
                  <c:y val="-7.222477398658501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Лист1!$B$2:$B$3</c:f>
              <c:strCache>
                <c:ptCount val="2"/>
                <c:pt idx="0">
                  <c:v>программные мероприятия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187351.9</c:v>
                </c:pt>
                <c:pt idx="1">
                  <c:v>44442.1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857E-2"/>
          <c:w val="0.6746894377990954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7066039597132886"/>
          <c:y val="0.11447104468830541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2517498055771627E-2"/>
          <c:y val="0.1919621282805809"/>
          <c:w val="0.49178794948709414"/>
          <c:h val="0.723785258020527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4724079011797076E-2"/>
                  <c:y val="-3.005723821144047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383092738407692E-2"/>
                  <c:y val="-6.768008165645961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0.15110000000000001</c:v>
                </c:pt>
                <c:pt idx="1">
                  <c:v>6.4600000000000019E-2</c:v>
                </c:pt>
                <c:pt idx="2">
                  <c:v>0.7843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5312554680664922E-2"/>
                  <c:y val="-7.5781933508311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Лист1!$B$3:$B$5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Лист1!$C$3:$C$5</c:f>
              <c:numCache>
                <c:formatCode>0.0%</c:formatCode>
                <c:ptCount val="3"/>
                <c:pt idx="0">
                  <c:v>0.15100000000000002</c:v>
                </c:pt>
                <c:pt idx="1">
                  <c:v>5.6000000000000001E-2</c:v>
                </c:pt>
                <c:pt idx="2">
                  <c:v>0.79300000000000004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Лист2!$B$2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Лист2!$C$1:$G$1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Лист2!$C$2:$G$2</c:f>
              <c:numCache>
                <c:formatCode>General</c:formatCode>
                <c:ptCount val="5"/>
                <c:pt idx="0">
                  <c:v>110163</c:v>
                </c:pt>
                <c:pt idx="1">
                  <c:v>110207.6</c:v>
                </c:pt>
                <c:pt idx="2">
                  <c:v>105064.2</c:v>
                </c:pt>
                <c:pt idx="3">
                  <c:v>130804.9</c:v>
                </c:pt>
                <c:pt idx="4">
                  <c:v>142904.29999999999</c:v>
                </c:pt>
              </c:numCache>
            </c:numRef>
          </c:val>
        </c:ser>
        <c:ser>
          <c:idx val="1"/>
          <c:order val="1"/>
          <c:tx>
            <c:strRef>
              <c:f>Лист2!$B$3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Лист2!$C$1:$G$1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Лист2!$C$3:$G$3</c:f>
              <c:numCache>
                <c:formatCode>General</c:formatCode>
                <c:ptCount val="5"/>
                <c:pt idx="0">
                  <c:v>25413.7</c:v>
                </c:pt>
                <c:pt idx="1">
                  <c:v>16803.400000000001</c:v>
                </c:pt>
                <c:pt idx="2">
                  <c:v>30070.799999999996</c:v>
                </c:pt>
                <c:pt idx="3">
                  <c:v>55902.1</c:v>
                </c:pt>
                <c:pt idx="4">
                  <c:v>53428.7</c:v>
                </c:pt>
              </c:numCache>
            </c:numRef>
          </c:val>
        </c:ser>
        <c:ser>
          <c:idx val="2"/>
          <c:order val="2"/>
          <c:tx>
            <c:strRef>
              <c:f>Лист2!$B$4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Лист2!$C$1:$G$1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Лист2!$C$4:$G$4</c:f>
              <c:numCache>
                <c:formatCode>General</c:formatCode>
                <c:ptCount val="5"/>
                <c:pt idx="0">
                  <c:v>135576.70000000001</c:v>
                </c:pt>
                <c:pt idx="1">
                  <c:v>127011</c:v>
                </c:pt>
                <c:pt idx="2">
                  <c:v>135135</c:v>
                </c:pt>
                <c:pt idx="3">
                  <c:v>186707</c:v>
                </c:pt>
                <c:pt idx="4">
                  <c:v>196333</c:v>
                </c:pt>
              </c:numCache>
            </c:numRef>
          </c:val>
        </c:ser>
        <c:marker val="1"/>
        <c:axId val="63888768"/>
        <c:axId val="67257472"/>
      </c:lineChart>
      <c:catAx>
        <c:axId val="63888768"/>
        <c:scaling>
          <c:orientation val="minMax"/>
        </c:scaling>
        <c:axPos val="b"/>
        <c:numFmt formatCode="General" sourceLinked="1"/>
        <c:tickLblPos val="nextTo"/>
        <c:crossAx val="67257472"/>
        <c:crosses val="autoZero"/>
        <c:auto val="1"/>
        <c:lblAlgn val="ctr"/>
        <c:lblOffset val="100"/>
      </c:catAx>
      <c:valAx>
        <c:axId val="67257472"/>
        <c:scaling>
          <c:orientation val="minMax"/>
        </c:scaling>
        <c:axPos val="l"/>
        <c:majorGridlines/>
        <c:numFmt formatCode="General" sourceLinked="1"/>
        <c:tickLblPos val="nextTo"/>
        <c:crossAx val="63888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Лист3!$C$2:$G$2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Лист3!$C$3:$G$3</c:f>
              <c:numCache>
                <c:formatCode>General</c:formatCode>
                <c:ptCount val="5"/>
                <c:pt idx="0">
                  <c:v>6211</c:v>
                </c:pt>
                <c:pt idx="1">
                  <c:v>5859</c:v>
                </c:pt>
                <c:pt idx="2">
                  <c:v>6283</c:v>
                </c:pt>
                <c:pt idx="3">
                  <c:v>8757</c:v>
                </c:pt>
                <c:pt idx="4">
                  <c:v>9333</c:v>
                </c:pt>
              </c:numCache>
            </c:numRef>
          </c:val>
        </c:ser>
        <c:shape val="cylinder"/>
        <c:axId val="67273472"/>
        <c:axId val="67275008"/>
        <c:axId val="0"/>
      </c:bar3DChart>
      <c:catAx>
        <c:axId val="67273472"/>
        <c:scaling>
          <c:orientation val="minMax"/>
        </c:scaling>
        <c:axPos val="b"/>
        <c:numFmt formatCode="General" sourceLinked="1"/>
        <c:tickLblPos val="nextTo"/>
        <c:crossAx val="67275008"/>
        <c:crosses val="autoZero"/>
        <c:auto val="1"/>
        <c:lblAlgn val="ctr"/>
        <c:lblOffset val="100"/>
      </c:catAx>
      <c:valAx>
        <c:axId val="67275008"/>
        <c:scaling>
          <c:orientation val="minMax"/>
        </c:scaling>
        <c:axPos val="l"/>
        <c:majorGridlines/>
        <c:numFmt formatCode="General" sourceLinked="1"/>
        <c:tickLblPos val="nextTo"/>
        <c:crossAx val="67273472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474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807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45 119 рублей </a:t>
          </a:r>
          <a:r>
            <a:rPr lang="ru-RU" sz="1400" dirty="0" smtClean="0"/>
            <a:t>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3 760 рублей </a:t>
          </a:r>
          <a:r>
            <a:rPr lang="ru-RU" sz="1400" dirty="0" smtClean="0"/>
            <a:t>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2 209 </a:t>
          </a:r>
          <a:r>
            <a:rPr lang="ru-RU" sz="1400" dirty="0" smtClean="0"/>
            <a:t>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184</a:t>
          </a:r>
          <a:endParaRPr lang="ru-RU" sz="1400" dirty="0" smtClean="0"/>
        </a:p>
        <a:p>
          <a:r>
            <a:rPr lang="ru-RU" sz="1400" dirty="0" smtClean="0"/>
            <a:t>рубля </a:t>
          </a:r>
          <a:r>
            <a:rPr lang="ru-RU" sz="1400" dirty="0" smtClean="0"/>
            <a:t>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</a:t>
          </a:r>
          <a:r>
            <a:rPr lang="ru-RU" dirty="0" smtClean="0"/>
            <a:t>123 330,5 </a:t>
          </a:r>
          <a:r>
            <a:rPr lang="ru-RU" dirty="0" smtClean="0"/>
            <a:t>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</a:t>
          </a:r>
          <a:r>
            <a:rPr lang="ru-RU" dirty="0" smtClean="0"/>
            <a:t>381 587,2 </a:t>
          </a:r>
          <a:r>
            <a:rPr lang="ru-RU" dirty="0" smtClean="0"/>
            <a:t>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</a:t>
          </a:r>
          <a:r>
            <a:rPr lang="ru-RU" dirty="0" smtClean="0"/>
            <a:t>34 805,3 тыс</a:t>
          </a:r>
          <a:r>
            <a:rPr lang="ru-RU" dirty="0" smtClean="0"/>
            <a:t>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</a:t>
          </a:r>
          <a:r>
            <a:rPr lang="ru-RU" dirty="0" smtClean="0"/>
            <a:t>2 741,4 </a:t>
          </a:r>
          <a:r>
            <a:rPr lang="ru-RU" dirty="0" smtClean="0"/>
            <a:t>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</a:t>
          </a:r>
          <a:r>
            <a:rPr lang="ru-RU" dirty="0" smtClean="0"/>
            <a:t>5 259,6 </a:t>
          </a:r>
          <a:r>
            <a:rPr lang="ru-RU" dirty="0" smtClean="0"/>
            <a:t>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4 345</a:t>
          </a:r>
          <a:endParaRPr lang="ru-RU" dirty="0" smtClean="0"/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362</a:t>
          </a:r>
        </a:p>
        <a:p>
          <a:pPr algn="ctr"/>
          <a:r>
            <a:rPr lang="ru-RU" dirty="0" smtClean="0"/>
            <a:t>рубля </a:t>
          </a:r>
          <a:r>
            <a:rPr lang="ru-RU" dirty="0" smtClean="0"/>
            <a:t>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18 304,1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1 890,5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67 467,6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19,7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3 728,8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2 788</a:t>
          </a:r>
          <a:endParaRPr lang="ru-RU" dirty="0" smtClean="0"/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232</a:t>
          </a:r>
          <a:endParaRPr lang="ru-RU" dirty="0" smtClean="0"/>
        </a:p>
        <a:p>
          <a:pPr algn="ctr"/>
          <a:r>
            <a:rPr lang="ru-RU" dirty="0" smtClean="0"/>
            <a:t>рубля </a:t>
          </a:r>
          <a:r>
            <a:rPr lang="ru-RU" dirty="0" smtClean="0"/>
            <a:t>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4 650,5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674,2</a:t>
          </a:r>
          <a:endParaRPr lang="ru-RU" sz="20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кредитов от кредитных организаций  13 000,0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-75,2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 -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11 062,8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1571" y="41067"/>
          <a:ext cx="1142001" cy="1142001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45 119 рублей </a:t>
          </a:r>
          <a:r>
            <a:rPr lang="ru-RU" sz="1400" kern="1200" dirty="0" smtClean="0"/>
            <a:t>в год</a:t>
          </a:r>
          <a:endParaRPr lang="ru-RU" sz="1400" kern="1200" dirty="0"/>
        </a:p>
      </dsp:txBody>
      <dsp:txXfrm>
        <a:off x="1571" y="41067"/>
        <a:ext cx="1142001" cy="1142001"/>
      </dsp:txXfrm>
    </dsp:sp>
    <dsp:sp modelId="{5F2904CF-2254-4745-9F9C-5CF481830207}">
      <dsp:nvSpPr>
        <dsp:cNvPr id="0" name=""/>
        <dsp:cNvSpPr/>
      </dsp:nvSpPr>
      <dsp:spPr>
        <a:xfrm>
          <a:off x="915172" y="41032"/>
          <a:ext cx="1171488" cy="1142070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3 760 рублей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915172" y="41032"/>
        <a:ext cx="1171488" cy="11420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69524" y="0"/>
          <a:ext cx="1102622" cy="1102622"/>
        </a:xfrm>
        <a:prstGeom prst="ellipse">
          <a:avLst/>
        </a:prstGeom>
        <a:solidFill>
          <a:srgbClr val="00CC99">
            <a:alpha val="49804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2 209 </a:t>
          </a: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69524" y="0"/>
        <a:ext cx="1102622" cy="1102622"/>
      </dsp:txXfrm>
    </dsp:sp>
    <dsp:sp modelId="{5F2904CF-2254-4745-9F9C-5CF481830207}">
      <dsp:nvSpPr>
        <dsp:cNvPr id="0" name=""/>
        <dsp:cNvSpPr/>
      </dsp:nvSpPr>
      <dsp:spPr>
        <a:xfrm>
          <a:off x="885131" y="5"/>
          <a:ext cx="1131092" cy="1152130"/>
        </a:xfrm>
        <a:prstGeom prst="ellipse">
          <a:avLst/>
        </a:prstGeom>
        <a:solidFill>
          <a:srgbClr val="00CC99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184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рубля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885131" y="5"/>
        <a:ext cx="1131092" cy="1152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4D84D-83B0-4115-B1BA-BB76086E6A0A}">
      <dsp:nvSpPr>
        <dsp:cNvPr id="0" name=""/>
        <dsp:cNvSpPr/>
      </dsp:nvSpPr>
      <dsp:spPr>
        <a:xfrm>
          <a:off x="-3686365" y="-556828"/>
          <a:ext cx="4319638" cy="4319638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879FE-BE8F-4624-AAD6-7DAD88595B55}">
      <dsp:nvSpPr>
        <dsp:cNvPr id="0" name=""/>
        <dsp:cNvSpPr/>
      </dsp:nvSpPr>
      <dsp:spPr>
        <a:xfrm>
          <a:off x="123013" y="200309"/>
          <a:ext cx="812163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Дошкольное образование </a:t>
          </a:r>
          <a:r>
            <a:rPr lang="ru-RU" sz="1900" kern="1200" dirty="0" smtClean="0"/>
            <a:t>123 330,5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123013" y="200309"/>
        <a:ext cx="8121637" cy="400875"/>
      </dsp:txXfrm>
    </dsp:sp>
    <dsp:sp modelId="{2CC09460-0385-4576-B212-932E023A1EEB}">
      <dsp:nvSpPr>
        <dsp:cNvPr id="0" name=""/>
        <dsp:cNvSpPr/>
      </dsp:nvSpPr>
      <dsp:spPr>
        <a:xfrm>
          <a:off x="-8071" y="150200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7858-2E8A-4A1B-8B00-797726621971}">
      <dsp:nvSpPr>
        <dsp:cNvPr id="0" name=""/>
        <dsp:cNvSpPr/>
      </dsp:nvSpPr>
      <dsp:spPr>
        <a:xfrm>
          <a:off x="416331" y="801431"/>
          <a:ext cx="782225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Общее образование </a:t>
          </a:r>
          <a:r>
            <a:rPr lang="ru-RU" sz="1900" kern="1200" dirty="0" smtClean="0"/>
            <a:t>381 587,2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416331" y="801431"/>
        <a:ext cx="7822257" cy="400875"/>
      </dsp:txXfrm>
    </dsp:sp>
    <dsp:sp modelId="{5586553E-F5FE-4248-95EC-7786E1F5D059}">
      <dsp:nvSpPr>
        <dsp:cNvPr id="0" name=""/>
        <dsp:cNvSpPr/>
      </dsp:nvSpPr>
      <dsp:spPr>
        <a:xfrm>
          <a:off x="279184" y="751321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137DA-4095-406C-8CFF-544480D68D8C}">
      <dsp:nvSpPr>
        <dsp:cNvPr id="0" name=""/>
        <dsp:cNvSpPr/>
      </dsp:nvSpPr>
      <dsp:spPr>
        <a:xfrm>
          <a:off x="520188" y="1402552"/>
          <a:ext cx="770270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Дополнительное образование </a:t>
          </a:r>
          <a:r>
            <a:rPr lang="ru-RU" sz="1900" kern="1200" dirty="0" smtClean="0"/>
            <a:t>34 805,3 тыс</a:t>
          </a:r>
          <a:r>
            <a:rPr lang="ru-RU" sz="1900" kern="1200" dirty="0" smtClean="0"/>
            <a:t>. рублей</a:t>
          </a:r>
          <a:endParaRPr lang="ru-RU" sz="1900" kern="1200" dirty="0"/>
        </a:p>
      </dsp:txBody>
      <dsp:txXfrm>
        <a:off x="520188" y="1402552"/>
        <a:ext cx="7702707" cy="400875"/>
      </dsp:txXfrm>
    </dsp:sp>
    <dsp:sp modelId="{666F0470-AA64-4EAB-A3C2-C237F6CC60A4}">
      <dsp:nvSpPr>
        <dsp:cNvPr id="0" name=""/>
        <dsp:cNvSpPr/>
      </dsp:nvSpPr>
      <dsp:spPr>
        <a:xfrm>
          <a:off x="367348" y="1352443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B107A-D78B-46A9-A8A2-5C3B0A257A0B}">
      <dsp:nvSpPr>
        <dsp:cNvPr id="0" name=""/>
        <dsp:cNvSpPr/>
      </dsp:nvSpPr>
      <dsp:spPr>
        <a:xfrm>
          <a:off x="404178" y="2003674"/>
          <a:ext cx="7846562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Молодежная политика и оздоровление детей </a:t>
          </a:r>
          <a:r>
            <a:rPr lang="ru-RU" sz="1900" kern="1200" dirty="0" smtClean="0"/>
            <a:t>2 741,4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404178" y="2003674"/>
        <a:ext cx="7846562" cy="400875"/>
      </dsp:txXfrm>
    </dsp:sp>
    <dsp:sp modelId="{7FF197B5-19DF-437E-8EA4-F5EF1D7448A3}">
      <dsp:nvSpPr>
        <dsp:cNvPr id="0" name=""/>
        <dsp:cNvSpPr/>
      </dsp:nvSpPr>
      <dsp:spPr>
        <a:xfrm>
          <a:off x="279184" y="1953564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38612-337A-4F25-8484-496E42FB827C}">
      <dsp:nvSpPr>
        <dsp:cNvPr id="0" name=""/>
        <dsp:cNvSpPr/>
      </dsp:nvSpPr>
      <dsp:spPr>
        <a:xfrm>
          <a:off x="279568" y="2588151"/>
          <a:ext cx="7950031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Другие вопросы в области образования </a:t>
          </a:r>
          <a:r>
            <a:rPr lang="ru-RU" sz="1900" kern="1200" dirty="0" smtClean="0"/>
            <a:t>5 259,6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279568" y="2588151"/>
        <a:ext cx="7950031" cy="400875"/>
      </dsp:txXfrm>
    </dsp:sp>
    <dsp:sp modelId="{22575A18-223C-4A93-B3F0-1CA215286AC0}">
      <dsp:nvSpPr>
        <dsp:cNvPr id="0" name=""/>
        <dsp:cNvSpPr/>
      </dsp:nvSpPr>
      <dsp:spPr>
        <a:xfrm>
          <a:off x="-8071" y="2554685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rgbClr val="FFCC00">
            <a:alpha val="50000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4 345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rgbClr val="FFCC00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362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рубля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5C873-36F1-47BE-99A9-2206E9AA7FAD}">
      <dsp:nvSpPr>
        <dsp:cNvPr id="0" name=""/>
        <dsp:cNvSpPr/>
      </dsp:nvSpPr>
      <dsp:spPr>
        <a:xfrm>
          <a:off x="0" y="0"/>
          <a:ext cx="3775967" cy="37759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AE170-08D3-40E6-83CE-B3007E2CA1A9}">
      <dsp:nvSpPr>
        <dsp:cNvPr id="0" name=""/>
        <dsp:cNvSpPr/>
      </dsp:nvSpPr>
      <dsp:spPr>
        <a:xfrm>
          <a:off x="1887983" y="0"/>
          <a:ext cx="5168799" cy="37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18 304,1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0"/>
        <a:ext cx="2584399" cy="604154"/>
      </dsp:txXfrm>
    </dsp:sp>
    <dsp:sp modelId="{FDE8B540-3F10-482F-8B2C-6B6F40D14329}">
      <dsp:nvSpPr>
        <dsp:cNvPr id="0" name=""/>
        <dsp:cNvSpPr/>
      </dsp:nvSpPr>
      <dsp:spPr>
        <a:xfrm>
          <a:off x="396476" y="604154"/>
          <a:ext cx="2983014" cy="298301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B613C-6631-4C12-A8FA-7FA941E591F9}">
      <dsp:nvSpPr>
        <dsp:cNvPr id="0" name=""/>
        <dsp:cNvSpPr/>
      </dsp:nvSpPr>
      <dsp:spPr>
        <a:xfrm>
          <a:off x="1887983" y="604154"/>
          <a:ext cx="5168799" cy="2983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67 467,6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604154"/>
        <a:ext cx="2584399" cy="604154"/>
      </dsp:txXfrm>
    </dsp:sp>
    <dsp:sp modelId="{23B3066B-31D6-4905-BBBC-727DA6A3543B}">
      <dsp:nvSpPr>
        <dsp:cNvPr id="0" name=""/>
        <dsp:cNvSpPr/>
      </dsp:nvSpPr>
      <dsp:spPr>
        <a:xfrm>
          <a:off x="792953" y="1208309"/>
          <a:ext cx="2190061" cy="21900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D1504-77AE-4E37-BC8D-95BADE2CF5E3}">
      <dsp:nvSpPr>
        <dsp:cNvPr id="0" name=""/>
        <dsp:cNvSpPr/>
      </dsp:nvSpPr>
      <dsp:spPr>
        <a:xfrm>
          <a:off x="1887983" y="1208309"/>
          <a:ext cx="5168799" cy="2190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3 728,8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1208309"/>
        <a:ext cx="2584399" cy="604154"/>
      </dsp:txXfrm>
    </dsp:sp>
    <dsp:sp modelId="{116AD224-4262-4B45-B776-D8D72618303B}">
      <dsp:nvSpPr>
        <dsp:cNvPr id="0" name=""/>
        <dsp:cNvSpPr/>
      </dsp:nvSpPr>
      <dsp:spPr>
        <a:xfrm>
          <a:off x="1189429" y="1812464"/>
          <a:ext cx="1397108" cy="13971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673C-0C9A-4D60-A8CC-8416D52D5C09}">
      <dsp:nvSpPr>
        <dsp:cNvPr id="0" name=""/>
        <dsp:cNvSpPr/>
      </dsp:nvSpPr>
      <dsp:spPr>
        <a:xfrm>
          <a:off x="1887983" y="1812464"/>
          <a:ext cx="5168799" cy="1397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1 890,5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1812464"/>
        <a:ext cx="2584399" cy="604154"/>
      </dsp:txXfrm>
    </dsp:sp>
    <dsp:sp modelId="{8BE45D7E-4A4F-4B39-8DE8-D0A6F2D2BB5A}">
      <dsp:nvSpPr>
        <dsp:cNvPr id="0" name=""/>
        <dsp:cNvSpPr/>
      </dsp:nvSpPr>
      <dsp:spPr>
        <a:xfrm>
          <a:off x="1585906" y="2416619"/>
          <a:ext cx="604154" cy="60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2D96F1-F714-4E3F-A7CD-D075B18937BA}">
      <dsp:nvSpPr>
        <dsp:cNvPr id="0" name=""/>
        <dsp:cNvSpPr/>
      </dsp:nvSpPr>
      <dsp:spPr>
        <a:xfrm>
          <a:off x="1887983" y="2416619"/>
          <a:ext cx="5168799" cy="60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19,7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2416619"/>
        <a:ext cx="2584399" cy="604154"/>
      </dsp:txXfrm>
    </dsp:sp>
    <dsp:sp modelId="{B0784974-DFCC-44B8-8B03-A2769D235CAC}">
      <dsp:nvSpPr>
        <dsp:cNvPr id="0" name=""/>
        <dsp:cNvSpPr/>
      </dsp:nvSpPr>
      <dsp:spPr>
        <a:xfrm>
          <a:off x="4472383" y="0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0"/>
        <a:ext cx="2584399" cy="604154"/>
      </dsp:txXfrm>
    </dsp:sp>
    <dsp:sp modelId="{6C96AAB4-E6A6-40E2-ABA6-330D909A9990}">
      <dsp:nvSpPr>
        <dsp:cNvPr id="0" name=""/>
        <dsp:cNvSpPr/>
      </dsp:nvSpPr>
      <dsp:spPr>
        <a:xfrm>
          <a:off x="4472383" y="60415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604154"/>
        <a:ext cx="2584399" cy="604154"/>
      </dsp:txXfrm>
    </dsp:sp>
    <dsp:sp modelId="{B7DB808F-B314-41D0-B5A5-926E19689F8C}">
      <dsp:nvSpPr>
        <dsp:cNvPr id="0" name=""/>
        <dsp:cNvSpPr/>
      </dsp:nvSpPr>
      <dsp:spPr>
        <a:xfrm>
          <a:off x="4472383" y="120830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208309"/>
        <a:ext cx="2584399" cy="604154"/>
      </dsp:txXfrm>
    </dsp:sp>
    <dsp:sp modelId="{B0AAF1A8-5F39-415E-B7B6-354F0BD59D86}">
      <dsp:nvSpPr>
        <dsp:cNvPr id="0" name=""/>
        <dsp:cNvSpPr/>
      </dsp:nvSpPr>
      <dsp:spPr>
        <a:xfrm>
          <a:off x="4472383" y="181246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 отдела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812464"/>
        <a:ext cx="2584399" cy="604154"/>
      </dsp:txXfrm>
    </dsp:sp>
    <dsp:sp modelId="{25567B7C-E150-4195-B073-99FB77EA8339}">
      <dsp:nvSpPr>
        <dsp:cNvPr id="0" name=""/>
        <dsp:cNvSpPr/>
      </dsp:nvSpPr>
      <dsp:spPr>
        <a:xfrm>
          <a:off x="4472383" y="241661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2416619"/>
        <a:ext cx="2584399" cy="6041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2 788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232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рубля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FDC4A2-A1D3-4355-9EA7-7110CA73F74F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4 650,5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367279"/>
        <a:ext cx="2424410" cy="1697087"/>
      </dsp:txXfrm>
    </dsp:sp>
    <dsp:sp modelId="{46E8DF73-7B6D-4DA2-AFF9-3EA3EE904412}">
      <dsp:nvSpPr>
        <dsp:cNvPr id="0" name=""/>
        <dsp:cNvSpPr/>
      </dsp:nvSpPr>
      <dsp:spPr>
        <a:xfrm rot="5400000">
          <a:off x="3707965" y="-2007260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sz="2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sz="2100" kern="1200" dirty="0"/>
        </a:p>
      </dsp:txBody>
      <dsp:txXfrm rot="5400000">
        <a:off x="3707965" y="-2007260"/>
        <a:ext cx="1575866" cy="5597623"/>
      </dsp:txXfrm>
    </dsp:sp>
    <dsp:sp modelId="{DBF393AE-1A39-4869-A1F7-FC90C3704F37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674,2</a:t>
          </a:r>
          <a:endParaRPr lang="ru-RU" sz="20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2507633"/>
        <a:ext cx="2424410" cy="1697087"/>
      </dsp:txXfrm>
    </dsp:sp>
    <dsp:sp modelId="{671EA223-3499-4E3E-A492-C251B58E7A5D}">
      <dsp:nvSpPr>
        <dsp:cNvPr id="0" name=""/>
        <dsp:cNvSpPr/>
      </dsp:nvSpPr>
      <dsp:spPr>
        <a:xfrm rot="5400000">
          <a:off x="3707965" y="133092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sz="2100" kern="1200" dirty="0"/>
        </a:p>
      </dsp:txBody>
      <dsp:txXfrm rot="5400000">
        <a:off x="3707965" y="133092"/>
        <a:ext cx="1575866" cy="559762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E42D6-A327-49D7-9CF0-4F39C7BCE590}">
      <dsp:nvSpPr>
        <dsp:cNvPr id="0" name=""/>
        <dsp:cNvSpPr/>
      </dsp:nvSpPr>
      <dsp:spPr>
        <a:xfrm rot="10800000">
          <a:off x="416282" y="0"/>
          <a:ext cx="3600398" cy="360039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0D9D2-F5B1-4EF3-8CD4-8D783F223AEC}">
      <dsp:nvSpPr>
        <dsp:cNvPr id="0" name=""/>
        <dsp:cNvSpPr/>
      </dsp:nvSpPr>
      <dsp:spPr>
        <a:xfrm>
          <a:off x="1860915" y="361973"/>
          <a:ext cx="3051393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кредитов от кредитных организаций  13 000,0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 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0915" y="361973"/>
        <a:ext cx="3051393" cy="852281"/>
      </dsp:txXfrm>
    </dsp:sp>
    <dsp:sp modelId="{5943FBF8-3D2A-4B8E-B0F6-352AE796E670}">
      <dsp:nvSpPr>
        <dsp:cNvPr id="0" name=""/>
        <dsp:cNvSpPr/>
      </dsp:nvSpPr>
      <dsp:spPr>
        <a:xfrm>
          <a:off x="2092706" y="1320790"/>
          <a:ext cx="2587811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-75,2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706" y="1320790"/>
        <a:ext cx="2587811" cy="852281"/>
      </dsp:txXfrm>
    </dsp:sp>
    <dsp:sp modelId="{96ADAC03-9343-428B-8B12-01E1BFA564F0}">
      <dsp:nvSpPr>
        <dsp:cNvPr id="0" name=""/>
        <dsp:cNvSpPr/>
      </dsp:nvSpPr>
      <dsp:spPr>
        <a:xfrm>
          <a:off x="1876676" y="2279608"/>
          <a:ext cx="3019870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 -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11 062,8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6676" y="2279608"/>
        <a:ext cx="3019870" cy="852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0.67325</cdr:x>
      <cdr:y>0.11429</cdr:y>
    </cdr:from>
    <cdr:to>
      <cdr:x>0.99925</cdr:x>
      <cdr:y>0.22857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78088" y="288032"/>
          <a:ext cx="14904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0.689</cdr:x>
      <cdr:y>0.17143</cdr:y>
    </cdr:from>
    <cdr:to>
      <cdr:x>1</cdr:x>
      <cdr:y>0.31429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50096" y="432048"/>
          <a:ext cx="14219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2019 год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2019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году сохранилась социальная направленность районного бюджета.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75,59 %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479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12.03.2020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6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chart" Target="../charts/chart12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2019 год (по проекту решения)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="" xmlns:p14="http://schemas.microsoft.com/office/powerpoint/2010/main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2018-2019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2019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2019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2019год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01.01.2020 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621 742,1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751 901,0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750 981,3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33 321,0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33 321,0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253 584,9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318 420,3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318 290,5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344 342,1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384 951,5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384 444,5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13 280,1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15 208,2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15 208,2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-882,0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2019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2019 году составил         751 264,2 тыс. рублей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5536" y="1700808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29395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</a:t>
                      </a:r>
                      <a:r>
                        <a:rPr lang="ru-RU" sz="1200" dirty="0" err="1" smtClean="0"/>
                        <a:t>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860 616,0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1 022 029,8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949 176,2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92,9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110,3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56 901,4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125 005,3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112 700,5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3 688,4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29 078,3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44 854,3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43 492,1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36 095,4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54 142,2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54 142,2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540 414,4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473,1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547 724,0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110 597,8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105 078,4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91 410,7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33 560,9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219,4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58 642,4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20 262,5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19 049,7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15 650,5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15 650,5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2018-2019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</a:t>
            </a:r>
            <a:r>
              <a:rPr lang="ru-RU" sz="2000" dirty="0" smtClean="0">
                <a:solidFill>
                  <a:srgbClr val="006600"/>
                </a:solidFill>
              </a:rPr>
              <a:t>2019 </a:t>
            </a:r>
            <a:r>
              <a:rPr lang="ru-RU" sz="2000" dirty="0" smtClean="0">
                <a:solidFill>
                  <a:srgbClr val="006600"/>
                </a:solidFill>
              </a:rPr>
              <a:t>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620688"/>
          <a:ext cx="835292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="" xmlns:p14="http://schemas.microsoft.com/office/powerpoint/2010/main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сравнению с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годом увеличились на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17 592 тыс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Темп роста составил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104,0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862137"/>
          <a:ext cx="5040560" cy="4015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</a:t>
            </a:r>
            <a:r>
              <a:rPr lang="ru-RU" sz="2000" dirty="0" smtClean="0">
                <a:solidFill>
                  <a:srgbClr val="1F512B"/>
                </a:solidFill>
              </a:rPr>
              <a:t>2019 </a:t>
            </a:r>
            <a:r>
              <a:rPr lang="ru-RU" sz="2000" dirty="0" smtClean="0">
                <a:solidFill>
                  <a:srgbClr val="1F512B"/>
                </a:solidFill>
              </a:rPr>
              <a:t>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949 176,2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1844825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75,59 %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717 407,5 тыс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57,71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2,01%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6,18%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9,63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0,06%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547 724,0 тыс.руб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26 036</a:t>
              </a:r>
              <a:endParaRPr lang="ru-RU" sz="1300" kern="1200" dirty="0" smtClean="0">
                <a:solidFill>
                  <a:schemeClr val="accent2">
                    <a:lumMod val="50000"/>
                  </a:schemeClr>
                </a:solidFill>
              </a:endParaRP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dirty="0" smtClean="0">
                  <a:solidFill>
                    <a:schemeClr val="accent2">
                      <a:lumMod val="50000"/>
                    </a:schemeClr>
                  </a:solidFill>
                </a:rPr>
                <a:t>р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2 170 рублей 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91 410,7</a:t>
            </a:r>
            <a:endParaRPr lang="ru-RU" sz="17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58 642,4 тыс.руб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286000" y="1628800"/>
          <a:ext cx="66064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25.12.2018 № 38 «О районном бюджете на 2019 год и плановый период 2020 и 2021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2019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11 декабря 2018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2019 год назначены на 15 мая 2020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5 324,7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 1 862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01.01.2020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8 122,0 тыс.руб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01.01.2019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6 184,8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231 794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267744" y="1628800"/>
          <a:ext cx="66064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</a:t>
            </a:r>
            <a:r>
              <a:rPr lang="ru-RU" sz="2200" dirty="0" smtClean="0">
                <a:solidFill>
                  <a:srgbClr val="1F512B"/>
                </a:solidFill>
              </a:rPr>
              <a:t>2019 </a:t>
            </a:r>
            <a:r>
              <a:rPr lang="ru-RU" sz="2200" dirty="0" smtClean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(со счет всех источников финансирования)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7250926"/>
              </p:ext>
            </p:extLst>
          </p:nvPr>
        </p:nvGraphicFramePr>
        <p:xfrm>
          <a:off x="323528" y="1340768"/>
          <a:ext cx="8504238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01.01.2020 г</a:t>
                      </a:r>
                      <a:r>
                        <a:rPr lang="ru-RU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468891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492 473,7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117 713,2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4 605,5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5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23 758,1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200,4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5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138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11 498,0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</a:t>
            </a:r>
            <a:r>
              <a:rPr lang="ru-RU" sz="2000" dirty="0" smtClean="0">
                <a:solidFill>
                  <a:srgbClr val="1F512B"/>
                </a:solidFill>
              </a:rPr>
              <a:t>за </a:t>
            </a:r>
            <a:r>
              <a:rPr lang="ru-RU" sz="2000" dirty="0" smtClean="0">
                <a:solidFill>
                  <a:srgbClr val="1F512B"/>
                </a:solidFill>
              </a:rPr>
              <a:t>2019 </a:t>
            </a:r>
            <a:r>
              <a:rPr lang="ru-RU" sz="2000" dirty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(продолжение)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6244371"/>
              </p:ext>
            </p:extLst>
          </p:nvPr>
        </p:nvGraphicFramePr>
        <p:xfrm>
          <a:off x="323528" y="1196753"/>
          <a:ext cx="8504238" cy="4972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5893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01.01.2020 </a:t>
                      </a:r>
                      <a:r>
                        <a:rPr lang="ru-RU" sz="1600" dirty="0" smtClean="0"/>
                        <a:t>г.</a:t>
                      </a:r>
                      <a:endParaRPr lang="ru-RU" sz="1600" dirty="0"/>
                    </a:p>
                  </a:txBody>
                  <a:tcPr/>
                </a:tc>
              </a:tr>
              <a:tr h="70675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3 335,8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048,1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645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444,7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126,9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632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70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792,8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102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"Обращение с отходами, в том числе с твердыми коммунальными отходами на территории Тамбовского района Амурской области на 2019-2025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5 900,6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2019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000" dirty="0" smtClean="0"/>
              <a:t>1</a:t>
            </a:r>
            <a:r>
              <a:rPr lang="ru-RU" sz="1900" dirty="0" smtClean="0"/>
              <a:t>. Наращивание внутреннего налогового потенциала, прежде всего за счет мер по борьбе с «теневым» сектором экономики;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 smtClean="0"/>
              <a:t>2. Совершенствование районных нормативно-правовых актов о налогах, мониторинг их соответствия федеральному и областному законодательству;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 smtClean="0"/>
              <a:t>3. Активизация мероприятий по снижению задолженности в бюджет предприятий и организаций всех организационно-правовых форм и форм собственности, в том числе в рамках созданных рабочих групп;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 smtClean="0"/>
              <a:t>4. Усиление контроля полноты исчисления и своевременностью перечисления в бюджет налоговыми агентами сумм налога на доходы физических лиц за истекшие годы и текущие налоговые периоды;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900" dirty="0" smtClean="0"/>
              <a:t>5. Усиление мероприятий по повышению собираемости налогов за счет улучшения налогового администрирования:</a:t>
            </a:r>
          </a:p>
          <a:p>
            <a:r>
              <a:rPr lang="ru-RU" sz="1900" dirty="0" smtClean="0"/>
              <a:t>- мониторинг недоимки в разрезе видов налогов, поступающих в местные бюджеты;</a:t>
            </a:r>
          </a:p>
          <a:p>
            <a:r>
              <a:rPr lang="ru-RU" sz="1900" dirty="0" smtClean="0"/>
              <a:t>- совершенствование налогового учета и налоговой статистики;</a:t>
            </a:r>
          </a:p>
          <a:p>
            <a:r>
              <a:rPr lang="ru-RU" sz="1900" dirty="0" smtClean="0"/>
              <a:t>- повышение эффективности контрольной работы;</a:t>
            </a:r>
          </a:p>
          <a:p>
            <a:r>
              <a:rPr lang="ru-RU" sz="1900" dirty="0" smtClean="0"/>
              <a:t>- содействие укреплению налоговой дисциплины;</a:t>
            </a:r>
          </a:p>
          <a:p>
            <a:r>
              <a:rPr lang="ru-RU" sz="1900" dirty="0" smtClean="0"/>
              <a:t>- совершенствование методов информирования налогоплательщиков и проведения работы с ними;</a:t>
            </a:r>
          </a:p>
          <a:p>
            <a:r>
              <a:rPr lang="ru-RU" sz="1900" dirty="0" smtClean="0"/>
              <a:t>- оперативное принятие совместных решений по </a:t>
            </a:r>
            <a:r>
              <a:rPr lang="ru-RU" sz="1900" dirty="0" err="1" smtClean="0"/>
              <a:t>системообразующим</a:t>
            </a:r>
            <a:r>
              <a:rPr lang="ru-RU" sz="1900" dirty="0" smtClean="0"/>
              <a:t> предприятиям района, ухудшающим финансово-экономические показатели для стабилизации их работы и сокращения недоимки по налогам в бюджет района;</a:t>
            </a:r>
          </a:p>
          <a:p>
            <a:r>
              <a:rPr lang="ru-RU" sz="1900" dirty="0" smtClean="0"/>
              <a:t>- совершенствование работы и внедрение системы анализа налогового потенциала от использования имущества и земель всех форм собственности;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2019 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6. Обеспечение стабильности бюджета Тамбовского района, формирующей условия для устойчивого развития и экономического роста;</a:t>
            </a:r>
          </a:p>
          <a:p>
            <a:pPr marL="0" indent="0">
              <a:buNone/>
            </a:pPr>
            <a:r>
              <a:rPr lang="ru-RU" sz="1400" dirty="0" smtClean="0"/>
              <a:t>7. Повышение эффективности бюджетных расходов, формирование бюджетных параметров исходя из необходимости безусловного исполнения действующих расходных обязательств, в том числе с учетом их оптимизации и эффективности исполнения, осуществления взвешенного подхода к принятию новых расходных обязательств и сокращения неэффективных бюджетных расходов;</a:t>
            </a:r>
          </a:p>
          <a:p>
            <a:pPr marL="0" indent="0">
              <a:buNone/>
            </a:pPr>
            <a:r>
              <a:rPr lang="ru-RU" sz="1400" dirty="0" smtClean="0"/>
              <a:t>8. Совершенствование инструментов программно-целевого планирования и управления с учетом приоритетов социально-экономического развития Тамбовского района и реальных финансовых возможностей районного бюджета, развития механизма проектного управления, дальнейшего совершенствования системы оценки эффективности реализации муниципальных программ Тамбовского района (далее - муниципальные программы);</a:t>
            </a:r>
          </a:p>
          <a:p>
            <a:pPr marL="0" indent="0">
              <a:buNone/>
            </a:pPr>
            <a:r>
              <a:rPr lang="ru-RU" sz="1400" dirty="0" smtClean="0"/>
              <a:t>9. Повышение прозрачности и открытости бюджета и бюджетного процесса с целью усиления понимания гражданами реализуемой в Тамбовском районе бюджетной политики.</a:t>
            </a:r>
          </a:p>
        </p:txBody>
      </p:sp>
    </p:spTree>
    <p:extLst>
      <p:ext uri="{BB962C8B-B14F-4D97-AF65-F5344CB8AC3E}">
        <p14:creationId xmlns="" xmlns:p14="http://schemas.microsoft.com/office/powerpoint/2010/main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2019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773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235,4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1 017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163,5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947 314,3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93,1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151 493,3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265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262,5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196 333,0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74,0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742,1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751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901,0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750 981,3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773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235,4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022 029,8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949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176,2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92,9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- 4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866,3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1 861,9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2017-2019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251520" y="1484784"/>
          <a:ext cx="417646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427984" y="1484784"/>
          <a:ext cx="439248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96336" y="177281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2018 год</a:t>
            </a:r>
            <a:endParaRPr lang="ru-RU" sz="1100" b="1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286000" y="3717032"/>
          <a:ext cx="45720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2015-2019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190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395536" y="3501008"/>
          <a:ext cx="8352928" cy="288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186 707,0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265 262,5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196 333,0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109 637,9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118 537,4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117 318,0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7 753,4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7 721,0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12 514,3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17 329,5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15 374,3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2 037,7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17 592,8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64 939,0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36 876,2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35 369,7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49 586,6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11 355,8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4 469,8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678 961,7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</a:t>
                      </a:r>
                      <a:r>
                        <a:rPr lang="ru-RU" sz="12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750 981,3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865 668,7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1 017 163,5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947 314,3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2019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2019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64088" y="1988840"/>
            <a:ext cx="3672408" cy="2232248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2019 году поступление налога на доходы физических лиц в районный бюджет составило 117 318,0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79512" y="1484784"/>
          <a:ext cx="48965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179512" y="1340768"/>
          <a:ext cx="51845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19134</TotalTime>
  <Words>1976</Words>
  <Application>Microsoft Office PowerPoint</Application>
  <PresentationFormat>Экран (4:3)</PresentationFormat>
  <Paragraphs>513</Paragraphs>
  <Slides>24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2019 год (по проекту решения)</vt:lpstr>
      <vt:lpstr>Слайд 2</vt:lpstr>
      <vt:lpstr>Основные направления бюджетной  и налоговой политики в 2019 году</vt:lpstr>
      <vt:lpstr>Основные направления бюджетной  и налоговой политики в 2019 году (продолжение)</vt:lpstr>
      <vt:lpstr>Основные характеристики районного бюджета за 2019 год</vt:lpstr>
      <vt:lpstr>Характеристика доходной части районного бюджета за 2017-2019 годы</vt:lpstr>
      <vt:lpstr>Динамика поступления налоговых и неналоговых доходов в районный бюджет   за 2015-2019 годы, тыс.руб.</vt:lpstr>
      <vt:lpstr>Слайд 8</vt:lpstr>
      <vt:lpstr>Структура налоговых и неналоговых доходов  районного бюджета в 2019 году</vt:lpstr>
      <vt:lpstr>Динамика поступления в 2018-2019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2019 году </vt:lpstr>
      <vt:lpstr>Безвозмездные поступления в районный бюджет в 2019 году (тыс.руб.)</vt:lpstr>
      <vt:lpstr>Слайд 13</vt:lpstr>
      <vt:lpstr>Структура расходов районного бюджета в 2019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2019 году</vt:lpstr>
      <vt:lpstr>Расходы на образование в 2019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2019 год на реализацию муниципальных программ (со счет всех источников финансирования)</vt:lpstr>
      <vt:lpstr>Расходы муниципального образования за 2019 год на реализацию муниципальных программ (продолжение)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648</cp:revision>
  <cp:lastPrinted>2016-03-17T09:45:27Z</cp:lastPrinted>
  <dcterms:created xsi:type="dcterms:W3CDTF">2014-01-10T08:52:59Z</dcterms:created>
  <dcterms:modified xsi:type="dcterms:W3CDTF">2020-03-12T01:54:54Z</dcterms:modified>
</cp:coreProperties>
</file>