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harts/chart14.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4"/>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 id="371" r:id="rId40"/>
    <p:sldId id="372" r:id="rId41"/>
    <p:sldId id="373" r:id="rId42"/>
    <p:sldId id="374" r:id="rId4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EEC8E"/>
    <a:srgbClr val="7EEA60"/>
    <a:srgbClr val="6699FF"/>
    <a:srgbClr val="66CCFF"/>
    <a:srgbClr val="CCFFFF"/>
    <a:srgbClr val="D1FBA7"/>
    <a:srgbClr val="FFFFCC"/>
    <a:srgbClr val="F6ACF8"/>
    <a:srgbClr val="F96F49"/>
    <a:srgbClr val="EF92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hape val="cylinder"/>
        <c:axId val="75547008"/>
        <c:axId val="75548544"/>
        <c:axId val="75169792"/>
      </c:bar3DChart>
      <c:catAx>
        <c:axId val="75547008"/>
        <c:scaling>
          <c:orientation val="minMax"/>
        </c:scaling>
        <c:axPos val="b"/>
        <c:tickLblPos val="nextTo"/>
        <c:crossAx val="75548544"/>
        <c:crosses val="autoZero"/>
        <c:auto val="1"/>
        <c:lblAlgn val="ctr"/>
        <c:lblOffset val="100"/>
      </c:catAx>
      <c:valAx>
        <c:axId val="75548544"/>
        <c:scaling>
          <c:orientation val="minMax"/>
        </c:scaling>
        <c:axPos val="l"/>
        <c:majorGridlines/>
        <c:numFmt formatCode="General" sourceLinked="1"/>
        <c:tickLblPos val="nextTo"/>
        <c:crossAx val="75547008"/>
        <c:crosses val="autoZero"/>
        <c:crossBetween val="between"/>
      </c:valAx>
      <c:serAx>
        <c:axId val="75169792"/>
        <c:scaling>
          <c:orientation val="minMax"/>
        </c:scaling>
        <c:axPos val="b"/>
        <c:tickLblPos val="nextTo"/>
        <c:crossAx val="75548544"/>
        <c:crosses val="autoZero"/>
      </c:serAx>
      <c:spPr>
        <a:noFill/>
        <a:ln w="25400">
          <a:noFill/>
        </a:ln>
      </c:spPr>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Лист3!$B$3</c:f>
              <c:strCache>
                <c:ptCount val="1"/>
                <c:pt idx="0">
                  <c:v>2021</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Лист3!$C$3:$O$3</c:f>
              <c:numCache>
                <c:formatCode>General</c:formatCode>
                <c:ptCount val="13"/>
                <c:pt idx="0">
                  <c:v>116486</c:v>
                </c:pt>
                <c:pt idx="1">
                  <c:v>40</c:v>
                </c:pt>
                <c:pt idx="2">
                  <c:v>3595</c:v>
                </c:pt>
                <c:pt idx="3">
                  <c:v>25766</c:v>
                </c:pt>
                <c:pt idx="4">
                  <c:v>50695</c:v>
                </c:pt>
                <c:pt idx="5">
                  <c:v>632687</c:v>
                </c:pt>
                <c:pt idx="6">
                  <c:v>113274</c:v>
                </c:pt>
                <c:pt idx="7">
                  <c:v>625</c:v>
                </c:pt>
                <c:pt idx="8">
                  <c:v>44545</c:v>
                </c:pt>
                <c:pt idx="9">
                  <c:v>17704</c:v>
                </c:pt>
                <c:pt idx="10">
                  <c:v>1000</c:v>
                </c:pt>
                <c:pt idx="11">
                  <c:v>52</c:v>
                </c:pt>
                <c:pt idx="12">
                  <c:v>19465</c:v>
                </c:pt>
              </c:numCache>
            </c:numRef>
          </c:val>
        </c:ser>
        <c:ser>
          <c:idx val="1"/>
          <c:order val="1"/>
          <c:tx>
            <c:strRef>
              <c:f>Лист3!$B$4</c:f>
              <c:strCache>
                <c:ptCount val="1"/>
                <c:pt idx="0">
                  <c:v>2022</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Лист3!$C$4:$O$4</c:f>
              <c:numCache>
                <c:formatCode>General</c:formatCode>
                <c:ptCount val="13"/>
                <c:pt idx="0">
                  <c:v>110722</c:v>
                </c:pt>
                <c:pt idx="1">
                  <c:v>40</c:v>
                </c:pt>
                <c:pt idx="2">
                  <c:v>3595</c:v>
                </c:pt>
                <c:pt idx="3">
                  <c:v>51568</c:v>
                </c:pt>
                <c:pt idx="4">
                  <c:v>50000</c:v>
                </c:pt>
                <c:pt idx="5">
                  <c:v>665874</c:v>
                </c:pt>
                <c:pt idx="6">
                  <c:v>116235</c:v>
                </c:pt>
                <c:pt idx="7">
                  <c:v>625</c:v>
                </c:pt>
                <c:pt idx="8">
                  <c:v>41061</c:v>
                </c:pt>
                <c:pt idx="9">
                  <c:v>12594</c:v>
                </c:pt>
                <c:pt idx="10">
                  <c:v>1000</c:v>
                </c:pt>
                <c:pt idx="11">
                  <c:v>8</c:v>
                </c:pt>
                <c:pt idx="12">
                  <c:v>19722</c:v>
                </c:pt>
              </c:numCache>
            </c:numRef>
          </c:val>
        </c:ser>
        <c:ser>
          <c:idx val="2"/>
          <c:order val="2"/>
          <c:tx>
            <c:strRef>
              <c:f>Лист3!$B$5</c:f>
              <c:strCache>
                <c:ptCount val="1"/>
                <c:pt idx="0">
                  <c:v>2023</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Лист3!$C$5:$O$5</c:f>
              <c:numCache>
                <c:formatCode>General</c:formatCode>
                <c:ptCount val="13"/>
                <c:pt idx="0">
                  <c:v>110601</c:v>
                </c:pt>
                <c:pt idx="1">
                  <c:v>40</c:v>
                </c:pt>
                <c:pt idx="2">
                  <c:v>3595</c:v>
                </c:pt>
                <c:pt idx="3">
                  <c:v>24450</c:v>
                </c:pt>
                <c:pt idx="4">
                  <c:v>49869</c:v>
                </c:pt>
                <c:pt idx="5">
                  <c:v>623583</c:v>
                </c:pt>
                <c:pt idx="6">
                  <c:v>110698</c:v>
                </c:pt>
                <c:pt idx="7">
                  <c:v>625</c:v>
                </c:pt>
                <c:pt idx="8">
                  <c:v>36396</c:v>
                </c:pt>
                <c:pt idx="9">
                  <c:v>9636</c:v>
                </c:pt>
                <c:pt idx="10">
                  <c:v>1000</c:v>
                </c:pt>
                <c:pt idx="11">
                  <c:v>2</c:v>
                </c:pt>
                <c:pt idx="12">
                  <c:v>19946</c:v>
                </c:pt>
              </c:numCache>
            </c:numRef>
          </c:val>
        </c:ser>
        <c:shape val="box"/>
        <c:axId val="80385920"/>
        <c:axId val="80387456"/>
        <c:axId val="0"/>
      </c:bar3DChart>
      <c:catAx>
        <c:axId val="80385920"/>
        <c:scaling>
          <c:orientation val="minMax"/>
        </c:scaling>
        <c:axPos val="b"/>
        <c:tickLblPos val="nextTo"/>
        <c:crossAx val="80387456"/>
        <c:crosses val="autoZero"/>
        <c:auto val="1"/>
        <c:lblAlgn val="ctr"/>
        <c:lblOffset val="100"/>
      </c:catAx>
      <c:valAx>
        <c:axId val="80387456"/>
        <c:scaling>
          <c:orientation val="minMax"/>
        </c:scaling>
        <c:axPos val="l"/>
        <c:majorGridlines/>
        <c:numFmt formatCode="General" sourceLinked="1"/>
        <c:tickLblPos val="nextTo"/>
        <c:crossAx val="80385920"/>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layout/>
    </c:title>
    <c:plotArea>
      <c:layout/>
      <c:pieChart>
        <c:varyColors val="1"/>
        <c:ser>
          <c:idx val="0"/>
          <c:order val="0"/>
          <c:tx>
            <c:strRef>
              <c:f>Лист4!$B$3</c:f>
              <c:strCache>
                <c:ptCount val="1"/>
                <c:pt idx="0">
                  <c:v>2021</c:v>
                </c:pt>
              </c:strCache>
            </c:strRef>
          </c:tx>
          <c:dLbls>
            <c:dLbl>
              <c:idx val="0"/>
              <c:layout>
                <c:manualLayout>
                  <c:x val="-1.4832601308150645E-2"/>
                  <c:y val="-9.4848590167730881E-3"/>
                </c:manualLayout>
              </c:layout>
              <c:showVal val="1"/>
            </c:dLbl>
            <c:dLbl>
              <c:idx val="4"/>
              <c:layout>
                <c:manualLayout>
                  <c:x val="-5.8413908117020729E-4"/>
                  <c:y val="1.9436827085585463E-2"/>
                </c:manualLayout>
              </c:layout>
              <c:showVal val="1"/>
            </c:dLbl>
            <c:dLbl>
              <c:idx val="5"/>
              <c:layout>
                <c:manualLayout>
                  <c:x val="0.14127693719993561"/>
                  <c:y val="-9.7920289256294646E-2"/>
                </c:manualLayout>
              </c:layout>
              <c:showVal val="1"/>
            </c:dLbl>
            <c:dLbl>
              <c:idx val="6"/>
              <c:layout>
                <c:manualLayout>
                  <c:x val="-2.2123906386701662E-2"/>
                  <c:y val="2.6796077573636643E-2"/>
                </c:manualLayout>
              </c:layout>
              <c:showVal val="1"/>
            </c:dLbl>
            <c:dLbl>
              <c:idx val="8"/>
              <c:layout>
                <c:manualLayout>
                  <c:x val="-1.1984151899434987E-2"/>
                  <c:y val="-1.7443995757660383E-2"/>
                </c:manualLayout>
              </c:layout>
              <c:showVal val="1"/>
            </c:dLbl>
            <c:showVal val="1"/>
            <c:showLeaderLines val="1"/>
          </c:dLbls>
          <c:cat>
            <c:strRef>
              <c:f>Лист4!$C$2:$O$2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Лист4!$C$3:$O$3</c:f>
              <c:numCache>
                <c:formatCode>General</c:formatCode>
                <c:ptCount val="13"/>
                <c:pt idx="0">
                  <c:v>116486</c:v>
                </c:pt>
                <c:pt idx="1">
                  <c:v>40</c:v>
                </c:pt>
                <c:pt idx="2">
                  <c:v>3595</c:v>
                </c:pt>
                <c:pt idx="3">
                  <c:v>25766</c:v>
                </c:pt>
                <c:pt idx="4">
                  <c:v>50695</c:v>
                </c:pt>
                <c:pt idx="5">
                  <c:v>632687</c:v>
                </c:pt>
                <c:pt idx="6">
                  <c:v>113274</c:v>
                </c:pt>
                <c:pt idx="7">
                  <c:v>625</c:v>
                </c:pt>
                <c:pt idx="8">
                  <c:v>44545</c:v>
                </c:pt>
                <c:pt idx="9">
                  <c:v>17704</c:v>
                </c:pt>
                <c:pt idx="10">
                  <c:v>1000</c:v>
                </c:pt>
                <c:pt idx="11">
                  <c:v>52</c:v>
                </c:pt>
                <c:pt idx="12">
                  <c:v>19465</c:v>
                </c:pt>
              </c:numCache>
            </c:numRef>
          </c:val>
        </c:ser>
        <c:firstSliceAng val="0"/>
      </c:pieChart>
    </c:plotArea>
    <c:legend>
      <c:legendPos val="r"/>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104973368326525E-2"/>
          <c:y val="3.3613445378151457E-4"/>
          <c:w val="0.66731336964444854"/>
          <c:h val="0.99966386554621756"/>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33"/>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plotArea>
      <c:layout/>
      <c:ofPieChart>
        <c:ofPieType val="pie"/>
        <c:varyColors val="1"/>
        <c:ser>
          <c:idx val="0"/>
          <c:order val="0"/>
          <c:dLbls>
            <c:dLbl>
              <c:idx val="0"/>
              <c:layout>
                <c:manualLayout>
                  <c:x val="1.294890315812505E-3"/>
                  <c:y val="-5.8133479771632001E-3"/>
                </c:manualLayout>
              </c:layout>
              <c:showVal val="1"/>
            </c:dLbl>
            <c:dLbl>
              <c:idx val="1"/>
              <c:layout>
                <c:manualLayout>
                  <c:x val="-1.5561867474811289E-2"/>
                  <c:y val="-3.6850219499648111E-2"/>
                </c:manualLayout>
              </c:layout>
              <c:showVal val="1"/>
            </c:dLbl>
            <c:dLbl>
              <c:idx val="2"/>
              <c:layout>
                <c:manualLayout>
                  <c:x val="-8.7769718629757253E-3"/>
                  <c:y val="-2.302517381657973E-2"/>
                </c:manualLayout>
              </c:layout>
              <c:showVal val="1"/>
            </c:dLbl>
            <c:dLbl>
              <c:idx val="3"/>
              <c:layout>
                <c:manualLayout>
                  <c:x val="0.19709347227122603"/>
                  <c:y val="5.6850961159134891E-2"/>
                </c:manualLayout>
              </c:layout>
              <c:showVal val="1"/>
            </c:dLbl>
            <c:dLbl>
              <c:idx val="4"/>
              <c:layout>
                <c:manualLayout>
                  <c:x val="-4.5496623513617898E-3"/>
                  <c:y val="-3.238842758720812E-2"/>
                </c:manualLayout>
              </c:layout>
              <c:showVal val="1"/>
            </c:dLbl>
            <c:dLbl>
              <c:idx val="5"/>
              <c:layout>
                <c:manualLayout>
                  <c:x val="3.1195187791471452E-3"/>
                  <c:y val="2.5240092533855975E-3"/>
                </c:manualLayout>
              </c:layout>
              <c:showVal val="1"/>
            </c:dLbl>
            <c:showVal val="1"/>
            <c:showLeaderLines val="1"/>
          </c:dLbls>
          <c:cat>
            <c:strRef>
              <c:f>Лист5!$B$2:$F$2</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Лист5!$B$3:$F$3</c:f>
              <c:numCache>
                <c:formatCode>General</c:formatCode>
                <c:ptCount val="5"/>
                <c:pt idx="0">
                  <c:v>632687</c:v>
                </c:pt>
                <c:pt idx="1">
                  <c:v>113274</c:v>
                </c:pt>
                <c:pt idx="2">
                  <c:v>625</c:v>
                </c:pt>
                <c:pt idx="3">
                  <c:v>44545</c:v>
                </c:pt>
                <c:pt idx="4">
                  <c:v>17704</c:v>
                </c:pt>
              </c:numCache>
            </c:numRef>
          </c:val>
        </c:ser>
        <c:gapWidth val="100"/>
        <c:secondPieSize val="75"/>
        <c:serLines/>
      </c:ofPieChart>
    </c:plotArea>
    <c:legend>
      <c:legendPos val="r"/>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Лист1!$C$2:$G$2</c:f>
              <c:strCache>
                <c:ptCount val="5"/>
                <c:pt idx="0">
                  <c:v>2019 факт</c:v>
                </c:pt>
                <c:pt idx="1">
                  <c:v>2020 ожидаемое</c:v>
                </c:pt>
                <c:pt idx="2">
                  <c:v>2021</c:v>
                </c:pt>
                <c:pt idx="3">
                  <c:v>2022</c:v>
                </c:pt>
                <c:pt idx="4">
                  <c:v>2023</c:v>
                </c:pt>
              </c:strCache>
            </c:strRef>
          </c:cat>
          <c:val>
            <c:numRef>
              <c:f>Лист1!$C$2:$G$2</c:f>
              <c:numCache>
                <c:formatCode>General</c:formatCode>
                <c:ptCount val="5"/>
                <c:pt idx="0">
                  <c:v>0</c:v>
                </c:pt>
                <c:pt idx="1">
                  <c:v>0</c:v>
                </c:pt>
                <c:pt idx="2">
                  <c:v>2021</c:v>
                </c:pt>
                <c:pt idx="3">
                  <c:v>2022</c:v>
                </c:pt>
                <c:pt idx="4">
                  <c:v>2023</c:v>
                </c:pt>
              </c:numCache>
            </c:numRef>
          </c:val>
        </c:ser>
        <c:ser>
          <c:idx val="1"/>
          <c:order val="1"/>
          <c:dLbls>
            <c:showVal val="1"/>
          </c:dLbls>
          <c:cat>
            <c:strRef>
              <c:f>Лист1!$C$2:$G$2</c:f>
              <c:strCache>
                <c:ptCount val="5"/>
                <c:pt idx="0">
                  <c:v>2019 факт</c:v>
                </c:pt>
                <c:pt idx="1">
                  <c:v>2020 ожидаемое</c:v>
                </c:pt>
                <c:pt idx="2">
                  <c:v>2021</c:v>
                </c:pt>
                <c:pt idx="3">
                  <c:v>2022</c:v>
                </c:pt>
                <c:pt idx="4">
                  <c:v>2023</c:v>
                </c:pt>
              </c:strCache>
            </c:strRef>
          </c:cat>
          <c:val>
            <c:numRef>
              <c:f>Лист1!$C$3:$G$3</c:f>
              <c:numCache>
                <c:formatCode>General</c:formatCode>
                <c:ptCount val="5"/>
                <c:pt idx="0">
                  <c:v>492474</c:v>
                </c:pt>
                <c:pt idx="1">
                  <c:v>618668</c:v>
                </c:pt>
                <c:pt idx="2">
                  <c:v>443269</c:v>
                </c:pt>
                <c:pt idx="3">
                  <c:v>482685</c:v>
                </c:pt>
                <c:pt idx="4">
                  <c:v>448193</c:v>
                </c:pt>
              </c:numCache>
            </c:numRef>
          </c:val>
        </c:ser>
        <c:axId val="80632448"/>
        <c:axId val="80634240"/>
      </c:barChart>
      <c:catAx>
        <c:axId val="80632448"/>
        <c:scaling>
          <c:orientation val="minMax"/>
        </c:scaling>
        <c:axPos val="b"/>
        <c:tickLblPos val="nextTo"/>
        <c:crossAx val="80634240"/>
        <c:crosses val="autoZero"/>
        <c:auto val="1"/>
        <c:lblAlgn val="ctr"/>
        <c:lblOffset val="100"/>
      </c:catAx>
      <c:valAx>
        <c:axId val="80634240"/>
        <c:scaling>
          <c:orientation val="minMax"/>
        </c:scaling>
        <c:axPos val="l"/>
        <c:majorGridlines/>
        <c:numFmt formatCode="General" sourceLinked="1"/>
        <c:tickLblPos val="nextTo"/>
        <c:crossAx val="80632448"/>
        <c:crosses val="autoZero"/>
        <c:crossBetween val="between"/>
      </c:valAx>
      <c:spPr>
        <a:noFill/>
        <a:ln w="25400">
          <a:noFill/>
        </a:ln>
      </c:spPr>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plotArea>
      <c:layout/>
      <c:barChart>
        <c:barDir val="bar"/>
        <c:grouping val="clustered"/>
        <c:ser>
          <c:idx val="0"/>
          <c:order val="0"/>
          <c:tx>
            <c:strRef>
              <c:f>Лист1!$B$2</c:f>
              <c:strCache>
                <c:ptCount val="1"/>
                <c:pt idx="0">
                  <c:v>Субсидии АУ. БУ на выполнение муниципального задания</c:v>
                </c:pt>
              </c:strCache>
            </c:strRef>
          </c:tx>
          <c:dLbls>
            <c:showVal val="1"/>
          </c:dLbls>
          <c:cat>
            <c:numRef>
              <c:f>Лист1!$A$3:$A$5</c:f>
              <c:numCache>
                <c:formatCode>General</c:formatCode>
                <c:ptCount val="3"/>
                <c:pt idx="0">
                  <c:v>2021</c:v>
                </c:pt>
                <c:pt idx="1">
                  <c:v>2022</c:v>
                </c:pt>
                <c:pt idx="2">
                  <c:v>2023</c:v>
                </c:pt>
              </c:numCache>
            </c:numRef>
          </c:cat>
          <c:val>
            <c:numRef>
              <c:f>Лист1!$B$3:$B$5</c:f>
              <c:numCache>
                <c:formatCode>General</c:formatCode>
                <c:ptCount val="3"/>
                <c:pt idx="0">
                  <c:v>692569</c:v>
                </c:pt>
                <c:pt idx="1">
                  <c:v>718948</c:v>
                </c:pt>
                <c:pt idx="2">
                  <c:v>729603</c:v>
                </c:pt>
              </c:numCache>
            </c:numRef>
          </c:val>
        </c:ser>
        <c:ser>
          <c:idx val="1"/>
          <c:order val="1"/>
          <c:tx>
            <c:strRef>
              <c:f>Лист1!$C$2</c:f>
              <c:strCache>
                <c:ptCount val="1"/>
                <c:pt idx="0">
                  <c:v>Расходы всего</c:v>
                </c:pt>
              </c:strCache>
            </c:strRef>
          </c:tx>
          <c:dLbls>
            <c:showVal val="1"/>
          </c:dLbls>
          <c:cat>
            <c:numRef>
              <c:f>Лист1!$A$3:$A$5</c:f>
              <c:numCache>
                <c:formatCode>General</c:formatCode>
                <c:ptCount val="3"/>
                <c:pt idx="0">
                  <c:v>2021</c:v>
                </c:pt>
                <c:pt idx="1">
                  <c:v>2022</c:v>
                </c:pt>
                <c:pt idx="2">
                  <c:v>2023</c:v>
                </c:pt>
              </c:numCache>
            </c:numRef>
          </c:cat>
          <c:val>
            <c:numRef>
              <c:f>Лист1!$C$3:$C$5</c:f>
              <c:numCache>
                <c:formatCode>General</c:formatCode>
                <c:ptCount val="3"/>
                <c:pt idx="0">
                  <c:v>1025934</c:v>
                </c:pt>
                <c:pt idx="1">
                  <c:v>1073045</c:v>
                </c:pt>
                <c:pt idx="2">
                  <c:v>990441</c:v>
                </c:pt>
              </c:numCache>
            </c:numRef>
          </c:val>
        </c:ser>
        <c:axId val="80680064"/>
        <c:axId val="80681600"/>
      </c:barChart>
      <c:catAx>
        <c:axId val="80680064"/>
        <c:scaling>
          <c:orientation val="minMax"/>
        </c:scaling>
        <c:axPos val="l"/>
        <c:numFmt formatCode="General" sourceLinked="1"/>
        <c:tickLblPos val="nextTo"/>
        <c:crossAx val="80681600"/>
        <c:crosses val="autoZero"/>
        <c:auto val="1"/>
        <c:lblAlgn val="ctr"/>
        <c:lblOffset val="100"/>
      </c:catAx>
      <c:valAx>
        <c:axId val="80681600"/>
        <c:scaling>
          <c:orientation val="minMax"/>
        </c:scaling>
        <c:axPos val="b"/>
        <c:majorGridlines/>
        <c:numFmt formatCode="General" sourceLinked="1"/>
        <c:tickLblPos val="nextTo"/>
        <c:crossAx val="80680064"/>
        <c:crosses val="autoZero"/>
        <c:crossBetween val="between"/>
      </c:valAx>
    </c:plotArea>
    <c:legend>
      <c:legendPos val="r"/>
      <c:layout/>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Лист2!$A$3</c:f>
              <c:strCache>
                <c:ptCount val="1"/>
                <c:pt idx="0">
                  <c:v>2021</c:v>
                </c:pt>
              </c:strCache>
            </c:strRef>
          </c:tx>
          <c:dLbls>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Лист2!$B$3:$E$3</c:f>
              <c:numCache>
                <c:formatCode>General</c:formatCode>
                <c:ptCount val="4"/>
                <c:pt idx="0">
                  <c:v>557743</c:v>
                </c:pt>
                <c:pt idx="1">
                  <c:v>118484</c:v>
                </c:pt>
                <c:pt idx="2">
                  <c:v>15342</c:v>
                </c:pt>
                <c:pt idx="3">
                  <c:v>1000</c:v>
                </c:pt>
              </c:numCache>
            </c:numRef>
          </c:val>
        </c:ser>
        <c:ser>
          <c:idx val="1"/>
          <c:order val="1"/>
          <c:tx>
            <c:strRef>
              <c:f>Лист2!$A$4</c:f>
              <c:strCache>
                <c:ptCount val="1"/>
                <c:pt idx="0">
                  <c:v>2022</c:v>
                </c:pt>
              </c:strCache>
            </c:strRef>
          </c:tx>
          <c:dLbls>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Лист2!$B$4:$E$4</c:f>
              <c:numCache>
                <c:formatCode>General</c:formatCode>
                <c:ptCount val="4"/>
                <c:pt idx="0">
                  <c:v>592191</c:v>
                </c:pt>
                <c:pt idx="1">
                  <c:v>118484</c:v>
                </c:pt>
                <c:pt idx="2">
                  <c:v>7273</c:v>
                </c:pt>
                <c:pt idx="3">
                  <c:v>1000</c:v>
                </c:pt>
              </c:numCache>
            </c:numRef>
          </c:val>
        </c:ser>
        <c:ser>
          <c:idx val="2"/>
          <c:order val="2"/>
          <c:tx>
            <c:strRef>
              <c:f>Лист2!$A$5</c:f>
              <c:strCache>
                <c:ptCount val="1"/>
                <c:pt idx="0">
                  <c:v>2023</c:v>
                </c:pt>
              </c:strCache>
            </c:strRef>
          </c:tx>
          <c:dLbls>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Лист2!$B$5:$E$5</c:f>
              <c:numCache>
                <c:formatCode>General</c:formatCode>
                <c:ptCount val="4"/>
                <c:pt idx="0">
                  <c:v>602846</c:v>
                </c:pt>
                <c:pt idx="1">
                  <c:v>118484</c:v>
                </c:pt>
                <c:pt idx="2">
                  <c:v>7273</c:v>
                </c:pt>
                <c:pt idx="3">
                  <c:v>1000</c:v>
                </c:pt>
              </c:numCache>
            </c:numRef>
          </c:val>
        </c:ser>
        <c:shape val="box"/>
        <c:axId val="80742656"/>
        <c:axId val="80760832"/>
        <c:axId val="0"/>
      </c:bar3DChart>
      <c:catAx>
        <c:axId val="80742656"/>
        <c:scaling>
          <c:orientation val="minMax"/>
        </c:scaling>
        <c:axPos val="b"/>
        <c:tickLblPos val="nextTo"/>
        <c:crossAx val="80760832"/>
        <c:crosses val="autoZero"/>
        <c:auto val="1"/>
        <c:lblAlgn val="ctr"/>
        <c:lblOffset val="100"/>
      </c:catAx>
      <c:valAx>
        <c:axId val="80760832"/>
        <c:scaling>
          <c:orientation val="minMax"/>
        </c:scaling>
        <c:axPos val="l"/>
        <c:majorGridlines/>
        <c:numFmt formatCode="General" sourceLinked="1"/>
        <c:tickLblPos val="nextTo"/>
        <c:crossAx val="80742656"/>
        <c:crosses val="autoZero"/>
        <c:crossBetween val="between"/>
      </c:valAx>
    </c:plotArea>
    <c:legend>
      <c:legendPos val="r"/>
      <c:layout/>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Лист3!$A$3</c:f>
              <c:strCache>
                <c:ptCount val="1"/>
                <c:pt idx="0">
                  <c:v>бюджетные кредиты</c:v>
                </c:pt>
              </c:strCache>
            </c:strRef>
          </c:tx>
          <c:dLbls>
            <c:txPr>
              <a:bodyPr rot="-5400000" vert="horz"/>
              <a:lstStyle/>
              <a:p>
                <a:pPr>
                  <a:defRPr/>
                </a:pPr>
                <a:endParaRPr lang="ru-RU"/>
              </a:p>
            </c:txPr>
            <c:showVal val="1"/>
          </c:dLbls>
          <c:cat>
            <c:numRef>
              <c:f>Лист3!$B$2:$F$2</c:f>
              <c:numCache>
                <c:formatCode>General</c:formatCode>
                <c:ptCount val="5"/>
                <c:pt idx="0">
                  <c:v>2019</c:v>
                </c:pt>
                <c:pt idx="1">
                  <c:v>2020</c:v>
                </c:pt>
                <c:pt idx="2">
                  <c:v>2021</c:v>
                </c:pt>
                <c:pt idx="3">
                  <c:v>2022</c:v>
                </c:pt>
                <c:pt idx="4">
                  <c:v>2023</c:v>
                </c:pt>
              </c:numCache>
            </c:numRef>
          </c:cat>
          <c:val>
            <c:numRef>
              <c:f>Лист3!$B$3:$F$3</c:f>
              <c:numCache>
                <c:formatCode>General</c:formatCode>
                <c:ptCount val="5"/>
                <c:pt idx="0">
                  <c:v>0</c:v>
                </c:pt>
                <c:pt idx="1">
                  <c:v>7971</c:v>
                </c:pt>
                <c:pt idx="2">
                  <c:v>4885</c:v>
                </c:pt>
                <c:pt idx="3">
                  <c:v>1799</c:v>
                </c:pt>
                <c:pt idx="4">
                  <c:v>0</c:v>
                </c:pt>
              </c:numCache>
            </c:numRef>
          </c:val>
        </c:ser>
        <c:ser>
          <c:idx val="1"/>
          <c:order val="1"/>
          <c:tx>
            <c:strRef>
              <c:f>Лист3!$A$4</c:f>
              <c:strCache>
                <c:ptCount val="1"/>
                <c:pt idx="0">
                  <c:v>коммерческие кредиты</c:v>
                </c:pt>
              </c:strCache>
            </c:strRef>
          </c:tx>
          <c:dLbls>
            <c:txPr>
              <a:bodyPr rot="-5400000" vert="horz"/>
              <a:lstStyle/>
              <a:p>
                <a:pPr>
                  <a:defRPr/>
                </a:pPr>
                <a:endParaRPr lang="ru-RU"/>
              </a:p>
            </c:txPr>
            <c:showVal val="1"/>
          </c:dLbls>
          <c:cat>
            <c:numRef>
              <c:f>Лист3!$B$2:$F$2</c:f>
              <c:numCache>
                <c:formatCode>General</c:formatCode>
                <c:ptCount val="5"/>
                <c:pt idx="0">
                  <c:v>2019</c:v>
                </c:pt>
                <c:pt idx="1">
                  <c:v>2020</c:v>
                </c:pt>
                <c:pt idx="2">
                  <c:v>2021</c:v>
                </c:pt>
                <c:pt idx="3">
                  <c:v>2022</c:v>
                </c:pt>
                <c:pt idx="4">
                  <c:v>2023</c:v>
                </c:pt>
              </c:numCache>
            </c:numRef>
          </c:cat>
          <c:val>
            <c:numRef>
              <c:f>Лист3!$B$4:$F$4</c:f>
              <c:numCache>
                <c:formatCode>General</c:formatCode>
                <c:ptCount val="5"/>
                <c:pt idx="0">
                  <c:v>8122</c:v>
                </c:pt>
                <c:pt idx="1">
                  <c:v>1160</c:v>
                </c:pt>
                <c:pt idx="2">
                  <c:v>0</c:v>
                </c:pt>
                <c:pt idx="3">
                  <c:v>0</c:v>
                </c:pt>
                <c:pt idx="4">
                  <c:v>0</c:v>
                </c:pt>
              </c:numCache>
            </c:numRef>
          </c:val>
        </c:ser>
        <c:shape val="cylinder"/>
        <c:axId val="80803328"/>
        <c:axId val="80804864"/>
        <c:axId val="0"/>
      </c:bar3DChart>
      <c:catAx>
        <c:axId val="80803328"/>
        <c:scaling>
          <c:orientation val="minMax"/>
        </c:scaling>
        <c:axPos val="b"/>
        <c:numFmt formatCode="General" sourceLinked="1"/>
        <c:tickLblPos val="nextTo"/>
        <c:crossAx val="80804864"/>
        <c:crosses val="autoZero"/>
        <c:auto val="1"/>
        <c:lblAlgn val="ctr"/>
        <c:lblOffset val="100"/>
      </c:catAx>
      <c:valAx>
        <c:axId val="80804864"/>
        <c:scaling>
          <c:orientation val="minMax"/>
        </c:scaling>
        <c:axPos val="l"/>
        <c:majorGridlines/>
        <c:numFmt formatCode="General" sourceLinked="1"/>
        <c:tickLblPos val="nextTo"/>
        <c:crossAx val="80803328"/>
        <c:crosses val="autoZero"/>
        <c:crossBetween val="between"/>
      </c:valAx>
    </c:plotArea>
    <c:legend>
      <c:legendPos val="r"/>
      <c:layout/>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1"/>
          <c:order val="0"/>
          <c:dLbls>
            <c:showVal val="1"/>
          </c:dLbls>
          <c:cat>
            <c:numRef>
              <c:f>Лист4!$C$2:$G$2</c:f>
              <c:numCache>
                <c:formatCode>General</c:formatCode>
                <c:ptCount val="5"/>
                <c:pt idx="0">
                  <c:v>2019</c:v>
                </c:pt>
                <c:pt idx="1">
                  <c:v>2020</c:v>
                </c:pt>
                <c:pt idx="2">
                  <c:v>2021</c:v>
                </c:pt>
                <c:pt idx="3">
                  <c:v>2022</c:v>
                </c:pt>
                <c:pt idx="4">
                  <c:v>2023</c:v>
                </c:pt>
              </c:numCache>
            </c:numRef>
          </c:cat>
          <c:val>
            <c:numRef>
              <c:f>Лист4!$C$3:$G$3</c:f>
              <c:numCache>
                <c:formatCode>General</c:formatCode>
                <c:ptCount val="5"/>
                <c:pt idx="0">
                  <c:v>886</c:v>
                </c:pt>
                <c:pt idx="1">
                  <c:v>424</c:v>
                </c:pt>
                <c:pt idx="2">
                  <c:v>52</c:v>
                </c:pt>
                <c:pt idx="3">
                  <c:v>8</c:v>
                </c:pt>
                <c:pt idx="4">
                  <c:v>2</c:v>
                </c:pt>
              </c:numCache>
            </c:numRef>
          </c:val>
        </c:ser>
        <c:axId val="82007552"/>
        <c:axId val="82009088"/>
      </c:barChart>
      <c:catAx>
        <c:axId val="82007552"/>
        <c:scaling>
          <c:orientation val="minMax"/>
        </c:scaling>
        <c:axPos val="b"/>
        <c:numFmt formatCode="General" sourceLinked="1"/>
        <c:tickLblPos val="nextTo"/>
        <c:crossAx val="82009088"/>
        <c:crosses val="autoZero"/>
        <c:auto val="1"/>
        <c:lblAlgn val="ctr"/>
        <c:lblOffset val="100"/>
      </c:catAx>
      <c:valAx>
        <c:axId val="82009088"/>
        <c:scaling>
          <c:orientation val="minMax"/>
        </c:scaling>
        <c:axPos val="l"/>
        <c:majorGridlines/>
        <c:numFmt formatCode="General" sourceLinked="1"/>
        <c:tickLblPos val="nextTo"/>
        <c:crossAx val="82007552"/>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2020 ожидаемое</c:v>
                </c:pt>
                <c:pt idx="1">
                  <c:v>2021</c:v>
                </c:pt>
                <c:pt idx="2">
                  <c:v>2022</c:v>
                </c:pt>
                <c:pt idx="3">
                  <c:v>2023</c:v>
                </c:pt>
              </c:strCache>
            </c:strRef>
          </c:cat>
          <c:val>
            <c:numRef>
              <c:f>Лист1!$B$3:$E$3</c:f>
              <c:numCache>
                <c:formatCode>General</c:formatCode>
                <c:ptCount val="4"/>
                <c:pt idx="0">
                  <c:v>208884</c:v>
                </c:pt>
                <c:pt idx="1">
                  <c:v>203542</c:v>
                </c:pt>
                <c:pt idx="2">
                  <c:v>217084</c:v>
                </c:pt>
                <c:pt idx="3">
                  <c:v>225376</c:v>
                </c:pt>
              </c:numCache>
            </c:numRef>
          </c:val>
        </c:ser>
        <c:ser>
          <c:idx val="1"/>
          <c:order val="1"/>
          <c:tx>
            <c:strRef>
              <c:f>Лист1!$A$4</c:f>
              <c:strCache>
                <c:ptCount val="1"/>
                <c:pt idx="0">
                  <c:v>безвозмездные поступления</c:v>
                </c:pt>
              </c:strCache>
            </c:strRef>
          </c:tx>
          <c:cat>
            <c:strRef>
              <c:f>Лист1!$B$2:$E$2</c:f>
              <c:strCache>
                <c:ptCount val="4"/>
                <c:pt idx="0">
                  <c:v>2020 ожидаемое</c:v>
                </c:pt>
                <c:pt idx="1">
                  <c:v>2021</c:v>
                </c:pt>
                <c:pt idx="2">
                  <c:v>2022</c:v>
                </c:pt>
                <c:pt idx="3">
                  <c:v>2023</c:v>
                </c:pt>
              </c:strCache>
            </c:strRef>
          </c:cat>
          <c:val>
            <c:numRef>
              <c:f>Лист1!$B$4:$E$4</c:f>
              <c:numCache>
                <c:formatCode>General</c:formatCode>
                <c:ptCount val="4"/>
                <c:pt idx="0">
                  <c:v>836578</c:v>
                </c:pt>
                <c:pt idx="1">
                  <c:v>822393</c:v>
                </c:pt>
                <c:pt idx="2">
                  <c:v>862214</c:v>
                </c:pt>
                <c:pt idx="3">
                  <c:v>776932</c:v>
                </c:pt>
              </c:numCache>
            </c:numRef>
          </c:val>
        </c:ser>
        <c:shape val="cylinder"/>
        <c:axId val="75185536"/>
        <c:axId val="75195520"/>
        <c:axId val="75172032"/>
      </c:bar3DChart>
      <c:catAx>
        <c:axId val="75185536"/>
        <c:scaling>
          <c:orientation val="minMax"/>
        </c:scaling>
        <c:axPos val="b"/>
        <c:tickLblPos val="nextTo"/>
        <c:crossAx val="75195520"/>
        <c:crosses val="autoZero"/>
        <c:auto val="1"/>
        <c:lblAlgn val="ctr"/>
        <c:lblOffset val="100"/>
      </c:catAx>
      <c:valAx>
        <c:axId val="75195520"/>
        <c:scaling>
          <c:orientation val="minMax"/>
        </c:scaling>
        <c:axPos val="l"/>
        <c:majorGridlines/>
        <c:numFmt formatCode="General" sourceLinked="1"/>
        <c:tickLblPos val="nextTo"/>
        <c:crossAx val="75185536"/>
        <c:crosses val="autoZero"/>
        <c:crossBetween val="between"/>
      </c:valAx>
      <c:serAx>
        <c:axId val="75172032"/>
        <c:scaling>
          <c:orientation val="minMax"/>
        </c:scaling>
        <c:delete val="1"/>
        <c:axPos val="b"/>
        <c:tickLblPos val="none"/>
        <c:crossAx val="75195520"/>
        <c:crosses val="autoZero"/>
      </c:ser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1"/>
          <c:order val="0"/>
          <c:dLbls>
            <c:showVal val="1"/>
          </c:dLbls>
          <c:cat>
            <c:strRef>
              <c:f>Лист1!$B$2:$F$2</c:f>
              <c:strCache>
                <c:ptCount val="5"/>
                <c:pt idx="0">
                  <c:v>2019 факт</c:v>
                </c:pt>
                <c:pt idx="1">
                  <c:v>2020 ожидаемое</c:v>
                </c:pt>
                <c:pt idx="2">
                  <c:v>2021</c:v>
                </c:pt>
                <c:pt idx="3">
                  <c:v>2022</c:v>
                </c:pt>
                <c:pt idx="4">
                  <c:v>2023</c:v>
                </c:pt>
              </c:strCache>
            </c:strRef>
          </c:cat>
          <c:val>
            <c:numRef>
              <c:f>Лист1!$B$3:$F$3</c:f>
              <c:numCache>
                <c:formatCode>General</c:formatCode>
                <c:ptCount val="5"/>
                <c:pt idx="0">
                  <c:v>196333</c:v>
                </c:pt>
                <c:pt idx="1">
                  <c:v>208884</c:v>
                </c:pt>
                <c:pt idx="2">
                  <c:v>203542</c:v>
                </c:pt>
                <c:pt idx="3">
                  <c:v>217084</c:v>
                </c:pt>
                <c:pt idx="4">
                  <c:v>225376</c:v>
                </c:pt>
              </c:numCache>
            </c:numRef>
          </c:val>
        </c:ser>
        <c:axId val="75115136"/>
        <c:axId val="75207040"/>
      </c:barChart>
      <c:catAx>
        <c:axId val="75115136"/>
        <c:scaling>
          <c:orientation val="minMax"/>
        </c:scaling>
        <c:axPos val="b"/>
        <c:tickLblPos val="nextTo"/>
        <c:crossAx val="75207040"/>
        <c:crosses val="autoZero"/>
        <c:auto val="1"/>
        <c:lblAlgn val="ctr"/>
        <c:lblOffset val="100"/>
      </c:catAx>
      <c:valAx>
        <c:axId val="75207040"/>
        <c:scaling>
          <c:orientation val="minMax"/>
        </c:scaling>
        <c:axPos val="l"/>
        <c:majorGridlines/>
        <c:numFmt formatCode="General" sourceLinked="1"/>
        <c:tickLblPos val="nextTo"/>
        <c:crossAx val="7511513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Лист2!$J$2</c:f>
              <c:strCache>
                <c:ptCount val="1"/>
                <c:pt idx="0">
                  <c:v>НДФЛ</c:v>
                </c:pt>
              </c:strCache>
            </c:strRef>
          </c:tx>
          <c:cat>
            <c:strRef>
              <c:f>Лист2!$I$3:$I$7</c:f>
              <c:strCache>
                <c:ptCount val="5"/>
                <c:pt idx="0">
                  <c:v>2019 факт</c:v>
                </c:pt>
                <c:pt idx="1">
                  <c:v>2020 ожидаемое</c:v>
                </c:pt>
                <c:pt idx="2">
                  <c:v>2021</c:v>
                </c:pt>
                <c:pt idx="3">
                  <c:v>2022</c:v>
                </c:pt>
                <c:pt idx="4">
                  <c:v>2023</c:v>
                </c:pt>
              </c:strCache>
            </c:strRef>
          </c:cat>
          <c:val>
            <c:numRef>
              <c:f>Лист2!$J$3:$J$7</c:f>
              <c:numCache>
                <c:formatCode>General</c:formatCode>
                <c:ptCount val="5"/>
                <c:pt idx="0">
                  <c:v>117318</c:v>
                </c:pt>
                <c:pt idx="1">
                  <c:v>132119</c:v>
                </c:pt>
                <c:pt idx="2">
                  <c:v>144719</c:v>
                </c:pt>
                <c:pt idx="3">
                  <c:v>157135</c:v>
                </c:pt>
                <c:pt idx="4">
                  <c:v>165113</c:v>
                </c:pt>
              </c:numCache>
            </c:numRef>
          </c:val>
        </c:ser>
        <c:ser>
          <c:idx val="1"/>
          <c:order val="1"/>
          <c:tx>
            <c:strRef>
              <c:f>Лист2!$K$2</c:f>
              <c:strCache>
                <c:ptCount val="1"/>
                <c:pt idx="0">
                  <c:v>акцизы</c:v>
                </c:pt>
              </c:strCache>
            </c:strRef>
          </c:tx>
          <c:cat>
            <c:strRef>
              <c:f>Лист2!$I$3:$I$7</c:f>
              <c:strCache>
                <c:ptCount val="5"/>
                <c:pt idx="0">
                  <c:v>2019 факт</c:v>
                </c:pt>
                <c:pt idx="1">
                  <c:v>2020 ожидаемое</c:v>
                </c:pt>
                <c:pt idx="2">
                  <c:v>2021</c:v>
                </c:pt>
                <c:pt idx="3">
                  <c:v>2022</c:v>
                </c:pt>
                <c:pt idx="4">
                  <c:v>2023</c:v>
                </c:pt>
              </c:strCache>
            </c:strRef>
          </c:cat>
          <c:val>
            <c:numRef>
              <c:f>Лист2!$K$3:$K$7</c:f>
              <c:numCache>
                <c:formatCode>General</c:formatCode>
                <c:ptCount val="5"/>
                <c:pt idx="0">
                  <c:v>7721</c:v>
                </c:pt>
                <c:pt idx="1">
                  <c:v>7965</c:v>
                </c:pt>
                <c:pt idx="2">
                  <c:v>7885</c:v>
                </c:pt>
                <c:pt idx="3">
                  <c:v>8539</c:v>
                </c:pt>
                <c:pt idx="4">
                  <c:v>8539</c:v>
                </c:pt>
              </c:numCache>
            </c:numRef>
          </c:val>
        </c:ser>
        <c:ser>
          <c:idx val="2"/>
          <c:order val="2"/>
          <c:tx>
            <c:strRef>
              <c:f>Лист2!$L$2</c:f>
              <c:strCache>
                <c:ptCount val="1"/>
                <c:pt idx="0">
                  <c:v>УСН</c:v>
                </c:pt>
              </c:strCache>
            </c:strRef>
          </c:tx>
          <c:cat>
            <c:strRef>
              <c:f>Лист2!$I$3:$I$7</c:f>
              <c:strCache>
                <c:ptCount val="5"/>
                <c:pt idx="0">
                  <c:v>2019 факт</c:v>
                </c:pt>
                <c:pt idx="1">
                  <c:v>2020 ожидаемое</c:v>
                </c:pt>
                <c:pt idx="2">
                  <c:v>2021</c:v>
                </c:pt>
                <c:pt idx="3">
                  <c:v>2022</c:v>
                </c:pt>
                <c:pt idx="4">
                  <c:v>2023</c:v>
                </c:pt>
              </c:strCache>
            </c:strRef>
          </c:cat>
          <c:val>
            <c:numRef>
              <c:f>Лист2!$L$3:$L$7</c:f>
              <c:numCache>
                <c:formatCode>General</c:formatCode>
                <c:ptCount val="5"/>
                <c:pt idx="0">
                  <c:v>2497</c:v>
                </c:pt>
                <c:pt idx="1">
                  <c:v>2507</c:v>
                </c:pt>
                <c:pt idx="2">
                  <c:v>9964</c:v>
                </c:pt>
                <c:pt idx="3">
                  <c:v>11990</c:v>
                </c:pt>
                <c:pt idx="4">
                  <c:v>12278</c:v>
                </c:pt>
              </c:numCache>
            </c:numRef>
          </c:val>
        </c:ser>
        <c:ser>
          <c:idx val="3"/>
          <c:order val="3"/>
          <c:tx>
            <c:strRef>
              <c:f>Лист2!$M$2</c:f>
              <c:strCache>
                <c:ptCount val="1"/>
                <c:pt idx="0">
                  <c:v>ЕНВД</c:v>
                </c:pt>
              </c:strCache>
            </c:strRef>
          </c:tx>
          <c:cat>
            <c:strRef>
              <c:f>Лист2!$I$3:$I$7</c:f>
              <c:strCache>
                <c:ptCount val="5"/>
                <c:pt idx="0">
                  <c:v>2019 факт</c:v>
                </c:pt>
                <c:pt idx="1">
                  <c:v>2020 ожидаемое</c:v>
                </c:pt>
                <c:pt idx="2">
                  <c:v>2021</c:v>
                </c:pt>
                <c:pt idx="3">
                  <c:v>2022</c:v>
                </c:pt>
                <c:pt idx="4">
                  <c:v>2023</c:v>
                </c:pt>
              </c:strCache>
            </c:strRef>
          </c:cat>
          <c:val>
            <c:numRef>
              <c:f>Лист2!$M$3:$M$7</c:f>
              <c:numCache>
                <c:formatCode>General</c:formatCode>
                <c:ptCount val="5"/>
                <c:pt idx="0">
                  <c:v>9153</c:v>
                </c:pt>
                <c:pt idx="1">
                  <c:v>7967</c:v>
                </c:pt>
                <c:pt idx="2">
                  <c:v>2391</c:v>
                </c:pt>
                <c:pt idx="3">
                  <c:v>141</c:v>
                </c:pt>
                <c:pt idx="4">
                  <c:v>130</c:v>
                </c:pt>
              </c:numCache>
            </c:numRef>
          </c:val>
        </c:ser>
        <c:ser>
          <c:idx val="4"/>
          <c:order val="4"/>
          <c:tx>
            <c:strRef>
              <c:f>Лист2!$N$2</c:f>
              <c:strCache>
                <c:ptCount val="1"/>
                <c:pt idx="0">
                  <c:v>ЕСХН</c:v>
                </c:pt>
              </c:strCache>
            </c:strRef>
          </c:tx>
          <c:cat>
            <c:strRef>
              <c:f>Лист2!$I$3:$I$7</c:f>
              <c:strCache>
                <c:ptCount val="5"/>
                <c:pt idx="0">
                  <c:v>2019 факт</c:v>
                </c:pt>
                <c:pt idx="1">
                  <c:v>2020 ожидаемое</c:v>
                </c:pt>
                <c:pt idx="2">
                  <c:v>2021</c:v>
                </c:pt>
                <c:pt idx="3">
                  <c:v>2022</c:v>
                </c:pt>
                <c:pt idx="4">
                  <c:v>2023</c:v>
                </c:pt>
              </c:strCache>
            </c:strRef>
          </c:cat>
          <c:val>
            <c:numRef>
              <c:f>Лист2!$N$3:$N$7</c:f>
              <c:numCache>
                <c:formatCode>General</c:formatCode>
                <c:ptCount val="5"/>
                <c:pt idx="0">
                  <c:v>3704</c:v>
                </c:pt>
                <c:pt idx="1">
                  <c:v>8444</c:v>
                </c:pt>
                <c:pt idx="2">
                  <c:v>2728</c:v>
                </c:pt>
                <c:pt idx="3">
                  <c:v>3386</c:v>
                </c:pt>
                <c:pt idx="4">
                  <c:v>3386</c:v>
                </c:pt>
              </c:numCache>
            </c:numRef>
          </c:val>
        </c:ser>
        <c:ser>
          <c:idx val="5"/>
          <c:order val="5"/>
          <c:tx>
            <c:strRef>
              <c:f>Лист2!$O$2</c:f>
              <c:strCache>
                <c:ptCount val="1"/>
                <c:pt idx="0">
                  <c:v>госпошлина</c:v>
                </c:pt>
              </c:strCache>
            </c:strRef>
          </c:tx>
          <c:cat>
            <c:strRef>
              <c:f>Лист2!$I$3:$I$7</c:f>
              <c:strCache>
                <c:ptCount val="5"/>
                <c:pt idx="0">
                  <c:v>2019 факт</c:v>
                </c:pt>
                <c:pt idx="1">
                  <c:v>2020 ожидаемое</c:v>
                </c:pt>
                <c:pt idx="2">
                  <c:v>2021</c:v>
                </c:pt>
                <c:pt idx="3">
                  <c:v>2022</c:v>
                </c:pt>
                <c:pt idx="4">
                  <c:v>2023</c:v>
                </c:pt>
              </c:strCache>
            </c:strRef>
          </c:cat>
          <c:val>
            <c:numRef>
              <c:f>Лист2!$O$3:$O$7</c:f>
              <c:numCache>
                <c:formatCode>General</c:formatCode>
                <c:ptCount val="5"/>
                <c:pt idx="0">
                  <c:v>2491</c:v>
                </c:pt>
                <c:pt idx="1">
                  <c:v>2628</c:v>
                </c:pt>
                <c:pt idx="2">
                  <c:v>2654</c:v>
                </c:pt>
                <c:pt idx="3">
                  <c:v>2681</c:v>
                </c:pt>
                <c:pt idx="4">
                  <c:v>2708</c:v>
                </c:pt>
              </c:numCache>
            </c:numRef>
          </c:val>
        </c:ser>
        <c:shape val="box"/>
        <c:axId val="75230208"/>
        <c:axId val="79442688"/>
        <c:axId val="0"/>
      </c:bar3DChart>
      <c:catAx>
        <c:axId val="75230208"/>
        <c:scaling>
          <c:orientation val="minMax"/>
        </c:scaling>
        <c:axPos val="b"/>
        <c:tickLblPos val="nextTo"/>
        <c:crossAx val="79442688"/>
        <c:crosses val="autoZero"/>
        <c:auto val="1"/>
        <c:lblAlgn val="ctr"/>
        <c:lblOffset val="100"/>
      </c:catAx>
      <c:valAx>
        <c:axId val="79442688"/>
        <c:scaling>
          <c:orientation val="minMax"/>
        </c:scaling>
        <c:axPos val="l"/>
        <c:majorGridlines/>
        <c:numFmt formatCode="General" sourceLinked="1"/>
        <c:tickLblPos val="nextTo"/>
        <c:crossAx val="75230208"/>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23518484145323726"/>
          <c:y val="5.3636789144986263E-2"/>
        </c:manualLayout>
      </c:layout>
    </c:title>
    <c:view3D>
      <c:rotX val="30"/>
      <c:perspective val="30"/>
    </c:view3D>
    <c:plotArea>
      <c:layout>
        <c:manualLayout>
          <c:layoutTarget val="inner"/>
          <c:xMode val="edge"/>
          <c:yMode val="edge"/>
          <c:x val="5.5655359242651206E-2"/>
          <c:y val="0.15587243882495588"/>
          <c:w val="0.43384465112287596"/>
          <c:h val="0.58558740363602702"/>
        </c:manualLayout>
      </c:layout>
      <c:pie3DChart>
        <c:varyColors val="1"/>
        <c:ser>
          <c:idx val="0"/>
          <c:order val="0"/>
          <c:tx>
            <c:strRef>
              <c:f>Лист3!$C$2</c:f>
              <c:strCache>
                <c:ptCount val="1"/>
                <c:pt idx="0">
                  <c:v>2021</c:v>
                </c:pt>
              </c:strCache>
            </c:strRef>
          </c:tx>
          <c:explosion val="25"/>
          <c:dPt>
            <c:idx val="1"/>
            <c:explosion val="41"/>
          </c:dPt>
          <c:dLbls>
            <c:dLbl>
              <c:idx val="0"/>
              <c:layout>
                <c:manualLayout>
                  <c:x val="-5.138057742782156E-2"/>
                  <c:y val="-6.4952610090405427E-2"/>
                </c:manualLayout>
              </c:layout>
              <c:showVal val="1"/>
            </c:dLbl>
            <c:dLbl>
              <c:idx val="1"/>
              <c:layout>
                <c:manualLayout>
                  <c:x val="-1.6593394575678041E-3"/>
                  <c:y val="8.2491251093613303E-3"/>
                </c:manualLayout>
              </c:layout>
              <c:showVal val="1"/>
            </c:dLbl>
            <c:showVal val="1"/>
            <c:showLeaderLines val="1"/>
          </c:dLbls>
          <c:cat>
            <c:strRef>
              <c:f>Лист3!$B$3:$B$5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Лист3!$C$3:$C$5</c:f>
              <c:numCache>
                <c:formatCode>General</c:formatCode>
                <c:ptCount val="3"/>
                <c:pt idx="0">
                  <c:v>203542</c:v>
                </c:pt>
                <c:pt idx="1">
                  <c:v>785904</c:v>
                </c:pt>
                <c:pt idx="2">
                  <c:v>36489</c:v>
                </c:pt>
              </c:numCache>
            </c:numRef>
          </c:val>
        </c:ser>
      </c:pie3DChart>
    </c:plotArea>
    <c:legend>
      <c:legendPos val="r"/>
      <c:layout>
        <c:manualLayout>
          <c:xMode val="edge"/>
          <c:yMode val="edge"/>
          <c:x val="0.36881605914232257"/>
          <c:y val="0.75241654760131893"/>
          <c:w val="0.31769183336282292"/>
          <c:h val="0.21104322912200382"/>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Лист4!$C$2</c:f>
              <c:strCache>
                <c:ptCount val="1"/>
                <c:pt idx="0">
                  <c:v>2022</c:v>
                </c:pt>
              </c:strCache>
            </c:strRef>
          </c:tx>
          <c:explosion val="25"/>
          <c:dLbls>
            <c:dLbl>
              <c:idx val="0"/>
              <c:layout>
                <c:manualLayout>
                  <c:x val="-3.8546478565179371E-2"/>
                  <c:y val="-6.7727471566054284E-2"/>
                </c:manualLayout>
              </c:layout>
              <c:showVal val="1"/>
            </c:dLbl>
            <c:dLbl>
              <c:idx val="1"/>
              <c:layout>
                <c:manualLayout>
                  <c:x val="1.4096566054243214E-2"/>
                  <c:y val="2.4873869932925056E-2"/>
                </c:manualLayout>
              </c:layout>
              <c:showVal val="1"/>
            </c:dLbl>
            <c:showVal val="1"/>
            <c:showLeaderLines val="1"/>
          </c:dLbls>
          <c:cat>
            <c:strRef>
              <c:f>Лист4!$B$3:$B$5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Лист4!$C$3:$C$5</c:f>
              <c:numCache>
                <c:formatCode>General</c:formatCode>
                <c:ptCount val="3"/>
                <c:pt idx="0">
                  <c:v>217084</c:v>
                </c:pt>
                <c:pt idx="1">
                  <c:v>829167</c:v>
                </c:pt>
                <c:pt idx="2">
                  <c:v>33047</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Лист5!$C$2</c:f>
              <c:strCache>
                <c:ptCount val="1"/>
                <c:pt idx="0">
                  <c:v>2023</c:v>
                </c:pt>
              </c:strCache>
            </c:strRef>
          </c:tx>
          <c:explosion val="25"/>
          <c:dLbls>
            <c:dLbl>
              <c:idx val="0"/>
              <c:layout>
                <c:manualLayout>
                  <c:x val="-6.7326443569553807E-2"/>
                  <c:y val="-9.2741324001166511E-2"/>
                </c:manualLayout>
              </c:layout>
              <c:showVal val="1"/>
            </c:dLbl>
            <c:dLbl>
              <c:idx val="1"/>
              <c:layout>
                <c:manualLayout>
                  <c:x val="2.9612314085739295E-2"/>
                  <c:y val="2.2180300379119298E-2"/>
                </c:manualLayout>
              </c:layout>
              <c:showVal val="1"/>
            </c:dLbl>
            <c:showVal val="1"/>
            <c:showLeaderLines val="1"/>
          </c:dLbls>
          <c:cat>
            <c:strRef>
              <c:f>Лист5!$B$3:$B$5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Лист5!$C$3:$C$5</c:f>
              <c:numCache>
                <c:formatCode>General</c:formatCode>
                <c:ptCount val="3"/>
                <c:pt idx="0">
                  <c:v>225376</c:v>
                </c:pt>
                <c:pt idx="1">
                  <c:v>764980</c:v>
                </c:pt>
                <c:pt idx="2">
                  <c:v>11952</c:v>
                </c:pt>
              </c:numCache>
            </c:numRef>
          </c:val>
        </c:ser>
      </c:pie3DChart>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Лист1!$A$3</c:f>
              <c:strCache>
                <c:ptCount val="1"/>
                <c:pt idx="0">
                  <c:v>дотации</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Лист1!$B$3:$F$3</c:f>
              <c:numCache>
                <c:formatCode>General</c:formatCode>
                <c:ptCount val="5"/>
                <c:pt idx="0">
                  <c:v>33321</c:v>
                </c:pt>
                <c:pt idx="1">
                  <c:v>65007</c:v>
                </c:pt>
                <c:pt idx="2">
                  <c:v>36489</c:v>
                </c:pt>
                <c:pt idx="3">
                  <c:v>33047</c:v>
                </c:pt>
                <c:pt idx="4">
                  <c:v>11952</c:v>
                </c:pt>
              </c:numCache>
            </c:numRef>
          </c:val>
        </c:ser>
        <c:ser>
          <c:idx val="1"/>
          <c:order val="1"/>
          <c:tx>
            <c:strRef>
              <c:f>Лист1!$A$4</c:f>
              <c:strCache>
                <c:ptCount val="1"/>
                <c:pt idx="0">
                  <c:v>субсидии</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Лист1!$B$4:$F$4</c:f>
              <c:numCache>
                <c:formatCode>General</c:formatCode>
                <c:ptCount val="5"/>
                <c:pt idx="0">
                  <c:v>318291</c:v>
                </c:pt>
                <c:pt idx="1">
                  <c:v>293282</c:v>
                </c:pt>
                <c:pt idx="2">
                  <c:v>242000</c:v>
                </c:pt>
                <c:pt idx="3">
                  <c:v>277570</c:v>
                </c:pt>
                <c:pt idx="4">
                  <c:v>261494</c:v>
                </c:pt>
              </c:numCache>
            </c:numRef>
          </c:val>
        </c:ser>
        <c:ser>
          <c:idx val="2"/>
          <c:order val="2"/>
          <c:tx>
            <c:strRef>
              <c:f>Лист1!$A$5</c:f>
              <c:strCache>
                <c:ptCount val="1"/>
                <c:pt idx="0">
                  <c:v>субвенции</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Лист1!$B$5:$F$5</c:f>
              <c:numCache>
                <c:formatCode>General</c:formatCode>
                <c:ptCount val="5"/>
                <c:pt idx="0">
                  <c:v>384445</c:v>
                </c:pt>
                <c:pt idx="1">
                  <c:v>446180</c:v>
                </c:pt>
                <c:pt idx="2">
                  <c:v>527439</c:v>
                </c:pt>
                <c:pt idx="3">
                  <c:v>551598</c:v>
                </c:pt>
                <c:pt idx="4">
                  <c:v>503486</c:v>
                </c:pt>
              </c:numCache>
            </c:numRef>
          </c:val>
        </c:ser>
        <c:ser>
          <c:idx val="3"/>
          <c:order val="3"/>
          <c:tx>
            <c:strRef>
              <c:f>Лист1!$A$6</c:f>
              <c:strCache>
                <c:ptCount val="1"/>
                <c:pt idx="0">
                  <c:v>иные межбюджетные трансферты</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Лист1!$B$6:$F$6</c:f>
              <c:numCache>
                <c:formatCode>General</c:formatCode>
                <c:ptCount val="5"/>
                <c:pt idx="0">
                  <c:v>15208</c:v>
                </c:pt>
                <c:pt idx="1">
                  <c:v>32109</c:v>
                </c:pt>
                <c:pt idx="2">
                  <c:v>16465</c:v>
                </c:pt>
                <c:pt idx="3">
                  <c:v>0</c:v>
                </c:pt>
                <c:pt idx="4">
                  <c:v>0</c:v>
                </c:pt>
              </c:numCache>
            </c:numRef>
          </c:val>
        </c:ser>
        <c:shape val="box"/>
        <c:axId val="79499264"/>
        <c:axId val="79500800"/>
        <c:axId val="0"/>
      </c:bar3DChart>
      <c:catAx>
        <c:axId val="79499264"/>
        <c:scaling>
          <c:orientation val="minMax"/>
        </c:scaling>
        <c:axPos val="b"/>
        <c:tickLblPos val="nextTo"/>
        <c:crossAx val="79500800"/>
        <c:crosses val="autoZero"/>
        <c:auto val="1"/>
        <c:lblAlgn val="ctr"/>
        <c:lblOffset val="100"/>
      </c:catAx>
      <c:valAx>
        <c:axId val="79500800"/>
        <c:scaling>
          <c:orientation val="minMax"/>
        </c:scaling>
        <c:axPos val="l"/>
        <c:majorGridlines/>
        <c:numFmt formatCode="0%" sourceLinked="1"/>
        <c:tickLblPos val="nextTo"/>
        <c:crossAx val="79499264"/>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Лист2!$B$2:$F$2</c:f>
              <c:strCache>
                <c:ptCount val="5"/>
                <c:pt idx="0">
                  <c:v>2019 факт</c:v>
                </c:pt>
                <c:pt idx="1">
                  <c:v>2020 ожидаемое</c:v>
                </c:pt>
                <c:pt idx="2">
                  <c:v>2021</c:v>
                </c:pt>
                <c:pt idx="3">
                  <c:v>2022</c:v>
                </c:pt>
                <c:pt idx="4">
                  <c:v>2023</c:v>
                </c:pt>
              </c:strCache>
            </c:strRef>
          </c:cat>
          <c:val>
            <c:numRef>
              <c:f>Лист2!$B$2:$F$2</c:f>
              <c:numCache>
                <c:formatCode>General</c:formatCode>
                <c:ptCount val="5"/>
                <c:pt idx="0">
                  <c:v>0</c:v>
                </c:pt>
                <c:pt idx="1">
                  <c:v>0</c:v>
                </c:pt>
                <c:pt idx="2">
                  <c:v>2021</c:v>
                </c:pt>
                <c:pt idx="3">
                  <c:v>2022</c:v>
                </c:pt>
                <c:pt idx="4">
                  <c:v>2023</c:v>
                </c:pt>
              </c:numCache>
            </c:numRef>
          </c:val>
        </c:ser>
        <c:ser>
          <c:idx val="1"/>
          <c:order val="1"/>
          <c:dLbls>
            <c:showVal val="1"/>
          </c:dLbls>
          <c:cat>
            <c:strRef>
              <c:f>Лист2!$B$2:$F$2</c:f>
              <c:strCache>
                <c:ptCount val="5"/>
                <c:pt idx="0">
                  <c:v>2019 факт</c:v>
                </c:pt>
                <c:pt idx="1">
                  <c:v>2020 ожидаемое</c:v>
                </c:pt>
                <c:pt idx="2">
                  <c:v>2021</c:v>
                </c:pt>
                <c:pt idx="3">
                  <c:v>2022</c:v>
                </c:pt>
                <c:pt idx="4">
                  <c:v>2023</c:v>
                </c:pt>
              </c:strCache>
            </c:strRef>
          </c:cat>
          <c:val>
            <c:numRef>
              <c:f>Лист2!$B$3:$F$3</c:f>
              <c:numCache>
                <c:formatCode>General</c:formatCode>
                <c:ptCount val="5"/>
                <c:pt idx="0">
                  <c:v>949176</c:v>
                </c:pt>
                <c:pt idx="1">
                  <c:v>1048599</c:v>
                </c:pt>
                <c:pt idx="2">
                  <c:v>1025934</c:v>
                </c:pt>
                <c:pt idx="3">
                  <c:v>1079298</c:v>
                </c:pt>
                <c:pt idx="4">
                  <c:v>1002307</c:v>
                </c:pt>
              </c:numCache>
            </c:numRef>
          </c:val>
        </c:ser>
        <c:axId val="79543296"/>
        <c:axId val="80352000"/>
      </c:barChart>
      <c:catAx>
        <c:axId val="79543296"/>
        <c:scaling>
          <c:orientation val="minMax"/>
        </c:scaling>
        <c:axPos val="b"/>
        <c:tickLblPos val="nextTo"/>
        <c:crossAx val="80352000"/>
        <c:crosses val="autoZero"/>
        <c:auto val="1"/>
        <c:lblAlgn val="ctr"/>
        <c:lblOffset val="100"/>
      </c:catAx>
      <c:valAx>
        <c:axId val="80352000"/>
        <c:scaling>
          <c:orientation val="minMax"/>
        </c:scaling>
        <c:axPos val="l"/>
        <c:majorGridlines/>
        <c:numFmt formatCode="General" sourceLinked="1"/>
        <c:tickLblPos val="nextTo"/>
        <c:crossAx val="79543296"/>
        <c:crosses val="autoZero"/>
        <c:crossBetween val="between"/>
      </c:valAx>
      <c:spPr>
        <a:noFill/>
        <a:ln w="25400">
          <a:noFill/>
        </a:ln>
      </c:spPr>
    </c:plotArea>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pt>
    <dgm:pt modelId="{263AC561-B943-4C9E-A532-D7C9A2D68151}" type="sibTrans" cxnId="{67677ED8-6FC0-427B-9EDC-A327FF3D09A1}">
      <dgm:prSet/>
      <dgm:spPr/>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240306" custLinFactNeighborX="-53724" custLinFactNeighborY="50854">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200" b="1"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200" b="1" dirty="0" smtClean="0"/>
            <a:t>Оптимизация структуры бюджетных расходов в целях мобилизации ресурсов на приоритетные направления</a:t>
          </a:r>
          <a:endParaRPr lang="ru-RU" sz="12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lang="ru-RU" sz="1200" b="1" dirty="0" smtClean="0"/>
            <a:t>Обеспечение сбалансированности прогнозов бюджета Тамбовского района</a:t>
          </a:r>
          <a:endParaRPr lang="ru-RU" sz="12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200" b="1"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200" b="1"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dirty="0">
            <a:effectLst/>
            <a:latin typeface="+mn-lt"/>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5"/>
      <dgm:spPr/>
      <dgm:t>
        <a:bodyPr/>
        <a:lstStyle/>
        <a:p>
          <a:endParaRPr lang="ru-RU"/>
        </a:p>
      </dgm:t>
    </dgm:pt>
    <dgm:pt modelId="{83A8DEED-3CA3-4BCD-BD9C-B509C4FB1C78}" type="pres">
      <dgm:prSet presAssocID="{B80DDA8A-C189-40BE-BBE4-684F03B6FAC5}" presName="parentText" presStyleLbl="node1" presStyleIdx="0" presStyleCnt="5" custScaleX="144978" custScaleY="259411" custLinFactNeighborX="19213"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5"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5"/>
      <dgm:spPr/>
      <dgm:t>
        <a:bodyPr/>
        <a:lstStyle/>
        <a:p>
          <a:endParaRPr lang="ru-RU"/>
        </a:p>
      </dgm:t>
    </dgm:pt>
    <dgm:pt modelId="{A6F486F1-7CED-4199-93F1-7BF438544657}" type="pres">
      <dgm:prSet presAssocID="{D503F171-6A39-453B-9F4A-953FD796D1CB}" presName="parentText" presStyleLbl="node1" presStyleIdx="1" presStyleCnt="5" custScaleX="148967" custScaleY="228659" custLinFactNeighborX="-4803" custLinFactNeighborY="-1791">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5"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5"/>
      <dgm:spPr/>
      <dgm:t>
        <a:bodyPr/>
        <a:lstStyle/>
        <a:p>
          <a:endParaRPr lang="ru-RU"/>
        </a:p>
      </dgm:t>
    </dgm:pt>
    <dgm:pt modelId="{8D7EB5CF-1477-41C0-A1E4-50178FED2A95}" type="pres">
      <dgm:prSet presAssocID="{5A0A890A-EAFA-4DA5-9829-712BADDFB94A}" presName="parentText" presStyleLbl="node1" presStyleIdx="2" presStyleCnt="5"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5"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5"/>
      <dgm:spPr/>
      <dgm:t>
        <a:bodyPr/>
        <a:lstStyle/>
        <a:p>
          <a:endParaRPr lang="ru-RU"/>
        </a:p>
      </dgm:t>
    </dgm:pt>
    <dgm:pt modelId="{FD828EBB-2FE5-481B-9F21-6CCD8F88AC1E}" type="pres">
      <dgm:prSet presAssocID="{8BCE3C92-41A3-41DD-8EC8-5AE08FB253A4}" presName="parentText" presStyleLbl="node1" presStyleIdx="3" presStyleCnt="5"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5"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5"/>
      <dgm:spPr/>
      <dgm:t>
        <a:bodyPr/>
        <a:lstStyle/>
        <a:p>
          <a:endParaRPr lang="ru-RU"/>
        </a:p>
      </dgm:t>
    </dgm:pt>
    <dgm:pt modelId="{7CD65F80-4CA1-49CB-AC68-59C3F6D866A2}" type="pres">
      <dgm:prSet presAssocID="{F2C71F74-3E5C-46D0-9F9E-D6280B0BBCB6}" presName="parentText" presStyleLbl="node1" presStyleIdx="4" presStyleCnt="5"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5" custScaleX="100000" custLinFactNeighborX="-41" custLinFactNeighborY="34889">
        <dgm:presLayoutVars>
          <dgm:bulletEnabled val="1"/>
        </dgm:presLayoutVars>
      </dgm:prSet>
      <dgm:spPr/>
    </dgm:pt>
  </dgm:ptLst>
  <dgm:cxnLst>
    <dgm:cxn modelId="{A27C6E18-3240-4E17-96EB-B6FE1D793C21}" type="presOf" srcId="{0D76FEF2-21C8-4519-BD53-74D79C7EFA2D}" destId="{B6E17005-DBEF-4D34-AF23-DECF84FDDB19}"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87F4EF7-248D-49F9-9263-E46FB01B5717}" srcId="{B80DDA8A-C189-40BE-BBE4-684F03B6FAC5}" destId="{18261F6A-01ED-4D6B-B4E5-B5A1CA6D8AF6}" srcOrd="0" destOrd="0" parTransId="{D14DB2F9-B54A-4593-B8BB-DA45CD952109}" sibTransId="{1ABAC199-D4D2-491D-97AE-E8561BE839B1}"/>
    <dgm:cxn modelId="{1F5EF314-E409-4E4D-BA7B-78D2985FDF91}" srcId="{0D76FEF2-21C8-4519-BD53-74D79C7EFA2D}" destId="{5A0A890A-EAFA-4DA5-9829-712BADDFB94A}" srcOrd="2" destOrd="0" parTransId="{46F0157F-F519-4412-82BD-A635887986FD}" sibTransId="{8F4622C2-B36E-447D-A852-934A7E41E7B5}"/>
    <dgm:cxn modelId="{381582E0-FA31-4F9E-991B-498C2ABEFA52}" srcId="{0D76FEF2-21C8-4519-BD53-74D79C7EFA2D}" destId="{8BCE3C92-41A3-41DD-8EC8-5AE08FB253A4}" srcOrd="3" destOrd="0" parTransId="{27D5EC55-EBE7-4F5E-B2D3-8B9D306B1F06}" sibTransId="{1C47AA44-D171-4B82-8949-84E6CB3259A9}"/>
    <dgm:cxn modelId="{727E1560-5584-4D7C-9750-34D3100A6F28}" srcId="{0D76FEF2-21C8-4519-BD53-74D79C7EFA2D}" destId="{D503F171-6A39-453B-9F4A-953FD796D1CB}" srcOrd="1" destOrd="0" parTransId="{5F983626-3D76-428A-8AFE-3FAB4A5654D6}" sibTransId="{13120140-9BB1-4DBB-9746-80661D7B2822}"/>
    <dgm:cxn modelId="{6336119C-6086-41B3-8895-6C6CA0712429}" type="presOf" srcId="{D503F171-6A39-453B-9F4A-953FD796D1CB}" destId="{9BFD889F-1114-42CA-A7A0-8EBC939B326F}"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7B2FFE06-C268-4E37-B60F-CEBCA607BAEB}" srcId="{0D76FEF2-21C8-4519-BD53-74D79C7EFA2D}" destId="{F2C71F74-3E5C-46D0-9F9E-D6280B0BBCB6}" srcOrd="4" destOrd="0" parTransId="{D087F0A1-9049-47C9-9518-DEB3CB26EF0F}" sibTransId="{C18C104C-9B9F-46DF-A3ED-C0B49A86FA16}"/>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B5A84F0A-EE38-48BC-ADF6-0B4A1B9B9DE5}" type="presOf" srcId="{8BCE3C92-41A3-41DD-8EC8-5AE08FB253A4}" destId="{FD828EBB-2FE5-481B-9F21-6CCD8F88AC1E}" srcOrd="1"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областному законодательству</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Усиление мероприятий по повышению собираемости налогов за счет улучшения налогового администрирования</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X="45940" custLinFactNeighborY="-858">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4 292</a:t>
          </a:r>
          <a:endParaRPr lang="ru-RU" sz="14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19 557</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4 889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21 667</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4 868</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rotWithShape="0">
          <a:blip xmlns:r="http://schemas.openxmlformats.org/officeDocument/2006/relationships" r:embed="rId3"/>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09873"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212 334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1 160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146 788</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9 735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1 135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15 878</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a14="http://schemas.microsoft.com/office/drawing/2010/main" xmlns=""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308094"/>
          <a:ext cx="10972800" cy="2282445"/>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308094"/>
        <a:ext cx="10972800" cy="2282445"/>
      </dsp:txXfrm>
    </dsp:sp>
    <dsp:sp modelId="{76617A07-5A16-4C3C-8DBB-08C37BB6F531}">
      <dsp:nvSpPr>
        <dsp:cNvPr id="0" name=""/>
        <dsp:cNvSpPr/>
      </dsp:nvSpPr>
      <dsp:spPr>
        <a:xfrm>
          <a:off x="253888" y="303809"/>
          <a:ext cx="7207812" cy="1418766"/>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253888" y="303809"/>
        <a:ext cx="7207812" cy="1418766"/>
      </dsp:txXfrm>
    </dsp:sp>
    <dsp:sp modelId="{6B5F460D-7A8B-4F13-AF8C-11D6249D381F}">
      <dsp:nvSpPr>
        <dsp:cNvPr id="0" name=""/>
        <dsp:cNvSpPr/>
      </dsp:nvSpPr>
      <dsp:spPr>
        <a:xfrm>
          <a:off x="0" y="3954547"/>
          <a:ext cx="10972800" cy="2314368"/>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954547"/>
        <a:ext cx="10972800" cy="2314368"/>
      </dsp:txXfrm>
    </dsp:sp>
    <dsp:sp modelId="{8B7E7848-6044-471A-BC58-8445AFF47CD0}">
      <dsp:nvSpPr>
        <dsp:cNvPr id="0" name=""/>
        <dsp:cNvSpPr/>
      </dsp:nvSpPr>
      <dsp:spPr>
        <a:xfrm>
          <a:off x="183701" y="3539790"/>
          <a:ext cx="7680960" cy="72860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83701" y="3539790"/>
        <a:ext cx="7680960" cy="728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756834"/>
          <a:ext cx="10534116" cy="302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249936" rIns="817564"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chemeClr val="accent4">
                <a:lumMod val="50000"/>
              </a:schemeClr>
            </a:solidFill>
          </a:endParaRPr>
        </a:p>
      </dsp:txBody>
      <dsp:txXfrm>
        <a:off x="0" y="756834"/>
        <a:ext cx="10534116" cy="302400"/>
      </dsp:txXfrm>
    </dsp:sp>
    <dsp:sp modelId="{83A8DEED-3CA3-4BCD-BD9C-B509C4FB1C78}">
      <dsp:nvSpPr>
        <dsp:cNvPr id="0" name=""/>
        <dsp:cNvSpPr/>
      </dsp:nvSpPr>
      <dsp:spPr>
        <a:xfrm>
          <a:off x="501327" y="32633"/>
          <a:ext cx="10032788" cy="918937"/>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kern="1200" dirty="0">
            <a:effectLst/>
            <a:latin typeface="+mn-lt"/>
          </a:endParaRPr>
        </a:p>
      </dsp:txBody>
      <dsp:txXfrm>
        <a:off x="501327" y="32633"/>
        <a:ext cx="10032788" cy="918937"/>
      </dsp:txXfrm>
    </dsp:sp>
    <dsp:sp modelId="{54E37189-AFEE-4CB3-A694-4A90D08FD780}">
      <dsp:nvSpPr>
        <dsp:cNvPr id="0" name=""/>
        <dsp:cNvSpPr/>
      </dsp:nvSpPr>
      <dsp:spPr>
        <a:xfrm>
          <a:off x="0" y="1757727"/>
          <a:ext cx="10534116" cy="302400"/>
        </a:xfrm>
        <a:prstGeom prst="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58808" y="1118501"/>
          <a:ext cx="10051383" cy="810001"/>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Оптимизация структуры бюджетных расходов в целях мобилизации ресурсов на приоритетные направления</a:t>
          </a:r>
          <a:endParaRPr lang="ru-RU" sz="1200" b="1" i="0" kern="1200" dirty="0"/>
        </a:p>
      </dsp:txBody>
      <dsp:txXfrm>
        <a:off x="458808" y="1118501"/>
        <a:ext cx="10051383" cy="810001"/>
      </dsp:txXfrm>
    </dsp:sp>
    <dsp:sp modelId="{AC5083B6-C118-4C5F-935E-869E9BAD82F8}">
      <dsp:nvSpPr>
        <dsp:cNvPr id="0" name=""/>
        <dsp:cNvSpPr/>
      </dsp:nvSpPr>
      <dsp:spPr>
        <a:xfrm>
          <a:off x="0" y="2763096"/>
          <a:ext cx="10534116" cy="302400"/>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2141732"/>
          <a:ext cx="10051383" cy="810001"/>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kern="1200" dirty="0"/>
        </a:p>
      </dsp:txBody>
      <dsp:txXfrm>
        <a:off x="481956" y="2141732"/>
        <a:ext cx="10051383" cy="810001"/>
      </dsp:txXfrm>
    </dsp:sp>
    <dsp:sp modelId="{FF10539C-D932-4077-BE75-D57121BEF63F}">
      <dsp:nvSpPr>
        <dsp:cNvPr id="0" name=""/>
        <dsp:cNvSpPr/>
      </dsp:nvSpPr>
      <dsp:spPr>
        <a:xfrm>
          <a:off x="0" y="3757890"/>
          <a:ext cx="10534116" cy="302400"/>
        </a:xfrm>
        <a:prstGeom prst="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3125009"/>
          <a:ext cx="10030032" cy="810001"/>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kern="1200" dirty="0">
            <a:effectLst/>
            <a:latin typeface="+mn-lt"/>
          </a:endParaRPr>
        </a:p>
      </dsp:txBody>
      <dsp:txXfrm>
        <a:off x="501502" y="3125009"/>
        <a:ext cx="10030032" cy="810001"/>
      </dsp:txXfrm>
    </dsp:sp>
    <dsp:sp modelId="{239A16E2-1CA1-42AE-BF99-61B9DF1A2C14}">
      <dsp:nvSpPr>
        <dsp:cNvPr id="0" name=""/>
        <dsp:cNvSpPr/>
      </dsp:nvSpPr>
      <dsp:spPr>
        <a:xfrm>
          <a:off x="0" y="4773801"/>
          <a:ext cx="10534116" cy="302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4141896"/>
          <a:ext cx="10030032" cy="810001"/>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rtl="0">
            <a:lnSpc>
              <a:spcPct val="90000"/>
            </a:lnSpc>
            <a:spcBef>
              <a:spcPct val="0"/>
            </a:spcBef>
            <a:spcAft>
              <a:spcPct val="35000"/>
            </a:spcAft>
          </a:pPr>
          <a:r>
            <a:rPr lang="ru-RU" sz="1200" b="1" kern="1200" dirty="0" smtClean="0"/>
            <a:t>Обеспечение сбалансированности прогнозов бюджета Тамбовского района</a:t>
          </a:r>
          <a:endParaRPr lang="ru-RU" sz="1200" b="1" i="0" kern="1200" dirty="0"/>
        </a:p>
      </dsp:txBody>
      <dsp:txXfrm>
        <a:off x="501502" y="4141896"/>
        <a:ext cx="10030032" cy="8100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166" y="822176"/>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областному законодательству</a:t>
          </a:r>
          <a:endParaRPr lang="ru-RU" sz="1000" b="1" i="0" kern="1200" dirty="0"/>
        </a:p>
      </dsp:txBody>
      <dsp:txXfrm>
        <a:off x="481166" y="822176"/>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мероприятий по повышению собираемости налогов за счет улучшения налогового администрирования</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C67-C7C0-4FED-A6F1-F54FEAB4EE51}">
      <dsp:nvSpPr>
        <dsp:cNvPr id="0" name=""/>
        <dsp:cNvSpPr/>
      </dsp:nvSpPr>
      <dsp:spPr>
        <a:xfrm rot="10800000">
          <a:off x="1393224" y="0"/>
          <a:ext cx="4662628" cy="660403"/>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19 557</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3224" y="0"/>
        <a:ext cx="4662628" cy="660403"/>
      </dsp:txXfrm>
    </dsp:sp>
    <dsp:sp modelId="{0A4CE8F0-9C9E-46B7-B14D-AFDFBE87120C}">
      <dsp:nvSpPr>
        <dsp:cNvPr id="0" name=""/>
        <dsp:cNvSpPr/>
      </dsp:nvSpPr>
      <dsp:spPr>
        <a:xfrm>
          <a:off x="907549" y="0"/>
          <a:ext cx="872787" cy="872787"/>
        </a:xfrm>
        <a:prstGeom prst="ellipse">
          <a:avLst/>
        </a:prstGeom>
        <a:blipFill>
          <a:blip xmlns:r="http://schemas.openxmlformats.org/officeDocument/2006/relationships" r:embed="rId1"/>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415605" y="881052"/>
          <a:ext cx="4662628"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4 889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15605" y="881052"/>
        <a:ext cx="4662628" cy="872787"/>
      </dsp:txXfrm>
    </dsp:sp>
    <dsp:sp modelId="{FB53971F-5B32-4678-A4E5-50C179A6A2E9}">
      <dsp:nvSpPr>
        <dsp:cNvPr id="0" name=""/>
        <dsp:cNvSpPr/>
      </dsp:nvSpPr>
      <dsp:spPr>
        <a:xfrm>
          <a:off x="896700" y="838582"/>
          <a:ext cx="872787" cy="872787"/>
        </a:xfrm>
        <a:prstGeom prst="ellipse">
          <a:avLst/>
        </a:prstGeom>
        <a:blipFill>
          <a:blip xmlns:r="http://schemas.openxmlformats.org/officeDocument/2006/relationships" r:embed="rId2"/>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412387" y="1992641"/>
          <a:ext cx="4662628" cy="958958"/>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4 292</a:t>
          </a:r>
          <a:endParaRPr lang="ru-RU" sz="1400" kern="1200" dirty="0">
            <a:solidFill>
              <a:schemeClr val="tx2">
                <a:lumMod val="50000"/>
              </a:schemeClr>
            </a:solidFill>
            <a:latin typeface="Palatino Linotype" panose="02040502050505030304" pitchFamily="18" charset="0"/>
          </a:endParaRPr>
        </a:p>
      </dsp:txBody>
      <dsp:txXfrm rot="10800000">
        <a:off x="1412387" y="1992641"/>
        <a:ext cx="4662628" cy="958958"/>
      </dsp:txXfrm>
    </dsp:sp>
    <dsp:sp modelId="{79B23764-8F26-4320-973A-72C6179BCD64}">
      <dsp:nvSpPr>
        <dsp:cNvPr id="0" name=""/>
        <dsp:cNvSpPr/>
      </dsp:nvSpPr>
      <dsp:spPr>
        <a:xfrm>
          <a:off x="896700" y="2035958"/>
          <a:ext cx="872787" cy="864801"/>
        </a:xfrm>
        <a:prstGeom prst="ellipse">
          <a:avLst/>
        </a:prstGeom>
        <a:blipFill rotWithShape="0">
          <a:blip xmlns:r="http://schemas.openxmlformats.org/officeDocument/2006/relationships" r:embed="rId3"/>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405009" y="3128703"/>
          <a:ext cx="4646915"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lvl="0" algn="just" defTabSz="533400">
            <a:lnSpc>
              <a:spcPct val="90000"/>
            </a:lnSpc>
            <a:spcBef>
              <a:spcPct val="0"/>
            </a:spcBef>
            <a:spcAft>
              <a:spcPct val="35000"/>
            </a:spcAft>
          </a:pPr>
          <a:r>
            <a:rPr lang="ru-RU" sz="1400" b="1" kern="1200" dirty="0" smtClean="0">
              <a:solidFill>
                <a:schemeClr val="tx2">
                  <a:lumMod val="50000"/>
                </a:schemeClr>
              </a:solidFill>
              <a:latin typeface="Palatino Linotype" panose="02040502050505030304" pitchFamily="18" charset="0"/>
              <a:cs typeface="Times New Roman" pitchFamily="18" charset="0"/>
            </a:rPr>
            <a:t>21 667</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05009" y="3128703"/>
        <a:ext cx="4646915" cy="872787"/>
      </dsp:txXfrm>
    </dsp:sp>
    <dsp:sp modelId="{5B110B7C-EB43-4634-AC65-1F55EBAF4BF5}">
      <dsp:nvSpPr>
        <dsp:cNvPr id="0" name=""/>
        <dsp:cNvSpPr/>
      </dsp:nvSpPr>
      <dsp:spPr>
        <a:xfrm>
          <a:off x="1094658" y="3101368"/>
          <a:ext cx="872787" cy="872787"/>
        </a:xfrm>
        <a:prstGeom prst="ellipse">
          <a:avLst/>
        </a:prstGeom>
        <a:blipFill dpi="0" rotWithShape="1">
          <a:blip xmlns:r="http://schemas.openxmlformats.org/officeDocument/2006/relationships" r:embed="rId4"/>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97933" y="4220864"/>
          <a:ext cx="4662628"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4 868</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7933" y="4220864"/>
        <a:ext cx="4662628" cy="872787"/>
      </dsp:txXfrm>
    </dsp:sp>
    <dsp:sp modelId="{8EBC6F8C-CA13-4DFD-ABFB-5CE3D4A8224D}">
      <dsp:nvSpPr>
        <dsp:cNvPr id="0" name=""/>
        <dsp:cNvSpPr/>
      </dsp:nvSpPr>
      <dsp:spPr>
        <a:xfrm>
          <a:off x="1090729" y="4244386"/>
          <a:ext cx="872787" cy="872787"/>
        </a:xfrm>
        <a:prstGeom prst="ellipse">
          <a:avLst/>
        </a:prstGeom>
        <a:blipFill dpi="0" rotWithShape="1">
          <a:blip xmlns:r="http://schemas.openxmlformats.org/officeDocument/2006/relationships" r:embed="rId5"/>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EFA0F-85D5-4E27-ADBF-ECF61ED64DCA}">
      <dsp:nvSpPr>
        <dsp:cNvPr id="0" name=""/>
        <dsp:cNvSpPr/>
      </dsp:nvSpPr>
      <dsp:spPr>
        <a:xfrm rot="10800000">
          <a:off x="1394906" y="725239"/>
          <a:ext cx="4729611" cy="548529"/>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212 334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4906" y="725239"/>
        <a:ext cx="4729611" cy="548529"/>
      </dsp:txXfrm>
    </dsp:sp>
    <dsp:sp modelId="{03AB847F-79BC-41A2-84F6-75234D68B6D4}">
      <dsp:nvSpPr>
        <dsp:cNvPr id="0" name=""/>
        <dsp:cNvSpPr/>
      </dsp:nvSpPr>
      <dsp:spPr>
        <a:xfrm>
          <a:off x="1025114" y="744632"/>
          <a:ext cx="556785" cy="542347"/>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52305" y="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146 788</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52305" y="0"/>
        <a:ext cx="4729611" cy="548529"/>
      </dsp:txXfrm>
    </dsp:sp>
    <dsp:sp modelId="{EA600EE0-F785-430D-8134-CAE830E154A3}">
      <dsp:nvSpPr>
        <dsp:cNvPr id="0" name=""/>
        <dsp:cNvSpPr/>
      </dsp:nvSpPr>
      <dsp:spPr>
        <a:xfrm>
          <a:off x="999226" y="0"/>
          <a:ext cx="711020" cy="680045"/>
        </a:xfrm>
        <a:prstGeom prst="ellipse">
          <a:avLst/>
        </a:prstGeom>
        <a:blipFill dpi="0" rotWithShape="1">
          <a:blip xmlns:r="http://schemas.openxmlformats.org/officeDocument/2006/relationships" r:embed="rId2"/>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533283" y="1415172"/>
          <a:ext cx="4729611" cy="46803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1 160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33283" y="1415172"/>
        <a:ext cx="4729611" cy="468033"/>
      </dsp:txXfrm>
    </dsp:sp>
    <dsp:sp modelId="{7AE047E7-E999-4052-AFEE-07B29098BB57}">
      <dsp:nvSpPr>
        <dsp:cNvPr id="0" name=""/>
        <dsp:cNvSpPr/>
      </dsp:nvSpPr>
      <dsp:spPr>
        <a:xfrm>
          <a:off x="935240" y="1342453"/>
          <a:ext cx="616520" cy="620601"/>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87197" y="2048517"/>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15 878</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197" y="2048517"/>
        <a:ext cx="4729611" cy="548529"/>
      </dsp:txXfrm>
    </dsp:sp>
    <dsp:sp modelId="{F4E4A93C-C1CA-4300-9E2D-59258D36764D}">
      <dsp:nvSpPr>
        <dsp:cNvPr id="0" name=""/>
        <dsp:cNvSpPr/>
      </dsp:nvSpPr>
      <dsp:spPr>
        <a:xfrm>
          <a:off x="1083676" y="2063406"/>
          <a:ext cx="562462" cy="568765"/>
        </a:xfrm>
        <a:prstGeom prst="ellipse">
          <a:avLst/>
        </a:prstGeom>
        <a:blipFill>
          <a:blip xmlns:r="http://schemas.openxmlformats.org/officeDocument/2006/relationships" r:embed="rId4"/>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0113" y="280397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9 735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0113" y="2803970"/>
        <a:ext cx="4729611" cy="548529"/>
      </dsp:txXfrm>
    </dsp:sp>
    <dsp:sp modelId="{DFC4B214-4346-4F86-94FB-0D98843F3FB8}">
      <dsp:nvSpPr>
        <dsp:cNvPr id="0" name=""/>
        <dsp:cNvSpPr/>
      </dsp:nvSpPr>
      <dsp:spPr>
        <a:xfrm>
          <a:off x="1131907" y="2799423"/>
          <a:ext cx="612208" cy="587464"/>
        </a:xfrm>
        <a:prstGeom prst="ellipse">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37801" y="3650506"/>
          <a:ext cx="4729611" cy="59111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1 135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7801" y="3650506"/>
        <a:ext cx="4729611" cy="591112"/>
      </dsp:txXfrm>
    </dsp:sp>
    <dsp:sp modelId="{0CB359D6-6C0B-4DA5-A563-896106BEBC76}">
      <dsp:nvSpPr>
        <dsp:cNvPr id="0" name=""/>
        <dsp:cNvSpPr/>
      </dsp:nvSpPr>
      <dsp:spPr>
        <a:xfrm>
          <a:off x="1057181" y="3564044"/>
          <a:ext cx="689770" cy="655372"/>
        </a:xfrm>
        <a:prstGeom prst="ellipse">
          <a:avLst/>
        </a:prstGeom>
        <a:blipFill>
          <a:blip xmlns:r="http://schemas.openxmlformats.org/officeDocument/2006/relationships" r:embed="rId6"/>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09556" y="4366767"/>
          <a:ext cx="4838344" cy="951748"/>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a:t>
          </a:r>
          <a:endParaRPr lang="ru-RU" sz="900" kern="1200" dirty="0">
            <a:solidFill>
              <a:schemeClr val="tx2">
                <a:lumMod val="50000"/>
              </a:schemeClr>
            </a:solidFill>
            <a:latin typeface="Palatino Linotype" panose="02040502050505030304" pitchFamily="18" charset="0"/>
          </a:endParaRPr>
        </a:p>
      </dsp:txBody>
      <dsp:txXfrm rot="10800000">
        <a:off x="1309556" y="4366767"/>
        <a:ext cx="4838344" cy="951748"/>
      </dsp:txXfrm>
    </dsp:sp>
    <dsp:sp modelId="{1B5E900D-25DF-4234-BDDE-63FC7824BBAD}">
      <dsp:nvSpPr>
        <dsp:cNvPr id="0" name=""/>
        <dsp:cNvSpPr/>
      </dsp:nvSpPr>
      <dsp:spPr>
        <a:xfrm>
          <a:off x="1070888" y="4544902"/>
          <a:ext cx="661719" cy="618626"/>
        </a:xfrm>
        <a:prstGeom prst="ellipse">
          <a:avLst/>
        </a:prstGeom>
        <a:blipFill>
          <a:blip xmlns:r="http://schemas.openxmlformats.org/officeDocument/2006/relationships" r:embed="rId7" cstate="print">
            <a:extLst>
              <a:ext uri="{28A0092B-C50C-407E-A947-70E740481C1C}">
                <a14:useLocalDpi xmlns:a14="http://schemas.microsoft.com/office/drawing/2010/main" xmlns=""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19.11.2020</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p14="http://schemas.microsoft.com/office/powerpoint/2010/main" xmlns=""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p14="http://schemas.microsoft.com/office/powerpoint/2010/main" xmlns=""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p14="http://schemas.microsoft.com/office/powerpoint/2010/main" xmlns=""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p14="http://schemas.microsoft.com/office/powerpoint/2010/main" xmlns=""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p14="http://schemas.microsoft.com/office/powerpoint/2010/main" xmlns=""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p14="http://schemas.microsoft.com/office/powerpoint/2010/main" xmlns=""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19.11.2020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19.11.2020</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p14="http://schemas.microsoft.com/office/powerpoint/2010/main" xmlns=""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1090;&#1072;&#1084;&#1073;&#1088;.&#1088;&#1092;/byudzhet-dlya-grazhdan.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ТАМБОВСКОГО РАЙОНА НА 2021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ПЛАНОВЫЙ ПЕРИОД 2022 И 2023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p14="http://schemas.microsoft.com/office/powerpoint/2010/main" xmlns=""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3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2</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smtClean="0">
                <a:solidFill>
                  <a:srgbClr val="723008"/>
                </a:solidFill>
              </a:rPr>
              <a:t>4</a:t>
            </a:r>
            <a:endParaRPr lang="ru-RU" sz="1400" b="1" i="1" dirty="0">
              <a:solidFill>
                <a:srgbClr val="723008"/>
              </a:solidFill>
            </a:endParaRP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5</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578734" y="1551007"/>
          <a:ext cx="10903352" cy="4861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2014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a16="http://schemas.microsoft.com/office/drawing/2014/main" xmlns="" val="4075872786"/>
                    </a:ext>
                  </a:extLst>
                </a:gridCol>
                <a:gridCol w="2326298">
                  <a:extLst>
                    <a:ext uri="{9D8B030D-6E8A-4147-A177-3AD203B41FA5}">
                      <a16:colId xmlns:a16="http://schemas.microsoft.com/office/drawing/2014/main" xmlns="" val="2631992924"/>
                    </a:ext>
                  </a:extLst>
                </a:gridCol>
                <a:gridCol w="2326298">
                  <a:extLst>
                    <a:ext uri="{9D8B030D-6E8A-4147-A177-3AD203B41FA5}">
                      <a16:colId xmlns:a16="http://schemas.microsoft.com/office/drawing/2014/main" xmlns="" val="2538839750"/>
                    </a:ext>
                  </a:extLst>
                </a:gridCol>
                <a:gridCol w="2326298">
                  <a:extLst>
                    <a:ext uri="{9D8B030D-6E8A-4147-A177-3AD203B41FA5}">
                      <a16:colId xmlns:a16="http://schemas.microsoft.com/office/drawing/2014/main" xmlns=""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523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xmlns=""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42 520</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dirty="0" err="1"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Св</a:t>
                      </a: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200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1,310436</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36 489</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85,8</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1,294000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33 047</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90,6</a:t>
                      </a:r>
                      <a:endPar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1,286000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11 952</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36,2</a:t>
                      </a:r>
                      <a:endPar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1,242880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2014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56414198"/>
                    </a:ext>
                  </a:extLst>
                </a:gridCol>
                <a:gridCol w="3505200">
                  <a:extLst>
                    <a:ext uri="{9D8B030D-6E8A-4147-A177-3AD203B41FA5}">
                      <a16:colId xmlns:a16="http://schemas.microsoft.com/office/drawing/2014/main" xmlns="" val="1545275678"/>
                    </a:ext>
                  </a:extLst>
                </a:gridCol>
                <a:gridCol w="3505200">
                  <a:extLst>
                    <a:ext uri="{9D8B030D-6E8A-4147-A177-3AD203B41FA5}">
                      <a16:colId xmlns:a16="http://schemas.microsoft.com/office/drawing/2014/main" xmlns="" val="3085412335"/>
                    </a:ext>
                  </a:extLst>
                </a:gridCol>
              </a:tblGrid>
              <a:tr h="762000">
                <a:tc>
                  <a:txBody>
                    <a:bodyPr/>
                    <a:lstStyle/>
                    <a:p>
                      <a:pPr algn="ctr">
                        <a:lnSpc>
                          <a:spcPct val="115000"/>
                        </a:lnSpc>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xmlns="" val="376017070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139784763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92916049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105356723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302950501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186 707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138,2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2782570563"/>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196 194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128704081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208 884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373408756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203 542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97,4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217 084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225 376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103,8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a16="http://schemas.microsoft.com/office/drawing/2014/main" xmlns=""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891251" y="1412111"/>
          <a:ext cx="10891777" cy="4977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xmlns="" val="2068102460"/>
              </p:ext>
            </p:extLst>
          </p:nvPr>
        </p:nvGraphicFramePr>
        <p:xfrm>
          <a:off x="729336" y="1649470"/>
          <a:ext cx="10725995" cy="4968240"/>
        </p:xfrm>
        <a:graphic>
          <a:graphicData uri="http://schemas.openxmlformats.org/drawingml/2006/table">
            <a:tbl>
              <a:tblPr firstRow="1" bandRow="1">
                <a:tableStyleId>{5C22544A-7EE6-4342-B048-85BDC9FD1C3A}</a:tableStyleId>
              </a:tblPr>
              <a:tblGrid>
                <a:gridCol w="4866394">
                  <a:extLst>
                    <a:ext uri="{9D8B030D-6E8A-4147-A177-3AD203B41FA5}">
                      <a16:colId xmlns:a16="http://schemas.microsoft.com/office/drawing/2014/main" xmlns="" val="20000"/>
                    </a:ext>
                  </a:extLst>
                </a:gridCol>
                <a:gridCol w="2226365">
                  <a:extLst>
                    <a:ext uri="{9D8B030D-6E8A-4147-A177-3AD203B41FA5}">
                      <a16:colId xmlns:a16="http://schemas.microsoft.com/office/drawing/2014/main" xmlns="" val="20001"/>
                    </a:ext>
                  </a:extLst>
                </a:gridCol>
                <a:gridCol w="1192696">
                  <a:extLst>
                    <a:ext uri="{9D8B030D-6E8A-4147-A177-3AD203B41FA5}">
                      <a16:colId xmlns:a16="http://schemas.microsoft.com/office/drawing/2014/main" xmlns="" val="20002"/>
                    </a:ext>
                  </a:extLst>
                </a:gridCol>
                <a:gridCol w="1222513">
                  <a:extLst>
                    <a:ext uri="{9D8B030D-6E8A-4147-A177-3AD203B41FA5}">
                      <a16:colId xmlns:a16="http://schemas.microsoft.com/office/drawing/2014/main" xmlns="" val="20003"/>
                    </a:ext>
                  </a:extLst>
                </a:gridCol>
                <a:gridCol w="1218027">
                  <a:extLst>
                    <a:ext uri="{9D8B030D-6E8A-4147-A177-3AD203B41FA5}">
                      <a16:colId xmlns:a16="http://schemas.microsoft.com/office/drawing/2014/main" xmlns=""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tc>
                  <a:txBody>
                    <a:bodyPr/>
                    <a:lstStyle/>
                    <a:p>
                      <a:pPr algn="ctr"/>
                      <a:r>
                        <a:rPr lang="ru-RU" sz="1600" b="1" dirty="0" smtClean="0">
                          <a:solidFill>
                            <a:schemeClr val="bg1"/>
                          </a:solidFill>
                          <a:latin typeface="Palatino Linotype" panose="02040502050505030304" pitchFamily="18" charset="0"/>
                        </a:rPr>
                        <a:t>2023 год </a:t>
                      </a:r>
                    </a:p>
                  </a:txBody>
                  <a:tcPr anchor="ctr"/>
                </a:tc>
                <a:extLst>
                  <a:ext uri="{0D108BD9-81ED-4DB2-BD59-A6C34878D82A}">
                    <a16:rowId xmlns:a16="http://schemas.microsoft.com/office/drawing/2014/main" xmlns=""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161 657</a:t>
                      </a:r>
                    </a:p>
                  </a:txBody>
                  <a:tcPr anchor="ctr"/>
                </a:tc>
                <a:tc>
                  <a:txBody>
                    <a:bodyPr/>
                    <a:lstStyle/>
                    <a:p>
                      <a:pPr algn="ctr"/>
                      <a:r>
                        <a:rPr lang="ru-RU" sz="1600" b="1" dirty="0" smtClean="0">
                          <a:solidFill>
                            <a:schemeClr val="tx1"/>
                          </a:solidFill>
                          <a:latin typeface="Palatino Linotype" panose="02040502050505030304" pitchFamily="18" charset="0"/>
                        </a:rPr>
                        <a:t>170 347</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183 877</a:t>
                      </a:r>
                    </a:p>
                  </a:txBody>
                  <a:tcPr anchor="ctr"/>
                </a:tc>
                <a:tc>
                  <a:txBody>
                    <a:bodyPr/>
                    <a:lstStyle/>
                    <a:p>
                      <a:pPr algn="ctr"/>
                      <a:r>
                        <a:rPr lang="ru-RU" sz="1600" b="1" dirty="0" smtClean="0">
                          <a:solidFill>
                            <a:schemeClr val="tx1"/>
                          </a:solidFill>
                          <a:latin typeface="Palatino Linotype" panose="02040502050505030304" pitchFamily="18" charset="0"/>
                        </a:rPr>
                        <a:t>192 156</a:t>
                      </a:r>
                    </a:p>
                  </a:txBody>
                  <a:tcPr anchor="ctr"/>
                </a:tc>
                <a:extLst>
                  <a:ext uri="{0D108BD9-81ED-4DB2-BD59-A6C34878D82A}">
                    <a16:rowId xmlns:a16="http://schemas.microsoft.com/office/drawing/2014/main" xmlns=""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132 119</a:t>
                      </a:r>
                    </a:p>
                  </a:txBody>
                  <a:tcPr anchor="ctr"/>
                </a:tc>
                <a:tc>
                  <a:txBody>
                    <a:bodyPr/>
                    <a:lstStyle/>
                    <a:p>
                      <a:pPr algn="ctr"/>
                      <a:r>
                        <a:rPr lang="ru-RU" sz="1600" dirty="0" smtClean="0">
                          <a:latin typeface="Palatino Linotype" panose="02040502050505030304" pitchFamily="18" charset="0"/>
                        </a:rPr>
                        <a:t>144 719</a:t>
                      </a:r>
                    </a:p>
                  </a:txBody>
                  <a:tcPr anchor="ctr"/>
                </a:tc>
                <a:tc>
                  <a:txBody>
                    <a:bodyPr/>
                    <a:lstStyle/>
                    <a:p>
                      <a:pPr algn="ctr"/>
                      <a:r>
                        <a:rPr lang="ru-RU" sz="1600" dirty="0" smtClean="0">
                          <a:latin typeface="Palatino Linotype" panose="02040502050505030304" pitchFamily="18" charset="0"/>
                        </a:rPr>
                        <a:t>157 135</a:t>
                      </a:r>
                    </a:p>
                  </a:txBody>
                  <a:tcPr anchor="ctr"/>
                </a:tc>
                <a:tc>
                  <a:txBody>
                    <a:bodyPr/>
                    <a:lstStyle/>
                    <a:p>
                      <a:pPr algn="ctr"/>
                      <a:r>
                        <a:rPr lang="ru-RU" sz="1600" dirty="0" smtClean="0">
                          <a:latin typeface="Palatino Linotype" panose="02040502050505030304" pitchFamily="18" charset="0"/>
                        </a:rPr>
                        <a:t>165 113</a:t>
                      </a:r>
                    </a:p>
                  </a:txBody>
                  <a:tcPr anchor="ctr"/>
                </a:tc>
                <a:extLst>
                  <a:ext uri="{0D108BD9-81ED-4DB2-BD59-A6C34878D82A}">
                    <a16:rowId xmlns:a16="http://schemas.microsoft.com/office/drawing/2014/main" xmlns=""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7 965</a:t>
                      </a:r>
                    </a:p>
                  </a:txBody>
                  <a:tcPr anchor="ctr"/>
                </a:tc>
                <a:tc>
                  <a:txBody>
                    <a:bodyPr/>
                    <a:lstStyle/>
                    <a:p>
                      <a:pPr algn="ctr"/>
                      <a:r>
                        <a:rPr lang="ru-RU" sz="1600" dirty="0" smtClean="0">
                          <a:latin typeface="Palatino Linotype" panose="02040502050505030304" pitchFamily="18" charset="0"/>
                        </a:rPr>
                        <a:t>7 885</a:t>
                      </a:r>
                    </a:p>
                  </a:txBody>
                  <a:tcPr anchor="ctr"/>
                </a:tc>
                <a:tc>
                  <a:txBody>
                    <a:bodyPr/>
                    <a:lstStyle/>
                    <a:p>
                      <a:pPr algn="ctr"/>
                      <a:r>
                        <a:rPr lang="ru-RU" sz="1600" dirty="0" smtClean="0">
                          <a:latin typeface="Palatino Linotype" panose="02040502050505030304" pitchFamily="18" charset="0"/>
                        </a:rPr>
                        <a:t>8 539</a:t>
                      </a:r>
                    </a:p>
                  </a:txBody>
                  <a:tcPr anchor="ctr"/>
                </a:tc>
                <a:tc>
                  <a:txBody>
                    <a:bodyPr/>
                    <a:lstStyle/>
                    <a:p>
                      <a:pPr algn="ctr"/>
                      <a:r>
                        <a:rPr lang="ru-RU" sz="1600" dirty="0" smtClean="0">
                          <a:latin typeface="Palatino Linotype" panose="02040502050505030304" pitchFamily="18" charset="0"/>
                        </a:rPr>
                        <a:t>8 539</a:t>
                      </a:r>
                    </a:p>
                  </a:txBody>
                  <a:tcPr anchor="ctr"/>
                </a:tc>
                <a:extLst>
                  <a:ext uri="{0D108BD9-81ED-4DB2-BD59-A6C34878D82A}">
                    <a16:rowId xmlns:a16="http://schemas.microsoft.com/office/drawing/2014/main" xmlns=""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2 507</a:t>
                      </a:r>
                    </a:p>
                  </a:txBody>
                  <a:tcPr anchor="ctr"/>
                </a:tc>
                <a:tc>
                  <a:txBody>
                    <a:bodyPr/>
                    <a:lstStyle/>
                    <a:p>
                      <a:pPr algn="ctr"/>
                      <a:r>
                        <a:rPr lang="ru-RU" sz="1600" dirty="0" smtClean="0">
                          <a:latin typeface="Palatino Linotype" panose="02040502050505030304" pitchFamily="18" charset="0"/>
                        </a:rPr>
                        <a:t>9 964</a:t>
                      </a:r>
                    </a:p>
                  </a:txBody>
                  <a:tcPr anchor="ctr"/>
                </a:tc>
                <a:tc>
                  <a:txBody>
                    <a:bodyPr/>
                    <a:lstStyle/>
                    <a:p>
                      <a:pPr algn="ctr"/>
                      <a:r>
                        <a:rPr lang="ru-RU" sz="1600" dirty="0" smtClean="0">
                          <a:latin typeface="Palatino Linotype" panose="02040502050505030304" pitchFamily="18" charset="0"/>
                        </a:rPr>
                        <a:t>11 990</a:t>
                      </a:r>
                    </a:p>
                  </a:txBody>
                  <a:tcPr anchor="ctr"/>
                </a:tc>
                <a:tc>
                  <a:txBody>
                    <a:bodyPr/>
                    <a:lstStyle/>
                    <a:p>
                      <a:pPr algn="ctr"/>
                      <a:r>
                        <a:rPr lang="ru-RU" sz="1600" dirty="0" smtClean="0">
                          <a:latin typeface="Palatino Linotype" panose="02040502050505030304" pitchFamily="18" charset="0"/>
                        </a:rPr>
                        <a:t>12 278</a:t>
                      </a:r>
                    </a:p>
                  </a:txBody>
                  <a:tcPr anchor="ctr"/>
                </a:tc>
                <a:extLst>
                  <a:ext uri="{0D108BD9-81ED-4DB2-BD59-A6C34878D82A}">
                    <a16:rowId xmlns:a16="http://schemas.microsoft.com/office/drawing/2014/main" xmlns=""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7 967</a:t>
                      </a:r>
                    </a:p>
                  </a:txBody>
                  <a:tcPr anchor="ctr"/>
                </a:tc>
                <a:tc>
                  <a:txBody>
                    <a:bodyPr/>
                    <a:lstStyle/>
                    <a:p>
                      <a:pPr algn="ctr"/>
                      <a:r>
                        <a:rPr lang="ru-RU" sz="1600" dirty="0" smtClean="0">
                          <a:latin typeface="Palatino Linotype" panose="02040502050505030304" pitchFamily="18" charset="0"/>
                        </a:rPr>
                        <a:t>2 391</a:t>
                      </a:r>
                    </a:p>
                  </a:txBody>
                  <a:tcPr anchor="ctr"/>
                </a:tc>
                <a:tc>
                  <a:txBody>
                    <a:bodyPr/>
                    <a:lstStyle/>
                    <a:p>
                      <a:pPr algn="ctr"/>
                      <a:r>
                        <a:rPr lang="ru-RU" sz="1600" dirty="0" smtClean="0">
                          <a:latin typeface="Palatino Linotype" panose="02040502050505030304" pitchFamily="18" charset="0"/>
                        </a:rPr>
                        <a:t>141</a:t>
                      </a:r>
                    </a:p>
                  </a:txBody>
                  <a:tcPr anchor="ctr"/>
                </a:tc>
                <a:tc>
                  <a:txBody>
                    <a:bodyPr/>
                    <a:lstStyle/>
                    <a:p>
                      <a:pPr algn="ctr"/>
                      <a:r>
                        <a:rPr lang="ru-RU" sz="1600" dirty="0" smtClean="0">
                          <a:latin typeface="Palatino Linotype" panose="02040502050505030304" pitchFamily="18" charset="0"/>
                        </a:rPr>
                        <a:t>130</a:t>
                      </a:r>
                    </a:p>
                  </a:txBody>
                  <a:tcPr anchor="ctr"/>
                </a:tc>
                <a:extLst>
                  <a:ext uri="{0D108BD9-81ED-4DB2-BD59-A6C34878D82A}">
                    <a16:rowId xmlns:a16="http://schemas.microsoft.com/office/drawing/2014/main" xmlns=""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8 444</a:t>
                      </a:r>
                    </a:p>
                  </a:txBody>
                  <a:tcPr anchor="ctr"/>
                </a:tc>
                <a:tc>
                  <a:txBody>
                    <a:bodyPr/>
                    <a:lstStyle/>
                    <a:p>
                      <a:pPr algn="ctr"/>
                      <a:r>
                        <a:rPr lang="ru-RU" sz="1600" dirty="0" smtClean="0">
                          <a:latin typeface="Palatino Linotype" panose="02040502050505030304" pitchFamily="18" charset="0"/>
                        </a:rPr>
                        <a:t>2 728</a:t>
                      </a:r>
                    </a:p>
                  </a:txBody>
                  <a:tcPr anchor="ctr"/>
                </a:tc>
                <a:tc>
                  <a:txBody>
                    <a:bodyPr/>
                    <a:lstStyle/>
                    <a:p>
                      <a:pPr algn="ctr"/>
                      <a:r>
                        <a:rPr lang="ru-RU" sz="1600" dirty="0" smtClean="0">
                          <a:latin typeface="Palatino Linotype" panose="02040502050505030304" pitchFamily="18" charset="0"/>
                        </a:rPr>
                        <a:t>3 386</a:t>
                      </a:r>
                    </a:p>
                  </a:txBody>
                  <a:tcPr anchor="ctr"/>
                </a:tc>
                <a:tc>
                  <a:txBody>
                    <a:bodyPr/>
                    <a:lstStyle/>
                    <a:p>
                      <a:pPr algn="ctr"/>
                      <a:r>
                        <a:rPr lang="ru-RU" sz="1600" dirty="0" smtClean="0">
                          <a:latin typeface="Palatino Linotype" panose="02040502050505030304" pitchFamily="18" charset="0"/>
                        </a:rPr>
                        <a:t>3 386</a:t>
                      </a:r>
                    </a:p>
                  </a:txBody>
                  <a:tcPr anchor="ctr"/>
                </a:tc>
                <a:extLst>
                  <a:ext uri="{0D108BD9-81ED-4DB2-BD59-A6C34878D82A}">
                    <a16:rowId xmlns:a16="http://schemas.microsoft.com/office/drawing/2014/main" xmlns=""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27</a:t>
                      </a:r>
                    </a:p>
                  </a:txBody>
                  <a:tcPr anchor="ctr"/>
                </a:tc>
                <a:tc>
                  <a:txBody>
                    <a:bodyPr/>
                    <a:lstStyle/>
                    <a:p>
                      <a:pPr algn="ctr"/>
                      <a:r>
                        <a:rPr lang="ru-RU" sz="1600" dirty="0" smtClean="0">
                          <a:latin typeface="Palatino Linotype" panose="02040502050505030304" pitchFamily="18" charset="0"/>
                        </a:rPr>
                        <a:t>6 </a:t>
                      </a:r>
                    </a:p>
                  </a:txBody>
                  <a:tcPr anchor="ctr"/>
                </a:tc>
                <a:tc>
                  <a:txBody>
                    <a:bodyPr/>
                    <a:lstStyle/>
                    <a:p>
                      <a:pPr algn="ctr"/>
                      <a:r>
                        <a:rPr lang="ru-RU" sz="1600" dirty="0" smtClean="0">
                          <a:latin typeface="Palatino Linotype" panose="02040502050505030304" pitchFamily="18" charset="0"/>
                        </a:rPr>
                        <a:t>5</a:t>
                      </a:r>
                    </a:p>
                  </a:txBody>
                  <a:tcPr anchor="ctr"/>
                </a:tc>
                <a:tc>
                  <a:txBody>
                    <a:bodyPr/>
                    <a:lstStyle/>
                    <a:p>
                      <a:pPr algn="ctr"/>
                      <a:r>
                        <a:rPr lang="ru-RU" sz="1600" dirty="0" smtClean="0">
                          <a:latin typeface="Palatino Linotype" panose="02040502050505030304" pitchFamily="18" charset="0"/>
                        </a:rPr>
                        <a:t>2</a:t>
                      </a:r>
                    </a:p>
                  </a:txBody>
                  <a:tcPr anchor="ctr"/>
                </a:tc>
                <a:extLst>
                  <a:ext uri="{0D108BD9-81ED-4DB2-BD59-A6C34878D82A}">
                    <a16:rowId xmlns:a16="http://schemas.microsoft.com/office/drawing/2014/main" xmlns=""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2 628</a:t>
                      </a:r>
                    </a:p>
                  </a:txBody>
                  <a:tcPr anchor="ctr"/>
                </a:tc>
                <a:tc>
                  <a:txBody>
                    <a:bodyPr/>
                    <a:lstStyle/>
                    <a:p>
                      <a:pPr algn="ctr"/>
                      <a:r>
                        <a:rPr lang="ru-RU" sz="1600" dirty="0" smtClean="0">
                          <a:latin typeface="Palatino Linotype" panose="02040502050505030304" pitchFamily="18" charset="0"/>
                        </a:rPr>
                        <a:t>2 654</a:t>
                      </a:r>
                    </a:p>
                  </a:txBody>
                  <a:tcPr anchor="ctr"/>
                </a:tc>
                <a:tc>
                  <a:txBody>
                    <a:bodyPr/>
                    <a:lstStyle/>
                    <a:p>
                      <a:pPr algn="ctr"/>
                      <a:r>
                        <a:rPr lang="ru-RU" sz="1600" dirty="0" smtClean="0">
                          <a:latin typeface="Palatino Linotype" panose="02040502050505030304" pitchFamily="18" charset="0"/>
                        </a:rPr>
                        <a:t>2 681</a:t>
                      </a:r>
                    </a:p>
                  </a:txBody>
                  <a:tcPr anchor="ctr"/>
                </a:tc>
                <a:tc>
                  <a:txBody>
                    <a:bodyPr/>
                    <a:lstStyle/>
                    <a:p>
                      <a:pPr algn="ctr"/>
                      <a:r>
                        <a:rPr lang="ru-RU" sz="1600" dirty="0" smtClean="0">
                          <a:latin typeface="Palatino Linotype" panose="02040502050505030304" pitchFamily="18" charset="0"/>
                        </a:rPr>
                        <a:t>2 708</a:t>
                      </a:r>
                    </a:p>
                  </a:txBody>
                  <a:tcPr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 2023</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p14="http://schemas.microsoft.com/office/powerpoint/2010/main" xmlns="" val="3606820594"/>
              </p:ext>
            </p:extLst>
          </p:nvPr>
        </p:nvGraphicFramePr>
        <p:xfrm>
          <a:off x="728282" y="1718546"/>
          <a:ext cx="10716550" cy="5131002"/>
        </p:xfrm>
        <a:graphic>
          <a:graphicData uri="http://schemas.openxmlformats.org/drawingml/2006/table">
            <a:tbl>
              <a:tblPr firstRow="1" bandRow="1">
                <a:tableStyleId>{5C22544A-7EE6-4342-B048-85BDC9FD1C3A}</a:tableStyleId>
              </a:tblPr>
              <a:tblGrid>
                <a:gridCol w="4907205">
                  <a:extLst>
                    <a:ext uri="{9D8B030D-6E8A-4147-A177-3AD203B41FA5}">
                      <a16:colId xmlns:a16="http://schemas.microsoft.com/office/drawing/2014/main" xmlns="" val="20000"/>
                    </a:ext>
                  </a:extLst>
                </a:gridCol>
                <a:gridCol w="2089288">
                  <a:extLst>
                    <a:ext uri="{9D8B030D-6E8A-4147-A177-3AD203B41FA5}">
                      <a16:colId xmlns:a16="http://schemas.microsoft.com/office/drawing/2014/main" xmlns="" val="20001"/>
                    </a:ext>
                  </a:extLst>
                </a:gridCol>
                <a:gridCol w="1309895">
                  <a:extLst>
                    <a:ext uri="{9D8B030D-6E8A-4147-A177-3AD203B41FA5}">
                      <a16:colId xmlns:a16="http://schemas.microsoft.com/office/drawing/2014/main" xmlns="" val="20002"/>
                    </a:ext>
                  </a:extLst>
                </a:gridCol>
                <a:gridCol w="1212573">
                  <a:extLst>
                    <a:ext uri="{9D8B030D-6E8A-4147-A177-3AD203B41FA5}">
                      <a16:colId xmlns:a16="http://schemas.microsoft.com/office/drawing/2014/main" xmlns="" val="20003"/>
                    </a:ext>
                  </a:extLst>
                </a:gridCol>
                <a:gridCol w="1197589">
                  <a:extLst>
                    <a:ext uri="{9D8B030D-6E8A-4147-A177-3AD203B41FA5}">
                      <a16:colId xmlns:a16="http://schemas.microsoft.com/office/drawing/2014/main" xmlns=""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2020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tc>
                  <a:txBody>
                    <a:bodyPr/>
                    <a:lstStyle/>
                    <a:p>
                      <a:pPr algn="ctr"/>
                      <a:r>
                        <a:rPr lang="ru-RU" sz="1600" b="1" dirty="0" smtClean="0">
                          <a:solidFill>
                            <a:schemeClr val="bg1"/>
                          </a:solidFill>
                          <a:latin typeface="Palatino Linotype" panose="02040502050505030304" pitchFamily="18" charset="0"/>
                        </a:rPr>
                        <a:t>2023 год </a:t>
                      </a:r>
                    </a:p>
                  </a:txBody>
                  <a:tcPr anchor="ctr"/>
                </a:tc>
                <a:extLst>
                  <a:ext uri="{0D108BD9-81ED-4DB2-BD59-A6C34878D82A}">
                    <a16:rowId xmlns:a16="http://schemas.microsoft.com/office/drawing/2014/main" xmlns=""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47227</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a:t>
                      </a:r>
                      <a:r>
                        <a:rPr lang="ru-RU" sz="1600" b="1" baseline="0" dirty="0" smtClean="0">
                          <a:solidFill>
                            <a:schemeClr val="tx1"/>
                          </a:solidFill>
                          <a:latin typeface="Palatino Linotype" panose="02040502050505030304" pitchFamily="18" charset="0"/>
                        </a:rPr>
                        <a:t> 195</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33 207</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33 220</a:t>
                      </a:r>
                      <a:endParaRPr lang="ru-RU" sz="1600" b="1" dirty="0">
                        <a:solidFill>
                          <a:schemeClr val="tx1"/>
                        </a:solidFill>
                        <a:latin typeface="Palatino Linotype" panose="02040502050505030304" pitchFamily="18" charset="0"/>
                      </a:endParaRPr>
                    </a:p>
                  </a:txBody>
                  <a:tcPr anchor="ctr"/>
                </a:tc>
                <a:extLst>
                  <a:ext uri="{0D108BD9-81ED-4DB2-BD59-A6C34878D82A}">
                    <a16:rowId xmlns:a16="http://schemas.microsoft.com/office/drawing/2014/main" xmlns=""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307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319</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332</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670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18 113</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2 355</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2 238</a:t>
                      </a:r>
                    </a:p>
                  </a:txBody>
                  <a:tcPr anchor="ctr"/>
                </a:tc>
                <a:tc>
                  <a:txBody>
                    <a:bodyPr/>
                    <a:lstStyle/>
                    <a:p>
                      <a:pPr algn="ctr"/>
                      <a:r>
                        <a:rPr lang="ru-RU" sz="1600" dirty="0" smtClean="0">
                          <a:latin typeface="Palatino Linotype" panose="02040502050505030304" pitchFamily="18" charset="0"/>
                        </a:rPr>
                        <a:t>2 238</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2 238</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636607" y="1377387"/>
          <a:ext cx="11308465" cy="5243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2021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2022 и 2023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266217" y="1064871"/>
          <a:ext cx="10370915" cy="5445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nvGraphicFramePr>
        <p:xfrm>
          <a:off x="4284562" y="1562582"/>
          <a:ext cx="4572000" cy="3388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8013540" y="1412111"/>
          <a:ext cx="4178460" cy="3993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1" name="Диаграмма 10"/>
          <p:cNvGraphicFramePr/>
          <p:nvPr/>
        </p:nvGraphicFramePr>
        <p:xfrm>
          <a:off x="740781" y="1458410"/>
          <a:ext cx="11157994" cy="5081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838199" y="1493134"/>
          <a:ext cx="10991127" cy="4919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706889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2021-2023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301469" y="902825"/>
            <a:ext cx="1110706" cy="307777"/>
          </a:xfrm>
          <a:prstGeom prst="rect">
            <a:avLst/>
          </a:prstGeom>
          <a:noFill/>
        </p:spPr>
        <p:txBody>
          <a:bodyPr wrap="square" rtlCol="0">
            <a:spAutoFit/>
          </a:bodyPr>
          <a:lstStyle/>
          <a:p>
            <a:r>
              <a:rPr lang="ru-RU" sz="1400" dirty="0" smtClean="0"/>
              <a:t>тыс. руб.</a:t>
            </a:r>
            <a:endParaRPr lang="ru-RU" sz="1400" dirty="0"/>
          </a:p>
        </p:txBody>
      </p:sp>
      <p:graphicFrame>
        <p:nvGraphicFramePr>
          <p:cNvPr id="11" name="Диаграмма 10"/>
          <p:cNvGraphicFramePr/>
          <p:nvPr/>
        </p:nvGraphicFramePr>
        <p:xfrm>
          <a:off x="682905" y="1192192"/>
          <a:ext cx="11320041" cy="5370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277085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2021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бюджетов (тыс.руб.)</a:t>
            </a:r>
            <a:endPar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636607" y="1099595"/>
          <a:ext cx="11343189" cy="5578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69043" y="2824223"/>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808 835</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78,84%</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836 389</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77,95 %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2022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2023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1 025 934</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6" y="2326511"/>
            <a:ext cx="1369561"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1 073 044</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992579"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990 441</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780 938</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78,85 %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xmlns=""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844952" y="1562582"/>
          <a:ext cx="11042248" cy="5069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2021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p14="http://schemas.microsoft.com/office/powerpoint/2010/main" xmlns="" val="2371474319"/>
              </p:ext>
            </p:extLst>
          </p:nvPr>
        </p:nvGraphicFramePr>
        <p:xfrm>
          <a:off x="80427" y="1261642"/>
          <a:ext cx="11914893" cy="5370652"/>
        </p:xfrm>
        <a:graphic>
          <a:graphicData uri="http://schemas.openxmlformats.org/drawingml/2006/table">
            <a:tbl>
              <a:tblPr firstRow="1" bandRow="1">
                <a:tableStyleId>{5C22544A-7EE6-4342-B048-85BDC9FD1C3A}</a:tableStyleId>
              </a:tblPr>
              <a:tblGrid>
                <a:gridCol w="325973">
                  <a:extLst>
                    <a:ext uri="{9D8B030D-6E8A-4147-A177-3AD203B41FA5}">
                      <a16:colId xmlns:a16="http://schemas.microsoft.com/office/drawing/2014/main" xmlns="" val="3334256192"/>
                    </a:ext>
                  </a:extLst>
                </a:gridCol>
                <a:gridCol w="10566400">
                  <a:extLst>
                    <a:ext uri="{9D8B030D-6E8A-4147-A177-3AD203B41FA5}">
                      <a16:colId xmlns:a16="http://schemas.microsoft.com/office/drawing/2014/main" xmlns="" val="3572588798"/>
                    </a:ext>
                  </a:extLst>
                </a:gridCol>
                <a:gridCol w="1022520">
                  <a:extLst>
                    <a:ext uri="{9D8B030D-6E8A-4147-A177-3AD203B41FA5}">
                      <a16:colId xmlns:a16="http://schemas.microsoft.com/office/drawing/2014/main" xmlns="" val="455734138"/>
                    </a:ext>
                  </a:extLst>
                </a:gridCol>
              </a:tblGrid>
              <a:tr h="732251">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2021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xmlns="" val="4032686739"/>
                  </a:ext>
                </a:extLst>
              </a:tr>
              <a:tr h="517608">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транспортной системы Тамбовского района</a:t>
                      </a:r>
                      <a:endParaRPr lang="ru-RU" sz="1600" b="1" dirty="0">
                        <a:latin typeface="Palatino Linotype" panose="02040502050505030304" pitchFamily="18" charset="0"/>
                      </a:endParaRPr>
                    </a:p>
                  </a:txBody>
                  <a:tcPr marL="9525" marR="9525" marT="9525" marB="0" anchor="ctr"/>
                </a:tc>
                <a:tc>
                  <a:txBody>
                    <a:bodyPr/>
                    <a:lstStyle/>
                    <a:p>
                      <a:pPr algn="ctr"/>
                      <a:endParaRPr lang="ru-RU" sz="16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xmlns="" val="3457846572"/>
                  </a:ext>
                </a:extLst>
              </a:tr>
              <a:tr h="517608">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18</a:t>
                      </a:r>
                      <a:r>
                        <a:rPr lang="ru-RU" sz="1600" i="1" baseline="0" dirty="0" smtClean="0">
                          <a:latin typeface="Palatino Linotype" panose="02040502050505030304" pitchFamily="18" charset="0"/>
                        </a:rPr>
                        <a:t> 528,6</a:t>
                      </a:r>
                      <a:endParaRPr lang="ru-RU" sz="1600" i="1" dirty="0">
                        <a:latin typeface="Palatino Linotype" panose="02040502050505030304" pitchFamily="18" charset="0"/>
                      </a:endParaRPr>
                    </a:p>
                  </a:txBody>
                  <a:tcPr anchor="ctr"/>
                </a:tc>
                <a:extLst>
                  <a:ext uri="{0D108BD9-81ED-4DB2-BD59-A6C34878D82A}">
                    <a16:rowId xmlns:a16="http://schemas.microsoft.com/office/drawing/2014/main" xmlns="" val="2275221086"/>
                  </a:ext>
                </a:extLst>
              </a:tr>
              <a:tr h="887698">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Приведение в нормативное состояние автомобильных дорог местного значения муниципального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10 973,3</a:t>
                      </a:r>
                      <a:endParaRPr lang="ru-RU" sz="1600" dirty="0">
                        <a:latin typeface="Palatino Linotype" panose="02040502050505030304" pitchFamily="18" charset="0"/>
                      </a:endParaRPr>
                    </a:p>
                  </a:txBody>
                  <a:tcPr anchor="ctr"/>
                </a:tc>
                <a:extLst>
                  <a:ext uri="{0D108BD9-81ED-4DB2-BD59-A6C34878D82A}">
                    <a16:rowId xmlns:a16="http://schemas.microsoft.com/office/drawing/2014/main" xmlns="" val="3353935522"/>
                  </a:ext>
                </a:extLst>
              </a:tr>
              <a:tr h="1348137">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7 555,3</a:t>
                      </a:r>
                      <a:endParaRPr lang="ru-RU" sz="16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xmlns="" val="3533729402"/>
                  </a:ext>
                </a:extLst>
              </a:tr>
              <a:tr h="1367350">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18 528,6</a:t>
                      </a:r>
                      <a:endParaRPr lang="ru-RU" sz="16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xmlns="" val="3005006157"/>
                  </a:ext>
                </a:extLst>
              </a:tr>
            </a:tbl>
          </a:graphicData>
        </a:graphic>
      </p:graphicFrame>
    </p:spTree>
    <p:extLst>
      <p:ext uri="{BB962C8B-B14F-4D97-AF65-F5344CB8AC3E}">
        <p14:creationId xmlns:p14="http://schemas.microsoft.com/office/powerpoint/2010/main" xmlns=""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p14="http://schemas.microsoft.com/office/powerpoint/2010/main" xmlns=""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xmlns=""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944564796"/>
                    </a:ext>
                  </a:extLst>
                </a:gridCol>
                <a:gridCol w="1762125">
                  <a:extLst>
                    <a:ext uri="{9D8B030D-6E8A-4147-A177-3AD203B41FA5}">
                      <a16:colId xmlns:a16="http://schemas.microsoft.com/office/drawing/2014/main" xmlns="" val="1792870201"/>
                    </a:ext>
                  </a:extLst>
                </a:gridCol>
                <a:gridCol w="904875">
                  <a:extLst>
                    <a:ext uri="{9D8B030D-6E8A-4147-A177-3AD203B41FA5}">
                      <a16:colId xmlns:a16="http://schemas.microsoft.com/office/drawing/2014/main" xmlns="" val="4140013482"/>
                    </a:ext>
                  </a:extLst>
                </a:gridCol>
                <a:gridCol w="1495425">
                  <a:extLst>
                    <a:ext uri="{9D8B030D-6E8A-4147-A177-3AD203B41FA5}">
                      <a16:colId xmlns:a16="http://schemas.microsoft.com/office/drawing/2014/main" xmlns="" val="2805904638"/>
                    </a:ext>
                  </a:extLst>
                </a:gridCol>
                <a:gridCol w="1581150">
                  <a:extLst>
                    <a:ext uri="{9D8B030D-6E8A-4147-A177-3AD203B41FA5}">
                      <a16:colId xmlns:a16="http://schemas.microsoft.com/office/drawing/2014/main" xmlns="" val="1294931968"/>
                    </a:ext>
                  </a:extLst>
                </a:gridCol>
                <a:gridCol w="1895475">
                  <a:extLst>
                    <a:ext uri="{9D8B030D-6E8A-4147-A177-3AD203B41FA5}">
                      <a16:colId xmlns:a16="http://schemas.microsoft.com/office/drawing/2014/main" xmlns="" val="521739048"/>
                    </a:ext>
                  </a:extLst>
                </a:gridCol>
                <a:gridCol w="1581151">
                  <a:extLst>
                    <a:ext uri="{9D8B030D-6E8A-4147-A177-3AD203B41FA5}">
                      <a16:colId xmlns:a16="http://schemas.microsoft.com/office/drawing/2014/main" xmlns=""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91292071"/>
                  </a:ext>
                </a:extLst>
              </a:tr>
            </a:tbl>
          </a:graphicData>
        </a:graphic>
      </p:graphicFrame>
    </p:spTree>
    <p:extLst>
      <p:ext uri="{BB962C8B-B14F-4D97-AF65-F5344CB8AC3E}">
        <p14:creationId xmlns:p14="http://schemas.microsoft.com/office/powerpoint/2010/main" xmlns=""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a16="http://schemas.microsoft.com/office/drawing/2014/main" xmlns="" val="20000"/>
                    </a:ext>
                  </a:extLst>
                </a:gridCol>
                <a:gridCol w="8408852">
                  <a:extLst>
                    <a:ext uri="{9D8B030D-6E8A-4147-A177-3AD203B41FA5}">
                      <a16:colId xmlns:a16="http://schemas.microsoft.com/office/drawing/2014/main" xmlns="" val="20001"/>
                    </a:ext>
                  </a:extLst>
                </a:gridCol>
                <a:gridCol w="2616198">
                  <a:extLst>
                    <a:ext uri="{9D8B030D-6E8A-4147-A177-3AD203B41FA5}">
                      <a16:colId xmlns:a16="http://schemas.microsoft.com/office/drawing/2014/main" xmlns=""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a16="http://schemas.microsoft.com/office/drawing/2014/main" xmlns=""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a16="http://schemas.microsoft.com/office/drawing/2014/main" xmlns=""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a16="http://schemas.microsoft.com/office/drawing/2014/main" xmlns=""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В первоначальном бюджете не предусмотрены</a:t>
                      </a:r>
                      <a:endParaRPr lang="ru-RU" sz="1600" b="0" i="0" u="none" strike="noStrike" dirty="0">
                        <a:latin typeface="+mn-lt"/>
                      </a:endParaRPr>
                    </a:p>
                  </a:txBody>
                  <a:tcPr marL="0" marR="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2020-2023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p14="http://schemas.microsoft.com/office/powerpoint/2010/main" xmlns=""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a16="http://schemas.microsoft.com/office/drawing/2014/main" xmlns="" val="20000"/>
                    </a:ext>
                  </a:extLst>
                </a:gridCol>
                <a:gridCol w="2123632">
                  <a:extLst>
                    <a:ext uri="{9D8B030D-6E8A-4147-A177-3AD203B41FA5}">
                      <a16:colId xmlns:a16="http://schemas.microsoft.com/office/drawing/2014/main" xmlns="" val="20001"/>
                    </a:ext>
                  </a:extLst>
                </a:gridCol>
                <a:gridCol w="1938968">
                  <a:extLst>
                    <a:ext uri="{9D8B030D-6E8A-4147-A177-3AD203B41FA5}">
                      <a16:colId xmlns:a16="http://schemas.microsoft.com/office/drawing/2014/main" xmlns="" val="20002"/>
                    </a:ext>
                  </a:extLst>
                </a:gridCol>
                <a:gridCol w="2057083">
                  <a:extLst>
                    <a:ext uri="{9D8B030D-6E8A-4147-A177-3AD203B41FA5}">
                      <a16:colId xmlns:a16="http://schemas.microsoft.com/office/drawing/2014/main" xmlns="" val="20003"/>
                    </a:ext>
                  </a:extLst>
                </a:gridCol>
                <a:gridCol w="2057083">
                  <a:extLst>
                    <a:ext uri="{9D8B030D-6E8A-4147-A177-3AD203B41FA5}">
                      <a16:colId xmlns:a16="http://schemas.microsoft.com/office/drawing/2014/main" xmlns=""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2020 год</a:t>
                      </a:r>
                      <a:endParaRPr lang="ru-RU" dirty="0">
                        <a:solidFill>
                          <a:schemeClr val="bg1"/>
                        </a:solidFill>
                      </a:endParaRPr>
                    </a:p>
                  </a:txBody>
                  <a:tcPr/>
                </a:tc>
                <a:tc>
                  <a:txBody>
                    <a:bodyPr/>
                    <a:lstStyle/>
                    <a:p>
                      <a:pPr algn="ctr"/>
                      <a:r>
                        <a:rPr lang="ru-RU" dirty="0" smtClean="0"/>
                        <a:t>2021 год</a:t>
                      </a:r>
                      <a:endParaRPr lang="ru-RU" dirty="0"/>
                    </a:p>
                  </a:txBody>
                  <a:tcPr/>
                </a:tc>
                <a:tc>
                  <a:txBody>
                    <a:bodyPr/>
                    <a:lstStyle/>
                    <a:p>
                      <a:pPr algn="ctr"/>
                      <a:r>
                        <a:rPr lang="ru-RU" dirty="0" smtClean="0"/>
                        <a:t>2022 год</a:t>
                      </a:r>
                      <a:endParaRPr lang="ru-RU" dirty="0"/>
                    </a:p>
                  </a:txBody>
                  <a:tcPr/>
                </a:tc>
                <a:tc>
                  <a:txBody>
                    <a:bodyPr/>
                    <a:lstStyle/>
                    <a:p>
                      <a:pPr algn="ctr"/>
                      <a:r>
                        <a:rPr lang="ru-RU" dirty="0" smtClean="0"/>
                        <a:t>2023 год</a:t>
                      </a:r>
                      <a:endParaRPr lang="ru-RU" dirty="0"/>
                    </a:p>
                  </a:txBody>
                  <a:tcPr/>
                </a:tc>
                <a:extLst>
                  <a:ext uri="{0D108BD9-81ED-4DB2-BD59-A6C34878D82A}">
                    <a16:rowId xmlns:a16="http://schemas.microsoft.com/office/drawing/2014/main" xmlns=""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19 211</a:t>
                      </a:r>
                      <a:endParaRPr lang="ru-RU" dirty="0">
                        <a:solidFill>
                          <a:schemeClr val="tx1"/>
                        </a:solidFill>
                      </a:endParaRPr>
                    </a:p>
                  </a:txBody>
                  <a:tcPr anchor="ctr"/>
                </a:tc>
                <a:tc>
                  <a:txBody>
                    <a:bodyPr/>
                    <a:lstStyle/>
                    <a:p>
                      <a:pPr algn="ctr"/>
                      <a:r>
                        <a:rPr lang="ru-RU" dirty="0" smtClean="0">
                          <a:solidFill>
                            <a:schemeClr val="tx1"/>
                          </a:solidFill>
                        </a:rPr>
                        <a:t>19 465</a:t>
                      </a:r>
                      <a:endParaRPr lang="ru-RU" dirty="0">
                        <a:solidFill>
                          <a:schemeClr val="tx1"/>
                        </a:solidFill>
                      </a:endParaRPr>
                    </a:p>
                  </a:txBody>
                  <a:tcPr anchor="ctr"/>
                </a:tc>
                <a:tc>
                  <a:txBody>
                    <a:bodyPr/>
                    <a:lstStyle/>
                    <a:p>
                      <a:pPr algn="ctr"/>
                      <a:r>
                        <a:rPr lang="ru-RU" dirty="0" smtClean="0">
                          <a:solidFill>
                            <a:schemeClr val="tx1"/>
                          </a:solidFill>
                        </a:rPr>
                        <a:t>19 714</a:t>
                      </a:r>
                      <a:endParaRPr lang="ru-RU" dirty="0">
                        <a:solidFill>
                          <a:schemeClr val="tx1"/>
                        </a:solidFill>
                      </a:endParaRPr>
                    </a:p>
                  </a:txBody>
                  <a:tcPr anchor="ctr"/>
                </a:tc>
                <a:tc>
                  <a:txBody>
                    <a:bodyPr/>
                    <a:lstStyle/>
                    <a:p>
                      <a:pPr algn="ctr"/>
                      <a:r>
                        <a:rPr lang="ru-RU" dirty="0" smtClean="0">
                          <a:solidFill>
                            <a:schemeClr val="tx1"/>
                          </a:solidFill>
                        </a:rPr>
                        <a:t>19 946</a:t>
                      </a:r>
                      <a:endParaRPr lang="ru-RU" dirty="0">
                        <a:solidFill>
                          <a:schemeClr val="tx1"/>
                        </a:solidFill>
                      </a:endParaRPr>
                    </a:p>
                  </a:txBody>
                  <a:tcPr anchor="ctr"/>
                </a:tc>
                <a:extLst>
                  <a:ext uri="{0D108BD9-81ED-4DB2-BD59-A6C34878D82A}">
                    <a16:rowId xmlns:a16="http://schemas.microsoft.com/office/drawing/2014/main" xmlns=""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11 036</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extLst>
                  <a:ext uri="{0D108BD9-81ED-4DB2-BD59-A6C34878D82A}">
                    <a16:rowId xmlns:a16="http://schemas.microsoft.com/office/drawing/2014/main" xmlns=""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30</a:t>
                      </a:r>
                      <a:r>
                        <a:rPr lang="ru-RU" b="1" baseline="0" dirty="0" smtClean="0">
                          <a:solidFill>
                            <a:schemeClr val="tx1"/>
                          </a:solidFill>
                        </a:rPr>
                        <a:t> 247</a:t>
                      </a:r>
                      <a:endParaRPr lang="ru-RU" b="1" dirty="0">
                        <a:solidFill>
                          <a:schemeClr val="tx1"/>
                        </a:solidFill>
                      </a:endParaRPr>
                    </a:p>
                  </a:txBody>
                  <a:tcPr anchor="ctr"/>
                </a:tc>
                <a:tc>
                  <a:txBody>
                    <a:bodyPr/>
                    <a:lstStyle/>
                    <a:p>
                      <a:pPr algn="ctr"/>
                      <a:r>
                        <a:rPr lang="ru-RU" b="1" dirty="0" smtClean="0">
                          <a:solidFill>
                            <a:schemeClr val="tx1"/>
                          </a:solidFill>
                        </a:rPr>
                        <a:t>19 465</a:t>
                      </a:r>
                      <a:endParaRPr lang="ru-RU" b="1" dirty="0">
                        <a:solidFill>
                          <a:schemeClr val="tx1"/>
                        </a:solidFill>
                      </a:endParaRPr>
                    </a:p>
                  </a:txBody>
                  <a:tcPr anchor="ctr"/>
                </a:tc>
                <a:tc>
                  <a:txBody>
                    <a:bodyPr/>
                    <a:lstStyle/>
                    <a:p>
                      <a:pPr algn="ctr"/>
                      <a:r>
                        <a:rPr lang="ru-RU" b="1" dirty="0" smtClean="0">
                          <a:solidFill>
                            <a:schemeClr val="tx1"/>
                          </a:solidFill>
                        </a:rPr>
                        <a:t>19 714</a:t>
                      </a:r>
                      <a:endParaRPr lang="ru-RU" b="1" dirty="0">
                        <a:solidFill>
                          <a:schemeClr val="tx1"/>
                        </a:solidFill>
                      </a:endParaRPr>
                    </a:p>
                  </a:txBody>
                  <a:tcPr anchor="ctr"/>
                </a:tc>
                <a:tc>
                  <a:txBody>
                    <a:bodyPr/>
                    <a:lstStyle/>
                    <a:p>
                      <a:pPr algn="ctr"/>
                      <a:r>
                        <a:rPr lang="ru-RU" b="1" dirty="0" smtClean="0">
                          <a:solidFill>
                            <a:schemeClr val="tx1"/>
                          </a:solidFill>
                        </a:rPr>
                        <a:t>19 946</a:t>
                      </a:r>
                      <a:endParaRPr lang="ru-RU" b="1" dirty="0">
                        <a:solidFill>
                          <a:schemeClr val="tx1"/>
                        </a:solidFill>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740781" y="1469984"/>
          <a:ext cx="11169568" cy="5127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2021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p14="http://schemas.microsoft.com/office/powerpoint/2010/main" xmlns=""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p14="http://schemas.microsoft.com/office/powerpoint/2010/main" xmlns=""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162047"/>
            <a:ext cx="11011163" cy="613458"/>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2021-2023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2749591550"/>
              </p:ext>
            </p:extLst>
          </p:nvPr>
        </p:nvGraphicFramePr>
        <p:xfrm>
          <a:off x="556846" y="775507"/>
          <a:ext cx="10972800" cy="5937810"/>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xmlns="" val="362266838"/>
                    </a:ext>
                  </a:extLst>
                </a:gridCol>
                <a:gridCol w="7675685">
                  <a:extLst>
                    <a:ext uri="{9D8B030D-6E8A-4147-A177-3AD203B41FA5}">
                      <a16:colId xmlns:a16="http://schemas.microsoft.com/office/drawing/2014/main" xmlns="" val="2997573379"/>
                    </a:ext>
                  </a:extLst>
                </a:gridCol>
                <a:gridCol w="975946">
                  <a:extLst>
                    <a:ext uri="{9D8B030D-6E8A-4147-A177-3AD203B41FA5}">
                      <a16:colId xmlns:a16="http://schemas.microsoft.com/office/drawing/2014/main" xmlns="" val="1668693803"/>
                    </a:ext>
                  </a:extLst>
                </a:gridCol>
                <a:gridCol w="975946">
                  <a:extLst>
                    <a:ext uri="{9D8B030D-6E8A-4147-A177-3AD203B41FA5}">
                      <a16:colId xmlns:a16="http://schemas.microsoft.com/office/drawing/2014/main" xmlns="" val="1110253511"/>
                    </a:ext>
                  </a:extLst>
                </a:gridCol>
                <a:gridCol w="961292">
                  <a:extLst>
                    <a:ext uri="{9D8B030D-6E8A-4147-A177-3AD203B41FA5}">
                      <a16:colId xmlns:a16="http://schemas.microsoft.com/office/drawing/2014/main" xmlns="" val="3602214359"/>
                    </a:ext>
                  </a:extLst>
                </a:gridCol>
              </a:tblGrid>
              <a:tr h="264469">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2022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2023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xmlns="" val="4173102718"/>
                  </a:ext>
                </a:extLst>
              </a:tr>
              <a:tr h="257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050" b="1" i="0" u="none" strike="noStrike" dirty="0">
                          <a:latin typeface="Times New Roman"/>
                        </a:rPr>
                        <a:t>Муниципальная программа "Развитие и сохранение культуры и искусства в Тамбовском </a:t>
                      </a:r>
                      <a:r>
                        <a:rPr lang="ru-RU" sz="1050" b="1" i="0" u="none" strike="noStrike" dirty="0" smtClean="0">
                          <a:latin typeface="Times New Roman"/>
                        </a:rPr>
                        <a:t>районе"</a:t>
                      </a:r>
                      <a:endParaRPr lang="ru-RU" sz="1050" b="1" i="0" u="none" strike="noStrike" dirty="0">
                        <a:latin typeface="Times New Roman"/>
                      </a:endParaRPr>
                    </a:p>
                  </a:txBody>
                  <a:tcPr marL="9525" marR="9525" marT="9525" marB="0"/>
                </a:tc>
                <a:tc>
                  <a:txBody>
                    <a:bodyPr/>
                    <a:lstStyle/>
                    <a:p>
                      <a:pPr algn="ctr" fontAlgn="ctr"/>
                      <a:r>
                        <a:rPr lang="ru-RU" sz="1050" b="1" i="0" u="none" strike="noStrike" dirty="0" smtClean="0">
                          <a:solidFill>
                            <a:srgbClr val="000000"/>
                          </a:solidFill>
                          <a:effectLst/>
                          <a:latin typeface="Times New Roman" panose="02020603050405020304" pitchFamily="18" charset="0"/>
                        </a:rPr>
                        <a:t>146 787,6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152 323,9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146 787,6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226554891"/>
                  </a:ext>
                </a:extLst>
              </a:tr>
              <a:tr h="2036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050" b="0" i="1" u="none" strike="noStrike" dirty="0">
                          <a:latin typeface="Times New Roman"/>
                        </a:rPr>
                        <a:t>Подпрограмма "</a:t>
                      </a:r>
                      <a:r>
                        <a:rPr lang="ru-RU" sz="1050" b="0" i="1" u="none" strike="noStrike" dirty="0" err="1">
                          <a:latin typeface="Times New Roman"/>
                        </a:rPr>
                        <a:t>Предпрофессиональное</a:t>
                      </a:r>
                      <a:r>
                        <a:rPr lang="ru-RU" sz="1050" b="0" i="1" u="none" strike="noStrike" dirty="0">
                          <a:latin typeface="Times New Roman"/>
                        </a:rPr>
                        <a:t> искусство"</a:t>
                      </a:r>
                    </a:p>
                  </a:txBody>
                  <a:tcPr marL="9525" marR="9525" marT="9525" marB="0"/>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03244114"/>
                  </a:ext>
                </a:extLst>
              </a:tr>
              <a:tr h="413289">
                <a:tc>
                  <a:txBody>
                    <a:bodyPr/>
                    <a:lstStyle/>
                    <a:p>
                      <a:pPr algn="ctr"/>
                      <a:r>
                        <a:rPr lang="ru-RU" sz="1050" i="0" dirty="0" smtClean="0"/>
                        <a:t>1.2.</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"Народное творчество и </a:t>
                      </a:r>
                      <a:r>
                        <a:rPr lang="ru-RU" sz="1050" b="0" i="1" u="none" strike="noStrike" dirty="0" err="1" smtClean="0">
                          <a:solidFill>
                            <a:srgbClr val="000000"/>
                          </a:solidFill>
                          <a:effectLst/>
                          <a:latin typeface="Times New Roman" panose="02020603050405020304" pitchFamily="18" charset="0"/>
                        </a:rPr>
                        <a:t>досуговая</a:t>
                      </a:r>
                      <a:r>
                        <a:rPr lang="ru-RU" sz="1050" b="0" i="1" u="none" strike="noStrike" dirty="0" smtClean="0">
                          <a:solidFill>
                            <a:srgbClr val="000000"/>
                          </a:solidFill>
                          <a:effectLst/>
                          <a:latin typeface="Times New Roman" panose="02020603050405020304" pitchFamily="18" charset="0"/>
                        </a:rPr>
                        <a:t> деятельность»</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81 608,3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87 144,6</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81 608,3</a:t>
                      </a:r>
                    </a:p>
                  </a:txBody>
                  <a:tcPr marL="9525" marR="9525" marT="9525" marB="0" anchor="ctr"/>
                </a:tc>
                <a:extLst>
                  <a:ext uri="{0D108BD9-81ED-4DB2-BD59-A6C34878D82A}">
                    <a16:rowId xmlns:a16="http://schemas.microsoft.com/office/drawing/2014/main" xmlns="" val="1628803903"/>
                  </a:ext>
                </a:extLst>
              </a:tr>
              <a:tr h="413289">
                <a:tc>
                  <a:txBody>
                    <a:bodyPr/>
                    <a:lstStyle/>
                    <a:p>
                      <a:pPr algn="ctr"/>
                      <a:r>
                        <a:rPr lang="ru-RU" sz="1050" i="0" dirty="0" smtClean="0"/>
                        <a:t>1.3.</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080420532"/>
                  </a:ext>
                </a:extLst>
              </a:tr>
              <a:tr h="413289">
                <a:tc>
                  <a:txBody>
                    <a:bodyPr/>
                    <a:lstStyle/>
                    <a:p>
                      <a:pPr algn="ctr"/>
                      <a:r>
                        <a:rPr lang="ru-RU" sz="1050" b="0" i="0" dirty="0" smtClean="0"/>
                        <a:t>1.4.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231944240"/>
                  </a:ext>
                </a:extLst>
              </a:tr>
              <a:tr h="331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383781827"/>
                  </a:ext>
                </a:extLst>
              </a:tr>
              <a:tr h="328094">
                <a:tc>
                  <a:txBody>
                    <a:bodyPr/>
                    <a:lstStyle/>
                    <a:p>
                      <a:pPr algn="ctr" fontAlgn="ctr"/>
                      <a:r>
                        <a:rPr lang="ru-RU" sz="1050" b="1" i="0" u="none" strike="noStrike" dirty="0" smtClean="0">
                          <a:solidFill>
                            <a:srgbClr val="000000"/>
                          </a:solidFill>
                          <a:effectLst/>
                          <a:latin typeface="Times New Roman" panose="02020603050405020304" pitchFamily="18" charset="0"/>
                        </a:rPr>
                        <a:t>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755524342"/>
                  </a:ext>
                </a:extLst>
              </a:tr>
              <a:tr h="331014">
                <a:tc>
                  <a:txBody>
                    <a:bodyPr/>
                    <a:lstStyle/>
                    <a:p>
                      <a:pPr algn="ctr"/>
                      <a:r>
                        <a:rPr lang="ru-RU" sz="1050" b="1" i="0" dirty="0" smtClean="0"/>
                        <a:t>3.</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21 666,5</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21 622,7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21 616,4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131875088"/>
                  </a:ext>
                </a:extLst>
              </a:tr>
              <a:tr h="256971">
                <a:tc>
                  <a:txBody>
                    <a:bodyPr/>
                    <a:lstStyle/>
                    <a:p>
                      <a:pPr algn="ctr"/>
                      <a:r>
                        <a:rPr lang="ru-RU" sz="1050" b="1" i="0" dirty="0" smtClean="0"/>
                        <a:t>4.</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субъектов малого и среднего предпринимательства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1 135,1</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1 135,1</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127,3</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58947651"/>
                  </a:ext>
                </a:extLst>
              </a:tr>
              <a:tr h="328094">
                <a:tc>
                  <a:txBody>
                    <a:bodyPr/>
                    <a:lstStyle/>
                    <a:p>
                      <a:pPr algn="ctr"/>
                      <a:r>
                        <a:rPr lang="ru-RU" sz="1050" b="1" i="0" dirty="0" smtClean="0"/>
                        <a:t>5.</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9 734,9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12 694,3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9 734,9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031155326"/>
                  </a:ext>
                </a:extLst>
              </a:tr>
              <a:tr h="413289">
                <a:tc>
                  <a:txBody>
                    <a:bodyPr/>
                    <a:lstStyle/>
                    <a:p>
                      <a:pPr algn="ctr"/>
                      <a:r>
                        <a:rPr lang="ru-RU" sz="1050" b="0" i="0" dirty="0" smtClean="0"/>
                        <a:t>5.1.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a:t>
                      </a:r>
                      <a:r>
                        <a:rPr lang="ru-RU" sz="1050" b="0" i="1" u="none" strike="noStrike" baseline="0" dirty="0" smtClean="0">
                          <a:solidFill>
                            <a:srgbClr val="000000"/>
                          </a:solidFill>
                          <a:effectLst/>
                          <a:latin typeface="Times New Roman" panose="02020603050405020304" pitchFamily="18" charset="0"/>
                        </a:rPr>
                        <a:t> 559,4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093045640"/>
                  </a:ext>
                </a:extLst>
              </a:tr>
              <a:tr h="413289">
                <a:tc>
                  <a:txBody>
                    <a:bodyPr/>
                    <a:lstStyle/>
                    <a:p>
                      <a:pPr algn="ctr"/>
                      <a:r>
                        <a:rPr lang="ru-RU" sz="1050" b="0" i="0" dirty="0" smtClean="0"/>
                        <a:t>5.2.</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p>
                  </a:txBody>
                  <a:tcPr marL="9525" marR="9525" marT="9525" marB="0" anchor="ctr"/>
                </a:tc>
                <a:extLst>
                  <a:ext uri="{0D108BD9-81ED-4DB2-BD59-A6C34878D82A}">
                    <a16:rowId xmlns:a16="http://schemas.microsoft.com/office/drawing/2014/main" xmlns="" val="120863666"/>
                  </a:ext>
                </a:extLst>
              </a:tr>
              <a:tr h="413289">
                <a:tc>
                  <a:txBody>
                    <a:bodyPr/>
                    <a:lstStyle/>
                    <a:p>
                      <a:pPr algn="ctr"/>
                      <a:r>
                        <a:rPr lang="ru-RU" sz="1050" b="0" i="0" dirty="0" smtClean="0"/>
                        <a:t>5.3.</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064657525"/>
                  </a:ext>
                </a:extLst>
              </a:tr>
              <a:tr h="413289">
                <a:tc>
                  <a:txBody>
                    <a:bodyPr/>
                    <a:lstStyle/>
                    <a:p>
                      <a:pPr algn="ctr"/>
                      <a:r>
                        <a:rPr lang="ru-RU" sz="1050" b="0" i="0" dirty="0" smtClean="0"/>
                        <a:t>5.4.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196322600"/>
                  </a:ext>
                </a:extLst>
              </a:tr>
              <a:tr h="331014">
                <a:tc>
                  <a:txBody>
                    <a:bodyPr/>
                    <a:lstStyle/>
                    <a:p>
                      <a:pPr algn="ctr"/>
                      <a:r>
                        <a:rPr lang="ru-RU" sz="1050" b="0" i="0" dirty="0" smtClean="0"/>
                        <a:t>6.</a:t>
                      </a:r>
                      <a:endParaRPr lang="ru-RU" sz="1050" b="0"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25 717,6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59324603"/>
                  </a:ext>
                </a:extLst>
              </a:tr>
              <a:tr h="413289">
                <a:tc>
                  <a:txBody>
                    <a:bodyPr/>
                    <a:lstStyle/>
                    <a:p>
                      <a:pPr algn="ctr"/>
                      <a:r>
                        <a:rPr lang="ru-RU" sz="1050" b="0" i="0" dirty="0" smtClean="0"/>
                        <a:t>6.1.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25 717,6</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370566013"/>
                  </a:ext>
                </a:extLst>
              </a:tr>
            </a:tbl>
          </a:graphicData>
        </a:graphic>
      </p:graphicFrame>
      <p:sp>
        <p:nvSpPr>
          <p:cNvPr id="6" name="TextBox 5"/>
          <p:cNvSpPr txBox="1"/>
          <p:nvPr/>
        </p:nvSpPr>
        <p:spPr>
          <a:xfrm>
            <a:off x="10304585" y="520863"/>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p14="http://schemas.microsoft.com/office/powerpoint/2010/main" xmlns=""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p14="http://schemas.microsoft.com/office/powerpoint/2010/main" xmlns="" val="847448706"/>
              </p:ext>
            </p:extLst>
          </p:nvPr>
        </p:nvGraphicFramePr>
        <p:xfrm>
          <a:off x="589084" y="547343"/>
          <a:ext cx="11019693" cy="5702984"/>
        </p:xfrm>
        <a:graphic>
          <a:graphicData uri="http://schemas.openxmlformats.org/drawingml/2006/table">
            <a:tbl>
              <a:tblPr firstRow="1" bandRow="1">
                <a:tableStyleId>{5C22544A-7EE6-4342-B048-85BDC9FD1C3A}</a:tableStyleId>
              </a:tblPr>
              <a:tblGrid>
                <a:gridCol w="510511">
                  <a:extLst>
                    <a:ext uri="{9D8B030D-6E8A-4147-A177-3AD203B41FA5}">
                      <a16:colId xmlns:a16="http://schemas.microsoft.com/office/drawing/2014/main" xmlns="" val="362266838"/>
                    </a:ext>
                  </a:extLst>
                </a:gridCol>
                <a:gridCol w="7583548">
                  <a:extLst>
                    <a:ext uri="{9D8B030D-6E8A-4147-A177-3AD203B41FA5}">
                      <a16:colId xmlns:a16="http://schemas.microsoft.com/office/drawing/2014/main" xmlns="" val="2997573379"/>
                    </a:ext>
                  </a:extLst>
                </a:gridCol>
                <a:gridCol w="980117">
                  <a:extLst>
                    <a:ext uri="{9D8B030D-6E8A-4147-A177-3AD203B41FA5}">
                      <a16:colId xmlns:a16="http://schemas.microsoft.com/office/drawing/2014/main" xmlns="" val="1668693803"/>
                    </a:ext>
                  </a:extLst>
                </a:gridCol>
                <a:gridCol w="980117">
                  <a:extLst>
                    <a:ext uri="{9D8B030D-6E8A-4147-A177-3AD203B41FA5}">
                      <a16:colId xmlns:a16="http://schemas.microsoft.com/office/drawing/2014/main" xmlns="" val="1110253511"/>
                    </a:ext>
                  </a:extLst>
                </a:gridCol>
                <a:gridCol w="965400">
                  <a:extLst>
                    <a:ext uri="{9D8B030D-6E8A-4147-A177-3AD203B41FA5}">
                      <a16:colId xmlns:a16="http://schemas.microsoft.com/office/drawing/2014/main" xmlns="" val="3602214359"/>
                    </a:ext>
                  </a:extLst>
                </a:gridCol>
              </a:tblGrid>
              <a:tr h="290426">
                <a:tc gridSpan="2">
                  <a:txBody>
                    <a:bodyPr/>
                    <a:lstStyle/>
                    <a:p>
                      <a:pPr algn="ctr" fontAlgn="ctr"/>
                      <a:r>
                        <a:rPr lang="ru-RU" sz="1050" b="1" i="0" u="none" strike="noStrike" dirty="0" smtClean="0">
                          <a:solidFill>
                            <a:schemeClr val="bg1"/>
                          </a:solidFill>
                          <a:effectLst/>
                          <a:latin typeface="Times New Roman" panose="02020603050405020304" pitchFamily="18" charset="0"/>
                        </a:rPr>
                        <a:t>Наименование</a:t>
                      </a:r>
                      <a:endParaRPr lang="ru-RU" sz="105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2021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2022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2023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xmlns="" val="4173102718"/>
                  </a:ext>
                </a:extLst>
              </a:tr>
              <a:tr h="361298">
                <a:tc>
                  <a:txBody>
                    <a:bodyPr/>
                    <a:lstStyle/>
                    <a:p>
                      <a:pPr algn="ctr"/>
                      <a:r>
                        <a:rPr lang="ru-RU" sz="1050" b="0" dirty="0" smtClean="0"/>
                        <a:t>7.</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212 334,0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222 474,2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224 902,5</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226554891"/>
                  </a:ext>
                </a:extLst>
              </a:tr>
              <a:tr h="309736">
                <a:tc>
                  <a:txBody>
                    <a:bodyPr/>
                    <a:lstStyle/>
                    <a:p>
                      <a:pPr algn="l"/>
                      <a:r>
                        <a:rPr lang="ru-RU" sz="1050" b="0" dirty="0" smtClean="0"/>
                        <a:t>7.1.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180 435,5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190 575,7</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194 590,3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82191137"/>
                  </a:ext>
                </a:extLst>
              </a:tr>
              <a:tr h="309736">
                <a:tc>
                  <a:txBody>
                    <a:bodyPr/>
                    <a:lstStyle/>
                    <a:p>
                      <a:pPr algn="ctr"/>
                      <a:r>
                        <a:rPr lang="ru-RU" sz="1050" b="0" dirty="0" smtClean="0"/>
                        <a:t>7.2..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1 915,4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1 915,4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329,1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630671584"/>
                  </a:ext>
                </a:extLst>
              </a:tr>
              <a:tr h="405942">
                <a:tc>
                  <a:txBody>
                    <a:bodyPr/>
                    <a:lstStyle/>
                    <a:p>
                      <a:pPr algn="ctr"/>
                      <a:r>
                        <a:rPr lang="ru-RU" sz="1050" b="0" dirty="0" smtClean="0"/>
                        <a:t>7.3.</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897535475"/>
                  </a:ext>
                </a:extLst>
              </a:tr>
              <a:tr h="405942">
                <a:tc>
                  <a:txBody>
                    <a:bodyPr/>
                    <a:lstStyle/>
                    <a:p>
                      <a:pPr algn="ctr"/>
                      <a:r>
                        <a:rPr lang="ru-RU" sz="1050" b="0" dirty="0" smtClean="0"/>
                        <a:t>8.</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080420532"/>
                  </a:ext>
                </a:extLst>
              </a:tr>
              <a:tr h="405942">
                <a:tc>
                  <a:txBody>
                    <a:bodyPr/>
                    <a:lstStyle/>
                    <a:p>
                      <a:pPr algn="ctr"/>
                      <a:r>
                        <a:rPr lang="ru-RU" sz="1050" b="1" dirty="0" smtClean="0"/>
                        <a:t>9.</a:t>
                      </a:r>
                      <a:endParaRPr lang="ru-RU" sz="1050" b="1"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613654590"/>
                  </a:ext>
                </a:extLst>
              </a:tr>
              <a:tr h="309736">
                <a:tc>
                  <a:txBody>
                    <a:bodyPr/>
                    <a:lstStyle/>
                    <a:p>
                      <a:pPr algn="ctr"/>
                      <a:r>
                        <a:rPr lang="ru-RU" sz="1050" b="0" dirty="0" smtClean="0"/>
                        <a:t>9.1.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549323261"/>
                  </a:ext>
                </a:extLst>
              </a:tr>
              <a:tr h="405942">
                <a:tc>
                  <a:txBody>
                    <a:bodyPr/>
                    <a:lstStyle/>
                    <a:p>
                      <a:pPr algn="ctr"/>
                      <a:r>
                        <a:rPr lang="ru-RU" sz="1050" b="0" dirty="0" smtClean="0"/>
                        <a:t>9.2.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737787307"/>
                  </a:ext>
                </a:extLst>
              </a:tr>
              <a:tr h="309736">
                <a:tc>
                  <a:txBody>
                    <a:bodyPr/>
                    <a:lstStyle/>
                    <a:p>
                      <a:pPr algn="ctr"/>
                      <a:r>
                        <a:rPr lang="ru-RU" sz="1050" b="0" dirty="0" smtClean="0"/>
                        <a:t>10.</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1 159,9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1 168,3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565019335"/>
                  </a:ext>
                </a:extLst>
              </a:tr>
              <a:tr h="309736">
                <a:tc>
                  <a:txBody>
                    <a:bodyPr/>
                    <a:lstStyle/>
                    <a:p>
                      <a:pPr algn="ctr"/>
                      <a:r>
                        <a:rPr lang="ru-RU" sz="1050" b="0" dirty="0" smtClean="0"/>
                        <a:t>10.1..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1 159,9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1 168,3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556105066"/>
                  </a:ext>
                </a:extLst>
              </a:tr>
              <a:tr h="309736">
                <a:tc>
                  <a:txBody>
                    <a:bodyPr/>
                    <a:lstStyle/>
                    <a:p>
                      <a:pPr algn="ctr"/>
                      <a:r>
                        <a:rPr lang="ru-RU" sz="1050" b="0" dirty="0" smtClean="0"/>
                        <a:t>11.</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транспортной системы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19 557,4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19 782,4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19 249,2</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336564842"/>
                  </a:ext>
                </a:extLst>
              </a:tr>
              <a:tr h="309736">
                <a:tc>
                  <a:txBody>
                    <a:bodyPr/>
                    <a:lstStyle/>
                    <a:p>
                      <a:pPr algn="ctr"/>
                      <a:r>
                        <a:rPr lang="ru-RU" sz="1050" b="0" dirty="0" smtClean="0"/>
                        <a:t>11.1.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1 028,7</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599,0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21298875"/>
                  </a:ext>
                </a:extLst>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11.2.</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18 528,7</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19 183,4</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19 183,4</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xmlns="" val="2524589430"/>
                  </a:ext>
                </a:extLst>
              </a:tr>
              <a:tr h="4059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«Обращение с отходами, в том числе с твердыми коммунальными отходами на территории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826,0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131,3</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13.</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«Комплексное развитие сельских территорий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4 292,4</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13.1.</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«Создание условий для обеспечения доступным и комфортным жильем сельского населения»</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4 292,4</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xmlns="" val="2226758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75" y="300940"/>
            <a:ext cx="10972800" cy="695351"/>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районного бюджета, переданные бюджетным и автономным учреждениям на выполнение муниципального задания на 2021-2023 годы</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112523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7" name="Диаграмма 6"/>
          <p:cNvGraphicFramePr/>
          <p:nvPr/>
        </p:nvGraphicFramePr>
        <p:xfrm>
          <a:off x="613458" y="1342663"/>
          <a:ext cx="5046562" cy="4942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5960961" y="1435261"/>
          <a:ext cx="5937813" cy="4826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905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Муниципальный долг Тамбовского района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821803"/>
            <a:ext cx="1252266"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11" name="TextBox 10"/>
          <p:cNvSpPr txBox="1"/>
          <p:nvPr/>
        </p:nvSpPr>
        <p:spPr>
          <a:xfrm>
            <a:off x="1076446" y="1030147"/>
            <a:ext cx="2963119" cy="369332"/>
          </a:xfrm>
          <a:prstGeom prst="rect">
            <a:avLst/>
          </a:prstGeom>
          <a:noFill/>
        </p:spPr>
        <p:txBody>
          <a:bodyPr wrap="square" rtlCol="0">
            <a:spAutoFit/>
          </a:bodyPr>
          <a:lstStyle/>
          <a:p>
            <a:r>
              <a:rPr lang="ru-RU" b="1" dirty="0" smtClean="0"/>
              <a:t>Долговая нагрузка</a:t>
            </a:r>
            <a:endParaRPr lang="ru-RU" b="1" dirty="0"/>
          </a:p>
        </p:txBody>
      </p:sp>
      <p:sp>
        <p:nvSpPr>
          <p:cNvPr id="12" name="TextBox 11"/>
          <p:cNvSpPr txBox="1"/>
          <p:nvPr/>
        </p:nvSpPr>
        <p:spPr>
          <a:xfrm>
            <a:off x="7812911" y="972274"/>
            <a:ext cx="3055717" cy="646331"/>
          </a:xfrm>
          <a:prstGeom prst="rect">
            <a:avLst/>
          </a:prstGeom>
          <a:noFill/>
        </p:spPr>
        <p:txBody>
          <a:bodyPr wrap="square" rtlCol="0">
            <a:spAutoFit/>
          </a:bodyPr>
          <a:lstStyle/>
          <a:p>
            <a:r>
              <a:rPr lang="ru-RU" b="1" dirty="0" smtClean="0"/>
              <a:t>Расходы на обслуживание муниципального долга</a:t>
            </a:r>
            <a:endParaRPr lang="ru-RU" b="1" dirty="0"/>
          </a:p>
        </p:txBody>
      </p:sp>
      <p:graphicFrame>
        <p:nvGraphicFramePr>
          <p:cNvPr id="10" name="Диаграмма 9"/>
          <p:cNvGraphicFramePr/>
          <p:nvPr/>
        </p:nvGraphicFramePr>
        <p:xfrm>
          <a:off x="266218" y="1388962"/>
          <a:ext cx="5116010" cy="4641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nvGraphicFramePr>
        <p:xfrm>
          <a:off x="5995686" y="1655180"/>
          <a:ext cx="5949387" cy="4062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905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p14="http://schemas.microsoft.com/office/powerpoint/2010/main" xmlns=""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0"/>
            <a:ext cx="10972800" cy="93754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Верхний предел муниципального внутреннего долга Тамбовского района на 01 января 2022 года и на 01 января 2023 и 2024 годов</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44205" y="114838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75263" y="10287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8" name="Стрелка вправо 7"/>
          <p:cNvSpPr/>
          <p:nvPr/>
        </p:nvSpPr>
        <p:spPr>
          <a:xfrm>
            <a:off x="2986268" y="1967696"/>
            <a:ext cx="7048983" cy="369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39970" y="36460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851949" y="2986268"/>
            <a:ext cx="2025570" cy="1608881"/>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9 131,4</a:t>
            </a:r>
          </a:p>
          <a:p>
            <a:pPr algn="ctr"/>
            <a:r>
              <a:rPr lang="ru-RU" dirty="0" smtClean="0">
                <a:solidFill>
                  <a:schemeClr val="tx1"/>
                </a:solidFill>
              </a:rPr>
              <a:t>на 01.01.2022</a:t>
            </a:r>
            <a:endParaRPr lang="ru-RU" dirty="0">
              <a:solidFill>
                <a:schemeClr val="tx1"/>
              </a:solidFill>
            </a:endParaRPr>
          </a:p>
        </p:txBody>
      </p:sp>
      <p:sp>
        <p:nvSpPr>
          <p:cNvPr id="13" name="Скругленный прямоугольник 12"/>
          <p:cNvSpPr/>
          <p:nvPr/>
        </p:nvSpPr>
        <p:spPr>
          <a:xfrm>
            <a:off x="4514128" y="3032567"/>
            <a:ext cx="2071868" cy="1551009"/>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9 131,4</a:t>
            </a:r>
          </a:p>
          <a:p>
            <a:pPr algn="ctr"/>
            <a:r>
              <a:rPr lang="ru-RU" dirty="0" smtClean="0">
                <a:solidFill>
                  <a:schemeClr val="tx1"/>
                </a:solidFill>
              </a:rPr>
              <a:t>на 01.01.2023</a:t>
            </a:r>
            <a:endParaRPr lang="ru-RU" dirty="0"/>
          </a:p>
        </p:txBody>
      </p:sp>
      <p:sp>
        <p:nvSpPr>
          <p:cNvPr id="14" name="Скругленный прямоугольник 13"/>
          <p:cNvSpPr/>
          <p:nvPr/>
        </p:nvSpPr>
        <p:spPr>
          <a:xfrm>
            <a:off x="7176304" y="3044142"/>
            <a:ext cx="1875099" cy="1516283"/>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9 131,4</a:t>
            </a:r>
          </a:p>
          <a:p>
            <a:pPr algn="ctr"/>
            <a:r>
              <a:rPr lang="ru-RU" dirty="0" smtClean="0">
                <a:solidFill>
                  <a:schemeClr val="tx1"/>
                </a:solidFill>
              </a:rPr>
              <a:t>на 01.01.2024</a:t>
            </a:r>
            <a:endParaRPr lang="ru-RU" dirty="0"/>
          </a:p>
        </p:txBody>
      </p:sp>
    </p:spTree>
    <p:extLst>
      <p:ext uri="{BB962C8B-B14F-4D97-AF65-F5344CB8AC3E}">
        <p14:creationId xmlns:p14="http://schemas.microsoft.com/office/powerpoint/2010/main" xmlns="" val="3579054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normAutofit/>
          </a:bodyPr>
          <a:lstStyle/>
          <a:p>
            <a:pPr algn="ctr"/>
            <a:r>
              <a:rPr lang="ru-RU" sz="3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Контактная информация и обратная связь</a:t>
            </a:r>
            <a:endParaRPr lang="ru-RU" sz="3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ctr">
              <a:buNone/>
            </a:pPr>
            <a:r>
              <a:rPr lang="ru-RU" b="1" dirty="0" smtClean="0">
                <a:latin typeface="+mn-lt"/>
              </a:rPr>
              <a:t>Финансовое управление администрации Тамбовского района</a:t>
            </a:r>
          </a:p>
          <a:p>
            <a:pPr algn="ctr">
              <a:buNone/>
            </a:pPr>
            <a:r>
              <a:rPr lang="ru-RU" sz="1600" b="1" dirty="0" smtClean="0"/>
              <a:t>Размещение на официальном сайта в сети интернет администрации Тамбовского района</a:t>
            </a:r>
          </a:p>
          <a:p>
            <a:pPr algn="ctr">
              <a:buNone/>
            </a:pPr>
            <a:r>
              <a:rPr lang="en-US" sz="1600" dirty="0" smtClean="0">
                <a:hlinkClick r:id="rId2"/>
              </a:rPr>
              <a:t>http://xn--80ac6arg.xn--p1ai/byudzhet-dlya-grazhdan.html</a:t>
            </a:r>
            <a:endParaRPr lang="ru-RU" sz="1600" dirty="0" smtClean="0"/>
          </a:p>
          <a:p>
            <a:pPr algn="ctr">
              <a:buNone/>
            </a:pPr>
            <a:r>
              <a:rPr lang="ru-RU" sz="1600" b="1" dirty="0" smtClean="0">
                <a:latin typeface="+mn-lt"/>
              </a:rPr>
              <a:t>Исполнитель: </a:t>
            </a:r>
            <a:r>
              <a:rPr lang="ru-RU" sz="1600" b="1" dirty="0" err="1" smtClean="0">
                <a:latin typeface="+mn-lt"/>
              </a:rPr>
              <a:t>Журко</a:t>
            </a:r>
            <a:r>
              <a:rPr lang="ru-RU" sz="1600" b="1" dirty="0" smtClean="0">
                <a:latin typeface="+mn-lt"/>
              </a:rPr>
              <a:t> Ольга Анатольевна</a:t>
            </a:r>
          </a:p>
          <a:p>
            <a:pPr algn="ctr">
              <a:buNone/>
            </a:pPr>
            <a:endParaRPr lang="ru-RU" sz="1600" b="1" dirty="0" smtClean="0"/>
          </a:p>
          <a:p>
            <a:pPr algn="just">
              <a:buNone/>
            </a:pPr>
            <a:r>
              <a:rPr lang="ru-RU" sz="1600" b="1" dirty="0" smtClean="0">
                <a:latin typeface="+mn-lt"/>
              </a:rPr>
              <a:t>Адрес: 676950, Амурская область, Тамбовский район, с.Тамбовка, ул.Ленинская,90</a:t>
            </a:r>
          </a:p>
          <a:p>
            <a:pPr algn="just">
              <a:buNone/>
            </a:pPr>
            <a:r>
              <a:rPr lang="ru-RU" sz="1600" b="1" dirty="0" smtClean="0"/>
              <a:t>Телефон: (41638) 21-2-31; 21-0-92</a:t>
            </a:r>
          </a:p>
          <a:p>
            <a:pPr algn="just">
              <a:buNone/>
            </a:pPr>
            <a:r>
              <a:rPr lang="ru-RU" sz="1600" b="1" dirty="0" smtClean="0">
                <a:latin typeface="+mn-lt"/>
              </a:rPr>
              <a:t>Факс: (41638) 21-0-92</a:t>
            </a:r>
          </a:p>
          <a:p>
            <a:pPr algn="just">
              <a:buNone/>
            </a:pPr>
            <a:r>
              <a:rPr lang="ru-RU" sz="1600" b="1" dirty="0" smtClean="0"/>
              <a:t>Режим работы:</a:t>
            </a:r>
          </a:p>
          <a:p>
            <a:pPr algn="just">
              <a:buNone/>
            </a:pPr>
            <a:r>
              <a:rPr lang="ru-RU" sz="1600" b="1" dirty="0" smtClean="0">
                <a:latin typeface="+mn-lt"/>
              </a:rPr>
              <a:t>Понедельник – пятница с 8:00 до 16:15</a:t>
            </a:r>
          </a:p>
          <a:p>
            <a:pPr algn="just">
              <a:buNone/>
            </a:pPr>
            <a:r>
              <a:rPr lang="ru-RU" sz="1600" b="1" dirty="0" smtClean="0"/>
              <a:t>Перерыв с 12:00 до 13:00</a:t>
            </a:r>
          </a:p>
          <a:p>
            <a:pPr algn="just">
              <a:buNone/>
            </a:pPr>
            <a:r>
              <a:rPr lang="ru-RU" sz="1600" b="1" dirty="0" smtClean="0">
                <a:latin typeface="+mn-lt"/>
              </a:rPr>
              <a:t>Выходные дни: суббота, воскресенье</a:t>
            </a:r>
          </a:p>
        </p:txBody>
      </p:sp>
      <p:cxnSp>
        <p:nvCxnSpPr>
          <p:cNvPr id="6" name="Прямая соединительная линия 5"/>
          <p:cNvCxnSpPr/>
          <p:nvPr/>
        </p:nvCxnSpPr>
        <p:spPr>
          <a:xfrm>
            <a:off x="8752114" y="947707"/>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67355" y="105579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404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p14="http://schemas.microsoft.com/office/powerpoint/2010/main" xmlns=""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p14="http://schemas.microsoft.com/office/powerpoint/2010/main" xmlns=""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xmlns=""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p14="http://schemas.microsoft.com/office/powerpoint/2010/main" xmlns=""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10865</TotalTime>
  <Words>3584</Words>
  <Application>Microsoft Office PowerPoint</Application>
  <PresentationFormat>Произвольный</PresentationFormat>
  <Paragraphs>669</Paragraphs>
  <Slides>41</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41</vt:i4>
      </vt:variant>
    </vt:vector>
  </HeadingPairs>
  <TitlesOfParts>
    <vt:vector size="43"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2021 - 2023 годы Бюджетная политика: </vt:lpstr>
      <vt:lpstr>Налоговая политика:</vt:lpstr>
      <vt:lpstr>Доходы бюджета</vt:lpstr>
      <vt:lpstr>                           Структура доходов районного бюджета в  2019-2022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2014 года</vt:lpstr>
      <vt:lpstr>Информация о динамике собственных доходов  Тамбовского района с 2014 года</vt:lpstr>
      <vt:lpstr>Слайд 18</vt:lpstr>
      <vt:lpstr>Объёмы поступлений налоговых доходов на 2020 - 2023 годы</vt:lpstr>
      <vt:lpstr>Объёмы поступлений неналоговых доходов на 2020 – 2023  годы</vt:lpstr>
      <vt:lpstr>Основные налоговые доходы районного бюджета</vt:lpstr>
      <vt:lpstr>Структура доходов районного бюджета на 2021 год и плановый период 2022 и 2023 годов (по долям)</vt:lpstr>
      <vt:lpstr>Слайд 23</vt:lpstr>
      <vt:lpstr>Динамика расходов районного бюджета</vt:lpstr>
      <vt:lpstr>Структура расходов районного бюджета в 2021-2023 годах по разделам классификации  расходов бюджета</vt:lpstr>
      <vt:lpstr>Структура расходов районного бюджета на 2021 год  по разделам классификации расходов бюджетов (тыс.руб.)</vt:lpstr>
      <vt:lpstr>Расходы на социально-культурную сферу в общем  объеме расходов</vt:lpstr>
      <vt:lpstr>Расходы на социально-культурную сферу в 2021 году</vt:lpstr>
      <vt:lpstr>Распределение бюджетных ассигнований дорожного фонда Тамбовского района на 2021 год</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2020-2023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2021 год</vt:lpstr>
      <vt:lpstr>Распределение ассигнований районного бюджета на 2021-2023 годы  в разрезе муниципальных программ и подпрограмм</vt:lpstr>
      <vt:lpstr>Слайд 37</vt:lpstr>
      <vt:lpstr>Расходы районного бюджета, переданные бюджетным и автономным учреждениям на выполнение муниципального задания на 2021-2023 годы</vt:lpstr>
      <vt:lpstr>Муниципальный долг Тамбовского района</vt:lpstr>
      <vt:lpstr>Верхний предел муниципального внутреннего долга Тамбовского района на 01 января 2022 года и на 01 января 2023 и 2024 годов</vt:lpstr>
      <vt:lpstr>Контактная информация и обратная связь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1204</cp:revision>
  <cp:lastPrinted>2018-10-18T22:33:50Z</cp:lastPrinted>
  <dcterms:created xsi:type="dcterms:W3CDTF">2016-10-20T03:59:01Z</dcterms:created>
  <dcterms:modified xsi:type="dcterms:W3CDTF">2020-11-19T09:40:20Z</dcterms:modified>
</cp:coreProperties>
</file>