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08" r:id="rId2"/>
    <p:sldId id="416" r:id="rId3"/>
    <p:sldId id="409" r:id="rId4"/>
    <p:sldId id="410" r:id="rId5"/>
    <p:sldId id="411" r:id="rId6"/>
    <p:sldId id="412" r:id="rId7"/>
    <p:sldId id="413" r:id="rId8"/>
    <p:sldId id="414" r:id="rId9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0000"/>
    <a:srgbClr val="F276E0"/>
    <a:srgbClr val="E0E7B7"/>
    <a:srgbClr val="C7EBB3"/>
    <a:srgbClr val="D3F6A8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93" autoAdjust="0"/>
    <p:restoredTop sz="86437" autoAdjust="0"/>
  </p:normalViewPr>
  <p:slideViewPr>
    <p:cSldViewPr>
      <p:cViewPr>
        <p:scale>
          <a:sx n="75" d="100"/>
          <a:sy n="75" d="100"/>
        </p:scale>
        <p:origin x="-960" y="-8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E96A8E9-ADFA-41D7-BD3A-6272B69E7C75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629"/>
            <a:ext cx="5438775" cy="44679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671"/>
            <a:ext cx="2946400" cy="4969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8CB33CC-3D6D-454E-8629-6ED9D0C783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1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D7ABCB-AE58-45EA-B46B-609498B6348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E0B11-6875-4006-B87B-B7A91E63F031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A71DB-613B-4027-8FF0-1CC397F50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45CE28-2EE8-460D-A1E5-A20904054A6D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93F20-E67C-48D9-B389-D25990CE80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A53F0-AA3B-4EBE-9D43-59EFF77A2EBB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786AF-E37A-427F-80D3-3D2BC3D3C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D0219-0B8A-4C9E-A4EE-186F73DE7867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951EB-39F2-422B-81A7-C34D94596D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E9F55-46FB-4A47-8027-B329B0153067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59F9-B403-4D08-8C7F-6D9357ED6D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44DB6E-CF01-4E4A-9C7E-BB40160C8DB0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5E8B-42F4-4231-A8AC-C7FC452772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2A0F7-FD7A-4D76-B19B-863B6AFFE754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0602B-2B8E-4ADD-ADE2-0560B3F52B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B8CB18-76A4-4502-A3EF-8D4BF9E41B16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942DA-4E74-43B6-8168-16C2EAD55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CC3D1-D9D6-430E-BBB0-7757D1D312EA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DD094-E0EA-406F-AF02-8343833FC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1284F4-6B67-486C-BFC6-91B515D01D35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D1A302-09B2-4395-8941-4130247AC8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E8F61-4FA7-45FE-9805-67CB495410EB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3A229-F1AB-48AD-BF55-2EBBAC25E1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331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C39A92-178F-4F1E-B190-1912F171075F}" type="datetimeFigureOut">
              <a:rPr lang="ru-RU"/>
              <a:pPr>
                <a:defRPr/>
              </a:pPr>
              <a:t>25.12.2019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CF17168-F545-4304-BCE4-1E029B8A45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5" name="Picture 12" descr="C:\Users\KorolkoEA\Desktop\nevskog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84888" y="4508500"/>
            <a:ext cx="2808287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14" descr="C:\Users\KorolkoEA\Desktop\Infrastruktura-gorodskogo-rayon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143250" y="4500563"/>
            <a:ext cx="2732088" cy="217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C:\Users\KorolkoEA\Desktop\i177320-contentImage1_1-original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925" y="4508500"/>
            <a:ext cx="302418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85750" y="142875"/>
            <a:ext cx="47148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altLang="ru-RU">
              <a:latin typeface="Franklin Gothic Book" pitchFamily="34" charset="0"/>
            </a:endParaRPr>
          </a:p>
        </p:txBody>
      </p:sp>
      <p:sp>
        <p:nvSpPr>
          <p:cNvPr id="132100" name="Text Box 4"/>
          <p:cNvSpPr txBox="1">
            <a:spLocks noChangeArrowheads="1"/>
          </p:cNvSpPr>
          <p:nvPr/>
        </p:nvSpPr>
        <p:spPr bwMode="auto">
          <a:xfrm>
            <a:off x="239713" y="2746375"/>
            <a:ext cx="7356475" cy="125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  <a:p>
            <a:pPr algn="ctr">
              <a:lnSpc>
                <a:spcPct val="105000"/>
              </a:lnSpc>
            </a:pPr>
            <a:endParaRPr lang="ru-RU" altLang="ru-RU" sz="3600" b="1">
              <a:latin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2910" y="2428868"/>
            <a:ext cx="8001056" cy="177279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4400" b="1" spc="50" dirty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БЮДЖЕТ ДЛЯ </a:t>
            </a:r>
            <a:r>
              <a:rPr lang="ru-RU" altLang="ru-RU" sz="44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ГРАЖДАН </a:t>
            </a:r>
          </a:p>
          <a:p>
            <a:pPr algn="ctr" fontAlgn="auto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по внесению изменений в решение районного Совета народных депутатов «О районном бюджете на 2019 год и плановый период 2020 и 2021 годов от 24.12.2019 № </a:t>
            </a:r>
            <a:r>
              <a:rPr lang="ru-RU" altLang="ru-RU" sz="2000" b="1" spc="50" dirty="0" smtClean="0">
                <a:ln w="11430"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rgbClr val="660033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</a:rPr>
              <a:t>31 </a:t>
            </a:r>
            <a:endParaRPr lang="ru-RU" altLang="ru-RU" sz="2000" b="1" spc="50" dirty="0" smtClean="0">
              <a:ln w="11430">
                <a:solidFill>
                  <a:schemeClr val="tx1">
                    <a:lumMod val="95000"/>
                    <a:lumOff val="5000"/>
                  </a:schemeClr>
                </a:solidFill>
              </a:ln>
              <a:solidFill>
                <a:srgbClr val="660033"/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</a:endParaRPr>
          </a:p>
        </p:txBody>
      </p:sp>
      <p:pic>
        <p:nvPicPr>
          <p:cNvPr id="15367" name="Picture 12" descr="Герб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43372" y="428604"/>
            <a:ext cx="857250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4" descr="http://www.tambr.ru/images/932/thumbs/DSC07467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5750" y="285750"/>
            <a:ext cx="2928938" cy="2214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6" descr="DSC07230_Copy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786438" y="428625"/>
            <a:ext cx="3071812" cy="2071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10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1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63688" y="620688"/>
            <a:ext cx="590465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СОДЕРЖАНИЕ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971600" y="1412776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доходах …………………………………..……….….………2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расходах (в разрезе программ) ……………………….3 -4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в источниках …………………………………………………..5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 Изменения основных параметров бюджета ……………………………6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ru-RU" dirty="0" smtClean="0">
                <a:solidFill>
                  <a:srgbClr val="663300"/>
                </a:solidFill>
              </a:rPr>
              <a:t>Контактная информация…………………………………………………….7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2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861299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24.12.2019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31)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0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 всего, в том числе: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1 017 163 509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+ 243 928 056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74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133 563 305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145 720 347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+ 12 157 042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958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Неналоговые доходы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17 930 000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119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542 163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+ 101 612 163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621 742 148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751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900 999</a:t>
                      </a:r>
                      <a:endParaRPr lang="ru-RU" sz="20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+ 130 158 851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116632"/>
            <a:ext cx="8712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 </a:t>
            </a:r>
          </a:p>
          <a:p>
            <a:pPr algn="ctr">
              <a:spcBef>
                <a:spcPct val="5000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РАСХОДЫ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164288" y="548680"/>
            <a:ext cx="19797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3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0" y="980728"/>
          <a:ext cx="9001156" cy="6048672"/>
        </p:xfrm>
        <a:graphic>
          <a:graphicData uri="http://schemas.openxmlformats.org/drawingml/2006/table">
            <a:tbl>
              <a:tblPr/>
              <a:tblGrid>
                <a:gridCol w="3923927"/>
                <a:gridCol w="1800200"/>
                <a:gridCol w="1776386"/>
                <a:gridCol w="1500643"/>
              </a:tblGrid>
              <a:tr h="11021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 муниципальной программы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24.12.2019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3)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2710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14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и сохранение культуры и искусства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108 630 391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135 104 231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+ 26 473 840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использования муниципального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имущества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4 244 070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5 212 863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+ 968 793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эффективности управления муниципальными финансами и муниципальным долгом Тамбовского района на период 2015-2021 годов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22 342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051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24 676 812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+2 334 761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54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Экономическое развитие и инновационная экономика Тамбовского района на 2015-2021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года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1 200 395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+ 1 100 395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637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Энергосбережение и повышение энергетической эффективности в муниципальных учреждениях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300 000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312 497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+ 12 497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39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физической культуры,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спорта и молодежной политики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7 840 346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12 713 734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+ 4 873 388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70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Снижение рисков и смягчение последствий чрезвычайных ситуаций природного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техногенного характера, а также обеспечение безопасности населения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2 244 626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4 171 167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+ 1 926 541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продолжение РАСХОДЫ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4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672102"/>
        </p:xfrm>
        <a:graphic>
          <a:graphicData uri="http://schemas.openxmlformats.org/drawingml/2006/table">
            <a:tbl>
              <a:tblPr/>
              <a:tblGrid>
                <a:gridCol w="3061003"/>
                <a:gridCol w="2232248"/>
                <a:gridCol w="1872208"/>
                <a:gridCol w="1692852"/>
              </a:tblGrid>
              <a:tr h="9915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24.12.2019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31)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образования Тамбовского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214 804 614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284 403 641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+ 69 599 027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сельского хозяйства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и регулирование рынков сельскохозяйственной продукции, сырья и продовольствия Тамбовского района Амурской области на 201-2021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4 868 870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12 022 402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+ 7 153 532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деятельности органов местного самоуправления власти и управления в Тамбовском районе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32 695 478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39 767 305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+ 7 071 827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Обеспечение доступным и качественным жильем населения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150 000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737 100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+ 587 100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Развитие транспортного комплекса Тамбовского района на 2015-2021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7 885 555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37 634 720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+ 29 749 165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Обращение с отходами, в том числе с твердыми коммунальными отходами на территории Тамбовского района Амурской области на 2019-2015 годы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5 900 599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+ 5 900 599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45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Непрограммные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расходы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367 129 452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458 172 308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+ 91 042 856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1 022 029 774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+ 248 794 321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</a:p>
          <a:p>
            <a:pPr algn="ctr">
              <a:spcBef>
                <a:spcPct val="50000"/>
              </a:spcBef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ИСТОЧНИКИ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5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4925774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24.12.2019 </a:t>
                      </a: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№ 31)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05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от кредитных организаций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106 385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+ 11 773 385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кредитов, предоставленных кредитными организациями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- 4 333 000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- 11 604 820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+ 7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271 820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Получение кредитов от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 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Погашение кредитов от</a:t>
                      </a:r>
                      <a:r>
                        <a:rPr lang="ru-RU" sz="1200" b="1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других бюджетов бюджетной системы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Изменение остатков средств на счетах по учету средств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+ 364 700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Источники финансирования дефицита бюджета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Text Box 292"/>
          <p:cNvSpPr txBox="1">
            <a:spLocks noChangeArrowheads="1"/>
          </p:cNvSpPr>
          <p:nvPr/>
        </p:nvSpPr>
        <p:spPr bwMode="auto">
          <a:xfrm>
            <a:off x="142844" y="428604"/>
            <a:ext cx="8712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b="1" dirty="0"/>
              <a:t>Основные параметры </a:t>
            </a:r>
            <a:r>
              <a:rPr lang="ru-RU" sz="2000" b="1" dirty="0" smtClean="0"/>
              <a:t>районного бюджета на 2019 год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6" name="Text Box 594"/>
          <p:cNvSpPr txBox="1">
            <a:spLocks noChangeArrowheads="1"/>
          </p:cNvSpPr>
          <p:nvPr/>
        </p:nvSpPr>
        <p:spPr bwMode="auto">
          <a:xfrm>
            <a:off x="7572396" y="928670"/>
            <a:ext cx="1571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(рублей)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6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2845" y="1357298"/>
          <a:ext cx="8858311" cy="5429288"/>
        </p:xfrm>
        <a:graphic>
          <a:graphicData uri="http://schemas.openxmlformats.org/drawingml/2006/table">
            <a:tbl>
              <a:tblPr/>
              <a:tblGrid>
                <a:gridCol w="1857387"/>
                <a:gridCol w="2357454"/>
                <a:gridCol w="2286016"/>
                <a:gridCol w="2357454"/>
              </a:tblGrid>
              <a:tr h="128079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Первоначальный 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(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Решение районного Совета 25.12.2018 №38)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Уточненный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бюджет на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(Решение районного Совета </a:t>
                      </a:r>
                      <a:r>
                        <a:rPr lang="ru-RU" sz="1600" b="1" smtClean="0">
                          <a:latin typeface="Times New Roman"/>
                          <a:ea typeface="Times New Roman"/>
                          <a:cs typeface="Times New Roman"/>
                        </a:rPr>
                        <a:t>24.12.2019 </a:t>
                      </a:r>
                      <a:r>
                        <a:rPr lang="ru-RU" sz="1600" b="1" smtClean="0">
                          <a:latin typeface="Times New Roman"/>
                          <a:ea typeface="Times New Roman"/>
                          <a:cs typeface="Times New Roman"/>
                        </a:rPr>
                        <a:t>№ 31)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Отклонение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(гр.3-гр.2)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80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42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1 017 163 509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+ 243 928 056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461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РАСХОДЫ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773 235 453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1 022 029 774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+ 248 794 321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2142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ПРОФИЦИТ (+),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ДЕФИЦИТ (-)</a:t>
                      </a:r>
                      <a:endParaRPr lang="ru-RU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20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+ 4 866 265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702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429652" y="-142900"/>
            <a:ext cx="928663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7</a:t>
            </a:r>
            <a:endParaRPr lang="ru-RU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548680"/>
            <a:ext cx="74888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66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КОНТАКТНАЯ ИНФОРМАЦИЯ ДЛЯ ГРАЖДАН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27584" y="1196752"/>
            <a:ext cx="770485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Финансовое управление администрации Тамбовского района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endParaRPr lang="ru-RU" b="1" dirty="0" smtClean="0">
              <a:solidFill>
                <a:srgbClr val="6600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 МЕСТОНАХОЖДЕНИЕ: 676950 Амурская область, с.Тамбовка, ул. Ленинская, 90, </a:t>
            </a:r>
            <a:r>
              <a:rPr lang="ru-RU" b="1" dirty="0" err="1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каб</a:t>
            </a: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. 4</a:t>
            </a:r>
          </a:p>
          <a:p>
            <a:pPr algn="ctr" eaLnBrk="0" fontAlgn="auto" hangingPunct="0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6600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Тел. 8(41638)21092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403648" y="3284984"/>
            <a:ext cx="54543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ЧАСЫ  РАБОТЫ: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ПН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     8.00 – 16.15</a:t>
            </a:r>
          </a:p>
          <a:p>
            <a:pPr>
              <a:defRPr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ПТ     8.00 – 16.00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11601</TotalTime>
  <Words>854</Words>
  <Application>Microsoft Office PowerPoint</Application>
  <PresentationFormat>Экран (4:3)</PresentationFormat>
  <Paragraphs>205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Bigi</dc:creator>
  <cp:lastModifiedBy>Журко_ОА</cp:lastModifiedBy>
  <cp:revision>1054</cp:revision>
  <dcterms:created xsi:type="dcterms:W3CDTF">2009-11-28T13:13:59Z</dcterms:created>
  <dcterms:modified xsi:type="dcterms:W3CDTF">2019-12-25T00:24:30Z</dcterms:modified>
</cp:coreProperties>
</file>