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08" r:id="rId2"/>
    <p:sldId id="416" r:id="rId3"/>
    <p:sldId id="409" r:id="rId4"/>
    <p:sldId id="410" r:id="rId5"/>
    <p:sldId id="411" r:id="rId6"/>
    <p:sldId id="412" r:id="rId7"/>
    <p:sldId id="413" r:id="rId8"/>
    <p:sldId id="414" r:id="rId9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E0000"/>
    <a:srgbClr val="F276E0"/>
    <a:srgbClr val="E0E7B7"/>
    <a:srgbClr val="C7EBB3"/>
    <a:srgbClr val="D3F6A8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93" autoAdjust="0"/>
    <p:restoredTop sz="86437" autoAdjust="0"/>
  </p:normalViewPr>
  <p:slideViewPr>
    <p:cSldViewPr>
      <p:cViewPr>
        <p:scale>
          <a:sx n="75" d="100"/>
          <a:sy n="75" d="100"/>
        </p:scale>
        <p:origin x="-960" y="-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50" d="100"/>
        <a:sy n="1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96A8E9-ADFA-41D7-BD3A-6272B69E7C75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629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CB33CC-3D6D-454E-8629-6ED9D0C78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E0B11-6875-4006-B87B-B7A91E63F031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A71DB-613B-4027-8FF0-1CC397F50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5CE28-2EE8-460D-A1E5-A20904054A6D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93F20-E67C-48D9-B389-D25990CE80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A53F0-AA3B-4EBE-9D43-59EFF77A2EBB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786AF-E37A-427F-80D3-3D2BC3D3C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D0219-0B8A-4C9E-A4EE-186F73DE7867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951EB-39F2-422B-81A7-C34D94596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E9F55-46FB-4A47-8027-B329B0153067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E59F9-B403-4D08-8C7F-6D9357ED6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4DB6E-CF01-4E4A-9C7E-BB40160C8DB0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15E8B-42F4-4231-A8AC-C7FC452772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2A0F7-FD7A-4D76-B19B-863B6AFFE754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0602B-2B8E-4ADD-ADE2-0560B3F52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8CB18-76A4-4502-A3EF-8D4BF9E41B16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942DA-4E74-43B6-8168-16C2EAD55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CC3D1-D9D6-430E-BBB0-7757D1D312EA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DD094-E0EA-406F-AF02-8343833FC8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284F4-6B67-486C-BFC6-91B515D01D35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1A302-09B2-4395-8941-4130247AC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E8F61-4FA7-45FE-9805-67CB495410EB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3A229-F1AB-48AD-BF55-2EBBAC25E1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C39A92-178F-4F1E-B190-1912F171075F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F17168-F545-4304-BCE4-1E029B8A45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12" descr="C:\Users\KorolkoEA\Desktop\nevsk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4508500"/>
            <a:ext cx="2808287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4" descr="C:\Users\KorolkoEA\Desktop\Infrastruktura-gorodskogo-rayon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50" y="4500563"/>
            <a:ext cx="2732088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0" descr="C:\Users\KorolkoEA\Desktop\i177320-contentImage1_1-origina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25" y="4508500"/>
            <a:ext cx="30241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85750" y="142875"/>
            <a:ext cx="4714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>
              <a:latin typeface="Franklin Gothic Book" pitchFamily="34" charset="0"/>
            </a:endParaRP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239713" y="2746375"/>
            <a:ext cx="7356475" cy="125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5000"/>
              </a:lnSpc>
            </a:pPr>
            <a:endParaRPr lang="ru-RU" altLang="ru-RU" sz="3600" b="1">
              <a:latin typeface="Times New Roman" pitchFamily="18" charset="0"/>
            </a:endParaRPr>
          </a:p>
          <a:p>
            <a:pPr algn="ctr">
              <a:lnSpc>
                <a:spcPct val="105000"/>
              </a:lnSpc>
            </a:pPr>
            <a:endParaRPr lang="ru-RU" altLang="ru-RU" sz="3600" b="1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2910" y="2428868"/>
            <a:ext cx="8001056" cy="177279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4400" b="1" spc="50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БЮДЖЕТ ДЛЯ </a:t>
            </a:r>
            <a:r>
              <a:rPr lang="ru-RU" altLang="ru-RU" sz="44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ГРАЖДАН </a:t>
            </a:r>
          </a:p>
          <a:p>
            <a:pPr algn="ctr" fontAlgn="auto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по внесению изменений в решение районного Совета народных депутатов «О районном бюджете на </a:t>
            </a: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2019 </a:t>
            </a: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год и плановый период </a:t>
            </a: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2020 </a:t>
            </a: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и </a:t>
            </a: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2021 </a:t>
            </a: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годов от </a:t>
            </a: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15.01.2019 </a:t>
            </a: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№ </a:t>
            </a: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02</a:t>
            </a:r>
            <a:endParaRPr lang="ru-RU" altLang="ru-RU" sz="2000" b="1" spc="50" dirty="0" smtClean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660033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5367" name="Picture 12" descr="Герб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43372" y="428604"/>
            <a:ext cx="85725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4" descr="http://www.tambr.ru/images/932/thumbs/DSC0746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50" y="285750"/>
            <a:ext cx="2928938" cy="2214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6" descr="DSC07230_Copy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86438" y="428625"/>
            <a:ext cx="3071812" cy="2071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1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620688"/>
            <a:ext cx="59046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СОДЕРЖАНИЕ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1412776"/>
            <a:ext cx="77048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доходах …………………………………..……….….………2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расходах (в разрезе программ) ……………………….3 -4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источниках …………………………………………………..5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основных параметров бюджета ……………………………6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Контактная информация…………………………………………………….7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</a:t>
            </a:r>
            <a:r>
              <a:rPr lang="ru-RU" sz="2000" b="1" dirty="0" smtClean="0"/>
              <a:t>2019 </a:t>
            </a:r>
            <a:r>
              <a:rPr lang="ru-RU" sz="2000" b="1" dirty="0" smtClean="0"/>
              <a:t>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ДОХОДЫ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2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4861299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25.12.2018 №38)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15.01.2019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02)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0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всего, в том числе: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773 235 453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799 282 414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+ 26 046 961</a:t>
                      </a: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4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Налоговые доходы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133 563 305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133 563 305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958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Неналоговые доходы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17 930 000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30 930 000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+ 13 000 000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2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621 742 148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634 789 109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+ 13 046 961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116632"/>
            <a:ext cx="8712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</a:t>
            </a:r>
            <a:r>
              <a:rPr lang="ru-RU" sz="2000" b="1" dirty="0" smtClean="0"/>
              <a:t>2019 </a:t>
            </a:r>
            <a:r>
              <a:rPr lang="ru-RU" sz="2000" b="1" dirty="0" smtClean="0"/>
              <a:t>год </a:t>
            </a:r>
          </a:p>
          <a:p>
            <a:pPr algn="ctr">
              <a:spcBef>
                <a:spcPct val="5000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РАСХОДЫ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164288" y="548680"/>
            <a:ext cx="19797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3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0" y="980728"/>
          <a:ext cx="9001156" cy="6048672"/>
        </p:xfrm>
        <a:graphic>
          <a:graphicData uri="http://schemas.openxmlformats.org/drawingml/2006/table">
            <a:tbl>
              <a:tblPr/>
              <a:tblGrid>
                <a:gridCol w="3923927"/>
                <a:gridCol w="1800200"/>
                <a:gridCol w="1776386"/>
                <a:gridCol w="1500643"/>
              </a:tblGrid>
              <a:tr h="11021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муниципальной программы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25.12.2018 №38)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15.01.2019 №02)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1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4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и сохранение культуры и искусства в Тамбовском районе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108 630 391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108 630 391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3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использования муниципального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имущества Тамбовского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4 244 070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4 244 070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363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управления муниципальными финансами и муниципальным долгом Тамбовского района на период 2015-2021 годов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22 342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051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22 342 051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4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Экономическое развитие и инновационная экономика Тамбовского района на 2015-2021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года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100 000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3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Энергосбережение и повышение энергетической эффективности в муниципальных учреждениях Тамбовского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300 000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300 000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3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физической культуры,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спорта и молодежной политики в Тамбовском районе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7 840 346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7 840 346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70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Снижение рисков и смягчение последствий чрезвычайных ситуаций природного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техногенного характера, а также обеспечение безопасности населения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2 244 626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2 244 626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</a:t>
            </a:r>
            <a:r>
              <a:rPr lang="ru-RU" sz="2000" b="1" dirty="0" smtClean="0"/>
              <a:t>2019 </a:t>
            </a:r>
            <a:r>
              <a:rPr lang="ru-RU" sz="2000" b="1" dirty="0" smtClean="0"/>
              <a:t>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продолжение РАСХОДЫ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4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5561224"/>
        </p:xfrm>
        <a:graphic>
          <a:graphicData uri="http://schemas.openxmlformats.org/drawingml/2006/table">
            <a:tbl>
              <a:tblPr/>
              <a:tblGrid>
                <a:gridCol w="3061003"/>
                <a:gridCol w="2232248"/>
                <a:gridCol w="1872208"/>
                <a:gridCol w="1692852"/>
              </a:tblGrid>
              <a:tr h="11355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25.12.2018 №38)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15.01.2019 №02)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образования Тамбовского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214 804 614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219 621 433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+ 4 816 819</a:t>
                      </a: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сельского хозяйства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регулирование рынков сельскохозяйственной продукции, сырья и продовольствия Тамбовского района Амурской области на 201-2021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4 868 870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11 021 037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+ 6 152 167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деятельности органов местного самоуправления власти и управления в Тамбовском районе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32 695 478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32 695 478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Обеспечение доступным и качественным жильем населения Тамбовского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150 000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737 100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+ 587 100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транспортного комплекса Тамбовского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7 885 555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8 366 555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+ 481 000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Непрограммные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расходы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367 129 452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381 504 027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+ 14 374 575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 расходов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773 235 453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799 647 114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+ 26 411 661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</a:t>
            </a:r>
            <a:r>
              <a:rPr lang="ru-RU" sz="2000" b="1" dirty="0" smtClean="0"/>
              <a:t>2019 </a:t>
            </a:r>
            <a:r>
              <a:rPr lang="ru-RU" sz="2000" b="1" dirty="0" smtClean="0"/>
              <a:t>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ИСТОЧНИКИ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5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4925774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25.12.2018 №38)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15.01.2019 №02)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Получение кредитов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от кредитных организаций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4 333 000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13 000 000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+ 8 667 000</a:t>
                      </a: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Погашение кредитов, предоставленных кредитными организациями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- 4 333 000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-13 000 000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+ 8 667 000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Получение кредитов от других бюджетов бюджетной системы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Погашение кредитов от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других бюджетов бюджетной системы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Изменение остатков средств на счетах по учету средств бюджета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364 700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+ 364 700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Источники финансирования дефицита бюджета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364 700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+ 364 700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</a:t>
            </a:r>
            <a:r>
              <a:rPr lang="ru-RU" sz="2000" b="1" dirty="0" smtClean="0"/>
              <a:t>2019 </a:t>
            </a:r>
            <a:r>
              <a:rPr lang="ru-RU" sz="2000" b="1" dirty="0" smtClean="0"/>
              <a:t>год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6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5429288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25.12.2018 №38)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15.01.2019 №02)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2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773 235 453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799 282 414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+ 26 046 961</a:t>
                      </a: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1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773 235 453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799 647 114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+ 26 411 661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142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ПРОФИЦИТ (+),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ДЕФИЦИТ (-)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- 364 700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+ 364 700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7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КОНТАКТНАЯ ИНФОРМАЦИЯ ДЛЯ ГРАЖДАН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1196752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Финансовое управление администрации Тамбовского района</a:t>
            </a:r>
          </a:p>
          <a:p>
            <a:pPr algn="ctr" eaLnBrk="0" fontAlgn="auto" hangingPunct="0">
              <a:spcAft>
                <a:spcPts val="0"/>
              </a:spcAft>
              <a:defRPr/>
            </a:pPr>
            <a:endParaRPr lang="ru-RU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МЕСТОНАХОЖДЕНИЕ: 676950 Амурская область, с.Тамбовка, ул. Ленинская, 90, </a:t>
            </a:r>
            <a:r>
              <a:rPr lang="ru-RU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каб</a:t>
            </a: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. 4</a:t>
            </a:r>
          </a:p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Тел. 8(41638)21092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403648" y="3284984"/>
            <a:ext cx="54543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ЧАСЫ  РАБОТЫ: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ПН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ПТ     8.00 – 16.00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11428</TotalTime>
  <Words>792</Words>
  <Application>Microsoft Office PowerPoint</Application>
  <PresentationFormat>Экран (4:3)</PresentationFormat>
  <Paragraphs>201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Bigi</dc:creator>
  <cp:lastModifiedBy>Журко_ОА</cp:lastModifiedBy>
  <cp:revision>1019</cp:revision>
  <dcterms:created xsi:type="dcterms:W3CDTF">2009-11-28T13:13:59Z</dcterms:created>
  <dcterms:modified xsi:type="dcterms:W3CDTF">2019-02-18T09:07:53Z</dcterms:modified>
</cp:coreProperties>
</file>