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8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40011E-2"/>
          <c:y val="9.369618653482994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733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896128608923965"/>
          <c:y val="7.9115761331178425E-2"/>
          <c:w val="0.33826093613298402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50612423447074E-2"/>
          <c:y val="0.12731481481481483"/>
          <c:w val="0.52619750656167974"/>
          <c:h val="0.7731481481481485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9983377077865306E-2"/>
                  <c:y val="-0.26749963546223376"/>
                </c:manualLayout>
              </c:layout>
              <c:showVal val="1"/>
            </c:dLbl>
            <c:dLbl>
              <c:idx val="6"/>
              <c:layout>
                <c:manualLayout>
                  <c:x val="9.8146434820647444E-2"/>
                  <c:y val="-9.235454943132109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доходы от оказания платных услуг</c:v>
                </c:pt>
                <c:pt idx="6">
                  <c:v>доходы от продажи активов</c:v>
                </c:pt>
                <c:pt idx="7">
                  <c:v>штрафы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109637.9</c:v>
                </c:pt>
                <c:pt idx="1">
                  <c:v>6615</c:v>
                </c:pt>
                <c:pt idx="2">
                  <c:v>12514.3</c:v>
                </c:pt>
                <c:pt idx="3">
                  <c:v>2037.7</c:v>
                </c:pt>
                <c:pt idx="4">
                  <c:v>17592.8</c:v>
                </c:pt>
                <c:pt idx="5">
                  <c:v>294.8</c:v>
                </c:pt>
                <c:pt idx="6">
                  <c:v>35369.699999999997</c:v>
                </c:pt>
                <c:pt idx="7">
                  <c:v>2071.3000000000002</c:v>
                </c:pt>
                <c:pt idx="8">
                  <c:v>573.5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Лист1!$A$3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Лист1!$B$2:$M$2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Лист1!$B$3:$M$3</c:f>
              <c:numCache>
                <c:formatCode>General</c:formatCode>
                <c:ptCount val="12"/>
                <c:pt idx="0">
                  <c:v>6647.9</c:v>
                </c:pt>
                <c:pt idx="1">
                  <c:v>6272</c:v>
                </c:pt>
                <c:pt idx="2">
                  <c:v>10943.8</c:v>
                </c:pt>
                <c:pt idx="3">
                  <c:v>9819.2000000000007</c:v>
                </c:pt>
                <c:pt idx="4">
                  <c:v>9602.7000000000007</c:v>
                </c:pt>
                <c:pt idx="5">
                  <c:v>10656.3</c:v>
                </c:pt>
                <c:pt idx="6">
                  <c:v>9852.7000000000007</c:v>
                </c:pt>
                <c:pt idx="7">
                  <c:v>8041.6</c:v>
                </c:pt>
                <c:pt idx="8">
                  <c:v>7464</c:v>
                </c:pt>
                <c:pt idx="9">
                  <c:v>13410.2</c:v>
                </c:pt>
                <c:pt idx="10">
                  <c:v>15303.4</c:v>
                </c:pt>
                <c:pt idx="11">
                  <c:v>27121.200000000001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Лист1!$B$2:$M$2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Лист1!$B$4:$M$4</c:f>
              <c:numCache>
                <c:formatCode>General</c:formatCode>
                <c:ptCount val="12"/>
                <c:pt idx="0">
                  <c:v>9425</c:v>
                </c:pt>
                <c:pt idx="1">
                  <c:v>7358.1</c:v>
                </c:pt>
                <c:pt idx="2">
                  <c:v>11142.7</c:v>
                </c:pt>
                <c:pt idx="3">
                  <c:v>15239.4</c:v>
                </c:pt>
                <c:pt idx="4">
                  <c:v>10040.1</c:v>
                </c:pt>
                <c:pt idx="5">
                  <c:v>41012.9</c:v>
                </c:pt>
                <c:pt idx="6">
                  <c:v>12602.1</c:v>
                </c:pt>
                <c:pt idx="7">
                  <c:v>8617.7999999999975</c:v>
                </c:pt>
                <c:pt idx="8">
                  <c:v>9882.6</c:v>
                </c:pt>
                <c:pt idx="9">
                  <c:v>12734.2</c:v>
                </c:pt>
                <c:pt idx="10">
                  <c:v>22393.3</c:v>
                </c:pt>
                <c:pt idx="11">
                  <c:v>26258.9</c:v>
                </c:pt>
              </c:numCache>
            </c:numRef>
          </c:val>
        </c:ser>
        <c:shape val="cylinder"/>
        <c:axId val="83464576"/>
        <c:axId val="83466112"/>
        <c:axId val="83445504"/>
      </c:bar3DChart>
      <c:catAx>
        <c:axId val="83464576"/>
        <c:scaling>
          <c:orientation val="minMax"/>
        </c:scaling>
        <c:axPos val="b"/>
        <c:tickLblPos val="nextTo"/>
        <c:crossAx val="83466112"/>
        <c:crosses val="autoZero"/>
        <c:auto val="1"/>
        <c:lblAlgn val="ctr"/>
        <c:lblOffset val="100"/>
      </c:catAx>
      <c:valAx>
        <c:axId val="83466112"/>
        <c:scaling>
          <c:orientation val="minMax"/>
        </c:scaling>
        <c:axPos val="l"/>
        <c:majorGridlines/>
        <c:numFmt formatCode="General" sourceLinked="1"/>
        <c:tickLblPos val="nextTo"/>
        <c:crossAx val="83464576"/>
        <c:crosses val="autoZero"/>
        <c:crossBetween val="between"/>
      </c:valAx>
      <c:serAx>
        <c:axId val="83445504"/>
        <c:scaling>
          <c:orientation val="minMax"/>
        </c:scaling>
        <c:axPos val="b"/>
        <c:tickLblPos val="nextTo"/>
        <c:crossAx val="83466112"/>
        <c:crosses val="autoZero"/>
      </c:ser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7829396325459427E-2"/>
                  <c:y val="-0.12492599883347918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278800.5</c:v>
                </c:pt>
                <c:pt idx="1">
                  <c:v>44445.7</c:v>
                </c:pt>
                <c:pt idx="2">
                  <c:v>342878.8</c:v>
                </c:pt>
                <c:pt idx="3">
                  <c:v>12891.5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52E-2"/>
          <c:y val="5.5682359494302766E-2"/>
          <c:w val="0.60158677505336589"/>
          <c:h val="0.50919141029418957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225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5"/>
              <c:layout>
                <c:manualLayout>
                  <c:x val="5.5642139299337104E-2"/>
                  <c:y val="-5.336286511900569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56901.4</c:v>
                </c:pt>
                <c:pt idx="1">
                  <c:v>36.6</c:v>
                </c:pt>
                <c:pt idx="2">
                  <c:v>2132.1</c:v>
                </c:pt>
                <c:pt idx="3">
                  <c:v>29078.3</c:v>
                </c:pt>
                <c:pt idx="4">
                  <c:v>36095.4</c:v>
                </c:pt>
                <c:pt idx="5">
                  <c:v>540414.4</c:v>
                </c:pt>
                <c:pt idx="6">
                  <c:v>110597.8</c:v>
                </c:pt>
                <c:pt idx="7">
                  <c:v>527.9</c:v>
                </c:pt>
                <c:pt idx="8">
                  <c:v>33560.9</c:v>
                </c:pt>
                <c:pt idx="9">
                  <c:v>35991.9</c:v>
                </c:pt>
                <c:pt idx="10">
                  <c:v>1321</c:v>
                </c:pt>
                <c:pt idx="11">
                  <c:v>797.1</c:v>
                </c:pt>
                <c:pt idx="12">
                  <c:v>13161.2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18087805058704"/>
          <c:y val="0"/>
          <c:w val="0.42581912194941313"/>
          <c:h val="1"/>
        </c:manualLayout>
      </c:layout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dLbls>
          <c:showVal val="1"/>
        </c:dLbls>
        <c:shape val="cylinder"/>
        <c:axId val="92219648"/>
        <c:axId val="92225536"/>
        <c:axId val="0"/>
      </c:bar3DChart>
      <c:catAx>
        <c:axId val="922196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2225536"/>
        <c:crosses val="autoZero"/>
        <c:auto val="1"/>
        <c:lblAlgn val="ctr"/>
        <c:lblOffset val="100"/>
      </c:catAx>
      <c:valAx>
        <c:axId val="92225536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922196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5.55555555555554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5555555555555518E-2"/>
                </c:manualLayout>
              </c:layout>
              <c:showVal val="1"/>
            </c:dLbl>
            <c:dLbl>
              <c:idx val="2"/>
              <c:layout>
                <c:manualLayout>
                  <c:x val="-2.7777777777777822E-3"/>
                  <c:y val="-4.1666666666666671E-2"/>
                </c:manualLayout>
              </c:layout>
              <c:showVal val="1"/>
            </c:dLbl>
            <c:showVal val="1"/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327254</c:v>
                </c:pt>
                <c:pt idx="1">
                  <c:v>355504</c:v>
                </c:pt>
                <c:pt idx="2">
                  <c:v>443448</c:v>
                </c:pt>
              </c:numCache>
            </c:numRef>
          </c:val>
        </c:ser>
        <c:shape val="cylinder"/>
        <c:axId val="92269184"/>
        <c:axId val="92090752"/>
        <c:axId val="0"/>
      </c:bar3DChart>
      <c:catAx>
        <c:axId val="92269184"/>
        <c:scaling>
          <c:orientation val="minMax"/>
        </c:scaling>
        <c:axPos val="b"/>
        <c:numFmt formatCode="General" sourceLinked="1"/>
        <c:tickLblPos val="nextTo"/>
        <c:crossAx val="92090752"/>
        <c:crosses val="autoZero"/>
        <c:auto val="1"/>
        <c:lblAlgn val="ctr"/>
        <c:lblOffset val="100"/>
      </c:catAx>
      <c:valAx>
        <c:axId val="92090752"/>
        <c:scaling>
          <c:orientation val="minMax"/>
        </c:scaling>
        <c:axPos val="l"/>
        <c:majorGridlines/>
        <c:numFmt formatCode="General" sourceLinked="1"/>
        <c:tickLblPos val="nextTo"/>
        <c:crossAx val="92269184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5.2483158355205596E-2"/>
                  <c:y val="-9.405694079906692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детства и семьи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4001.8</c:v>
                </c:pt>
                <c:pt idx="1">
                  <c:v>4729.3</c:v>
                </c:pt>
                <c:pt idx="2">
                  <c:v>23308.3</c:v>
                </c:pt>
                <c:pt idx="3">
                  <c:v>1521.5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92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91"/>
          <c:y val="0"/>
          <c:w val="0.35272416821411462"/>
          <c:h val="0.687574396495628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84E-2"/>
          <c:y val="7.0833333333333512E-2"/>
          <c:w val="0.59168679389449952"/>
          <c:h val="0.81388888888888988"/>
        </c:manualLayout>
      </c:layout>
      <c:pie3DChart>
        <c:varyColors val="1"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9.7638779527559061E-2"/>
                  <c:y val="2.6962671332750068E-2"/>
                </c:manualLayout>
              </c:layout>
              <c:showVal val="1"/>
            </c:dLbl>
            <c:dLbl>
              <c:idx val="1"/>
              <c:layout>
                <c:manualLayout>
                  <c:x val="5.7485057706269146E-2"/>
                  <c:y val="-5.339769940092129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реализация мероприятий муниципальных программ</c:v>
                </c:pt>
                <c:pt idx="1">
                  <c:v>непрограммные направления расходов бюджета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435949.2</c:v>
                </c:pt>
                <c:pt idx="1">
                  <c:v>24558.5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1E-2"/>
          <c:y val="3.4053115962025843E-2"/>
          <c:w val="0.67468943779909507"/>
          <c:h val="0.96594688403797424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244094488188984E-2"/>
          <c:y val="0.12128955368595409"/>
          <c:w val="0.68363976377952773"/>
          <c:h val="0.87871044631404738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4029199475065621E-2"/>
                  <c:y val="-4.836978710994474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Лист3!$A$2:$D$2</c:f>
              <c:strCache>
                <c:ptCount val="4"/>
                <c:pt idx="0">
                  <c:v>2016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Лист3!$A$3:$D$3</c:f>
              <c:numCache>
                <c:formatCode>0.00%</c:formatCode>
                <c:ptCount val="4"/>
                <c:pt idx="1">
                  <c:v>0.16000000000000003</c:v>
                </c:pt>
                <c:pt idx="2">
                  <c:v>2.5000000000000005E-2</c:v>
                </c:pt>
                <c:pt idx="3">
                  <c:v>0.81499999999999995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69139971037700798"/>
          <c:y val="0.33803783706572288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2517498055771599E-2"/>
          <c:y val="0.19196212828058087"/>
          <c:w val="0.49178794948709409"/>
          <c:h val="0.723785258020526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4724079011797062E-2"/>
                  <c:y val="-3.00572382114404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105064217</c:v>
                </c:pt>
                <c:pt idx="1">
                  <c:v>30070802</c:v>
                </c:pt>
                <c:pt idx="2">
                  <c:v>571622252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7383092738407692E-2"/>
                  <c:y val="-6.768008165645961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0.15110000000000001</c:v>
                </c:pt>
                <c:pt idx="1">
                  <c:v>6.4600000000000019E-2</c:v>
                </c:pt>
                <c:pt idx="2">
                  <c:v>0.7843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112832.4</c:v>
                </c:pt>
                <c:pt idx="1">
                  <c:v>135576.70000000001</c:v>
                </c:pt>
                <c:pt idx="2">
                  <c:v>127011</c:v>
                </c:pt>
                <c:pt idx="3">
                  <c:v>135135</c:v>
                </c:pt>
                <c:pt idx="4">
                  <c:v>186707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налоговые доходы</c:v>
                </c:pt>
              </c:strCache>
            </c:strRef>
          </c:tx>
          <c:marker>
            <c:symbol val="none"/>
          </c:marker>
          <c:cat>
            <c:numRef>
              <c:f>Лист1!$B$1:$F$1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99523</c:v>
                </c:pt>
                <c:pt idx="1">
                  <c:v>110163</c:v>
                </c:pt>
                <c:pt idx="2">
                  <c:v>110207.6</c:v>
                </c:pt>
                <c:pt idx="3">
                  <c:v>105064.2</c:v>
                </c:pt>
                <c:pt idx="4">
                  <c:v>130804.9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13309.4</c:v>
                </c:pt>
                <c:pt idx="1">
                  <c:v>25413.7</c:v>
                </c:pt>
                <c:pt idx="2">
                  <c:v>16803.400000000001</c:v>
                </c:pt>
                <c:pt idx="3">
                  <c:v>30070.799999999996</c:v>
                </c:pt>
                <c:pt idx="4">
                  <c:v>55902.1</c:v>
                </c:pt>
              </c:numCache>
            </c:numRef>
          </c:val>
        </c:ser>
        <c:marker val="1"/>
        <c:axId val="69712896"/>
        <c:axId val="78013184"/>
      </c:lineChart>
      <c:catAx>
        <c:axId val="69712896"/>
        <c:scaling>
          <c:orientation val="minMax"/>
        </c:scaling>
        <c:axPos val="b"/>
        <c:numFmt formatCode="General" sourceLinked="1"/>
        <c:tickLblPos val="nextTo"/>
        <c:crossAx val="78013184"/>
        <c:crosses val="autoZero"/>
        <c:auto val="1"/>
        <c:lblAlgn val="ctr"/>
        <c:lblOffset val="100"/>
      </c:catAx>
      <c:valAx>
        <c:axId val="78013184"/>
        <c:scaling>
          <c:orientation val="minMax"/>
        </c:scaling>
        <c:axPos val="l"/>
        <c:majorGridlines/>
        <c:numFmt formatCode="General" sourceLinked="1"/>
        <c:tickLblPos val="nextTo"/>
        <c:crossAx val="69712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numRef>
              <c:f>Лист2!$B$1:$F$1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Лист2!$B$2:$F$2</c:f>
              <c:numCache>
                <c:formatCode>General</c:formatCode>
                <c:ptCount val="5"/>
                <c:pt idx="0">
                  <c:v>5162</c:v>
                </c:pt>
                <c:pt idx="1">
                  <c:v>6221</c:v>
                </c:pt>
                <c:pt idx="2">
                  <c:v>5891</c:v>
                </c:pt>
                <c:pt idx="3">
                  <c:v>6298</c:v>
                </c:pt>
                <c:pt idx="4">
                  <c:v>8812</c:v>
                </c:pt>
              </c:numCache>
            </c:numRef>
          </c:val>
        </c:ser>
        <c:shape val="cylinder"/>
        <c:axId val="78025088"/>
        <c:axId val="78026624"/>
        <c:axId val="0"/>
      </c:bar3DChart>
      <c:catAx>
        <c:axId val="78025088"/>
        <c:scaling>
          <c:orientation val="minMax"/>
        </c:scaling>
        <c:axPos val="b"/>
        <c:numFmt formatCode="General" sourceLinked="1"/>
        <c:tickLblPos val="nextTo"/>
        <c:crossAx val="78026624"/>
        <c:crosses val="autoZero"/>
        <c:auto val="1"/>
        <c:lblAlgn val="ctr"/>
        <c:lblOffset val="100"/>
      </c:catAx>
      <c:valAx>
        <c:axId val="78026624"/>
        <c:scaling>
          <c:orientation val="minMax"/>
        </c:scaling>
        <c:axPos val="l"/>
        <c:majorGridlines/>
        <c:numFmt formatCode="General" sourceLinked="1"/>
        <c:tickLblPos val="nextTo"/>
        <c:crossAx val="7802508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463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801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34035 рубля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2836рублей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2352 рублей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196</a:t>
          </a:r>
        </a:p>
        <a:p>
          <a:r>
            <a:rPr lang="ru-RU" sz="1400" dirty="0" smtClean="0"/>
            <a:t>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120 090,3 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358 318,2 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32 605,0тыс.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2 851,6 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26 549,3 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5 220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435 рубль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17 626,0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26 028,6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63 496,8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61,5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3 384,9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1 584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132</a:t>
          </a:r>
        </a:p>
        <a:p>
          <a:pPr algn="ctr"/>
          <a:r>
            <a:rPr lang="ru-RU" dirty="0" smtClean="0"/>
            <a:t>рублей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4 667,7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527,2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-1 737,2 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218,6 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 от кредитных организаций   - 3 534,2 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3" custScaleX="13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3" custScaleX="11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3" custScaleX="12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1571" y="41067"/>
          <a:ext cx="1142001" cy="1142001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34035 рубля в год</a:t>
          </a:r>
          <a:endParaRPr lang="ru-RU" sz="1400" kern="1200" dirty="0"/>
        </a:p>
      </dsp:txBody>
      <dsp:txXfrm>
        <a:off x="1571" y="41067"/>
        <a:ext cx="1142001" cy="1142001"/>
      </dsp:txXfrm>
    </dsp:sp>
    <dsp:sp modelId="{5F2904CF-2254-4745-9F9C-5CF481830207}">
      <dsp:nvSpPr>
        <dsp:cNvPr id="0" name=""/>
        <dsp:cNvSpPr/>
      </dsp:nvSpPr>
      <dsp:spPr>
        <a:xfrm>
          <a:off x="915172" y="41032"/>
          <a:ext cx="1171488" cy="1142070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2836рублей в месяц</a:t>
          </a:r>
          <a:endParaRPr lang="ru-RU" sz="1400" kern="1200" dirty="0"/>
        </a:p>
      </dsp:txBody>
      <dsp:txXfrm>
        <a:off x="915172" y="41032"/>
        <a:ext cx="1171488" cy="11420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69524" y="0"/>
          <a:ext cx="1102622" cy="1102622"/>
        </a:xfrm>
        <a:prstGeom prst="ellipse">
          <a:avLst/>
        </a:prstGeom>
        <a:solidFill>
          <a:srgbClr val="00CC99">
            <a:alpha val="49804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2352 рублей в год</a:t>
          </a:r>
          <a:endParaRPr lang="ru-RU" sz="1400" kern="1200" dirty="0"/>
        </a:p>
      </dsp:txBody>
      <dsp:txXfrm>
        <a:off x="69524" y="0"/>
        <a:ext cx="1102622" cy="1102622"/>
      </dsp:txXfrm>
    </dsp:sp>
    <dsp:sp modelId="{5F2904CF-2254-4745-9F9C-5CF481830207}">
      <dsp:nvSpPr>
        <dsp:cNvPr id="0" name=""/>
        <dsp:cNvSpPr/>
      </dsp:nvSpPr>
      <dsp:spPr>
        <a:xfrm>
          <a:off x="885131" y="5"/>
          <a:ext cx="1131092" cy="1152130"/>
        </a:xfrm>
        <a:prstGeom prst="ellipse">
          <a:avLst/>
        </a:prstGeom>
        <a:solidFill>
          <a:srgbClr val="00CC99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месяц</a:t>
          </a:r>
          <a:endParaRPr lang="ru-RU" sz="1400" kern="1200" dirty="0"/>
        </a:p>
      </dsp:txBody>
      <dsp:txXfrm>
        <a:off x="885131" y="5"/>
        <a:ext cx="1131092" cy="1152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686365" y="-556828"/>
          <a:ext cx="4319638" cy="4319638"/>
        </a:xfrm>
        <a:prstGeom prst="blockArc">
          <a:avLst>
            <a:gd name="adj1" fmla="val 18900000"/>
            <a:gd name="adj2" fmla="val 2700000"/>
            <a:gd name="adj3" fmla="val 500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23013" y="200309"/>
          <a:ext cx="812163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Дошкольное образование 120 090,3 тыс. рублей</a:t>
          </a:r>
          <a:endParaRPr lang="ru-RU" sz="1900" kern="1200" dirty="0"/>
        </a:p>
      </dsp:txBody>
      <dsp:txXfrm>
        <a:off x="123013" y="200309"/>
        <a:ext cx="8121637" cy="400875"/>
      </dsp:txXfrm>
    </dsp:sp>
    <dsp:sp modelId="{2CC09460-0385-4576-B212-932E023A1EEB}">
      <dsp:nvSpPr>
        <dsp:cNvPr id="0" name=""/>
        <dsp:cNvSpPr/>
      </dsp:nvSpPr>
      <dsp:spPr>
        <a:xfrm>
          <a:off x="-8071" y="150200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416331" y="801431"/>
          <a:ext cx="782225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Общее образование 358 318,2 тыс. рублей</a:t>
          </a:r>
          <a:endParaRPr lang="ru-RU" sz="1900" kern="1200" dirty="0"/>
        </a:p>
      </dsp:txBody>
      <dsp:txXfrm>
        <a:off x="416331" y="801431"/>
        <a:ext cx="7822257" cy="400875"/>
      </dsp:txXfrm>
    </dsp:sp>
    <dsp:sp modelId="{5586553E-F5FE-4248-95EC-7786E1F5D059}">
      <dsp:nvSpPr>
        <dsp:cNvPr id="0" name=""/>
        <dsp:cNvSpPr/>
      </dsp:nvSpPr>
      <dsp:spPr>
        <a:xfrm>
          <a:off x="279184" y="751321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137DA-4095-406C-8CFF-544480D68D8C}">
      <dsp:nvSpPr>
        <dsp:cNvPr id="0" name=""/>
        <dsp:cNvSpPr/>
      </dsp:nvSpPr>
      <dsp:spPr>
        <a:xfrm>
          <a:off x="520188" y="1402552"/>
          <a:ext cx="770270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Дополнительное образование 32 605,0тыс. рублей</a:t>
          </a:r>
          <a:endParaRPr lang="ru-RU" sz="1900" kern="1200" dirty="0"/>
        </a:p>
      </dsp:txBody>
      <dsp:txXfrm>
        <a:off x="520188" y="1402552"/>
        <a:ext cx="7702707" cy="400875"/>
      </dsp:txXfrm>
    </dsp:sp>
    <dsp:sp modelId="{666F0470-AA64-4EAB-A3C2-C237F6CC60A4}">
      <dsp:nvSpPr>
        <dsp:cNvPr id="0" name=""/>
        <dsp:cNvSpPr/>
      </dsp:nvSpPr>
      <dsp:spPr>
        <a:xfrm>
          <a:off x="367348" y="1352443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B107A-D78B-46A9-A8A2-5C3B0A257A0B}">
      <dsp:nvSpPr>
        <dsp:cNvPr id="0" name=""/>
        <dsp:cNvSpPr/>
      </dsp:nvSpPr>
      <dsp:spPr>
        <a:xfrm>
          <a:off x="404178" y="2003674"/>
          <a:ext cx="7846562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Молодежная политика и оздоровление детей 2 851,6 тыс. рублей</a:t>
          </a:r>
          <a:endParaRPr lang="ru-RU" sz="1900" kern="1200" dirty="0"/>
        </a:p>
      </dsp:txBody>
      <dsp:txXfrm>
        <a:off x="404178" y="2003674"/>
        <a:ext cx="7846562" cy="400875"/>
      </dsp:txXfrm>
    </dsp:sp>
    <dsp:sp modelId="{7FF197B5-19DF-437E-8EA4-F5EF1D7448A3}">
      <dsp:nvSpPr>
        <dsp:cNvPr id="0" name=""/>
        <dsp:cNvSpPr/>
      </dsp:nvSpPr>
      <dsp:spPr>
        <a:xfrm>
          <a:off x="279184" y="1953564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38612-337A-4F25-8484-496E42FB827C}">
      <dsp:nvSpPr>
        <dsp:cNvPr id="0" name=""/>
        <dsp:cNvSpPr/>
      </dsp:nvSpPr>
      <dsp:spPr>
        <a:xfrm>
          <a:off x="279568" y="2588151"/>
          <a:ext cx="7950031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Другие вопросы в области образования 26 549,3 тыс. рублей</a:t>
          </a:r>
          <a:endParaRPr lang="ru-RU" sz="1900" kern="1200" dirty="0"/>
        </a:p>
      </dsp:txBody>
      <dsp:txXfrm>
        <a:off x="279568" y="2588151"/>
        <a:ext cx="7950031" cy="400875"/>
      </dsp:txXfrm>
    </dsp:sp>
    <dsp:sp modelId="{22575A18-223C-4A93-B3F0-1CA215286AC0}">
      <dsp:nvSpPr>
        <dsp:cNvPr id="0" name=""/>
        <dsp:cNvSpPr/>
      </dsp:nvSpPr>
      <dsp:spPr>
        <a:xfrm>
          <a:off x="-8071" y="2554685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rgbClr val="FFCC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5 220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rgbClr val="FFCC00">
            <a:alpha val="49804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435 рубль 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5C873-36F1-47BE-99A9-2206E9AA7FAD}">
      <dsp:nvSpPr>
        <dsp:cNvPr id="0" name=""/>
        <dsp:cNvSpPr/>
      </dsp:nvSpPr>
      <dsp:spPr>
        <a:xfrm>
          <a:off x="0" y="0"/>
          <a:ext cx="3775967" cy="377596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CAE170-08D3-40E6-83CE-B3007E2CA1A9}">
      <dsp:nvSpPr>
        <dsp:cNvPr id="0" name=""/>
        <dsp:cNvSpPr/>
      </dsp:nvSpPr>
      <dsp:spPr>
        <a:xfrm>
          <a:off x="1887983" y="0"/>
          <a:ext cx="5168799" cy="37759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17 626,0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0"/>
        <a:ext cx="2584399" cy="604154"/>
      </dsp:txXfrm>
    </dsp:sp>
    <dsp:sp modelId="{FDE8B540-3F10-482F-8B2C-6B6F40D14329}">
      <dsp:nvSpPr>
        <dsp:cNvPr id="0" name=""/>
        <dsp:cNvSpPr/>
      </dsp:nvSpPr>
      <dsp:spPr>
        <a:xfrm>
          <a:off x="396476" y="604154"/>
          <a:ext cx="2983014" cy="298301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B613C-6631-4C12-A8FA-7FA941E591F9}">
      <dsp:nvSpPr>
        <dsp:cNvPr id="0" name=""/>
        <dsp:cNvSpPr/>
      </dsp:nvSpPr>
      <dsp:spPr>
        <a:xfrm>
          <a:off x="1887983" y="604154"/>
          <a:ext cx="5168799" cy="2983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63 496,8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604154"/>
        <a:ext cx="2584399" cy="604154"/>
      </dsp:txXfrm>
    </dsp:sp>
    <dsp:sp modelId="{23B3066B-31D6-4905-BBBC-727DA6A3543B}">
      <dsp:nvSpPr>
        <dsp:cNvPr id="0" name=""/>
        <dsp:cNvSpPr/>
      </dsp:nvSpPr>
      <dsp:spPr>
        <a:xfrm>
          <a:off x="792953" y="1208309"/>
          <a:ext cx="2190061" cy="21900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AD1504-77AE-4E37-BC8D-95BADE2CF5E3}">
      <dsp:nvSpPr>
        <dsp:cNvPr id="0" name=""/>
        <dsp:cNvSpPr/>
      </dsp:nvSpPr>
      <dsp:spPr>
        <a:xfrm>
          <a:off x="1887983" y="1208309"/>
          <a:ext cx="5168799" cy="21900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3 384,9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1208309"/>
        <a:ext cx="2584399" cy="604154"/>
      </dsp:txXfrm>
    </dsp:sp>
    <dsp:sp modelId="{116AD224-4262-4B45-B776-D8D72618303B}">
      <dsp:nvSpPr>
        <dsp:cNvPr id="0" name=""/>
        <dsp:cNvSpPr/>
      </dsp:nvSpPr>
      <dsp:spPr>
        <a:xfrm>
          <a:off x="1189429" y="1812464"/>
          <a:ext cx="1397108" cy="139710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1673C-0C9A-4D60-A8CC-8416D52D5C09}">
      <dsp:nvSpPr>
        <dsp:cNvPr id="0" name=""/>
        <dsp:cNvSpPr/>
      </dsp:nvSpPr>
      <dsp:spPr>
        <a:xfrm>
          <a:off x="1887983" y="1812464"/>
          <a:ext cx="5168799" cy="13971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26 028,6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1812464"/>
        <a:ext cx="2584399" cy="604154"/>
      </dsp:txXfrm>
    </dsp:sp>
    <dsp:sp modelId="{8BE45D7E-4A4F-4B39-8DE8-D0A6F2D2BB5A}">
      <dsp:nvSpPr>
        <dsp:cNvPr id="0" name=""/>
        <dsp:cNvSpPr/>
      </dsp:nvSpPr>
      <dsp:spPr>
        <a:xfrm>
          <a:off x="1585906" y="2416619"/>
          <a:ext cx="604154" cy="60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2D96F1-F714-4E3F-A7CD-D075B18937BA}">
      <dsp:nvSpPr>
        <dsp:cNvPr id="0" name=""/>
        <dsp:cNvSpPr/>
      </dsp:nvSpPr>
      <dsp:spPr>
        <a:xfrm>
          <a:off x="1887983" y="2416619"/>
          <a:ext cx="5168799" cy="60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61,5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2416619"/>
        <a:ext cx="2584399" cy="604154"/>
      </dsp:txXfrm>
    </dsp:sp>
    <dsp:sp modelId="{B0784974-DFCC-44B8-8B03-A2769D235CAC}">
      <dsp:nvSpPr>
        <dsp:cNvPr id="0" name=""/>
        <dsp:cNvSpPr/>
      </dsp:nvSpPr>
      <dsp:spPr>
        <a:xfrm>
          <a:off x="4472383" y="0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0"/>
        <a:ext cx="2584399" cy="604154"/>
      </dsp:txXfrm>
    </dsp:sp>
    <dsp:sp modelId="{6C96AAB4-E6A6-40E2-ABA6-330D909A9990}">
      <dsp:nvSpPr>
        <dsp:cNvPr id="0" name=""/>
        <dsp:cNvSpPr/>
      </dsp:nvSpPr>
      <dsp:spPr>
        <a:xfrm>
          <a:off x="4472383" y="60415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604154"/>
        <a:ext cx="2584399" cy="604154"/>
      </dsp:txXfrm>
    </dsp:sp>
    <dsp:sp modelId="{B7DB808F-B314-41D0-B5A5-926E19689F8C}">
      <dsp:nvSpPr>
        <dsp:cNvPr id="0" name=""/>
        <dsp:cNvSpPr/>
      </dsp:nvSpPr>
      <dsp:spPr>
        <a:xfrm>
          <a:off x="4472383" y="120830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208309"/>
        <a:ext cx="2584399" cy="604154"/>
      </dsp:txXfrm>
    </dsp:sp>
    <dsp:sp modelId="{B0AAF1A8-5F39-415E-B7B6-354F0BD59D86}">
      <dsp:nvSpPr>
        <dsp:cNvPr id="0" name=""/>
        <dsp:cNvSpPr/>
      </dsp:nvSpPr>
      <dsp:spPr>
        <a:xfrm>
          <a:off x="4472383" y="181246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812464"/>
        <a:ext cx="2584399" cy="604154"/>
      </dsp:txXfrm>
    </dsp:sp>
    <dsp:sp modelId="{25567B7C-E150-4195-B073-99FB77EA8339}">
      <dsp:nvSpPr>
        <dsp:cNvPr id="0" name=""/>
        <dsp:cNvSpPr/>
      </dsp:nvSpPr>
      <dsp:spPr>
        <a:xfrm>
          <a:off x="4472383" y="241661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2416619"/>
        <a:ext cx="2584399" cy="6041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1 584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132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FDC4A2-A1D3-4355-9EA7-7110CA73F74F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4 667,7</a:t>
          </a: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367279"/>
        <a:ext cx="2424410" cy="1697087"/>
      </dsp:txXfrm>
    </dsp:sp>
    <dsp:sp modelId="{46E8DF73-7B6D-4DA2-AFF9-3EA3EE904412}">
      <dsp:nvSpPr>
        <dsp:cNvPr id="0" name=""/>
        <dsp:cNvSpPr/>
      </dsp:nvSpPr>
      <dsp:spPr>
        <a:xfrm rot="5400000">
          <a:off x="3707965" y="-2007260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sz="2100" kern="1200" dirty="0"/>
        </a:p>
      </dsp:txBody>
      <dsp:txXfrm rot="5400000">
        <a:off x="3707965" y="-2007260"/>
        <a:ext cx="1575866" cy="5597623"/>
      </dsp:txXfrm>
    </dsp:sp>
    <dsp:sp modelId="{DBF393AE-1A39-4869-A1F7-FC90C3704F37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527,2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2507633"/>
        <a:ext cx="2424410" cy="1697087"/>
      </dsp:txXfrm>
    </dsp:sp>
    <dsp:sp modelId="{671EA223-3499-4E3E-A492-C251B58E7A5D}">
      <dsp:nvSpPr>
        <dsp:cNvPr id="0" name=""/>
        <dsp:cNvSpPr/>
      </dsp:nvSpPr>
      <dsp:spPr>
        <a:xfrm rot="5400000">
          <a:off x="3707965" y="133092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sz="2100" kern="1200" dirty="0"/>
        </a:p>
      </dsp:txBody>
      <dsp:txXfrm rot="5400000">
        <a:off x="3707965" y="133092"/>
        <a:ext cx="1575866" cy="559762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3E42D6-A327-49D7-9CF0-4F39C7BCE590}">
      <dsp:nvSpPr>
        <dsp:cNvPr id="0" name=""/>
        <dsp:cNvSpPr/>
      </dsp:nvSpPr>
      <dsp:spPr>
        <a:xfrm rot="10800000">
          <a:off x="416282" y="0"/>
          <a:ext cx="3600398" cy="3600398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0D9D2-F5B1-4EF3-8CD4-8D783F223AEC}">
      <dsp:nvSpPr>
        <dsp:cNvPr id="0" name=""/>
        <dsp:cNvSpPr/>
      </dsp:nvSpPr>
      <dsp:spPr>
        <a:xfrm>
          <a:off x="1860915" y="361973"/>
          <a:ext cx="3051393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-1 737,2 тыс.руб. 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0915" y="361973"/>
        <a:ext cx="3051393" cy="852281"/>
      </dsp:txXfrm>
    </dsp:sp>
    <dsp:sp modelId="{5943FBF8-3D2A-4B8E-B0F6-352AE796E670}">
      <dsp:nvSpPr>
        <dsp:cNvPr id="0" name=""/>
        <dsp:cNvSpPr/>
      </dsp:nvSpPr>
      <dsp:spPr>
        <a:xfrm>
          <a:off x="2092706" y="1320790"/>
          <a:ext cx="2587811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218,6 тыс. руб.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2706" y="1320790"/>
        <a:ext cx="2587811" cy="852281"/>
      </dsp:txXfrm>
    </dsp:sp>
    <dsp:sp modelId="{96ADAC03-9343-428B-8B12-01E1BFA564F0}">
      <dsp:nvSpPr>
        <dsp:cNvPr id="0" name=""/>
        <dsp:cNvSpPr/>
      </dsp:nvSpPr>
      <dsp:spPr>
        <a:xfrm>
          <a:off x="1876676" y="2279608"/>
          <a:ext cx="3019870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 от кредитных организаций   - 3 534,2 тыс.руб.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6676" y="2279608"/>
        <a:ext cx="3019870" cy="852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0.02046</cdr:x>
      <cdr:y>0.55072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7" y="2736304"/>
          <a:ext cx="3668423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2018 году сохранилась социальная направленность районного бюджета. 83,8%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0.6087</cdr:y>
    </cdr:from>
    <cdr:to>
      <cdr:x>1</cdr:x>
      <cdr:y>0.78261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024336"/>
          <a:ext cx="3028395" cy="864102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0.7971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52" y="3960440"/>
          <a:ext cx="3028353" cy="1008112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47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19.06.2019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5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2018 год </a:t>
            </a: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(решение от 11.06.2019 № 15)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:p14="http://schemas.microsoft.com/office/powerpoint/2010/main" xmlns="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2017-2018 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месяцам (тыс.руб.)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2018 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2018год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2018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01.01.2019г.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554 415,9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679 489,1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679 016,5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230 250,2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278 800,5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278 800,5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1 128,3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44 473,7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44 445,7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311 227,2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343 323,4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342 878,8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11 810,2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12 891,5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12 891,5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554 415,9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679 489,1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678 961,7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2018 году (тыс.руб.)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2018 году составил         679 016,5тыс. рублей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83568" y="1484784"/>
          <a:ext cx="56166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939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714 963,1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906 074,1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860 616,0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120,4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54 496,6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59 981,4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56 901,4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1 940,5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2 272,4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24 829,2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29 388,8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29 078,3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28 540,9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36 184,3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36 095,4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444 916,0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571 024,1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540 414,4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88 200,2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119 369,2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110 597,8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44 118,9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33 702,9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33 560,9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12 057,2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38 300,9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35 991,9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797,1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13 848,6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13 161,2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13 161,2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2016-2017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2018 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03211427"/>
              </p:ext>
            </p:extLst>
          </p:nvPr>
        </p:nvGraphicFramePr>
        <p:xfrm>
          <a:off x="0" y="1052736"/>
          <a:ext cx="89685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3180813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98394066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483768" y="1412776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10"/>
          <p:cNvGraphicFramePr/>
          <p:nvPr/>
        </p:nvGraphicFramePr>
        <p:xfrm>
          <a:off x="323528" y="620688"/>
          <a:ext cx="864096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платы (тыс.руб.)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148064" y="1628800"/>
            <a:ext cx="3816424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2018 году по сравнению с 2017 годом увеличились на 87 944,4 тыс. рублей. Темп роста составил 124,7 %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79512" y="1556792"/>
          <a:ext cx="50405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2018 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860 616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83,8%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721 092,9 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62,8 %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4,2%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3,9%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12,8 %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0,1%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2018 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2018 году составил 540 414,4тыс.руб.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25507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dirty="0" smtClean="0">
                  <a:solidFill>
                    <a:schemeClr val="accent2">
                      <a:lumMod val="50000"/>
                    </a:schemeClr>
                  </a:solidFill>
                </a:rPr>
                <a:t>р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ублей 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2126 рубля 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2018 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110 597,8</a:t>
            </a: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2018 году составил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33 560,9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286000" y="1556792"/>
          <a:ext cx="59584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26.12.2017 № 16 «О районном бюджете на 2018 год и плановый период 2019 и 2020 годов»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2018 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18 декабря 2017 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2018 год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проведены 13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мая 2019 года. 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30469197"/>
              </p:ext>
            </p:extLst>
          </p:nvPr>
        </p:nvGraphicFramePr>
        <p:xfrm>
          <a:off x="301625" y="1527175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5 194,9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28575448"/>
              </p:ext>
            </p:extLst>
          </p:nvPr>
        </p:nvGraphicFramePr>
        <p:xfrm>
          <a:off x="3347864" y="1628801"/>
          <a:ext cx="5328592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83568" y="2173522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– 5 052,8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01.01.2019 года составил 6 184,8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01.01.2018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11 456,2 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460 507,7 тыс.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286000" y="1556792"/>
          <a:ext cx="65344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2018 год на реализацию муниципальных программ (1)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7250926"/>
              </p:ext>
            </p:extLst>
          </p:nvPr>
        </p:nvGraphicFramePr>
        <p:xfrm>
          <a:off x="323528" y="1340768"/>
          <a:ext cx="8504238" cy="49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01.01.2019г.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435 949,2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искусства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112 762,6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использования муниципального имущества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 на период 2015-2021 годов"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22 735,8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</a:t>
                      </a:r>
                    </a:p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"Противодействие злоупотреблению наркотическими средствами и их незаконному обороту на 2015-2021 годы"</a:t>
                      </a:r>
                      <a:endParaRPr lang="ru-RU" sz="15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"Экономическое развитие и инновационная экономика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 на 2015-2021 годы"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21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культуры, спорта и молодежной политики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9 525,9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</a:t>
            </a:r>
            <a:r>
              <a:rPr lang="ru-RU" sz="2000" dirty="0" smtClean="0">
                <a:solidFill>
                  <a:srgbClr val="1F512B"/>
                </a:solidFill>
              </a:rPr>
              <a:t>за 2018 </a:t>
            </a:r>
            <a:r>
              <a:rPr lang="ru-RU" sz="2000" dirty="0">
                <a:solidFill>
                  <a:srgbClr val="1F512B"/>
                </a:solidFill>
              </a:rPr>
              <a:t>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(2)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6244371"/>
              </p:ext>
            </p:extLst>
          </p:nvPr>
        </p:nvGraphicFramePr>
        <p:xfrm>
          <a:off x="323528" y="1340768"/>
          <a:ext cx="850423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01.01.2019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2 256,9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образования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237 860,7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сельского хозяйства и регулирование рынков сельскохозяйственной продукции, сырья и продовольствия Тамбовского района Амурской области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"Повышение эффективности деятельности органов местного самоуправления власти и управления в Тамбовском районе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33 569,5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"Обеспечение доступным и качественным жильем населения Амурской области на 2014-2020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транспортного комплекса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7 721,2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2018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1. ограничение роста общего объема расходов бюджета Тамбовского района в целях гарантированного обеспечения исполнения расходных обязательств и сохранения устойчивости бюджета в условиях </a:t>
            </a:r>
            <a:r>
              <a:rPr lang="ru-RU" sz="2000" dirty="0" err="1" smtClean="0"/>
              <a:t>волатильности</a:t>
            </a:r>
            <a:r>
              <a:rPr lang="ru-RU" sz="2000" dirty="0" smtClean="0"/>
              <a:t> бюджетных доходов;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2. </a:t>
            </a:r>
            <a:r>
              <a:rPr lang="ru-RU" sz="2000" dirty="0" err="1" smtClean="0"/>
              <a:t>приоритезацию</a:t>
            </a:r>
            <a:r>
              <a:rPr lang="ru-RU" sz="2000" dirty="0" smtClean="0"/>
              <a:t> бюджетных расходов с учетом необходимости реализации на территории Тамбовского района приоритетных проектов и программ по основным направлениям стратегического развития Российской Федерации и стратегических инициатив социально-экономического развития Тамбовского района;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3. повышение эффективности бюджетных расходов, в том числе путем нормирования бюджетных затрат и контроля в муниципальных закупках;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4. содействие проектам развития общественной инфраструктуры с вовлечением граждан через изучение и популяризацию лучших российских практик;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5. обеспечение открытости и понятности бюджетной информации, повышение финансовой грамотности граждан, поддержку и развитие общедоступных информационно-аналитических ресурсов;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6. Сохранение и развитие налогового потенциала;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</a:t>
            </a:r>
            <a:r>
              <a:rPr lang="ru-RU" sz="2400" dirty="0" smtClean="0">
                <a:solidFill>
                  <a:srgbClr val="006600"/>
                </a:solidFill>
              </a:rPr>
              <a:t>2018 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7. Реализация мер по обеспечению устойчивого развития экономики и социальной стабильности;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8. Повышение эффективности использования имущества, находящегося в муниципальной собственности;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9. Осуществление мониторинга поступления налогов, сборов и иных обязательных платежей;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10. Повышение качества администрирования доходов;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11. Проведение оценки эффективности налоговых льгот.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2018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690 126,0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903 835,7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865 668,7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135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710,1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224 346,6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186 707,0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83,2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554 415,9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679 489,1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678 961,7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99,9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690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126,0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906 074,1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860 615,9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- 2 238,4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5 052,8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2016-2018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0040749"/>
              </p:ext>
            </p:extLst>
          </p:nvPr>
        </p:nvGraphicFramePr>
        <p:xfrm>
          <a:off x="323528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12776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67544" y="1628800"/>
          <a:ext cx="374441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51520" y="2564904"/>
          <a:ext cx="41764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427984" y="2057400"/>
          <a:ext cx="439248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96336" y="25649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2018 год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2014-2018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04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755576" y="3501008"/>
          <a:ext cx="741682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135 135,0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224 346,6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186 707,0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84 042,0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019,2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109 637,9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6 664,1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6 158,2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12 280,8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13 887,5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12 514,3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2 037,7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25 201,8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57 224,7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17 592,8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34 929,5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35 369,7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1 416,4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2 357,5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571 622,3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679 489,1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678 961,7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706 757,3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903 835,7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865 668,7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2018 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2018 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48064" y="1988840"/>
            <a:ext cx="3744416" cy="1944216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2018 году поступление налога на доходы физических лиц в районный бюджет составило 109 637,9 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179512" y="1484784"/>
          <a:ext cx="48965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18607</TotalTime>
  <Words>1810</Words>
  <Application>Microsoft Office PowerPoint</Application>
  <PresentationFormat>Экран (4:3)</PresentationFormat>
  <Paragraphs>507</Paragraphs>
  <Slides>24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2018 год (решение от 11.06.2019 № 15)</vt:lpstr>
      <vt:lpstr>Слайд 2</vt:lpstr>
      <vt:lpstr>Основные направления бюджетной  и налоговой политики в 2018 году</vt:lpstr>
      <vt:lpstr>Основные направления бюджетной  и налоговой политики в 2018 году (продолжение)</vt:lpstr>
      <vt:lpstr>Основные характеристики районного бюджета за 2018 год</vt:lpstr>
      <vt:lpstr>Характеристика доходной части районного бюджета за 2016-2018 годы</vt:lpstr>
      <vt:lpstr>Динамика поступления налоговых и неналоговых доходов в районный бюджет   за 2014-2018 годы, тыс.руб.</vt:lpstr>
      <vt:lpstr>Слайд 8</vt:lpstr>
      <vt:lpstr>Структура налоговых и неналоговых доходов  районного бюджета в 2018 году</vt:lpstr>
      <vt:lpstr>Динамика поступления в 2017-2018 годах налоговых и неналоговых доходов районного бюджета с разбивкой по месяцам (тыс.руб.)</vt:lpstr>
      <vt:lpstr>Безвозмездные поступления в районный бюджет в 2018 году </vt:lpstr>
      <vt:lpstr>Безвозмездные поступления в районный бюджет в 2018 году (тыс.руб.)</vt:lpstr>
      <vt:lpstr>Слайд 13</vt:lpstr>
      <vt:lpstr>Структура расходов районного бюджета в 2018 году</vt:lpstr>
      <vt:lpstr>Расходы районного бюджета на выплату заработной платы (тыс.руб.)</vt:lpstr>
      <vt:lpstr>Расходы социальной направленности районного бюджета в 2018 году</vt:lpstr>
      <vt:lpstr>Расходы на образование в 2018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2018 год на реализацию муниципальных программ (1)</vt:lpstr>
      <vt:lpstr>Расходы муниципального образования за 2018 год на реализацию муниципальных программ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Журко_ОА</cp:lastModifiedBy>
  <cp:revision>579</cp:revision>
  <cp:lastPrinted>2016-03-17T09:45:27Z</cp:lastPrinted>
  <dcterms:created xsi:type="dcterms:W3CDTF">2014-01-10T08:52:59Z</dcterms:created>
  <dcterms:modified xsi:type="dcterms:W3CDTF">2019-06-19T01:49:26Z</dcterms:modified>
</cp:coreProperties>
</file>