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4"/>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 id="371" r:id="rId40"/>
    <p:sldId id="372" r:id="rId41"/>
    <p:sldId id="373" r:id="rId42"/>
    <p:sldId id="374" r:id="rId4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EEC8E"/>
    <a:srgbClr val="7EEA60"/>
    <a:srgbClr val="6699FF"/>
    <a:srgbClr val="66CCFF"/>
    <a:srgbClr val="CCFFFF"/>
    <a:srgbClr val="D1FBA7"/>
    <a:srgbClr val="FFFFCC"/>
    <a:srgbClr val="F6ACF8"/>
    <a:srgbClr val="F96F49"/>
    <a:srgbClr val="EF92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2019 ожидаемое</c:v>
                </c:pt>
                <c:pt idx="1">
                  <c:v>2020</c:v>
                </c:pt>
                <c:pt idx="2">
                  <c:v>2021</c:v>
                </c:pt>
                <c:pt idx="3">
                  <c:v>2022</c:v>
                </c:pt>
              </c:strCache>
            </c:strRef>
          </c:cat>
          <c:val>
            <c:numRef>
              <c:f>Лист1!$B$3:$E$3</c:f>
              <c:numCache>
                <c:formatCode>General</c:formatCode>
                <c:ptCount val="4"/>
                <c:pt idx="0">
                  <c:v>196194</c:v>
                </c:pt>
                <c:pt idx="1">
                  <c:v>188022</c:v>
                </c:pt>
                <c:pt idx="2">
                  <c:v>191878</c:v>
                </c:pt>
                <c:pt idx="3">
                  <c:v>199826</c:v>
                </c:pt>
              </c:numCache>
            </c:numRef>
          </c:val>
        </c:ser>
        <c:ser>
          <c:idx val="1"/>
          <c:order val="1"/>
          <c:tx>
            <c:strRef>
              <c:f>Лист1!$A$4</c:f>
              <c:strCache>
                <c:ptCount val="1"/>
                <c:pt idx="0">
                  <c:v>безвозмездные поступления</c:v>
                </c:pt>
              </c:strCache>
            </c:strRef>
          </c:tx>
          <c:cat>
            <c:strRef>
              <c:f>Лист1!$B$2:$E$2</c:f>
              <c:strCache>
                <c:ptCount val="4"/>
                <c:pt idx="0">
                  <c:v>2019 ожидаемое</c:v>
                </c:pt>
                <c:pt idx="1">
                  <c:v>2020</c:v>
                </c:pt>
                <c:pt idx="2">
                  <c:v>2021</c:v>
                </c:pt>
                <c:pt idx="3">
                  <c:v>2022</c:v>
                </c:pt>
              </c:strCache>
            </c:strRef>
          </c:cat>
          <c:val>
            <c:numRef>
              <c:f>Лист1!$B$4:$E$4</c:f>
              <c:numCache>
                <c:formatCode>General</c:formatCode>
                <c:ptCount val="4"/>
                <c:pt idx="0">
                  <c:v>715939</c:v>
                </c:pt>
                <c:pt idx="1">
                  <c:v>717938</c:v>
                </c:pt>
                <c:pt idx="2">
                  <c:v>737333</c:v>
                </c:pt>
                <c:pt idx="3">
                  <c:v>760776</c:v>
                </c:pt>
              </c:numCache>
            </c:numRef>
          </c:val>
        </c:ser>
        <c:shape val="cylinder"/>
        <c:axId val="80529280"/>
        <c:axId val="80530816"/>
        <c:axId val="80532352"/>
      </c:bar3DChart>
      <c:catAx>
        <c:axId val="80529280"/>
        <c:scaling>
          <c:orientation val="minMax"/>
        </c:scaling>
        <c:axPos val="b"/>
        <c:tickLblPos val="nextTo"/>
        <c:crossAx val="80530816"/>
        <c:crosses val="autoZero"/>
        <c:auto val="1"/>
        <c:lblAlgn val="ctr"/>
        <c:lblOffset val="100"/>
      </c:catAx>
      <c:valAx>
        <c:axId val="80530816"/>
        <c:scaling>
          <c:orientation val="minMax"/>
        </c:scaling>
        <c:axPos val="l"/>
        <c:majorGridlines/>
        <c:numFmt formatCode="General" sourceLinked="1"/>
        <c:tickLblPos val="nextTo"/>
        <c:crossAx val="80529280"/>
        <c:crosses val="autoZero"/>
        <c:crossBetween val="between"/>
      </c:valAx>
      <c:serAx>
        <c:axId val="80532352"/>
        <c:scaling>
          <c:orientation val="minMax"/>
        </c:scaling>
        <c:axPos val="b"/>
        <c:tickLblPos val="nextTo"/>
        <c:crossAx val="80530816"/>
        <c:crosses val="autoZero"/>
      </c:ser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Лист1!$C$2</c:f>
              <c:strCache>
                <c:ptCount val="1"/>
                <c:pt idx="0">
                  <c:v>2020</c:v>
                </c:pt>
              </c:strCache>
            </c:strRef>
          </c:tx>
          <c:explosion val="25"/>
          <c:dLbls>
            <c:dLbl>
              <c:idx val="0"/>
              <c:layout>
                <c:manualLayout>
                  <c:x val="-2.3862717100976687E-2"/>
                  <c:y val="-3.3808407868569895E-2"/>
                </c:manualLayout>
              </c:layout>
              <c:showVal val="1"/>
            </c:dLbl>
            <c:dLbl>
              <c:idx val="4"/>
              <c:layout>
                <c:manualLayout>
                  <c:x val="-1.9215831652303946E-3"/>
                  <c:y val="-1.3009062490982035E-2"/>
                </c:manualLayout>
              </c:layout>
              <c:showVal val="1"/>
            </c:dLbl>
            <c:dLbl>
              <c:idx val="5"/>
              <c:layout>
                <c:manualLayout>
                  <c:x val="-0.12153017423528628"/>
                  <c:y val="-4.026628912336435E-2"/>
                </c:manualLayout>
              </c:layout>
              <c:showVal val="1"/>
            </c:dLbl>
            <c:dLbl>
              <c:idx val="6"/>
              <c:layout>
                <c:manualLayout>
                  <c:x val="1.8295040445321119E-2"/>
                  <c:y val="-3.6188354073252348E-2"/>
                </c:manualLayout>
              </c:layout>
              <c:showVal val="1"/>
            </c:dLbl>
            <c:dLbl>
              <c:idx val="8"/>
              <c:layout>
                <c:manualLayout>
                  <c:x val="1.5277057939951589E-2"/>
                  <c:y val="-9.4445428982515012E-3"/>
                </c:manualLayout>
              </c:layout>
              <c:showVal val="1"/>
            </c:dLbl>
            <c:showVal val="1"/>
            <c:showLeaderLines val="1"/>
          </c:dLbls>
          <c:cat>
            <c:strRef>
              <c:f>Лист1!$B$3:$B$15</c:f>
              <c:strCache>
                <c:ptCount val="13"/>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государственного и муниципального долга</c:v>
                </c:pt>
                <c:pt idx="12">
                  <c:v>межбюджетные трансферты</c:v>
                </c:pt>
              </c:strCache>
            </c:strRef>
          </c:cat>
          <c:val>
            <c:numRef>
              <c:f>Лист1!$C$3:$C$15</c:f>
              <c:numCache>
                <c:formatCode>General</c:formatCode>
                <c:ptCount val="13"/>
                <c:pt idx="0">
                  <c:v>99359</c:v>
                </c:pt>
                <c:pt idx="1">
                  <c:v>40</c:v>
                </c:pt>
                <c:pt idx="2">
                  <c:v>2634</c:v>
                </c:pt>
                <c:pt idx="3">
                  <c:v>28661</c:v>
                </c:pt>
                <c:pt idx="4">
                  <c:v>54996</c:v>
                </c:pt>
                <c:pt idx="5">
                  <c:v>572035</c:v>
                </c:pt>
                <c:pt idx="6">
                  <c:v>89752</c:v>
                </c:pt>
                <c:pt idx="7">
                  <c:v>603</c:v>
                </c:pt>
                <c:pt idx="8">
                  <c:v>41899</c:v>
                </c:pt>
                <c:pt idx="9">
                  <c:v>12602</c:v>
                </c:pt>
                <c:pt idx="10">
                  <c:v>1000</c:v>
                </c:pt>
                <c:pt idx="11">
                  <c:v>840</c:v>
                </c:pt>
                <c:pt idx="12">
                  <c:v>19211</c:v>
                </c:pt>
              </c:numCache>
            </c:numRef>
          </c:val>
        </c:ser>
      </c:pie3DChart>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104973368326525E-2"/>
          <c:y val="3.3613445378151451E-4"/>
          <c:w val="0.66731336964444854"/>
          <c:h val="0.99966386554621756"/>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27"/>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plotArea>
      <c:layout/>
      <c:ofPieChart>
        <c:ofPieType val="bar"/>
        <c:varyColors val="1"/>
        <c:ser>
          <c:idx val="0"/>
          <c:order val="0"/>
          <c:dLbls>
            <c:showVal val="1"/>
            <c:showLeaderLines val="1"/>
          </c:dLbls>
          <c:cat>
            <c:strRef>
              <c:f>Лист2!$B$2:$B$6</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Лист2!$C$2:$C$6</c:f>
              <c:numCache>
                <c:formatCode>General</c:formatCode>
                <c:ptCount val="5"/>
                <c:pt idx="0">
                  <c:v>572035</c:v>
                </c:pt>
                <c:pt idx="1">
                  <c:v>89752</c:v>
                </c:pt>
                <c:pt idx="2">
                  <c:v>603</c:v>
                </c:pt>
                <c:pt idx="3">
                  <c:v>41899</c:v>
                </c:pt>
                <c:pt idx="4">
                  <c:v>12602</c:v>
                </c:pt>
              </c:numCache>
            </c:numRef>
          </c:val>
        </c:ser>
        <c:gapWidth val="100"/>
        <c:secondPieSize val="75"/>
        <c:serLines/>
      </c:ofPieChart>
    </c:plotArea>
    <c:legend>
      <c:legendPos val="r"/>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style val="32"/>
  <c:chart>
    <c:plotArea>
      <c:layout/>
      <c:barChart>
        <c:barDir val="col"/>
        <c:grouping val="clustered"/>
        <c:ser>
          <c:idx val="0"/>
          <c:order val="0"/>
          <c:dLbls>
            <c:dLbl>
              <c:idx val="2"/>
              <c:layout>
                <c:manualLayout>
                  <c:x val="1.1105488411073065E-3"/>
                  <c:y val="0"/>
                </c:manualLayout>
              </c:layout>
              <c:tx>
                <c:rich>
                  <a:bodyPr/>
                  <a:lstStyle/>
                  <a:p>
                    <a:r>
                      <a:rPr lang="ru-RU" dirty="0" smtClean="0"/>
                      <a:t>455 465</a:t>
                    </a:r>
                    <a:endParaRPr lang="en-US" dirty="0"/>
                  </a:p>
                </c:rich>
              </c:tx>
              <c:showVal val="1"/>
            </c:dLbl>
            <c:dLbl>
              <c:idx val="3"/>
              <c:layout/>
              <c:tx>
                <c:rich>
                  <a:bodyPr/>
                  <a:lstStyle/>
                  <a:p>
                    <a:r>
                      <a:rPr lang="ru-RU" smtClean="0"/>
                      <a:t>459 484</a:t>
                    </a:r>
                    <a:endParaRPr lang="en-US" dirty="0"/>
                  </a:p>
                </c:rich>
              </c:tx>
              <c:showVal val="1"/>
            </c:dLbl>
            <c:dLbl>
              <c:idx val="4"/>
              <c:layout/>
              <c:tx>
                <c:rich>
                  <a:bodyPr/>
                  <a:lstStyle/>
                  <a:p>
                    <a:r>
                      <a:rPr lang="ru-RU" smtClean="0"/>
                      <a:t>465</a:t>
                    </a:r>
                    <a:r>
                      <a:rPr lang="ru-RU" baseline="0" smtClean="0"/>
                      <a:t> 647</a:t>
                    </a:r>
                    <a:endParaRPr lang="en-US"/>
                  </a:p>
                </c:rich>
              </c:tx>
              <c:showVal val="1"/>
            </c:dLbl>
            <c:showVal val="1"/>
          </c:dLbls>
          <c:cat>
            <c:strRef>
              <c:f>Лист1!$B$2:$F$2</c:f>
              <c:strCache>
                <c:ptCount val="5"/>
                <c:pt idx="0">
                  <c:v>2018 год факт</c:v>
                </c:pt>
                <c:pt idx="1">
                  <c:v>2019 год план</c:v>
                </c:pt>
                <c:pt idx="2">
                  <c:v>2020 год</c:v>
                </c:pt>
                <c:pt idx="3">
                  <c:v>2021 год</c:v>
                </c:pt>
                <c:pt idx="4">
                  <c:v>2022 год</c:v>
                </c:pt>
              </c:strCache>
            </c:strRef>
          </c:cat>
          <c:val>
            <c:numRef>
              <c:f>Лист1!$B$3:$F$3</c:f>
              <c:numCache>
                <c:formatCode>General</c:formatCode>
                <c:ptCount val="5"/>
                <c:pt idx="0">
                  <c:v>435949</c:v>
                </c:pt>
                <c:pt idx="1">
                  <c:v>555766</c:v>
                </c:pt>
                <c:pt idx="2">
                  <c:v>439943</c:v>
                </c:pt>
                <c:pt idx="3">
                  <c:v>447270</c:v>
                </c:pt>
                <c:pt idx="4">
                  <c:v>451811</c:v>
                </c:pt>
              </c:numCache>
            </c:numRef>
          </c:val>
        </c:ser>
        <c:axId val="83455360"/>
        <c:axId val="83362944"/>
      </c:barChart>
      <c:catAx>
        <c:axId val="83455360"/>
        <c:scaling>
          <c:orientation val="minMax"/>
        </c:scaling>
        <c:axPos val="b"/>
        <c:tickLblPos val="nextTo"/>
        <c:crossAx val="83362944"/>
        <c:crosses val="autoZero"/>
        <c:auto val="1"/>
        <c:lblAlgn val="ctr"/>
        <c:lblOffset val="100"/>
      </c:catAx>
      <c:valAx>
        <c:axId val="83362944"/>
        <c:scaling>
          <c:orientation val="minMax"/>
        </c:scaling>
        <c:axPos val="l"/>
        <c:majorGridlines/>
        <c:numFmt formatCode="General" sourceLinked="1"/>
        <c:tickLblPos val="nextTo"/>
        <c:crossAx val="8345536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clustered"/>
        <c:ser>
          <c:idx val="0"/>
          <c:order val="0"/>
          <c:tx>
            <c:strRef>
              <c:f>Лист1!$A$3</c:f>
              <c:strCache>
                <c:ptCount val="1"/>
                <c:pt idx="0">
                  <c:v>Расходы всего</c:v>
                </c:pt>
              </c:strCache>
            </c:strRef>
          </c:tx>
          <c:dLbls>
            <c:dLbl>
              <c:idx val="0"/>
              <c:layout>
                <c:manualLayout>
                  <c:x val="3.6111111111111135E-2"/>
                  <c:y val="0"/>
                </c:manualLayout>
              </c:layout>
              <c:showVal val="1"/>
            </c:dLbl>
            <c:dLbl>
              <c:idx val="1"/>
              <c:layout>
                <c:manualLayout>
                  <c:x val="3.333333333333334E-2"/>
                  <c:y val="1.3888888888888904E-2"/>
                </c:manualLayout>
              </c:layout>
              <c:showVal val="1"/>
            </c:dLbl>
            <c:dLbl>
              <c:idx val="2"/>
              <c:layout>
                <c:manualLayout>
                  <c:x val="3.888888888888889E-2"/>
                  <c:y val="9.2592592592592744E-3"/>
                </c:manualLayout>
              </c:layout>
              <c:showVal val="1"/>
            </c:dLbl>
            <c:showVal val="1"/>
          </c:dLbls>
          <c:cat>
            <c:strRef>
              <c:f>Лист1!$B$2:$D$2</c:f>
              <c:strCache>
                <c:ptCount val="3"/>
                <c:pt idx="0">
                  <c:v>2020 год</c:v>
                </c:pt>
                <c:pt idx="1">
                  <c:v>2021 год</c:v>
                </c:pt>
                <c:pt idx="2">
                  <c:v>2022 год</c:v>
                </c:pt>
              </c:strCache>
            </c:strRef>
          </c:cat>
          <c:val>
            <c:numRef>
              <c:f>Лист1!$B$3:$D$3</c:f>
              <c:numCache>
                <c:formatCode>General</c:formatCode>
                <c:ptCount val="3"/>
                <c:pt idx="0">
                  <c:v>905960</c:v>
                </c:pt>
                <c:pt idx="1">
                  <c:v>923650</c:v>
                </c:pt>
                <c:pt idx="2">
                  <c:v>949331</c:v>
                </c:pt>
              </c:numCache>
            </c:numRef>
          </c:val>
        </c:ser>
        <c:ser>
          <c:idx val="1"/>
          <c:order val="1"/>
          <c:tx>
            <c:strRef>
              <c:f>Лист1!$A$4</c:f>
              <c:strCache>
                <c:ptCount val="1"/>
                <c:pt idx="0">
                  <c:v>Субсидии АУ,БУ на выполнение муниципального задания</c:v>
                </c:pt>
              </c:strCache>
            </c:strRef>
          </c:tx>
          <c:dLbls>
            <c:dLbl>
              <c:idx val="0"/>
              <c:layout>
                <c:manualLayout>
                  <c:x val="2.8748180838130188E-2"/>
                  <c:y val="-5.0925932544962894E-2"/>
                </c:manualLayout>
              </c:layout>
              <c:showVal val="1"/>
            </c:dLbl>
            <c:dLbl>
              <c:idx val="1"/>
              <c:layout>
                <c:manualLayout>
                  <c:x val="3.3921721570850404E-2"/>
                  <c:y val="-3.1849285481009258E-2"/>
                </c:manualLayout>
              </c:layout>
              <c:showVal val="1"/>
            </c:dLbl>
            <c:dLbl>
              <c:idx val="2"/>
              <c:layout>
                <c:manualLayout>
                  <c:x val="2.9130358097828702E-2"/>
                  <c:y val="-4.1666709217618725E-2"/>
                </c:manualLayout>
              </c:layout>
              <c:showVal val="1"/>
            </c:dLbl>
            <c:showVal val="1"/>
          </c:dLbls>
          <c:cat>
            <c:strRef>
              <c:f>Лист1!$B$2:$D$2</c:f>
              <c:strCache>
                <c:ptCount val="3"/>
                <c:pt idx="0">
                  <c:v>2020 год</c:v>
                </c:pt>
                <c:pt idx="1">
                  <c:v>2021 год</c:v>
                </c:pt>
                <c:pt idx="2">
                  <c:v>2022 год</c:v>
                </c:pt>
              </c:strCache>
            </c:strRef>
          </c:cat>
          <c:val>
            <c:numRef>
              <c:f>Лист1!$B$4:$D$4</c:f>
              <c:numCache>
                <c:formatCode>General</c:formatCode>
                <c:ptCount val="3"/>
                <c:pt idx="0">
                  <c:v>640674</c:v>
                </c:pt>
                <c:pt idx="1">
                  <c:v>660432</c:v>
                </c:pt>
                <c:pt idx="2">
                  <c:v>695951</c:v>
                </c:pt>
              </c:numCache>
            </c:numRef>
          </c:val>
        </c:ser>
        <c:shape val="box"/>
        <c:axId val="83418496"/>
        <c:axId val="83424384"/>
        <c:axId val="0"/>
      </c:bar3DChart>
      <c:catAx>
        <c:axId val="83418496"/>
        <c:scaling>
          <c:orientation val="minMax"/>
        </c:scaling>
        <c:axPos val="l"/>
        <c:tickLblPos val="nextTo"/>
        <c:crossAx val="83424384"/>
        <c:crosses val="autoZero"/>
        <c:auto val="1"/>
        <c:lblAlgn val="ctr"/>
        <c:lblOffset val="100"/>
      </c:catAx>
      <c:valAx>
        <c:axId val="83424384"/>
        <c:scaling>
          <c:orientation val="minMax"/>
        </c:scaling>
        <c:axPos val="b"/>
        <c:majorGridlines/>
        <c:numFmt formatCode="General" sourceLinked="1"/>
        <c:tickLblPos val="nextTo"/>
        <c:crossAx val="83418496"/>
        <c:crosses val="autoZero"/>
        <c:crossBetween val="between"/>
      </c:valAx>
    </c:plotArea>
    <c:legend>
      <c:legendPos val="r"/>
      <c:layout/>
      <c:txPr>
        <a:bodyPr/>
        <a:lstStyle/>
        <a:p>
          <a:pPr>
            <a:defRPr sz="1200"/>
          </a:pPr>
          <a:endParaRPr lang="ru-RU"/>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Лист2!$C$2</c:f>
              <c:strCache>
                <c:ptCount val="1"/>
                <c:pt idx="0">
                  <c:v>2020 год</c:v>
                </c:pt>
              </c:strCache>
            </c:strRef>
          </c:tx>
          <c:dLbls>
            <c:txPr>
              <a:bodyPr rot="-5400000" vert="horz"/>
              <a:lstStyle/>
              <a:p>
                <a:pPr>
                  <a:defRPr/>
                </a:pPr>
                <a:endParaRPr lang="ru-RU"/>
              </a:p>
            </c:txPr>
            <c:dLblPos val="outEnd"/>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Лист2!$C$3:$C$6</c:f>
              <c:numCache>
                <c:formatCode>General</c:formatCode>
                <c:ptCount val="4"/>
                <c:pt idx="0">
                  <c:v>545766</c:v>
                </c:pt>
                <c:pt idx="1">
                  <c:v>83455</c:v>
                </c:pt>
                <c:pt idx="2">
                  <c:v>10453</c:v>
                </c:pt>
                <c:pt idx="3">
                  <c:v>1000</c:v>
                </c:pt>
              </c:numCache>
            </c:numRef>
          </c:val>
        </c:ser>
        <c:ser>
          <c:idx val="1"/>
          <c:order val="1"/>
          <c:tx>
            <c:strRef>
              <c:f>Лист2!$D$2</c:f>
              <c:strCache>
                <c:ptCount val="1"/>
                <c:pt idx="0">
                  <c:v>2021 год </c:v>
                </c:pt>
              </c:strCache>
            </c:strRef>
          </c:tx>
          <c:dLbls>
            <c:txPr>
              <a:bodyPr rot="-5400000" vert="horz"/>
              <a:lstStyle/>
              <a:p>
                <a:pPr>
                  <a:defRPr/>
                </a:pPr>
                <a:endParaRPr lang="ru-RU"/>
              </a:p>
            </c:txPr>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Лист2!$D$3:$D$6</c:f>
              <c:numCache>
                <c:formatCode>General</c:formatCode>
                <c:ptCount val="4"/>
                <c:pt idx="0">
                  <c:v>571985</c:v>
                </c:pt>
                <c:pt idx="1">
                  <c:v>80956</c:v>
                </c:pt>
                <c:pt idx="2">
                  <c:v>6491</c:v>
                </c:pt>
                <c:pt idx="3">
                  <c:v>1000</c:v>
                </c:pt>
              </c:numCache>
            </c:numRef>
          </c:val>
        </c:ser>
        <c:ser>
          <c:idx val="2"/>
          <c:order val="2"/>
          <c:tx>
            <c:strRef>
              <c:f>Лист2!$E$2</c:f>
              <c:strCache>
                <c:ptCount val="1"/>
                <c:pt idx="0">
                  <c:v>2022 год</c:v>
                </c:pt>
              </c:strCache>
            </c:strRef>
          </c:tx>
          <c:dLbls>
            <c:txPr>
              <a:bodyPr rot="-5400000" vert="horz"/>
              <a:lstStyle/>
              <a:p>
                <a:pPr>
                  <a:defRPr/>
                </a:pPr>
                <a:endParaRPr lang="ru-RU"/>
              </a:p>
            </c:txPr>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Лист2!$E$3:$E$6</c:f>
              <c:numCache>
                <c:formatCode>General</c:formatCode>
                <c:ptCount val="4"/>
                <c:pt idx="0">
                  <c:v>607504</c:v>
                </c:pt>
                <c:pt idx="1">
                  <c:v>80956</c:v>
                </c:pt>
                <c:pt idx="2">
                  <c:v>6491</c:v>
                </c:pt>
                <c:pt idx="3">
                  <c:v>1000</c:v>
                </c:pt>
              </c:numCache>
            </c:numRef>
          </c:val>
        </c:ser>
        <c:axId val="83627008"/>
        <c:axId val="83645184"/>
      </c:barChart>
      <c:catAx>
        <c:axId val="83627008"/>
        <c:scaling>
          <c:orientation val="minMax"/>
        </c:scaling>
        <c:axPos val="b"/>
        <c:tickLblPos val="nextTo"/>
        <c:txPr>
          <a:bodyPr/>
          <a:lstStyle/>
          <a:p>
            <a:pPr>
              <a:defRPr sz="1200"/>
            </a:pPr>
            <a:endParaRPr lang="ru-RU"/>
          </a:p>
        </c:txPr>
        <c:crossAx val="83645184"/>
        <c:crosses val="autoZero"/>
        <c:auto val="1"/>
        <c:lblAlgn val="ctr"/>
        <c:lblOffset val="100"/>
      </c:catAx>
      <c:valAx>
        <c:axId val="83645184"/>
        <c:scaling>
          <c:orientation val="minMax"/>
        </c:scaling>
        <c:axPos val="l"/>
        <c:majorGridlines/>
        <c:numFmt formatCode="General" sourceLinked="1"/>
        <c:tickLblPos val="nextTo"/>
        <c:crossAx val="83627008"/>
        <c:crosses val="autoZero"/>
        <c:crossBetween val="between"/>
      </c:valAx>
    </c:plotArea>
    <c:legend>
      <c:legendPos val="r"/>
      <c:layout/>
      <c:txPr>
        <a:bodyPr/>
        <a:lstStyle/>
        <a:p>
          <a:pPr>
            <a:defRPr sz="1200"/>
          </a:pPr>
          <a:endParaRPr lang="ru-RU"/>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8.5688068996331565E-2"/>
          <c:y val="3.0918609559416062E-2"/>
          <c:w val="0.56333208424952452"/>
          <c:h val="0.82696218005997246"/>
        </c:manualLayout>
      </c:layout>
      <c:bar3DChart>
        <c:barDir val="col"/>
        <c:grouping val="stacked"/>
        <c:ser>
          <c:idx val="0"/>
          <c:order val="0"/>
          <c:tx>
            <c:strRef>
              <c:f>Лист1!$A$3</c:f>
              <c:strCache>
                <c:ptCount val="1"/>
                <c:pt idx="0">
                  <c:v>Бюджетные кредиты</c:v>
                </c:pt>
              </c:strCache>
            </c:strRef>
          </c:tx>
          <c:dLbls>
            <c:showVal val="1"/>
          </c:dLbls>
          <c:cat>
            <c:strRef>
              <c:f>Лист1!$B$1:$F$2</c:f>
              <c:strCache>
                <c:ptCount val="5"/>
                <c:pt idx="0">
                  <c:v>2018</c:v>
                </c:pt>
                <c:pt idx="1">
                  <c:v>2019</c:v>
                </c:pt>
                <c:pt idx="2">
                  <c:v>2020</c:v>
                </c:pt>
                <c:pt idx="3">
                  <c:v>2021</c:v>
                </c:pt>
                <c:pt idx="4">
                  <c:v>2022</c:v>
                </c:pt>
              </c:strCache>
            </c:strRef>
          </c:cat>
          <c:val>
            <c:numRef>
              <c:f>Лист1!$B$3:$F$3</c:f>
              <c:numCache>
                <c:formatCode>General</c:formatCode>
                <c:ptCount val="5"/>
                <c:pt idx="0">
                  <c:v>1737.2</c:v>
                </c:pt>
                <c:pt idx="1">
                  <c:v>0</c:v>
                </c:pt>
                <c:pt idx="2">
                  <c:v>0</c:v>
                </c:pt>
                <c:pt idx="3">
                  <c:v>0</c:v>
                </c:pt>
                <c:pt idx="4">
                  <c:v>0</c:v>
                </c:pt>
              </c:numCache>
            </c:numRef>
          </c:val>
        </c:ser>
        <c:ser>
          <c:idx val="1"/>
          <c:order val="1"/>
          <c:tx>
            <c:strRef>
              <c:f>Лист1!$A$4</c:f>
              <c:strCache>
                <c:ptCount val="1"/>
                <c:pt idx="0">
                  <c:v>Коммерческие кредиты</c:v>
                </c:pt>
              </c:strCache>
            </c:strRef>
          </c:tx>
          <c:dLbls>
            <c:dLbl>
              <c:idx val="0"/>
              <c:layout>
                <c:manualLayout>
                  <c:x val="1.666666666666668E-2"/>
                  <c:y val="-0.33333333333333337"/>
                </c:manualLayout>
              </c:layout>
              <c:showVal val="1"/>
            </c:dLbl>
            <c:dLbl>
              <c:idx val="1"/>
              <c:layout>
                <c:manualLayout>
                  <c:x val="8.3333333333333679E-3"/>
                  <c:y val="-0.26851851851851855"/>
                </c:manualLayout>
              </c:layout>
              <c:showVal val="1"/>
            </c:dLbl>
            <c:dLbl>
              <c:idx val="2"/>
              <c:layout>
                <c:manualLayout>
                  <c:x val="1.9444444444444445E-2"/>
                  <c:y val="-0.29629629629629628"/>
                </c:manualLayout>
              </c:layout>
              <c:showVal val="1"/>
            </c:dLbl>
            <c:dLbl>
              <c:idx val="3"/>
              <c:layout>
                <c:manualLayout>
                  <c:x val="0"/>
                  <c:y val="-9.7222222222222224E-2"/>
                </c:manualLayout>
              </c:layout>
              <c:showVal val="1"/>
            </c:dLbl>
            <c:dLbl>
              <c:idx val="4"/>
              <c:layout>
                <c:manualLayout>
                  <c:x val="5.5555555555555558E-3"/>
                  <c:y val="-8.7962962962963062E-2"/>
                </c:manualLayout>
              </c:layout>
              <c:showVal val="1"/>
            </c:dLbl>
            <c:showVal val="1"/>
          </c:dLbls>
          <c:cat>
            <c:strRef>
              <c:f>Лист1!$B$1:$F$2</c:f>
              <c:strCache>
                <c:ptCount val="5"/>
                <c:pt idx="0">
                  <c:v>2018</c:v>
                </c:pt>
                <c:pt idx="1">
                  <c:v>2019</c:v>
                </c:pt>
                <c:pt idx="2">
                  <c:v>2020</c:v>
                </c:pt>
                <c:pt idx="3">
                  <c:v>2021</c:v>
                </c:pt>
                <c:pt idx="4">
                  <c:v>2022</c:v>
                </c:pt>
              </c:strCache>
            </c:strRef>
          </c:cat>
          <c:val>
            <c:numRef>
              <c:f>Лист1!$B$4:$F$4</c:f>
              <c:numCache>
                <c:formatCode>General</c:formatCode>
                <c:ptCount val="5"/>
                <c:pt idx="0">
                  <c:v>9719</c:v>
                </c:pt>
                <c:pt idx="1">
                  <c:v>6184.8</c:v>
                </c:pt>
                <c:pt idx="2">
                  <c:v>7580</c:v>
                </c:pt>
                <c:pt idx="3">
                  <c:v>1076</c:v>
                </c:pt>
                <c:pt idx="4">
                  <c:v>0</c:v>
                </c:pt>
              </c:numCache>
            </c:numRef>
          </c:val>
        </c:ser>
        <c:ser>
          <c:idx val="2"/>
          <c:order val="2"/>
          <c:tx>
            <c:strRef>
              <c:f>Лист1!$A$5</c:f>
              <c:strCache>
                <c:ptCount val="1"/>
              </c:strCache>
            </c:strRef>
          </c:tx>
          <c:dLbls>
            <c:showVal val="1"/>
          </c:dLbls>
          <c:cat>
            <c:strRef>
              <c:f>Лист1!$B$1:$F$2</c:f>
              <c:strCache>
                <c:ptCount val="5"/>
                <c:pt idx="0">
                  <c:v>2018</c:v>
                </c:pt>
                <c:pt idx="1">
                  <c:v>2019</c:v>
                </c:pt>
                <c:pt idx="2">
                  <c:v>2020</c:v>
                </c:pt>
                <c:pt idx="3">
                  <c:v>2021</c:v>
                </c:pt>
                <c:pt idx="4">
                  <c:v>2022</c:v>
                </c:pt>
              </c:strCache>
            </c:strRef>
          </c:cat>
          <c:val>
            <c:numRef>
              <c:f>Лист1!$B$5:$F$5</c:f>
              <c:numCache>
                <c:formatCode>General</c:formatCode>
                <c:ptCount val="5"/>
              </c:numCache>
            </c:numRef>
          </c:val>
        </c:ser>
        <c:shape val="cylinder"/>
        <c:axId val="83680640"/>
        <c:axId val="84018304"/>
        <c:axId val="0"/>
      </c:bar3DChart>
      <c:catAx>
        <c:axId val="83680640"/>
        <c:scaling>
          <c:orientation val="minMax"/>
        </c:scaling>
        <c:axPos val="b"/>
        <c:tickLblPos val="nextTo"/>
        <c:txPr>
          <a:bodyPr/>
          <a:lstStyle/>
          <a:p>
            <a:pPr>
              <a:defRPr sz="1200"/>
            </a:pPr>
            <a:endParaRPr lang="ru-RU"/>
          </a:p>
        </c:txPr>
        <c:crossAx val="84018304"/>
        <c:crosses val="autoZero"/>
        <c:auto val="1"/>
        <c:lblAlgn val="ctr"/>
        <c:lblOffset val="100"/>
      </c:catAx>
      <c:valAx>
        <c:axId val="84018304"/>
        <c:scaling>
          <c:orientation val="minMax"/>
        </c:scaling>
        <c:axPos val="l"/>
        <c:majorGridlines/>
        <c:numFmt formatCode="General" sourceLinked="1"/>
        <c:tickLblPos val="nextTo"/>
        <c:crossAx val="83680640"/>
        <c:crosses val="autoZero"/>
        <c:crossBetween val="between"/>
      </c:valAx>
    </c:plotArea>
    <c:legend>
      <c:legendPos val="r"/>
      <c:legendEntry>
        <c:idx val="0"/>
        <c:delete val="1"/>
      </c:legendEntry>
      <c:layout/>
      <c:txPr>
        <a:bodyPr/>
        <a:lstStyle/>
        <a:p>
          <a:pPr>
            <a:defRPr sz="1200"/>
          </a:pPr>
          <a:endParaRPr lang="ru-RU"/>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Лист2!$C$2:$G$2</c:f>
              <c:strCache>
                <c:ptCount val="5"/>
                <c:pt idx="0">
                  <c:v>2018 год</c:v>
                </c:pt>
                <c:pt idx="1">
                  <c:v>2019 год</c:v>
                </c:pt>
                <c:pt idx="2">
                  <c:v>2020 год</c:v>
                </c:pt>
                <c:pt idx="3">
                  <c:v>2021 год</c:v>
                </c:pt>
                <c:pt idx="4">
                  <c:v>2022 год</c:v>
                </c:pt>
              </c:strCache>
            </c:strRef>
          </c:cat>
          <c:val>
            <c:numRef>
              <c:f>Лист2!$C$3:$G$3</c:f>
              <c:numCache>
                <c:formatCode>General</c:formatCode>
                <c:ptCount val="5"/>
                <c:pt idx="0">
                  <c:v>797.1</c:v>
                </c:pt>
                <c:pt idx="1">
                  <c:v>895.8</c:v>
                </c:pt>
                <c:pt idx="2">
                  <c:v>840</c:v>
                </c:pt>
                <c:pt idx="3">
                  <c:v>200</c:v>
                </c:pt>
                <c:pt idx="4">
                  <c:v>0</c:v>
                </c:pt>
              </c:numCache>
            </c:numRef>
          </c:val>
        </c:ser>
        <c:axId val="84046976"/>
        <c:axId val="84048512"/>
      </c:barChart>
      <c:catAx>
        <c:axId val="84046976"/>
        <c:scaling>
          <c:orientation val="minMax"/>
        </c:scaling>
        <c:axPos val="b"/>
        <c:tickLblPos val="nextTo"/>
        <c:txPr>
          <a:bodyPr/>
          <a:lstStyle/>
          <a:p>
            <a:pPr>
              <a:defRPr sz="1200"/>
            </a:pPr>
            <a:endParaRPr lang="ru-RU"/>
          </a:p>
        </c:txPr>
        <c:crossAx val="84048512"/>
        <c:crosses val="autoZero"/>
        <c:auto val="1"/>
        <c:lblAlgn val="ctr"/>
        <c:lblOffset val="100"/>
      </c:catAx>
      <c:valAx>
        <c:axId val="84048512"/>
        <c:scaling>
          <c:orientation val="minMax"/>
        </c:scaling>
        <c:axPos val="l"/>
        <c:majorGridlines/>
        <c:numFmt formatCode="General" sourceLinked="1"/>
        <c:tickLblPos val="nextTo"/>
        <c:crossAx val="840469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Лист2!$B$2:$F$2</c:f>
              <c:strCache>
                <c:ptCount val="5"/>
                <c:pt idx="0">
                  <c:v>2018 год факт</c:v>
                </c:pt>
                <c:pt idx="1">
                  <c:v>2019 год ожидаемое</c:v>
                </c:pt>
                <c:pt idx="2">
                  <c:v>2020 год</c:v>
                </c:pt>
                <c:pt idx="3">
                  <c:v>2021 год</c:v>
                </c:pt>
                <c:pt idx="4">
                  <c:v>2022 год</c:v>
                </c:pt>
              </c:strCache>
            </c:strRef>
          </c:cat>
          <c:val>
            <c:numRef>
              <c:f>Лист2!$B$3:$F$3</c:f>
              <c:numCache>
                <c:formatCode>General</c:formatCode>
                <c:ptCount val="5"/>
                <c:pt idx="0">
                  <c:v>186707</c:v>
                </c:pt>
                <c:pt idx="1">
                  <c:v>196194</c:v>
                </c:pt>
                <c:pt idx="2">
                  <c:v>188022</c:v>
                </c:pt>
                <c:pt idx="3">
                  <c:v>191878</c:v>
                </c:pt>
                <c:pt idx="4">
                  <c:v>199826</c:v>
                </c:pt>
              </c:numCache>
            </c:numRef>
          </c:val>
        </c:ser>
        <c:axId val="76166272"/>
        <c:axId val="76167808"/>
      </c:barChart>
      <c:catAx>
        <c:axId val="76166272"/>
        <c:scaling>
          <c:orientation val="minMax"/>
        </c:scaling>
        <c:axPos val="b"/>
        <c:tickLblPos val="nextTo"/>
        <c:crossAx val="76167808"/>
        <c:crosses val="autoZero"/>
        <c:auto val="1"/>
        <c:lblAlgn val="ctr"/>
        <c:lblOffset val="100"/>
      </c:catAx>
      <c:valAx>
        <c:axId val="76167808"/>
        <c:scaling>
          <c:orientation val="minMax"/>
        </c:scaling>
        <c:axPos val="l"/>
        <c:majorGridlines/>
        <c:numFmt formatCode="General" sourceLinked="1"/>
        <c:tickLblPos val="nextTo"/>
        <c:crossAx val="7616627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Лист3!$A$3</c:f>
              <c:strCache>
                <c:ptCount val="1"/>
                <c:pt idx="0">
                  <c:v>НДФЛ</c:v>
                </c:pt>
              </c:strCache>
            </c:strRef>
          </c:tx>
          <c:dLbls>
            <c:showVal val="1"/>
          </c:dLbls>
          <c:cat>
            <c:strRef>
              <c:f>Лист3!$B$2:$E$2</c:f>
              <c:strCache>
                <c:ptCount val="4"/>
                <c:pt idx="0">
                  <c:v>2019 год ожидаемое</c:v>
                </c:pt>
                <c:pt idx="1">
                  <c:v>2020 год</c:v>
                </c:pt>
                <c:pt idx="2">
                  <c:v>2021 год</c:v>
                </c:pt>
                <c:pt idx="3">
                  <c:v>2022 год</c:v>
                </c:pt>
              </c:strCache>
            </c:strRef>
          </c:cat>
          <c:val>
            <c:numRef>
              <c:f>Лист3!$B$3:$E$3</c:f>
              <c:numCache>
                <c:formatCode>General</c:formatCode>
                <c:ptCount val="4"/>
                <c:pt idx="0">
                  <c:v>118537</c:v>
                </c:pt>
                <c:pt idx="1">
                  <c:v>135202</c:v>
                </c:pt>
                <c:pt idx="2">
                  <c:v>145957</c:v>
                </c:pt>
                <c:pt idx="3">
                  <c:v>155932</c:v>
                </c:pt>
              </c:numCache>
            </c:numRef>
          </c:val>
        </c:ser>
        <c:ser>
          <c:idx val="1"/>
          <c:order val="1"/>
          <c:tx>
            <c:strRef>
              <c:f>Лист3!$A$4</c:f>
              <c:strCache>
                <c:ptCount val="1"/>
                <c:pt idx="0">
                  <c:v>акцизы</c:v>
                </c:pt>
              </c:strCache>
            </c:strRef>
          </c:tx>
          <c:dLbls>
            <c:showVal val="1"/>
          </c:dLbls>
          <c:cat>
            <c:strRef>
              <c:f>Лист3!$B$2:$E$2</c:f>
              <c:strCache>
                <c:ptCount val="4"/>
                <c:pt idx="0">
                  <c:v>2019 год ожидаемое</c:v>
                </c:pt>
                <c:pt idx="1">
                  <c:v>2020 год</c:v>
                </c:pt>
                <c:pt idx="2">
                  <c:v>2021 год</c:v>
                </c:pt>
                <c:pt idx="3">
                  <c:v>2022 год</c:v>
                </c:pt>
              </c:strCache>
            </c:strRef>
          </c:cat>
          <c:val>
            <c:numRef>
              <c:f>Лист3!$B$4:$E$4</c:f>
              <c:numCache>
                <c:formatCode>General</c:formatCode>
                <c:ptCount val="4"/>
                <c:pt idx="0">
                  <c:v>7753</c:v>
                </c:pt>
                <c:pt idx="1">
                  <c:v>7965</c:v>
                </c:pt>
                <c:pt idx="2">
                  <c:v>7929</c:v>
                </c:pt>
                <c:pt idx="3">
                  <c:v>7929</c:v>
                </c:pt>
              </c:numCache>
            </c:numRef>
          </c:val>
        </c:ser>
        <c:ser>
          <c:idx val="2"/>
          <c:order val="2"/>
          <c:tx>
            <c:strRef>
              <c:f>Лист3!$A$5</c:f>
              <c:strCache>
                <c:ptCount val="1"/>
                <c:pt idx="0">
                  <c:v>УСН</c:v>
                </c:pt>
              </c:strCache>
            </c:strRef>
          </c:tx>
          <c:dLbls>
            <c:dLbl>
              <c:idx val="2"/>
              <c:layout>
                <c:manualLayout>
                  <c:x val="1.0869565217391314E-2"/>
                  <c:y val="-1.1674569982842066E-2"/>
                </c:manualLayout>
              </c:layout>
              <c:showVal val="1"/>
            </c:dLbl>
            <c:dLbl>
              <c:idx val="3"/>
              <c:layout>
                <c:manualLayout>
                  <c:x val="2.1739035337974159E-2"/>
                  <c:y val="-5.837284991421032E-3"/>
                </c:manualLayout>
              </c:layout>
              <c:showVal val="1"/>
            </c:dLbl>
            <c:showVal val="1"/>
          </c:dLbls>
          <c:cat>
            <c:strRef>
              <c:f>Лист3!$B$2:$E$2</c:f>
              <c:strCache>
                <c:ptCount val="4"/>
                <c:pt idx="0">
                  <c:v>2019 год ожидаемое</c:v>
                </c:pt>
                <c:pt idx="1">
                  <c:v>2020 год</c:v>
                </c:pt>
                <c:pt idx="2">
                  <c:v>2021 год</c:v>
                </c:pt>
                <c:pt idx="3">
                  <c:v>2022 год</c:v>
                </c:pt>
              </c:strCache>
            </c:strRef>
          </c:cat>
          <c:val>
            <c:numRef>
              <c:f>Лист3!$B$5:$E$5</c:f>
              <c:numCache>
                <c:formatCode>General</c:formatCode>
                <c:ptCount val="4"/>
                <c:pt idx="0">
                  <c:v>2667</c:v>
                </c:pt>
                <c:pt idx="1">
                  <c:v>2874</c:v>
                </c:pt>
                <c:pt idx="2">
                  <c:v>3105</c:v>
                </c:pt>
                <c:pt idx="3">
                  <c:v>3388</c:v>
                </c:pt>
              </c:numCache>
            </c:numRef>
          </c:val>
        </c:ser>
        <c:ser>
          <c:idx val="3"/>
          <c:order val="3"/>
          <c:tx>
            <c:strRef>
              <c:f>Лист3!$A$6</c:f>
              <c:strCache>
                <c:ptCount val="1"/>
                <c:pt idx="0">
                  <c:v>ЕНВД</c:v>
                </c:pt>
              </c:strCache>
            </c:strRef>
          </c:tx>
          <c:dLbls>
            <c:dLbl>
              <c:idx val="2"/>
              <c:layout>
                <c:manualLayout>
                  <c:x val="-1.8115942028985508E-2"/>
                  <c:y val="-4.6698279931368269E-2"/>
                </c:manualLayout>
              </c:layout>
              <c:showVal val="1"/>
            </c:dLbl>
            <c:dLbl>
              <c:idx val="3"/>
              <c:layout>
                <c:manualLayout>
                  <c:x val="-2.415458937197979E-3"/>
                  <c:y val="-2.9186424957105137E-2"/>
                </c:manualLayout>
              </c:layout>
              <c:showVal val="1"/>
            </c:dLbl>
            <c:showVal val="1"/>
          </c:dLbls>
          <c:cat>
            <c:strRef>
              <c:f>Лист3!$B$2:$E$2</c:f>
              <c:strCache>
                <c:ptCount val="4"/>
                <c:pt idx="0">
                  <c:v>2019 год ожидаемое</c:v>
                </c:pt>
                <c:pt idx="1">
                  <c:v>2020 год</c:v>
                </c:pt>
                <c:pt idx="2">
                  <c:v>2021 год</c:v>
                </c:pt>
                <c:pt idx="3">
                  <c:v>2022 год</c:v>
                </c:pt>
              </c:strCache>
            </c:strRef>
          </c:cat>
          <c:val>
            <c:numRef>
              <c:f>Лист3!$B$6:$E$6</c:f>
              <c:numCache>
                <c:formatCode>General</c:formatCode>
                <c:ptCount val="4"/>
                <c:pt idx="0">
                  <c:v>9383</c:v>
                </c:pt>
                <c:pt idx="1">
                  <c:v>10150</c:v>
                </c:pt>
                <c:pt idx="2">
                  <c:v>2856</c:v>
                </c:pt>
                <c:pt idx="3">
                  <c:v>504</c:v>
                </c:pt>
              </c:numCache>
            </c:numRef>
          </c:val>
        </c:ser>
        <c:shape val="box"/>
        <c:axId val="80446976"/>
        <c:axId val="80448512"/>
        <c:axId val="0"/>
      </c:bar3DChart>
      <c:catAx>
        <c:axId val="80446976"/>
        <c:scaling>
          <c:orientation val="minMax"/>
        </c:scaling>
        <c:axPos val="b"/>
        <c:tickLblPos val="nextTo"/>
        <c:crossAx val="80448512"/>
        <c:crosses val="autoZero"/>
        <c:auto val="1"/>
        <c:lblAlgn val="ctr"/>
        <c:lblOffset val="100"/>
      </c:catAx>
      <c:valAx>
        <c:axId val="80448512"/>
        <c:scaling>
          <c:orientation val="minMax"/>
        </c:scaling>
        <c:axPos val="l"/>
        <c:majorGridlines/>
        <c:numFmt formatCode="General" sourceLinked="1"/>
        <c:tickLblPos val="nextTo"/>
        <c:crossAx val="80446976"/>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2020 </a:t>
            </a:r>
            <a:r>
              <a:rPr lang="ru-RU" dirty="0"/>
              <a:t>год</a:t>
            </a:r>
          </a:p>
        </c:rich>
      </c:tx>
      <c:layout/>
    </c:title>
    <c:view3D>
      <c:rotX val="30"/>
      <c:perspective val="30"/>
    </c:view3D>
    <c:plotArea>
      <c:layout>
        <c:manualLayout>
          <c:layoutTarget val="inner"/>
          <c:xMode val="edge"/>
          <c:yMode val="edge"/>
          <c:x val="0"/>
          <c:y val="0.13250112596715538"/>
          <c:w val="0.76365963316589647"/>
          <c:h val="0.86749887403284465"/>
        </c:manualLayout>
      </c:layout>
      <c:pie3DChart>
        <c:varyColors val="1"/>
        <c:ser>
          <c:idx val="0"/>
          <c:order val="0"/>
          <c:tx>
            <c:strRef>
              <c:f>Лист1!$C$1</c:f>
              <c:strCache>
                <c:ptCount val="1"/>
                <c:pt idx="0">
                  <c:v>2019 год</c:v>
                </c:pt>
              </c:strCache>
            </c:strRef>
          </c:tx>
          <c:explosion val="25"/>
          <c:dPt>
            <c:idx val="2"/>
            <c:explosion val="20"/>
          </c:dPt>
          <c:dLbls>
            <c:dLbl>
              <c:idx val="0"/>
              <c:layout>
                <c:manualLayout>
                  <c:x val="-8.4607502187226805E-2"/>
                  <c:y val="-6.3371245261008985E-2"/>
                </c:manualLayout>
              </c:layout>
              <c:tx>
                <c:rich>
                  <a:bodyPr/>
                  <a:lstStyle/>
                  <a:p>
                    <a:r>
                      <a:rPr lang="ru-RU" dirty="0" smtClean="0"/>
                      <a:t>20,36</a:t>
                    </a:r>
                    <a:r>
                      <a:rPr lang="en-US" dirty="0" smtClean="0"/>
                      <a:t>%</a:t>
                    </a:r>
                    <a:endParaRPr lang="en-US" dirty="0"/>
                  </a:p>
                </c:rich>
              </c:tx>
              <c:showVal val="1"/>
            </c:dLbl>
            <c:dLbl>
              <c:idx val="1"/>
              <c:layout/>
              <c:tx>
                <c:rich>
                  <a:bodyPr/>
                  <a:lstStyle/>
                  <a:p>
                    <a:r>
                      <a:rPr lang="en-US" smtClean="0"/>
                      <a:t>4.</a:t>
                    </a:r>
                    <a:r>
                      <a:rPr lang="ru-RU" smtClean="0"/>
                      <a:t>6</a:t>
                    </a:r>
                    <a:r>
                      <a:rPr lang="en-US" smtClean="0"/>
                      <a:t>0</a:t>
                    </a:r>
                    <a:r>
                      <a:rPr lang="en-US"/>
                      <a:t>%</a:t>
                    </a:r>
                  </a:p>
                </c:rich>
              </c:tx>
              <c:showVal val="1"/>
            </c:dLbl>
            <c:dLbl>
              <c:idx val="2"/>
              <c:layout>
                <c:manualLayout>
                  <c:x val="2.4253608923884541E-2"/>
                  <c:y val="2.1564960629921279E-2"/>
                </c:manualLayout>
              </c:layout>
              <c:tx>
                <c:rich>
                  <a:bodyPr/>
                  <a:lstStyle/>
                  <a:p>
                    <a:r>
                      <a:rPr lang="ru-RU" dirty="0" smtClean="0"/>
                      <a:t>75,04</a:t>
                    </a:r>
                    <a:r>
                      <a:rPr lang="en-US" dirty="0" smtClean="0"/>
                      <a:t>%</a:t>
                    </a:r>
                    <a:endParaRPr lang="en-US" dirty="0"/>
                  </a:p>
                </c:rich>
              </c:tx>
              <c:showVal val="1"/>
            </c:dLbl>
            <c:showVal val="1"/>
            <c:showLeaderLines val="1"/>
          </c:dLbls>
          <c:cat>
            <c:strRef>
              <c:f>Лист1!$B$2:$B$4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Лист1!$C$2:$C$4</c:f>
              <c:numCache>
                <c:formatCode>0.00%</c:formatCode>
                <c:ptCount val="3"/>
                <c:pt idx="0">
                  <c:v>0.20750000000000007</c:v>
                </c:pt>
                <c:pt idx="1">
                  <c:v>4.7000000000000014E-2</c:v>
                </c:pt>
                <c:pt idx="2">
                  <c:v>0.74550000000000005</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p>
        </c:rich>
      </c:tx>
      <c:layout/>
    </c:title>
    <c:view3D>
      <c:rotX val="30"/>
      <c:perspective val="30"/>
    </c:view3D>
    <c:plotArea>
      <c:layout/>
      <c:pie3DChart>
        <c:varyColors val="1"/>
        <c:ser>
          <c:idx val="0"/>
          <c:order val="0"/>
          <c:tx>
            <c:strRef>
              <c:f>Лист2!$C$1</c:f>
              <c:strCache>
                <c:ptCount val="1"/>
                <c:pt idx="0">
                  <c:v>2020 год</c:v>
                </c:pt>
              </c:strCache>
            </c:strRef>
          </c:tx>
          <c:explosion val="25"/>
          <c:dLbls>
            <c:dLbl>
              <c:idx val="0"/>
              <c:layout>
                <c:manualLayout>
                  <c:x val="-7.5144685039370079E-2"/>
                  <c:y val="-6.7882764654418323E-2"/>
                </c:manualLayout>
              </c:layout>
              <c:tx>
                <c:rich>
                  <a:bodyPr/>
                  <a:lstStyle/>
                  <a:p>
                    <a:r>
                      <a:rPr lang="ru-RU" dirty="0" smtClean="0"/>
                      <a:t>20,34</a:t>
                    </a:r>
                    <a:r>
                      <a:rPr lang="en-US" dirty="0" smtClean="0"/>
                      <a:t>%</a:t>
                    </a:r>
                    <a:endParaRPr lang="en-US" dirty="0"/>
                  </a:p>
                </c:rich>
              </c:tx>
              <c:showVal val="1"/>
            </c:dLbl>
            <c:dLbl>
              <c:idx val="1"/>
              <c:layout/>
              <c:tx>
                <c:rich>
                  <a:bodyPr/>
                  <a:lstStyle/>
                  <a:p>
                    <a:r>
                      <a:rPr lang="ru-RU" smtClean="0"/>
                      <a:t>3,24</a:t>
                    </a:r>
                    <a:r>
                      <a:rPr lang="en-US" smtClean="0"/>
                      <a:t>%</a:t>
                    </a:r>
                    <a:endParaRPr lang="en-US" dirty="0"/>
                  </a:p>
                </c:rich>
              </c:tx>
              <c:showVal val="1"/>
            </c:dLbl>
            <c:dLbl>
              <c:idx val="2"/>
              <c:layout>
                <c:manualLayout>
                  <c:x val="-1.6768810148731425E-2"/>
                  <c:y val="6.827792359288422E-3"/>
                </c:manualLayout>
              </c:layout>
              <c:tx>
                <c:rich>
                  <a:bodyPr/>
                  <a:lstStyle/>
                  <a:p>
                    <a:r>
                      <a:rPr lang="ru-RU" dirty="0" smtClean="0"/>
                      <a:t>76,42</a:t>
                    </a:r>
                    <a:r>
                      <a:rPr lang="en-US" dirty="0" smtClean="0"/>
                      <a:t>%</a:t>
                    </a:r>
                    <a:endParaRPr lang="en-US" dirty="0"/>
                  </a:p>
                </c:rich>
              </c:tx>
              <c:showVal val="1"/>
            </c:dLbl>
            <c:showVal val="1"/>
            <c:showLeaderLines val="1"/>
          </c:dLbls>
          <c:cat>
            <c:strRef>
              <c:f>Лист2!$B$2:$B$4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Лист2!$C$2:$C$4</c:f>
              <c:numCache>
                <c:formatCode>0.00%</c:formatCode>
                <c:ptCount val="3"/>
                <c:pt idx="0">
                  <c:v>0.20650000000000004</c:v>
                </c:pt>
                <c:pt idx="1">
                  <c:v>3.2900000000000006E-2</c:v>
                </c:pt>
                <c:pt idx="2">
                  <c:v>0.76060000000000061</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smtClean="0"/>
              <a:t>2022</a:t>
            </a:r>
            <a:r>
              <a:rPr lang="ru-RU" dirty="0" smtClean="0"/>
              <a:t> год</a:t>
            </a:r>
            <a:endParaRPr lang="en-US" dirty="0"/>
          </a:p>
        </c:rich>
      </c:tx>
      <c:layout/>
    </c:title>
    <c:view3D>
      <c:rotX val="30"/>
      <c:perspective val="30"/>
    </c:view3D>
    <c:plotArea>
      <c:layout/>
      <c:pie3DChart>
        <c:varyColors val="1"/>
        <c:ser>
          <c:idx val="0"/>
          <c:order val="0"/>
          <c:tx>
            <c:strRef>
              <c:f>Лист3!$C$1</c:f>
              <c:strCache>
                <c:ptCount val="1"/>
                <c:pt idx="0">
                  <c:v>2022</c:v>
                </c:pt>
              </c:strCache>
            </c:strRef>
          </c:tx>
          <c:explosion val="25"/>
          <c:dLbls>
            <c:dLbl>
              <c:idx val="0"/>
              <c:layout>
                <c:manualLayout>
                  <c:x val="-5.8478018372703396E-2"/>
                  <c:y val="-5.8623505395158877E-2"/>
                </c:manualLayout>
              </c:layout>
              <c:tx>
                <c:rich>
                  <a:bodyPr/>
                  <a:lstStyle/>
                  <a:p>
                    <a:r>
                      <a:rPr lang="ru-RU" dirty="0" smtClean="0"/>
                      <a:t>20,41</a:t>
                    </a:r>
                    <a:r>
                      <a:rPr lang="en-US" dirty="0" smtClean="0"/>
                      <a:t>%</a:t>
                    </a:r>
                    <a:endParaRPr lang="en-US" dirty="0"/>
                  </a:p>
                </c:rich>
              </c:tx>
              <c:showVal val="1"/>
            </c:dLbl>
            <c:dLbl>
              <c:idx val="1"/>
              <c:layout>
                <c:manualLayout>
                  <c:x val="7.1973533130784027E-3"/>
                  <c:y val="-4.379242117645149E-3"/>
                </c:manualLayout>
              </c:layout>
              <c:tx>
                <c:rich>
                  <a:bodyPr/>
                  <a:lstStyle/>
                  <a:p>
                    <a:r>
                      <a:rPr lang="en-US" dirty="0" smtClean="0"/>
                      <a:t>2.6</a:t>
                    </a:r>
                    <a:r>
                      <a:rPr lang="ru-RU" dirty="0" smtClean="0"/>
                      <a:t>1</a:t>
                    </a:r>
                    <a:r>
                      <a:rPr lang="en-US" dirty="0" smtClean="0"/>
                      <a:t>%</a:t>
                    </a:r>
                    <a:endParaRPr lang="en-US" dirty="0"/>
                  </a:p>
                </c:rich>
              </c:tx>
              <c:showVal val="1"/>
            </c:dLbl>
            <c:dLbl>
              <c:idx val="2"/>
              <c:layout>
                <c:manualLayout>
                  <c:x val="-3.9707020997375352E-2"/>
                  <c:y val="-2.0475357247010825E-2"/>
                </c:manualLayout>
              </c:layout>
              <c:tx>
                <c:rich>
                  <a:bodyPr/>
                  <a:lstStyle/>
                  <a:p>
                    <a:r>
                      <a:rPr lang="ru-RU" dirty="0" smtClean="0"/>
                      <a:t>76,98</a:t>
                    </a:r>
                    <a:r>
                      <a:rPr lang="en-US" dirty="0" smtClean="0"/>
                      <a:t>%</a:t>
                    </a:r>
                    <a:endParaRPr lang="en-US" dirty="0"/>
                  </a:p>
                </c:rich>
              </c:tx>
              <c:showVal val="1"/>
            </c:dLbl>
            <c:showVal val="1"/>
            <c:showLeaderLines val="1"/>
          </c:dLbls>
          <c:cat>
            <c:strRef>
              <c:f>Лист3!$B$2:$B$4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Лист3!$C$2:$C$4</c:f>
              <c:numCache>
                <c:formatCode>0.00%</c:formatCode>
                <c:ptCount val="3"/>
                <c:pt idx="0">
                  <c:v>0.20800000000000007</c:v>
                </c:pt>
                <c:pt idx="1">
                  <c:v>2.6700000000000002E-2</c:v>
                </c:pt>
                <c:pt idx="2">
                  <c:v>0.76530000000000031</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Лист1!$B$3</c:f>
              <c:strCache>
                <c:ptCount val="1"/>
                <c:pt idx="0">
                  <c:v>дотации</c:v>
                </c:pt>
              </c:strCache>
            </c:strRef>
          </c:tx>
          <c:dLbls>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Лист1!$C$3:$G$3</c:f>
              <c:numCache>
                <c:formatCode>General</c:formatCode>
                <c:ptCount val="5"/>
                <c:pt idx="0">
                  <c:v>12468</c:v>
                </c:pt>
                <c:pt idx="1">
                  <c:v>19042</c:v>
                </c:pt>
                <c:pt idx="2">
                  <c:v>42520</c:v>
                </c:pt>
                <c:pt idx="3">
                  <c:v>30555</c:v>
                </c:pt>
                <c:pt idx="4">
                  <c:v>25598</c:v>
                </c:pt>
              </c:numCache>
            </c:numRef>
          </c:val>
        </c:ser>
        <c:ser>
          <c:idx val="1"/>
          <c:order val="1"/>
          <c:tx>
            <c:strRef>
              <c:f>Лист1!$B$4</c:f>
              <c:strCache>
                <c:ptCount val="1"/>
                <c:pt idx="0">
                  <c:v>субсидии</c:v>
                </c:pt>
              </c:strCache>
            </c:strRef>
          </c:tx>
          <c:dLbls>
            <c:dLbl>
              <c:idx val="2"/>
              <c:layout/>
              <c:tx>
                <c:rich>
                  <a:bodyPr/>
                  <a:lstStyle/>
                  <a:p>
                    <a:r>
                      <a:rPr lang="ru-RU" smtClean="0"/>
                      <a:t>252813</a:t>
                    </a:r>
                    <a:endParaRPr lang="en-US" dirty="0"/>
                  </a:p>
                </c:rich>
              </c:tx>
              <c:showVal val="1"/>
            </c:dLbl>
            <c:dLbl>
              <c:idx val="3"/>
              <c:layout/>
              <c:tx>
                <c:rich>
                  <a:bodyPr/>
                  <a:lstStyle/>
                  <a:p>
                    <a:r>
                      <a:rPr lang="ru-RU" smtClean="0"/>
                      <a:t>271048</a:t>
                    </a:r>
                    <a:endParaRPr lang="en-US" dirty="0"/>
                  </a:p>
                </c:rich>
              </c:tx>
              <c:showVal val="1"/>
            </c:dLbl>
            <c:dLbl>
              <c:idx val="4"/>
              <c:layout/>
              <c:tx>
                <c:rich>
                  <a:bodyPr/>
                  <a:lstStyle/>
                  <a:p>
                    <a:r>
                      <a:rPr lang="ru-RU" smtClean="0"/>
                      <a:t>279930</a:t>
                    </a:r>
                    <a:endParaRPr lang="en-US" dirty="0"/>
                  </a:p>
                </c:rich>
              </c:tx>
              <c:showVal val="1"/>
            </c:dLbl>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Лист1!$C$4:$G$4</c:f>
              <c:numCache>
                <c:formatCode>General</c:formatCode>
                <c:ptCount val="5"/>
                <c:pt idx="0">
                  <c:v>44446</c:v>
                </c:pt>
                <c:pt idx="1">
                  <c:v>310776</c:v>
                </c:pt>
                <c:pt idx="2">
                  <c:v>237315</c:v>
                </c:pt>
                <c:pt idx="3">
                  <c:v>261834</c:v>
                </c:pt>
                <c:pt idx="4">
                  <c:v>266094</c:v>
                </c:pt>
              </c:numCache>
            </c:numRef>
          </c:val>
        </c:ser>
        <c:ser>
          <c:idx val="2"/>
          <c:order val="2"/>
          <c:tx>
            <c:strRef>
              <c:f>Лист1!$B$5</c:f>
              <c:strCache>
                <c:ptCount val="1"/>
                <c:pt idx="0">
                  <c:v>субвенции</c:v>
                </c:pt>
              </c:strCache>
            </c:strRef>
          </c:tx>
          <c:dLbls>
            <c:dLbl>
              <c:idx val="2"/>
              <c:layout/>
              <c:tx>
                <c:rich>
                  <a:bodyPr/>
                  <a:lstStyle/>
                  <a:p>
                    <a:r>
                      <a:rPr lang="ru-RU" smtClean="0"/>
                      <a:t>427632</a:t>
                    </a:r>
                    <a:endParaRPr lang="en-US" dirty="0"/>
                  </a:p>
                </c:rich>
              </c:tx>
              <c:showVal val="1"/>
            </c:dLbl>
            <c:dLbl>
              <c:idx val="3"/>
              <c:layout/>
              <c:tx>
                <c:rich>
                  <a:bodyPr/>
                  <a:lstStyle/>
                  <a:p>
                    <a:r>
                      <a:rPr lang="ru-RU" smtClean="0"/>
                      <a:t>450093</a:t>
                    </a:r>
                    <a:endParaRPr lang="en-US" dirty="0"/>
                  </a:p>
                </c:rich>
              </c:tx>
              <c:showVal val="1"/>
            </c:dLbl>
            <c:dLbl>
              <c:idx val="4"/>
              <c:layout/>
              <c:tx>
                <c:rich>
                  <a:bodyPr/>
                  <a:lstStyle/>
                  <a:p>
                    <a:r>
                      <a:rPr lang="ru-RU" smtClean="0"/>
                      <a:t>473630</a:t>
                    </a:r>
                  </a:p>
                  <a:p>
                    <a:endParaRPr lang="en-US" dirty="0"/>
                  </a:p>
                </c:rich>
              </c:tx>
              <c:showVal val="1"/>
            </c:dLbl>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Лист1!$C$5:$G$5</c:f>
              <c:numCache>
                <c:formatCode>General</c:formatCode>
                <c:ptCount val="5"/>
                <c:pt idx="0">
                  <c:v>342879</c:v>
                </c:pt>
                <c:pt idx="1">
                  <c:v>371094</c:v>
                </c:pt>
                <c:pt idx="2">
                  <c:v>425483</c:v>
                </c:pt>
                <c:pt idx="3">
                  <c:v>444944</c:v>
                </c:pt>
                <c:pt idx="4">
                  <c:v>469084</c:v>
                </c:pt>
              </c:numCache>
            </c:numRef>
          </c:val>
        </c:ser>
        <c:ser>
          <c:idx val="3"/>
          <c:order val="3"/>
          <c:tx>
            <c:strRef>
              <c:f>Лист1!$B$6</c:f>
              <c:strCache>
                <c:ptCount val="1"/>
                <c:pt idx="0">
                  <c:v>иные МБТ</c:v>
                </c:pt>
              </c:strCache>
            </c:strRef>
          </c:tx>
          <c:dLbls>
            <c:dLbl>
              <c:idx val="2"/>
              <c:layout/>
              <c:tx>
                <c:rich>
                  <a:bodyPr/>
                  <a:lstStyle/>
                  <a:p>
                    <a:r>
                      <a:rPr lang="ru-RU" smtClean="0"/>
                      <a:t>12645</a:t>
                    </a:r>
                    <a:endParaRPr lang="en-US" dirty="0"/>
                  </a:p>
                </c:rich>
              </c:tx>
              <c:showVal val="1"/>
            </c:dLbl>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Лист1!$C$6:$G$6</c:f>
              <c:numCache>
                <c:formatCode>General</c:formatCode>
                <c:ptCount val="5"/>
                <c:pt idx="0">
                  <c:v>12892</c:v>
                </c:pt>
                <c:pt idx="1">
                  <c:v>15027</c:v>
                </c:pt>
                <c:pt idx="2">
                  <c:v>12620</c:v>
                </c:pt>
                <c:pt idx="3">
                  <c:v>0</c:v>
                </c:pt>
                <c:pt idx="4">
                  <c:v>0</c:v>
                </c:pt>
              </c:numCache>
            </c:numRef>
          </c:val>
        </c:ser>
        <c:shape val="box"/>
        <c:axId val="81438976"/>
        <c:axId val="80879616"/>
        <c:axId val="0"/>
      </c:bar3DChart>
      <c:catAx>
        <c:axId val="81438976"/>
        <c:scaling>
          <c:orientation val="minMax"/>
        </c:scaling>
        <c:axPos val="b"/>
        <c:tickLblPos val="nextTo"/>
        <c:crossAx val="80879616"/>
        <c:crosses val="autoZero"/>
        <c:auto val="1"/>
        <c:lblAlgn val="ctr"/>
        <c:lblOffset val="100"/>
      </c:catAx>
      <c:valAx>
        <c:axId val="80879616"/>
        <c:scaling>
          <c:orientation val="minMax"/>
        </c:scaling>
        <c:axPos val="l"/>
        <c:majorGridlines/>
        <c:numFmt formatCode="General" sourceLinked="1"/>
        <c:tickLblPos val="nextTo"/>
        <c:crossAx val="81438976"/>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Лист1!$B$2:$F$2</c:f>
              <c:strCache>
                <c:ptCount val="5"/>
                <c:pt idx="0">
                  <c:v>2018 год факт</c:v>
                </c:pt>
                <c:pt idx="1">
                  <c:v>2019 год ожидаемое</c:v>
                </c:pt>
                <c:pt idx="2">
                  <c:v>2020 год</c:v>
                </c:pt>
                <c:pt idx="3">
                  <c:v>2021 год</c:v>
                </c:pt>
                <c:pt idx="4">
                  <c:v>2022 год</c:v>
                </c:pt>
              </c:strCache>
            </c:strRef>
          </c:cat>
          <c:val>
            <c:numRef>
              <c:f>Лист1!$B$3:$F$3</c:f>
              <c:numCache>
                <c:formatCode>General</c:formatCode>
                <c:ptCount val="5"/>
                <c:pt idx="0">
                  <c:v>860616</c:v>
                </c:pt>
                <c:pt idx="1">
                  <c:v>915542</c:v>
                </c:pt>
                <c:pt idx="2">
                  <c:v>923632</c:v>
                </c:pt>
                <c:pt idx="3">
                  <c:v>938013</c:v>
                </c:pt>
                <c:pt idx="4">
                  <c:v>967713</c:v>
                </c:pt>
              </c:numCache>
            </c:numRef>
          </c:val>
        </c:ser>
        <c:axId val="72549504"/>
        <c:axId val="73685632"/>
      </c:barChart>
      <c:catAx>
        <c:axId val="72549504"/>
        <c:scaling>
          <c:orientation val="minMax"/>
        </c:scaling>
        <c:axPos val="b"/>
        <c:tickLblPos val="nextTo"/>
        <c:crossAx val="73685632"/>
        <c:crosses val="autoZero"/>
        <c:auto val="1"/>
        <c:lblAlgn val="ctr"/>
        <c:lblOffset val="100"/>
      </c:catAx>
      <c:valAx>
        <c:axId val="73685632"/>
        <c:scaling>
          <c:orientation val="minMax"/>
        </c:scaling>
        <c:axPos val="l"/>
        <c:majorGridlines/>
        <c:numFmt formatCode="General" sourceLinked="1"/>
        <c:tickLblPos val="nextTo"/>
        <c:crossAx val="7254950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Лист2!$C$2</c:f>
              <c:strCache>
                <c:ptCount val="1"/>
                <c:pt idx="0">
                  <c:v>2020 год</c:v>
                </c:pt>
              </c:strCache>
            </c:strRef>
          </c:tx>
          <c:cat>
            <c:strRef>
              <c:f>Лист2!$B$3:$B$15</c:f>
              <c:strCache>
                <c:ptCount val="13"/>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государственного и муниципального долга</c:v>
                </c:pt>
                <c:pt idx="12">
                  <c:v>межбюджетные трансферты</c:v>
                </c:pt>
              </c:strCache>
            </c:strRef>
          </c:cat>
          <c:val>
            <c:numRef>
              <c:f>Лист2!$C$3:$C$15</c:f>
              <c:numCache>
                <c:formatCode>General</c:formatCode>
                <c:ptCount val="13"/>
                <c:pt idx="0">
                  <c:v>99359</c:v>
                </c:pt>
                <c:pt idx="1">
                  <c:v>40</c:v>
                </c:pt>
                <c:pt idx="2">
                  <c:v>2634</c:v>
                </c:pt>
                <c:pt idx="3">
                  <c:v>28661</c:v>
                </c:pt>
                <c:pt idx="4">
                  <c:v>54996</c:v>
                </c:pt>
                <c:pt idx="5">
                  <c:v>572035</c:v>
                </c:pt>
                <c:pt idx="6">
                  <c:v>89752</c:v>
                </c:pt>
                <c:pt idx="7">
                  <c:v>603</c:v>
                </c:pt>
                <c:pt idx="8">
                  <c:v>41899</c:v>
                </c:pt>
                <c:pt idx="9">
                  <c:v>12602</c:v>
                </c:pt>
                <c:pt idx="10">
                  <c:v>1000</c:v>
                </c:pt>
                <c:pt idx="11">
                  <c:v>840</c:v>
                </c:pt>
                <c:pt idx="12">
                  <c:v>19211</c:v>
                </c:pt>
              </c:numCache>
            </c:numRef>
          </c:val>
        </c:ser>
        <c:ser>
          <c:idx val="1"/>
          <c:order val="1"/>
          <c:tx>
            <c:strRef>
              <c:f>Лист2!$D$2</c:f>
              <c:strCache>
                <c:ptCount val="1"/>
                <c:pt idx="0">
                  <c:v>2021 год</c:v>
                </c:pt>
              </c:strCache>
            </c:strRef>
          </c:tx>
          <c:cat>
            <c:strRef>
              <c:f>Лист2!$B$3:$B$15</c:f>
              <c:strCache>
                <c:ptCount val="13"/>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государственного и муниципального долга</c:v>
                </c:pt>
                <c:pt idx="12">
                  <c:v>межбюджетные трансферты</c:v>
                </c:pt>
              </c:strCache>
            </c:strRef>
          </c:cat>
          <c:val>
            <c:numRef>
              <c:f>Лист2!$D$3:$D$15</c:f>
              <c:numCache>
                <c:formatCode>General</c:formatCode>
                <c:ptCount val="13"/>
                <c:pt idx="0">
                  <c:v>93744</c:v>
                </c:pt>
                <c:pt idx="1">
                  <c:v>40</c:v>
                </c:pt>
                <c:pt idx="2">
                  <c:v>2634</c:v>
                </c:pt>
                <c:pt idx="3">
                  <c:v>25644</c:v>
                </c:pt>
                <c:pt idx="4">
                  <c:v>54996</c:v>
                </c:pt>
                <c:pt idx="5">
                  <c:v>595900</c:v>
                </c:pt>
                <c:pt idx="6">
                  <c:v>89593</c:v>
                </c:pt>
                <c:pt idx="7">
                  <c:v>603</c:v>
                </c:pt>
                <c:pt idx="8">
                  <c:v>45563</c:v>
                </c:pt>
                <c:pt idx="9">
                  <c:v>8639</c:v>
                </c:pt>
                <c:pt idx="10">
                  <c:v>1000</c:v>
                </c:pt>
                <c:pt idx="11">
                  <c:v>200</c:v>
                </c:pt>
                <c:pt idx="12">
                  <c:v>19457</c:v>
                </c:pt>
              </c:numCache>
            </c:numRef>
          </c:val>
        </c:ser>
        <c:ser>
          <c:idx val="2"/>
          <c:order val="2"/>
          <c:tx>
            <c:strRef>
              <c:f>Лист2!$E$2</c:f>
              <c:strCache>
                <c:ptCount val="1"/>
                <c:pt idx="0">
                  <c:v>2022 год</c:v>
                </c:pt>
              </c:strCache>
            </c:strRef>
          </c:tx>
          <c:cat>
            <c:strRef>
              <c:f>Лист2!$B$3:$B$15</c:f>
              <c:strCache>
                <c:ptCount val="13"/>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государственного и муниципального долга</c:v>
                </c:pt>
                <c:pt idx="12">
                  <c:v>межбюджетные трансферты</c:v>
                </c:pt>
              </c:strCache>
            </c:strRef>
          </c:cat>
          <c:val>
            <c:numRef>
              <c:f>Лист2!$E$3:$E$15</c:f>
              <c:numCache>
                <c:formatCode>General</c:formatCode>
                <c:ptCount val="13"/>
                <c:pt idx="0">
                  <c:v>93883</c:v>
                </c:pt>
                <c:pt idx="1">
                  <c:v>40</c:v>
                </c:pt>
                <c:pt idx="2">
                  <c:v>2634</c:v>
                </c:pt>
                <c:pt idx="3">
                  <c:v>25644</c:v>
                </c:pt>
                <c:pt idx="4">
                  <c:v>54996</c:v>
                </c:pt>
                <c:pt idx="5">
                  <c:v>629219</c:v>
                </c:pt>
                <c:pt idx="6">
                  <c:v>90451</c:v>
                </c:pt>
                <c:pt idx="7">
                  <c:v>603</c:v>
                </c:pt>
                <c:pt idx="8">
                  <c:v>37932</c:v>
                </c:pt>
                <c:pt idx="9">
                  <c:v>11598</c:v>
                </c:pt>
                <c:pt idx="10">
                  <c:v>1000</c:v>
                </c:pt>
                <c:pt idx="11">
                  <c:v>0</c:v>
                </c:pt>
                <c:pt idx="12">
                  <c:v>19714</c:v>
                </c:pt>
              </c:numCache>
            </c:numRef>
          </c:val>
        </c:ser>
        <c:axId val="83704064"/>
        <c:axId val="83733120"/>
      </c:barChart>
      <c:catAx>
        <c:axId val="83704064"/>
        <c:scaling>
          <c:orientation val="minMax"/>
        </c:scaling>
        <c:axPos val="b"/>
        <c:tickLblPos val="nextTo"/>
        <c:crossAx val="83733120"/>
        <c:crosses val="autoZero"/>
        <c:auto val="1"/>
        <c:lblAlgn val="ctr"/>
        <c:lblOffset val="100"/>
      </c:catAx>
      <c:valAx>
        <c:axId val="83733120"/>
        <c:scaling>
          <c:orientation val="minMax"/>
        </c:scaling>
        <c:axPos val="l"/>
        <c:majorGridlines/>
        <c:numFmt formatCode="General" sourceLinked="1"/>
        <c:tickLblPos val="nextTo"/>
        <c:crossAx val="83704064"/>
        <c:crosses val="autoZero"/>
        <c:crossBetween val="between"/>
      </c:valAx>
    </c:plotArea>
    <c:legend>
      <c:legendPos val="r"/>
      <c:layout/>
    </c:legend>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pt>
    <dgm:pt modelId="{263AC561-B943-4C9E-A532-D7C9A2D68151}" type="sibTrans" cxnId="{67677ED8-6FC0-427B-9EDC-A327FF3D09A1}">
      <dgm:prSet/>
      <dgm:spPr/>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240306" custLinFactNeighborX="-53724" custLinFactNeighborY="50854">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200" b="1"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200" b="1" dirty="0" smtClean="0"/>
            <a:t>Оптимизация структуры бюджетных расходов в целях мобилизации ресурсов на приоритетные направления</a:t>
          </a:r>
          <a:endParaRPr lang="ru-RU" sz="12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lang="ru-RU" sz="1200" b="1" dirty="0" smtClean="0"/>
            <a:t>Обеспечение сбалансированности прогнозов бюджета Тамбовского района</a:t>
          </a:r>
          <a:endParaRPr lang="ru-RU" sz="12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200" b="1"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200" b="1"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dirty="0">
            <a:effectLst/>
            <a:latin typeface="+mn-lt"/>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5"/>
      <dgm:spPr/>
      <dgm:t>
        <a:bodyPr/>
        <a:lstStyle/>
        <a:p>
          <a:endParaRPr lang="ru-RU"/>
        </a:p>
      </dgm:t>
    </dgm:pt>
    <dgm:pt modelId="{83A8DEED-3CA3-4BCD-BD9C-B509C4FB1C78}" type="pres">
      <dgm:prSet presAssocID="{B80DDA8A-C189-40BE-BBE4-684F03B6FAC5}" presName="parentText" presStyleLbl="node1" presStyleIdx="0" presStyleCnt="5" custScaleX="144978" custScaleY="259411" custLinFactNeighborX="19213"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5"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5"/>
      <dgm:spPr/>
      <dgm:t>
        <a:bodyPr/>
        <a:lstStyle/>
        <a:p>
          <a:endParaRPr lang="ru-RU"/>
        </a:p>
      </dgm:t>
    </dgm:pt>
    <dgm:pt modelId="{A6F486F1-7CED-4199-93F1-7BF438544657}" type="pres">
      <dgm:prSet presAssocID="{D503F171-6A39-453B-9F4A-953FD796D1CB}" presName="parentText" presStyleLbl="node1" presStyleIdx="1" presStyleCnt="5" custScaleX="148967" custScaleY="228659" custLinFactNeighborX="-4803" custLinFactNeighborY="-1791">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5"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5"/>
      <dgm:spPr/>
      <dgm:t>
        <a:bodyPr/>
        <a:lstStyle/>
        <a:p>
          <a:endParaRPr lang="ru-RU"/>
        </a:p>
      </dgm:t>
    </dgm:pt>
    <dgm:pt modelId="{8D7EB5CF-1477-41C0-A1E4-50178FED2A95}" type="pres">
      <dgm:prSet presAssocID="{5A0A890A-EAFA-4DA5-9829-712BADDFB94A}" presName="parentText" presStyleLbl="node1" presStyleIdx="2" presStyleCnt="5"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5"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5"/>
      <dgm:spPr/>
      <dgm:t>
        <a:bodyPr/>
        <a:lstStyle/>
        <a:p>
          <a:endParaRPr lang="ru-RU"/>
        </a:p>
      </dgm:t>
    </dgm:pt>
    <dgm:pt modelId="{FD828EBB-2FE5-481B-9F21-6CCD8F88AC1E}" type="pres">
      <dgm:prSet presAssocID="{8BCE3C92-41A3-41DD-8EC8-5AE08FB253A4}" presName="parentText" presStyleLbl="node1" presStyleIdx="3" presStyleCnt="5"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5"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5"/>
      <dgm:spPr/>
      <dgm:t>
        <a:bodyPr/>
        <a:lstStyle/>
        <a:p>
          <a:endParaRPr lang="ru-RU"/>
        </a:p>
      </dgm:t>
    </dgm:pt>
    <dgm:pt modelId="{7CD65F80-4CA1-49CB-AC68-59C3F6D866A2}" type="pres">
      <dgm:prSet presAssocID="{F2C71F74-3E5C-46D0-9F9E-D6280B0BBCB6}" presName="parentText" presStyleLbl="node1" presStyleIdx="4" presStyleCnt="5"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5" custScaleX="100000" custLinFactNeighborX="-41" custLinFactNeighborY="34889">
        <dgm:presLayoutVars>
          <dgm:bulletEnabled val="1"/>
        </dgm:presLayoutVars>
      </dgm:prSet>
      <dgm:spPr/>
    </dgm:pt>
  </dgm:ptLst>
  <dgm:cxnLst>
    <dgm:cxn modelId="{A27C6E18-3240-4E17-96EB-B6FE1D793C21}" type="presOf" srcId="{0D76FEF2-21C8-4519-BD53-74D79C7EFA2D}" destId="{B6E17005-DBEF-4D34-AF23-DECF84FDDB19}"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87F4EF7-248D-49F9-9263-E46FB01B5717}" srcId="{B80DDA8A-C189-40BE-BBE4-684F03B6FAC5}" destId="{18261F6A-01ED-4D6B-B4E5-B5A1CA6D8AF6}" srcOrd="0" destOrd="0" parTransId="{D14DB2F9-B54A-4593-B8BB-DA45CD952109}" sibTransId="{1ABAC199-D4D2-491D-97AE-E8561BE839B1}"/>
    <dgm:cxn modelId="{1F5EF314-E409-4E4D-BA7B-78D2985FDF91}" srcId="{0D76FEF2-21C8-4519-BD53-74D79C7EFA2D}" destId="{5A0A890A-EAFA-4DA5-9829-712BADDFB94A}" srcOrd="2" destOrd="0" parTransId="{46F0157F-F519-4412-82BD-A635887986FD}" sibTransId="{8F4622C2-B36E-447D-A852-934A7E41E7B5}"/>
    <dgm:cxn modelId="{381582E0-FA31-4F9E-991B-498C2ABEFA52}" srcId="{0D76FEF2-21C8-4519-BD53-74D79C7EFA2D}" destId="{8BCE3C92-41A3-41DD-8EC8-5AE08FB253A4}" srcOrd="3" destOrd="0" parTransId="{27D5EC55-EBE7-4F5E-B2D3-8B9D306B1F06}" sibTransId="{1C47AA44-D171-4B82-8949-84E6CB3259A9}"/>
    <dgm:cxn modelId="{727E1560-5584-4D7C-9750-34D3100A6F28}" srcId="{0D76FEF2-21C8-4519-BD53-74D79C7EFA2D}" destId="{D503F171-6A39-453B-9F4A-953FD796D1CB}" srcOrd="1" destOrd="0" parTransId="{5F983626-3D76-428A-8AFE-3FAB4A5654D6}" sibTransId="{13120140-9BB1-4DBB-9746-80661D7B2822}"/>
    <dgm:cxn modelId="{6336119C-6086-41B3-8895-6C6CA0712429}" type="presOf" srcId="{D503F171-6A39-453B-9F4A-953FD796D1CB}" destId="{9BFD889F-1114-42CA-A7A0-8EBC939B326F}"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7B2FFE06-C268-4E37-B60F-CEBCA607BAEB}" srcId="{0D76FEF2-21C8-4519-BD53-74D79C7EFA2D}" destId="{F2C71F74-3E5C-46D0-9F9E-D6280B0BBCB6}" srcOrd="4" destOrd="0" parTransId="{D087F0A1-9049-47C9-9518-DEB3CB26EF0F}" sibTransId="{C18C104C-9B9F-46DF-A3ED-C0B49A86FA16}"/>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B5A84F0A-EE38-48BC-ADF6-0B4A1B9B9DE5}" type="presOf" srcId="{8BCE3C92-41A3-41DD-8EC8-5AE08FB253A4}" destId="{FD828EBB-2FE5-481B-9F21-6CCD8F88AC1E}" srcOrd="1"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a:t>
          </a:r>
          <a:r>
            <a:rPr lang="ru-RU" sz="1000" b="1" smtClean="0"/>
            <a:t>областному законодательствуй</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4 219,9</a:t>
          </a:r>
          <a:endParaRPr lang="ru-RU" sz="14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20 742,6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a:t>
          </a:r>
          <a:r>
            <a:rPr lang="ru-RU" sz="1200" b="1" dirty="0" smtClean="0">
              <a:solidFill>
                <a:schemeClr val="tx2">
                  <a:lumMod val="50000"/>
                </a:schemeClr>
              </a:solidFill>
              <a:latin typeface="Palatino Linotype" panose="02040502050505030304" pitchFamily="18" charset="0"/>
              <a:cs typeface="Times New Roman" pitchFamily="18" charset="0"/>
            </a:rPr>
            <a:t>4 603,4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21 361,0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4 095,4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rotWithShape="0">
          <a:blip xmlns:r="http://schemas.openxmlformats.org/officeDocument/2006/relationships" r:embed="rId3"/>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28098"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249 608,4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1 828,5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116 401,3</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8 839,4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3 129,7</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20 495,9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140,0</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308094"/>
          <a:ext cx="10972800" cy="2282445"/>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308094"/>
        <a:ext cx="10972800" cy="2282445"/>
      </dsp:txXfrm>
    </dsp:sp>
    <dsp:sp modelId="{76617A07-5A16-4C3C-8DBB-08C37BB6F531}">
      <dsp:nvSpPr>
        <dsp:cNvPr id="0" name=""/>
        <dsp:cNvSpPr/>
      </dsp:nvSpPr>
      <dsp:spPr>
        <a:xfrm>
          <a:off x="253888" y="303809"/>
          <a:ext cx="7207812" cy="1418766"/>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253888" y="303809"/>
        <a:ext cx="7207812" cy="1418766"/>
      </dsp:txXfrm>
    </dsp:sp>
    <dsp:sp modelId="{6B5F460D-7A8B-4F13-AF8C-11D6249D381F}">
      <dsp:nvSpPr>
        <dsp:cNvPr id="0" name=""/>
        <dsp:cNvSpPr/>
      </dsp:nvSpPr>
      <dsp:spPr>
        <a:xfrm>
          <a:off x="0" y="3954547"/>
          <a:ext cx="10972800" cy="2314368"/>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954547"/>
        <a:ext cx="10972800" cy="2314368"/>
      </dsp:txXfrm>
    </dsp:sp>
    <dsp:sp modelId="{8B7E7848-6044-471A-BC58-8445AFF47CD0}">
      <dsp:nvSpPr>
        <dsp:cNvPr id="0" name=""/>
        <dsp:cNvSpPr/>
      </dsp:nvSpPr>
      <dsp:spPr>
        <a:xfrm>
          <a:off x="183701" y="3539790"/>
          <a:ext cx="7680960" cy="72860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83701" y="3539790"/>
        <a:ext cx="7680960" cy="728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756834"/>
          <a:ext cx="10534116" cy="302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249936" rIns="817564"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chemeClr val="accent4">
                <a:lumMod val="50000"/>
              </a:schemeClr>
            </a:solidFill>
          </a:endParaRPr>
        </a:p>
      </dsp:txBody>
      <dsp:txXfrm>
        <a:off x="0" y="756834"/>
        <a:ext cx="10534116" cy="302400"/>
      </dsp:txXfrm>
    </dsp:sp>
    <dsp:sp modelId="{83A8DEED-3CA3-4BCD-BD9C-B509C4FB1C78}">
      <dsp:nvSpPr>
        <dsp:cNvPr id="0" name=""/>
        <dsp:cNvSpPr/>
      </dsp:nvSpPr>
      <dsp:spPr>
        <a:xfrm>
          <a:off x="501327" y="32633"/>
          <a:ext cx="10032788" cy="918937"/>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kern="1200" dirty="0">
            <a:effectLst/>
            <a:latin typeface="+mn-lt"/>
          </a:endParaRPr>
        </a:p>
      </dsp:txBody>
      <dsp:txXfrm>
        <a:off x="501327" y="32633"/>
        <a:ext cx="10032788" cy="918937"/>
      </dsp:txXfrm>
    </dsp:sp>
    <dsp:sp modelId="{54E37189-AFEE-4CB3-A694-4A90D08FD780}">
      <dsp:nvSpPr>
        <dsp:cNvPr id="0" name=""/>
        <dsp:cNvSpPr/>
      </dsp:nvSpPr>
      <dsp:spPr>
        <a:xfrm>
          <a:off x="0" y="1757727"/>
          <a:ext cx="10534116" cy="302400"/>
        </a:xfrm>
        <a:prstGeom prst="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58808" y="1118501"/>
          <a:ext cx="10051383" cy="810001"/>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Оптимизация структуры бюджетных расходов в целях мобилизации ресурсов на приоритетные направления</a:t>
          </a:r>
          <a:endParaRPr lang="ru-RU" sz="1200" b="1" i="0" kern="1200" dirty="0"/>
        </a:p>
      </dsp:txBody>
      <dsp:txXfrm>
        <a:off x="458808" y="1118501"/>
        <a:ext cx="10051383" cy="810001"/>
      </dsp:txXfrm>
    </dsp:sp>
    <dsp:sp modelId="{AC5083B6-C118-4C5F-935E-869E9BAD82F8}">
      <dsp:nvSpPr>
        <dsp:cNvPr id="0" name=""/>
        <dsp:cNvSpPr/>
      </dsp:nvSpPr>
      <dsp:spPr>
        <a:xfrm>
          <a:off x="0" y="2763096"/>
          <a:ext cx="10534116" cy="302400"/>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2141732"/>
          <a:ext cx="10051383" cy="810001"/>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kern="1200" dirty="0"/>
        </a:p>
      </dsp:txBody>
      <dsp:txXfrm>
        <a:off x="481956" y="2141732"/>
        <a:ext cx="10051383" cy="810001"/>
      </dsp:txXfrm>
    </dsp:sp>
    <dsp:sp modelId="{FF10539C-D932-4077-BE75-D57121BEF63F}">
      <dsp:nvSpPr>
        <dsp:cNvPr id="0" name=""/>
        <dsp:cNvSpPr/>
      </dsp:nvSpPr>
      <dsp:spPr>
        <a:xfrm>
          <a:off x="0" y="3757890"/>
          <a:ext cx="10534116" cy="302400"/>
        </a:xfrm>
        <a:prstGeom prst="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3125009"/>
          <a:ext cx="10030032" cy="810001"/>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kern="1200" dirty="0">
            <a:effectLst/>
            <a:latin typeface="+mn-lt"/>
          </a:endParaRPr>
        </a:p>
      </dsp:txBody>
      <dsp:txXfrm>
        <a:off x="501502" y="3125009"/>
        <a:ext cx="10030032" cy="810001"/>
      </dsp:txXfrm>
    </dsp:sp>
    <dsp:sp modelId="{239A16E2-1CA1-42AE-BF99-61B9DF1A2C14}">
      <dsp:nvSpPr>
        <dsp:cNvPr id="0" name=""/>
        <dsp:cNvSpPr/>
      </dsp:nvSpPr>
      <dsp:spPr>
        <a:xfrm>
          <a:off x="0" y="4773801"/>
          <a:ext cx="10534116" cy="302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4141896"/>
          <a:ext cx="10030032" cy="810001"/>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rtl="0">
            <a:lnSpc>
              <a:spcPct val="90000"/>
            </a:lnSpc>
            <a:spcBef>
              <a:spcPct val="0"/>
            </a:spcBef>
            <a:spcAft>
              <a:spcPct val="35000"/>
            </a:spcAft>
          </a:pPr>
          <a:r>
            <a:rPr lang="ru-RU" sz="1200" b="1" kern="1200" dirty="0" smtClean="0"/>
            <a:t>Обеспечение сбалансированности прогнозов бюджета Тамбовского района</a:t>
          </a:r>
          <a:endParaRPr lang="ru-RU" sz="1200" b="1" i="0" kern="1200" dirty="0"/>
        </a:p>
      </dsp:txBody>
      <dsp:txXfrm>
        <a:off x="501502" y="4141896"/>
        <a:ext cx="10030032" cy="8100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a:t>
          </a:r>
          <a:r>
            <a:rPr lang="ru-RU" sz="1000" b="1" kern="1200" smtClean="0"/>
            <a:t>областному законодательствуй</a:t>
          </a:r>
          <a:endParaRPr lang="ru-RU" sz="1000" b="1" i="0" kern="1200" dirty="0"/>
        </a:p>
      </dsp:txBody>
      <dsp:txXfrm>
        <a:off x="480392" y="833752"/>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C67-C7C0-4FED-A6F1-F54FEAB4EE51}">
      <dsp:nvSpPr>
        <dsp:cNvPr id="0" name=""/>
        <dsp:cNvSpPr/>
      </dsp:nvSpPr>
      <dsp:spPr>
        <a:xfrm rot="10800000">
          <a:off x="1387203" y="0"/>
          <a:ext cx="4662628" cy="642179"/>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20 742,6</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203" y="0"/>
        <a:ext cx="4662628" cy="642179"/>
      </dsp:txXfrm>
    </dsp:sp>
    <dsp:sp modelId="{0A4CE8F0-9C9E-46B7-B14D-AFDFBE87120C}">
      <dsp:nvSpPr>
        <dsp:cNvPr id="0" name=""/>
        <dsp:cNvSpPr/>
      </dsp:nvSpPr>
      <dsp:spPr>
        <a:xfrm>
          <a:off x="914913" y="0"/>
          <a:ext cx="848702" cy="848702"/>
        </a:xfrm>
        <a:prstGeom prst="ellipse">
          <a:avLst/>
        </a:prstGeom>
        <a:blipFill>
          <a:blip xmlns:r="http://schemas.openxmlformats.org/officeDocument/2006/relationships" r:embed="rId1"/>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409583" y="855229"/>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a:t>
          </a:r>
          <a:r>
            <a:rPr lang="ru-RU" sz="1200" b="1" kern="1200" dirty="0" smtClean="0">
              <a:solidFill>
                <a:schemeClr val="tx2">
                  <a:lumMod val="50000"/>
                </a:schemeClr>
              </a:solidFill>
              <a:latin typeface="Palatino Linotype" panose="02040502050505030304" pitchFamily="18" charset="0"/>
              <a:cs typeface="Times New Roman" pitchFamily="18" charset="0"/>
            </a:rPr>
            <a:t>4 603,4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09583" y="855229"/>
        <a:ext cx="4662628" cy="848702"/>
      </dsp:txXfrm>
    </dsp:sp>
    <dsp:sp modelId="{FB53971F-5B32-4678-A4E5-50C179A6A2E9}">
      <dsp:nvSpPr>
        <dsp:cNvPr id="0" name=""/>
        <dsp:cNvSpPr/>
      </dsp:nvSpPr>
      <dsp:spPr>
        <a:xfrm>
          <a:off x="904364" y="813931"/>
          <a:ext cx="848702" cy="848702"/>
        </a:xfrm>
        <a:prstGeom prst="ellipse">
          <a:avLst/>
        </a:prstGeom>
        <a:blipFill>
          <a:blip xmlns:r="http://schemas.openxmlformats.org/officeDocument/2006/relationships" r:embed="rId2"/>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406366" y="1936144"/>
          <a:ext cx="4662628" cy="1087171"/>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4 219,9</a:t>
          </a:r>
          <a:endParaRPr lang="ru-RU" sz="1400" kern="1200" dirty="0">
            <a:solidFill>
              <a:schemeClr val="tx2">
                <a:lumMod val="50000"/>
              </a:schemeClr>
            </a:solidFill>
            <a:latin typeface="Palatino Linotype" panose="02040502050505030304" pitchFamily="18" charset="0"/>
          </a:endParaRPr>
        </a:p>
      </dsp:txBody>
      <dsp:txXfrm rot="10800000">
        <a:off x="1406366" y="1936144"/>
        <a:ext cx="4662628" cy="1087171"/>
      </dsp:txXfrm>
    </dsp:sp>
    <dsp:sp modelId="{79B23764-8F26-4320-973A-72C6179BCD64}">
      <dsp:nvSpPr>
        <dsp:cNvPr id="0" name=""/>
        <dsp:cNvSpPr/>
      </dsp:nvSpPr>
      <dsp:spPr>
        <a:xfrm>
          <a:off x="904364" y="2055603"/>
          <a:ext cx="848702" cy="840937"/>
        </a:xfrm>
        <a:prstGeom prst="ellipse">
          <a:avLst/>
        </a:prstGeom>
        <a:blipFill rotWithShape="0">
          <a:blip xmlns:r="http://schemas.openxmlformats.org/officeDocument/2006/relationships" r:embed="rId3"/>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98988" y="3195532"/>
          <a:ext cx="4646915"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lvl="0" algn="just" defTabSz="533400">
            <a:lnSpc>
              <a:spcPct val="90000"/>
            </a:lnSpc>
            <a:spcBef>
              <a:spcPct val="0"/>
            </a:spcBef>
            <a:spcAft>
              <a:spcPct val="35000"/>
            </a:spcAft>
          </a:pPr>
          <a:r>
            <a:rPr lang="ru-RU" sz="1400" b="1" kern="1200" dirty="0" smtClean="0">
              <a:solidFill>
                <a:schemeClr val="tx2">
                  <a:lumMod val="50000"/>
                </a:schemeClr>
              </a:solidFill>
              <a:latin typeface="Palatino Linotype" panose="02040502050505030304" pitchFamily="18" charset="0"/>
              <a:cs typeface="Times New Roman" pitchFamily="18" charset="0"/>
            </a:rPr>
            <a:t>21 361,0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8988" y="3195532"/>
        <a:ext cx="4646915" cy="848702"/>
      </dsp:txXfrm>
    </dsp:sp>
    <dsp:sp modelId="{5B110B7C-EB43-4634-AC65-1F55EBAF4BF5}">
      <dsp:nvSpPr>
        <dsp:cNvPr id="0" name=""/>
        <dsp:cNvSpPr/>
      </dsp:nvSpPr>
      <dsp:spPr>
        <a:xfrm>
          <a:off x="1096967" y="3168950"/>
          <a:ext cx="848702" cy="848702"/>
        </a:xfrm>
        <a:prstGeom prst="ellipse">
          <a:avLst/>
        </a:prstGeom>
        <a:blipFill dpi="0" rotWithShape="1">
          <a:blip xmlns:r="http://schemas.openxmlformats.org/officeDocument/2006/relationships" r:embed="rId4"/>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91912" y="4257554"/>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4 095,4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1912" y="4257554"/>
        <a:ext cx="4662628" cy="848702"/>
      </dsp:txXfrm>
    </dsp:sp>
    <dsp:sp modelId="{8EBC6F8C-CA13-4DFD-ABFB-5CE3D4A8224D}">
      <dsp:nvSpPr>
        <dsp:cNvPr id="0" name=""/>
        <dsp:cNvSpPr/>
      </dsp:nvSpPr>
      <dsp:spPr>
        <a:xfrm>
          <a:off x="1093039" y="4280427"/>
          <a:ext cx="848702" cy="848702"/>
        </a:xfrm>
        <a:prstGeom prst="ellipse">
          <a:avLst/>
        </a:prstGeom>
        <a:blipFill dpi="0" rotWithShape="1">
          <a:blip xmlns:r="http://schemas.openxmlformats.org/officeDocument/2006/relationships" r:embed="rId5"/>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EFA0F-85D5-4E27-ADBF-ECF61ED64DCA}">
      <dsp:nvSpPr>
        <dsp:cNvPr id="0" name=""/>
        <dsp:cNvSpPr/>
      </dsp:nvSpPr>
      <dsp:spPr>
        <a:xfrm rot="10800000">
          <a:off x="1394906" y="725239"/>
          <a:ext cx="4729611" cy="548529"/>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249 608,4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4906" y="725239"/>
        <a:ext cx="4729611" cy="548529"/>
      </dsp:txXfrm>
    </dsp:sp>
    <dsp:sp modelId="{03AB847F-79BC-41A2-84F6-75234D68B6D4}">
      <dsp:nvSpPr>
        <dsp:cNvPr id="0" name=""/>
        <dsp:cNvSpPr/>
      </dsp:nvSpPr>
      <dsp:spPr>
        <a:xfrm>
          <a:off x="1025114" y="744632"/>
          <a:ext cx="556785" cy="542347"/>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52305" y="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116 401,3</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52305" y="0"/>
        <a:ext cx="4729611" cy="548529"/>
      </dsp:txXfrm>
    </dsp:sp>
    <dsp:sp modelId="{EA600EE0-F785-430D-8134-CAE830E154A3}">
      <dsp:nvSpPr>
        <dsp:cNvPr id="0" name=""/>
        <dsp:cNvSpPr/>
      </dsp:nvSpPr>
      <dsp:spPr>
        <a:xfrm>
          <a:off x="999226" y="0"/>
          <a:ext cx="711020" cy="680045"/>
        </a:xfrm>
        <a:prstGeom prst="ellipse">
          <a:avLst/>
        </a:prstGeom>
        <a:blipFill dpi="0" rotWithShape="1">
          <a:blip xmlns:r="http://schemas.openxmlformats.org/officeDocument/2006/relationships" r:embed="rId2"/>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533283" y="1415172"/>
          <a:ext cx="4729611" cy="46803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1 828,5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33283" y="1415172"/>
        <a:ext cx="4729611" cy="468033"/>
      </dsp:txXfrm>
    </dsp:sp>
    <dsp:sp modelId="{7AE047E7-E999-4052-AFEE-07B29098BB57}">
      <dsp:nvSpPr>
        <dsp:cNvPr id="0" name=""/>
        <dsp:cNvSpPr/>
      </dsp:nvSpPr>
      <dsp:spPr>
        <a:xfrm>
          <a:off x="935240" y="1342453"/>
          <a:ext cx="616520" cy="620601"/>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87197" y="2048517"/>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20 495,9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197" y="2048517"/>
        <a:ext cx="4729611" cy="548529"/>
      </dsp:txXfrm>
    </dsp:sp>
    <dsp:sp modelId="{F4E4A93C-C1CA-4300-9E2D-59258D36764D}">
      <dsp:nvSpPr>
        <dsp:cNvPr id="0" name=""/>
        <dsp:cNvSpPr/>
      </dsp:nvSpPr>
      <dsp:spPr>
        <a:xfrm>
          <a:off x="1083676" y="2063406"/>
          <a:ext cx="562462" cy="568765"/>
        </a:xfrm>
        <a:prstGeom prst="ellipse">
          <a:avLst/>
        </a:prstGeom>
        <a:blipFill>
          <a:blip xmlns:r="http://schemas.openxmlformats.org/officeDocument/2006/relationships" r:embed="rId4"/>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0113" y="280397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8 839,4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0113" y="2803970"/>
        <a:ext cx="4729611" cy="548529"/>
      </dsp:txXfrm>
    </dsp:sp>
    <dsp:sp modelId="{DFC4B214-4346-4F86-94FB-0D98843F3FB8}">
      <dsp:nvSpPr>
        <dsp:cNvPr id="0" name=""/>
        <dsp:cNvSpPr/>
      </dsp:nvSpPr>
      <dsp:spPr>
        <a:xfrm>
          <a:off x="1131907" y="2799423"/>
          <a:ext cx="612208" cy="587464"/>
        </a:xfrm>
        <a:prstGeom prst="ellipse">
          <a:avLst/>
        </a:prstGeom>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37801" y="3650506"/>
          <a:ext cx="4729611" cy="59111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3 129,7</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7801" y="3650506"/>
        <a:ext cx="4729611" cy="591112"/>
      </dsp:txXfrm>
    </dsp:sp>
    <dsp:sp modelId="{0CB359D6-6C0B-4DA5-A563-896106BEBC76}">
      <dsp:nvSpPr>
        <dsp:cNvPr id="0" name=""/>
        <dsp:cNvSpPr/>
      </dsp:nvSpPr>
      <dsp:spPr>
        <a:xfrm>
          <a:off x="1057181" y="3564044"/>
          <a:ext cx="689770" cy="655372"/>
        </a:xfrm>
        <a:prstGeom prst="ellipse">
          <a:avLst/>
        </a:prstGeom>
        <a:blipFill>
          <a:blip xmlns:r="http://schemas.openxmlformats.org/officeDocument/2006/relationships" r:embed="rId6"/>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09556" y="4366767"/>
          <a:ext cx="4838344" cy="951748"/>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140,0</a:t>
          </a:r>
          <a:endParaRPr lang="ru-RU" sz="900" kern="1200" dirty="0">
            <a:solidFill>
              <a:schemeClr val="tx2">
                <a:lumMod val="50000"/>
              </a:schemeClr>
            </a:solidFill>
            <a:latin typeface="Palatino Linotype" panose="02040502050505030304" pitchFamily="18" charset="0"/>
          </a:endParaRPr>
        </a:p>
      </dsp:txBody>
      <dsp:txXfrm rot="10800000">
        <a:off x="1309556" y="4366767"/>
        <a:ext cx="4838344" cy="951748"/>
      </dsp:txXfrm>
    </dsp:sp>
    <dsp:sp modelId="{1B5E900D-25DF-4234-BDDE-63FC7824BBAD}">
      <dsp:nvSpPr>
        <dsp:cNvPr id="0" name=""/>
        <dsp:cNvSpPr/>
      </dsp:nvSpPr>
      <dsp:spPr>
        <a:xfrm>
          <a:off x="1070888" y="4544902"/>
          <a:ext cx="661719" cy="618626"/>
        </a:xfrm>
        <a:prstGeom prst="ellipse">
          <a:avLst/>
        </a:prstGeom>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25.12.2019</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 xmlns:p14="http://schemas.microsoft.com/office/powerpoint/2010/main"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25.12.2019</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1090;&#1072;&#1084;&#1073;&#1088;.&#1088;&#1092;/byudzhet-dlya-grazhdan.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БЮДЖЕТ </a:t>
            </a:r>
            <a:r>
              <a:rPr lang="ru-RU" sz="4000" b="1" dirty="0" smtClean="0">
                <a:solidFill>
                  <a:schemeClr val="tx2">
                    <a:lumMod val="50000"/>
                  </a:schemeClr>
                </a:solidFill>
                <a:effectLst>
                  <a:outerShdw blurRad="38100" dist="38100" dir="2700000" algn="tl">
                    <a:srgbClr val="000000">
                      <a:alpha val="43137"/>
                    </a:srgbClr>
                  </a:outerShdw>
                </a:effectLst>
                <a:latin typeface="+mn-lt"/>
              </a:rPr>
              <a:t>ТАМБОВСКОГО РАЙОНА НА 2020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2021 И 2022 </a:t>
            </a:r>
            <a:r>
              <a:rPr lang="ru-RU" sz="4000" b="1" dirty="0" smtClean="0">
                <a:solidFill>
                  <a:schemeClr val="tx2">
                    <a:lumMod val="50000"/>
                  </a:schemeClr>
                </a:solidFill>
                <a:effectLst>
                  <a:outerShdw blurRad="38100" dist="38100" dir="2700000" algn="tl">
                    <a:srgbClr val="000000">
                      <a:alpha val="43137"/>
                    </a:srgbClr>
                  </a:outerShdw>
                </a:effectLst>
                <a:latin typeface="+mn-lt"/>
              </a:rPr>
              <a:t>ГОДОВ </a:t>
            </a:r>
            <a:r>
              <a:rPr lang="ru-RU" b="1" dirty="0" smtClean="0">
                <a:solidFill>
                  <a:schemeClr val="tx2">
                    <a:lumMod val="50000"/>
                  </a:schemeClr>
                </a:solidFill>
                <a:effectLst>
                  <a:outerShdw blurRad="38100" dist="38100" dir="2700000" algn="tl">
                    <a:srgbClr val="000000">
                      <a:alpha val="43137"/>
                    </a:srgbClr>
                  </a:outerShdw>
                </a:effectLst>
                <a:latin typeface="+mn-lt"/>
              </a:rPr>
              <a:t>(принят 24.12.2019 № 32)</a:t>
            </a:r>
            <a:endParaRPr lang="ru-RU"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2</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smtClean="0">
                <a:solidFill>
                  <a:srgbClr val="723008"/>
                </a:solidFill>
              </a:rPr>
              <a:t>4</a:t>
            </a:r>
            <a:endParaRPr lang="ru-RU" sz="1400" b="1" i="1" dirty="0">
              <a:solidFill>
                <a:srgbClr val="723008"/>
              </a:solidFill>
            </a:endParaRP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5</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 xmlns:a16="http://schemas.microsoft.com/office/drawing/2014/main" val="4075872786"/>
                    </a:ext>
                  </a:extLst>
                </a:gridCol>
                <a:gridCol w="2326298">
                  <a:extLst>
                    <a:ext uri="{9D8B030D-6E8A-4147-A177-3AD203B41FA5}">
                      <a16:colId xmlns="" xmlns:a16="http://schemas.microsoft.com/office/drawing/2014/main" val="2631992924"/>
                    </a:ext>
                  </a:extLst>
                </a:gridCol>
                <a:gridCol w="2326298">
                  <a:extLst>
                    <a:ext uri="{9D8B030D-6E8A-4147-A177-3AD203B41FA5}">
                      <a16:colId xmlns="" xmlns:a16="http://schemas.microsoft.com/office/drawing/2014/main" val="2538839750"/>
                    </a:ext>
                  </a:extLst>
                </a:gridCol>
                <a:gridCol w="2326298">
                  <a:extLst>
                    <a:ext uri="{9D8B030D-6E8A-4147-A177-3AD203B41FA5}">
                      <a16:colId xmlns=""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523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 xmlns:a16="http://schemas.microsoft.com/office/drawing/2014/main"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42 520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err="1"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Св</a:t>
                      </a: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200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1,310436</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30 555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71,9</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1,292690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25 598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83,8</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1,284848</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56414198"/>
                    </a:ext>
                  </a:extLst>
                </a:gridCol>
                <a:gridCol w="3505200">
                  <a:extLst>
                    <a:ext uri="{9D8B030D-6E8A-4147-A177-3AD203B41FA5}">
                      <a16:colId xmlns="" xmlns:a16="http://schemas.microsoft.com/office/drawing/2014/main" val="1545275678"/>
                    </a:ext>
                  </a:extLst>
                </a:gridCol>
                <a:gridCol w="3505200">
                  <a:extLst>
                    <a:ext uri="{9D8B030D-6E8A-4147-A177-3AD203B41FA5}">
                      <a16:colId xmlns="" xmlns:a16="http://schemas.microsoft.com/office/drawing/2014/main" val="3085412335"/>
                    </a:ext>
                  </a:extLst>
                </a:gridCol>
              </a:tblGrid>
              <a:tr h="762000">
                <a:tc>
                  <a:txBody>
                    <a:bodyPr/>
                    <a:lstStyle/>
                    <a:p>
                      <a:pPr algn="ctr">
                        <a:lnSpc>
                          <a:spcPct val="115000"/>
                        </a:lnSpc>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126 222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186 707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138,2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196 194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73408756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 188 022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95,8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191 878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102,1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199 826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104,1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1250066" y="1030147"/>
          <a:ext cx="9178724" cy="541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2068102460"/>
              </p:ext>
            </p:extLst>
          </p:nvPr>
        </p:nvGraphicFramePr>
        <p:xfrm>
          <a:off x="729336" y="1649470"/>
          <a:ext cx="10725995" cy="4968240"/>
        </p:xfrm>
        <a:graphic>
          <a:graphicData uri="http://schemas.openxmlformats.org/drawingml/2006/table">
            <a:tbl>
              <a:tblPr firstRow="1" bandRow="1">
                <a:tableStyleId>{5C22544A-7EE6-4342-B048-85BDC9FD1C3A}</a:tableStyleId>
              </a:tblPr>
              <a:tblGrid>
                <a:gridCol w="4866394">
                  <a:extLst>
                    <a:ext uri="{9D8B030D-6E8A-4147-A177-3AD203B41FA5}">
                      <a16:colId xmlns="" xmlns:a16="http://schemas.microsoft.com/office/drawing/2014/main" val="20000"/>
                    </a:ext>
                  </a:extLst>
                </a:gridCol>
                <a:gridCol w="2226365">
                  <a:extLst>
                    <a:ext uri="{9D8B030D-6E8A-4147-A177-3AD203B41FA5}">
                      <a16:colId xmlns="" xmlns:a16="http://schemas.microsoft.com/office/drawing/2014/main" val="20001"/>
                    </a:ext>
                  </a:extLst>
                </a:gridCol>
                <a:gridCol w="1192696">
                  <a:extLst>
                    <a:ext uri="{9D8B030D-6E8A-4147-A177-3AD203B41FA5}">
                      <a16:colId xmlns="" xmlns:a16="http://schemas.microsoft.com/office/drawing/2014/main" val="20002"/>
                    </a:ext>
                  </a:extLst>
                </a:gridCol>
                <a:gridCol w="1222513">
                  <a:extLst>
                    <a:ext uri="{9D8B030D-6E8A-4147-A177-3AD203B41FA5}">
                      <a16:colId xmlns="" xmlns:a16="http://schemas.microsoft.com/office/drawing/2014/main" val="20003"/>
                    </a:ext>
                  </a:extLst>
                </a:gridCol>
                <a:gridCol w="1218027">
                  <a:extLst>
                    <a:ext uri="{9D8B030D-6E8A-4147-A177-3AD203B41FA5}">
                      <a16:colId xmlns="" xmlns:a16="http://schemas.microsoft.com/office/drawing/2014/main"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extLst>
                  <a:ext uri="{0D108BD9-81ED-4DB2-BD59-A6C34878D82A}">
                    <a16:rowId xmlns="" xmlns:a16="http://schemas.microsoft.com/office/drawing/2014/main"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143 101</a:t>
                      </a:r>
                    </a:p>
                  </a:txBody>
                  <a:tcPr anchor="ctr"/>
                </a:tc>
                <a:tc>
                  <a:txBody>
                    <a:bodyPr/>
                    <a:lstStyle/>
                    <a:p>
                      <a:pPr algn="ctr"/>
                      <a:r>
                        <a:rPr lang="ru-RU" sz="1600" b="1" dirty="0" smtClean="0">
                          <a:solidFill>
                            <a:schemeClr val="tx1"/>
                          </a:solidFill>
                          <a:latin typeface="Palatino Linotype" panose="02040502050505030304" pitchFamily="18" charset="0"/>
                        </a:rPr>
                        <a:t>161 153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165 009</a:t>
                      </a:r>
                    </a:p>
                  </a:txBody>
                  <a:tcPr anchor="ctr"/>
                </a:tc>
                <a:tc>
                  <a:txBody>
                    <a:bodyPr/>
                    <a:lstStyle/>
                    <a:p>
                      <a:pPr algn="ctr"/>
                      <a:r>
                        <a:rPr lang="ru-RU" sz="1600" b="1" dirty="0" smtClean="0">
                          <a:solidFill>
                            <a:schemeClr val="tx1"/>
                          </a:solidFill>
                          <a:latin typeface="Palatino Linotype" panose="02040502050505030304" pitchFamily="18" charset="0"/>
                        </a:rPr>
                        <a:t>172 957</a:t>
                      </a:r>
                    </a:p>
                  </a:txBody>
                  <a:tcPr anchor="ctr"/>
                </a:tc>
                <a:extLst>
                  <a:ext uri="{0D108BD9-81ED-4DB2-BD59-A6C34878D82A}">
                    <a16:rowId xmlns="" xmlns:a16="http://schemas.microsoft.com/office/drawing/2014/main"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118 537</a:t>
                      </a:r>
                    </a:p>
                  </a:txBody>
                  <a:tcPr anchor="ctr"/>
                </a:tc>
                <a:tc>
                  <a:txBody>
                    <a:bodyPr/>
                    <a:lstStyle/>
                    <a:p>
                      <a:pPr algn="ctr"/>
                      <a:r>
                        <a:rPr lang="ru-RU" sz="1600" dirty="0" smtClean="0">
                          <a:latin typeface="Palatino Linotype" panose="02040502050505030304" pitchFamily="18" charset="0"/>
                        </a:rPr>
                        <a:t>135 202</a:t>
                      </a:r>
                    </a:p>
                  </a:txBody>
                  <a:tcPr anchor="ctr"/>
                </a:tc>
                <a:tc>
                  <a:txBody>
                    <a:bodyPr/>
                    <a:lstStyle/>
                    <a:p>
                      <a:pPr algn="ctr"/>
                      <a:r>
                        <a:rPr lang="ru-RU" sz="1600" dirty="0" smtClean="0">
                          <a:latin typeface="Palatino Linotype" panose="02040502050505030304" pitchFamily="18" charset="0"/>
                        </a:rPr>
                        <a:t>145 937</a:t>
                      </a:r>
                    </a:p>
                  </a:txBody>
                  <a:tcPr anchor="ctr"/>
                </a:tc>
                <a:tc>
                  <a:txBody>
                    <a:bodyPr/>
                    <a:lstStyle/>
                    <a:p>
                      <a:pPr algn="ctr"/>
                      <a:r>
                        <a:rPr lang="ru-RU" sz="1600" dirty="0" smtClean="0">
                          <a:latin typeface="Palatino Linotype" panose="02040502050505030304" pitchFamily="18" charset="0"/>
                        </a:rPr>
                        <a:t>155 932</a:t>
                      </a:r>
                    </a:p>
                  </a:txBody>
                  <a:tcPr anchor="ctr"/>
                </a:tc>
                <a:extLst>
                  <a:ext uri="{0D108BD9-81ED-4DB2-BD59-A6C34878D82A}">
                    <a16:rowId xmlns="" xmlns:a16="http://schemas.microsoft.com/office/drawing/2014/main"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7 753</a:t>
                      </a:r>
                    </a:p>
                  </a:txBody>
                  <a:tcPr anchor="ctr"/>
                </a:tc>
                <a:tc>
                  <a:txBody>
                    <a:bodyPr/>
                    <a:lstStyle/>
                    <a:p>
                      <a:pPr algn="ctr"/>
                      <a:r>
                        <a:rPr lang="ru-RU" sz="1600" dirty="0" smtClean="0">
                          <a:latin typeface="Palatino Linotype" panose="02040502050505030304" pitchFamily="18" charset="0"/>
                        </a:rPr>
                        <a:t>7 965</a:t>
                      </a:r>
                    </a:p>
                  </a:txBody>
                  <a:tcPr anchor="ctr"/>
                </a:tc>
                <a:tc>
                  <a:txBody>
                    <a:bodyPr/>
                    <a:lstStyle/>
                    <a:p>
                      <a:pPr algn="ctr"/>
                      <a:r>
                        <a:rPr lang="ru-RU" sz="1600" dirty="0" smtClean="0">
                          <a:latin typeface="Palatino Linotype" panose="02040502050505030304" pitchFamily="18" charset="0"/>
                        </a:rPr>
                        <a:t>7 929</a:t>
                      </a:r>
                    </a:p>
                  </a:txBody>
                  <a:tcPr anchor="ctr"/>
                </a:tc>
                <a:tc>
                  <a:txBody>
                    <a:bodyPr/>
                    <a:lstStyle/>
                    <a:p>
                      <a:pPr algn="ctr"/>
                      <a:r>
                        <a:rPr lang="ru-RU" sz="1600" dirty="0" smtClean="0">
                          <a:latin typeface="Palatino Linotype" panose="02040502050505030304" pitchFamily="18" charset="0"/>
                        </a:rPr>
                        <a:t>7 929</a:t>
                      </a:r>
                    </a:p>
                  </a:txBody>
                  <a:tcPr anchor="ctr"/>
                </a:tc>
                <a:extLst>
                  <a:ext uri="{0D108BD9-81ED-4DB2-BD59-A6C34878D82A}">
                    <a16:rowId xmlns="" xmlns:a16="http://schemas.microsoft.com/office/drawing/2014/main"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2 667</a:t>
                      </a:r>
                    </a:p>
                  </a:txBody>
                  <a:tcPr anchor="ctr"/>
                </a:tc>
                <a:tc>
                  <a:txBody>
                    <a:bodyPr/>
                    <a:lstStyle/>
                    <a:p>
                      <a:pPr algn="ctr"/>
                      <a:r>
                        <a:rPr lang="ru-RU" sz="1600" dirty="0" smtClean="0">
                          <a:latin typeface="Palatino Linotype" panose="02040502050505030304" pitchFamily="18" charset="0"/>
                        </a:rPr>
                        <a:t>2 874</a:t>
                      </a:r>
                    </a:p>
                  </a:txBody>
                  <a:tcPr anchor="ctr"/>
                </a:tc>
                <a:tc>
                  <a:txBody>
                    <a:bodyPr/>
                    <a:lstStyle/>
                    <a:p>
                      <a:pPr algn="ctr"/>
                      <a:r>
                        <a:rPr lang="ru-RU" sz="1600" dirty="0" smtClean="0">
                          <a:latin typeface="Palatino Linotype" panose="02040502050505030304" pitchFamily="18" charset="0"/>
                        </a:rPr>
                        <a:t>3 105</a:t>
                      </a:r>
                    </a:p>
                  </a:txBody>
                  <a:tcPr anchor="ctr"/>
                </a:tc>
                <a:tc>
                  <a:txBody>
                    <a:bodyPr/>
                    <a:lstStyle/>
                    <a:p>
                      <a:pPr algn="ctr"/>
                      <a:r>
                        <a:rPr lang="ru-RU" sz="1600" dirty="0" smtClean="0">
                          <a:latin typeface="Palatino Linotype" panose="02040502050505030304" pitchFamily="18" charset="0"/>
                        </a:rPr>
                        <a:t>3 388</a:t>
                      </a:r>
                    </a:p>
                  </a:txBody>
                  <a:tcPr anchor="ctr"/>
                </a:tc>
                <a:extLst>
                  <a:ext uri="{0D108BD9-81ED-4DB2-BD59-A6C34878D82A}">
                    <a16:rowId xmlns="" xmlns:a16="http://schemas.microsoft.com/office/drawing/2014/main"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9 383</a:t>
                      </a:r>
                    </a:p>
                  </a:txBody>
                  <a:tcPr anchor="ctr"/>
                </a:tc>
                <a:tc>
                  <a:txBody>
                    <a:bodyPr/>
                    <a:lstStyle/>
                    <a:p>
                      <a:pPr algn="ctr"/>
                      <a:r>
                        <a:rPr lang="ru-RU" sz="1600" dirty="0" smtClean="0">
                          <a:latin typeface="Palatino Linotype" panose="02040502050505030304" pitchFamily="18" charset="0"/>
                        </a:rPr>
                        <a:t>10 150</a:t>
                      </a:r>
                    </a:p>
                  </a:txBody>
                  <a:tcPr anchor="ctr"/>
                </a:tc>
                <a:tc>
                  <a:txBody>
                    <a:bodyPr/>
                    <a:lstStyle/>
                    <a:p>
                      <a:pPr algn="ctr"/>
                      <a:r>
                        <a:rPr lang="ru-RU" sz="1600" dirty="0" smtClean="0">
                          <a:latin typeface="Palatino Linotype" panose="02040502050505030304" pitchFamily="18" charset="0"/>
                        </a:rPr>
                        <a:t>2 856</a:t>
                      </a:r>
                    </a:p>
                  </a:txBody>
                  <a:tcPr anchor="ctr"/>
                </a:tc>
                <a:tc>
                  <a:txBody>
                    <a:bodyPr/>
                    <a:lstStyle/>
                    <a:p>
                      <a:pPr algn="ctr"/>
                      <a:r>
                        <a:rPr lang="ru-RU" sz="1600" dirty="0" smtClean="0">
                          <a:latin typeface="Palatino Linotype" panose="02040502050505030304" pitchFamily="18" charset="0"/>
                        </a:rPr>
                        <a:t>504</a:t>
                      </a:r>
                    </a:p>
                  </a:txBody>
                  <a:tcPr anchor="ctr"/>
                </a:tc>
                <a:extLst>
                  <a:ext uri="{0D108BD9-81ED-4DB2-BD59-A6C34878D82A}">
                    <a16:rowId xmlns="" xmlns:a16="http://schemas.microsoft.com/office/drawing/2014/main"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2 620</a:t>
                      </a:r>
                    </a:p>
                  </a:txBody>
                  <a:tcPr anchor="ctr"/>
                </a:tc>
                <a:tc>
                  <a:txBody>
                    <a:bodyPr/>
                    <a:lstStyle/>
                    <a:p>
                      <a:pPr algn="ctr"/>
                      <a:r>
                        <a:rPr lang="ru-RU" sz="1600" dirty="0" smtClean="0">
                          <a:latin typeface="Palatino Linotype" panose="02040502050505030304" pitchFamily="18" charset="0"/>
                        </a:rPr>
                        <a:t>2 807</a:t>
                      </a:r>
                    </a:p>
                  </a:txBody>
                  <a:tcPr anchor="ctr"/>
                </a:tc>
                <a:tc>
                  <a:txBody>
                    <a:bodyPr/>
                    <a:lstStyle/>
                    <a:p>
                      <a:pPr algn="ctr"/>
                      <a:r>
                        <a:rPr lang="ru-RU" sz="1600" dirty="0" smtClean="0">
                          <a:latin typeface="Palatino Linotype" panose="02040502050505030304" pitchFamily="18" charset="0"/>
                        </a:rPr>
                        <a:t>3 006</a:t>
                      </a:r>
                    </a:p>
                  </a:txBody>
                  <a:tcPr anchor="ctr"/>
                </a:tc>
                <a:tc>
                  <a:txBody>
                    <a:bodyPr/>
                    <a:lstStyle/>
                    <a:p>
                      <a:pPr algn="ctr"/>
                      <a:r>
                        <a:rPr lang="ru-RU" sz="1600" dirty="0" smtClean="0">
                          <a:latin typeface="Palatino Linotype" panose="02040502050505030304" pitchFamily="18" charset="0"/>
                        </a:rPr>
                        <a:t>3 006</a:t>
                      </a:r>
                    </a:p>
                  </a:txBody>
                  <a:tcPr anchor="ctr"/>
                </a:tc>
                <a:extLst>
                  <a:ext uri="{0D108BD9-81ED-4DB2-BD59-A6C34878D82A}">
                    <a16:rowId xmlns="" xmlns:a16="http://schemas.microsoft.com/office/drawing/2014/main"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2 134</a:t>
                      </a:r>
                    </a:p>
                  </a:txBody>
                  <a:tcPr anchor="ctr"/>
                </a:tc>
                <a:tc>
                  <a:txBody>
                    <a:bodyPr/>
                    <a:lstStyle/>
                    <a:p>
                      <a:pPr algn="ctr"/>
                      <a:r>
                        <a:rPr lang="ru-RU" sz="1600" dirty="0" smtClean="0">
                          <a:latin typeface="Palatino Linotype" panose="02040502050505030304" pitchFamily="18" charset="0"/>
                        </a:rPr>
                        <a:t>2 155</a:t>
                      </a:r>
                    </a:p>
                  </a:txBody>
                  <a:tcPr anchor="ctr"/>
                </a:tc>
                <a:tc>
                  <a:txBody>
                    <a:bodyPr/>
                    <a:lstStyle/>
                    <a:p>
                      <a:pPr algn="ctr"/>
                      <a:r>
                        <a:rPr lang="ru-RU" sz="1600" dirty="0" smtClean="0">
                          <a:latin typeface="Palatino Linotype" panose="02040502050505030304" pitchFamily="18" charset="0"/>
                        </a:rPr>
                        <a:t>2 176</a:t>
                      </a:r>
                    </a:p>
                  </a:txBody>
                  <a:tcPr anchor="ctr"/>
                </a:tc>
                <a:tc>
                  <a:txBody>
                    <a:bodyPr/>
                    <a:lstStyle/>
                    <a:p>
                      <a:pPr algn="ctr"/>
                      <a:r>
                        <a:rPr lang="ru-RU" sz="1600" dirty="0" smtClean="0">
                          <a:latin typeface="Palatino Linotype" panose="02040502050505030304" pitchFamily="18" charset="0"/>
                        </a:rPr>
                        <a:t>2 198</a:t>
                      </a:r>
                    </a:p>
                  </a:txBody>
                  <a:tcPr anchor="ct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 xmlns:p14="http://schemas.microsoft.com/office/powerpoint/2010/main" val="3606820594"/>
              </p:ext>
            </p:extLst>
          </p:nvPr>
        </p:nvGraphicFramePr>
        <p:xfrm>
          <a:off x="728282" y="1718546"/>
          <a:ext cx="10716550" cy="5131002"/>
        </p:xfrm>
        <a:graphic>
          <a:graphicData uri="http://schemas.openxmlformats.org/drawingml/2006/table">
            <a:tbl>
              <a:tblPr firstRow="1" bandRow="1">
                <a:tableStyleId>{5C22544A-7EE6-4342-B048-85BDC9FD1C3A}</a:tableStyleId>
              </a:tblPr>
              <a:tblGrid>
                <a:gridCol w="4907205">
                  <a:extLst>
                    <a:ext uri="{9D8B030D-6E8A-4147-A177-3AD203B41FA5}">
                      <a16:colId xmlns="" xmlns:a16="http://schemas.microsoft.com/office/drawing/2014/main" val="20000"/>
                    </a:ext>
                  </a:extLst>
                </a:gridCol>
                <a:gridCol w="2089288">
                  <a:extLst>
                    <a:ext uri="{9D8B030D-6E8A-4147-A177-3AD203B41FA5}">
                      <a16:colId xmlns="" xmlns:a16="http://schemas.microsoft.com/office/drawing/2014/main" val="20001"/>
                    </a:ext>
                  </a:extLst>
                </a:gridCol>
                <a:gridCol w="1309895">
                  <a:extLst>
                    <a:ext uri="{9D8B030D-6E8A-4147-A177-3AD203B41FA5}">
                      <a16:colId xmlns="" xmlns:a16="http://schemas.microsoft.com/office/drawing/2014/main" val="20002"/>
                    </a:ext>
                  </a:extLst>
                </a:gridCol>
                <a:gridCol w="1212573">
                  <a:extLst>
                    <a:ext uri="{9D8B030D-6E8A-4147-A177-3AD203B41FA5}">
                      <a16:colId xmlns="" xmlns:a16="http://schemas.microsoft.com/office/drawing/2014/main" val="20003"/>
                    </a:ext>
                  </a:extLst>
                </a:gridCol>
                <a:gridCol w="1197589">
                  <a:extLst>
                    <a:ext uri="{9D8B030D-6E8A-4147-A177-3AD203B41FA5}">
                      <a16:colId xmlns="" xmlns:a16="http://schemas.microsoft.com/office/drawing/2014/main"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2019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extLst>
                  <a:ext uri="{0D108BD9-81ED-4DB2-BD59-A6C34878D82A}">
                    <a16:rowId xmlns="" xmlns:a16="http://schemas.microsoft.com/office/drawing/2014/main"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53 093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30 837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326</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 </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19 250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2 289</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142</a:t>
                      </a:r>
                    </a:p>
                  </a:txBody>
                  <a:tcPr anchor="ctr"/>
                </a:tc>
                <a:tc>
                  <a:txBody>
                    <a:bodyPr/>
                    <a:lstStyle/>
                    <a:p>
                      <a:pPr algn="ctr"/>
                      <a:r>
                        <a:rPr lang="ru-RU" sz="1600" dirty="0" smtClean="0">
                          <a:latin typeface="Palatino Linotype" panose="02040502050505030304" pitchFamily="18" charset="0"/>
                        </a:rPr>
                        <a:t>142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142</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2021 и 2022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Рисунок 15" descr="Безымянный.jpg"/>
          <p:cNvPicPr>
            <a:picLocks noChangeAspect="1"/>
          </p:cNvPicPr>
          <p:nvPr/>
        </p:nvPicPr>
        <p:blipFill>
          <a:blip r:embed="rId2" cstate="print"/>
          <a:stretch>
            <a:fillRect/>
          </a:stretch>
        </p:blipFill>
        <p:spPr>
          <a:xfrm>
            <a:off x="1391494" y="5660020"/>
            <a:ext cx="8458562" cy="486137"/>
          </a:xfrm>
          <a:prstGeom prst="rect">
            <a:avLst/>
          </a:prstGeom>
        </p:spPr>
      </p:pic>
      <p:graphicFrame>
        <p:nvGraphicFramePr>
          <p:cNvPr id="12" name="Диаграмма 11"/>
          <p:cNvGraphicFramePr/>
          <p:nvPr/>
        </p:nvGraphicFramePr>
        <p:xfrm>
          <a:off x="358815" y="1527858"/>
          <a:ext cx="4097438" cy="3272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nvGraphicFramePr>
        <p:xfrm>
          <a:off x="3810000" y="1551008"/>
          <a:ext cx="4361727" cy="3249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Диаграмма 16"/>
          <p:cNvGraphicFramePr/>
          <p:nvPr/>
        </p:nvGraphicFramePr>
        <p:xfrm>
          <a:off x="8067555" y="1608881"/>
          <a:ext cx="3750198" cy="32032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9" name="Диаграмма 8"/>
          <p:cNvGraphicFramePr/>
          <p:nvPr/>
        </p:nvGraphicFramePr>
        <p:xfrm>
          <a:off x="567159" y="1342663"/>
          <a:ext cx="11343190" cy="4896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70688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2020-2022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301469" y="902825"/>
            <a:ext cx="1110706" cy="307777"/>
          </a:xfrm>
          <a:prstGeom prst="rect">
            <a:avLst/>
          </a:prstGeom>
          <a:noFill/>
        </p:spPr>
        <p:txBody>
          <a:bodyPr wrap="square" rtlCol="0">
            <a:spAutoFit/>
          </a:bodyPr>
          <a:lstStyle/>
          <a:p>
            <a:r>
              <a:rPr lang="ru-RU" sz="1400" dirty="0" smtClean="0"/>
              <a:t>тыс. руб.</a:t>
            </a:r>
            <a:endParaRPr lang="ru-RU" sz="1400" dirty="0"/>
          </a:p>
        </p:txBody>
      </p:sp>
      <p:graphicFrame>
        <p:nvGraphicFramePr>
          <p:cNvPr id="11" name="Содержимое 10"/>
          <p:cNvGraphicFramePr>
            <a:graphicFrameLocks noGrp="1"/>
          </p:cNvGraphicFramePr>
          <p:nvPr>
            <p:ph idx="1"/>
          </p:nvPr>
        </p:nvGraphicFramePr>
        <p:xfrm>
          <a:off x="798653" y="1169042"/>
          <a:ext cx="11065398" cy="5405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2770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2020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бюджетов (тыс.руб.)</a:t>
            </a:r>
            <a:endPar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682905" y="1006996"/>
          <a:ext cx="11181145" cy="5648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69043" y="2824223"/>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716 891</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77,62%</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740 298</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78,92 </a:t>
            </a:r>
            <a:r>
              <a:rPr lang="ru-RU" sz="1400" b="1" dirty="0" smtClean="0">
                <a:solidFill>
                  <a:schemeClr val="bg2">
                    <a:lumMod val="50000"/>
                  </a:schemeClr>
                </a:solidFill>
                <a:latin typeface="Times New Roman" pitchFamily="18" charset="0"/>
                <a:cs typeface="Times New Roman" pitchFamily="18" charset="0"/>
              </a:rPr>
              <a:t>%</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2022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923 632</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7" y="2326511"/>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938013</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992579"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967713</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769 803</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79,55 </a:t>
            </a:r>
            <a:r>
              <a:rPr lang="ru-RU" sz="1400" b="1" dirty="0" smtClean="0">
                <a:solidFill>
                  <a:schemeClr val="bg2">
                    <a:lumMod val="50000"/>
                  </a:schemeClr>
                </a:solidFill>
                <a:latin typeface="Times New Roman" pitchFamily="18" charset="0"/>
                <a:cs typeface="Times New Roman" pitchFamily="18" charset="0"/>
              </a:rPr>
              <a:t>%</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451413" y="1088019"/>
          <a:ext cx="11192719" cy="5324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2020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 xmlns:p14="http://schemas.microsoft.com/office/powerpoint/2010/main" val="2371474319"/>
              </p:ext>
            </p:extLst>
          </p:nvPr>
        </p:nvGraphicFramePr>
        <p:xfrm>
          <a:off x="80427" y="1261642"/>
          <a:ext cx="11914893" cy="5295705"/>
        </p:xfrm>
        <a:graphic>
          <a:graphicData uri="http://schemas.openxmlformats.org/drawingml/2006/table">
            <a:tbl>
              <a:tblPr firstRow="1" bandRow="1">
                <a:tableStyleId>{5C22544A-7EE6-4342-B048-85BDC9FD1C3A}</a:tableStyleId>
              </a:tblPr>
              <a:tblGrid>
                <a:gridCol w="325973">
                  <a:extLst>
                    <a:ext uri="{9D8B030D-6E8A-4147-A177-3AD203B41FA5}">
                      <a16:colId xmlns="" xmlns:a16="http://schemas.microsoft.com/office/drawing/2014/main" val="3334256192"/>
                    </a:ext>
                  </a:extLst>
                </a:gridCol>
                <a:gridCol w="10566400">
                  <a:extLst>
                    <a:ext uri="{9D8B030D-6E8A-4147-A177-3AD203B41FA5}">
                      <a16:colId xmlns="" xmlns:a16="http://schemas.microsoft.com/office/drawing/2014/main" val="3572588798"/>
                    </a:ext>
                  </a:extLst>
                </a:gridCol>
                <a:gridCol w="1022520">
                  <a:extLst>
                    <a:ext uri="{9D8B030D-6E8A-4147-A177-3AD203B41FA5}">
                      <a16:colId xmlns="" xmlns:a16="http://schemas.microsoft.com/office/drawing/2014/main" val="455734138"/>
                    </a:ext>
                  </a:extLst>
                </a:gridCol>
              </a:tblGrid>
              <a:tr h="614615">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2020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4032686739"/>
                  </a:ext>
                </a:extLst>
              </a:tr>
              <a:tr h="434454">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транспортной системы Тамбовского района</a:t>
                      </a:r>
                      <a:endParaRPr lang="ru-RU" sz="1600" b="1" dirty="0">
                        <a:latin typeface="Palatino Linotype" panose="02040502050505030304" pitchFamily="18" charset="0"/>
                      </a:endParaRPr>
                    </a:p>
                  </a:txBody>
                  <a:tcPr marL="9525" marR="9525" marT="9525" marB="0" anchor="ctr"/>
                </a:tc>
                <a:tc>
                  <a:txBody>
                    <a:bodyPr/>
                    <a:lstStyle/>
                    <a:p>
                      <a:pPr algn="ct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457846572"/>
                  </a:ext>
                </a:extLst>
              </a:tr>
              <a:tr h="434454">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19 </a:t>
                      </a:r>
                      <a:r>
                        <a:rPr lang="ru-RU" sz="1600" i="1" dirty="0" smtClean="0">
                          <a:latin typeface="Palatino Linotype" panose="02040502050505030304" pitchFamily="18" charset="0"/>
                        </a:rPr>
                        <a:t>713,8</a:t>
                      </a:r>
                      <a:endParaRPr lang="ru-RU" sz="1600" i="1" dirty="0">
                        <a:latin typeface="Palatino Linotype" panose="02040502050505030304" pitchFamily="18" charset="0"/>
                      </a:endParaRPr>
                    </a:p>
                  </a:txBody>
                  <a:tcPr anchor="ctr"/>
                </a:tc>
                <a:extLst>
                  <a:ext uri="{0D108BD9-81ED-4DB2-BD59-A6C34878D82A}">
                    <a16:rowId xmlns="" xmlns:a16="http://schemas.microsoft.com/office/drawing/2014/main" val="2275221086"/>
                  </a:ext>
                </a:extLst>
              </a:tr>
              <a:tr h="434454">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Приведение в нормативное состояние автомобильных дорог местного значения муниципального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9 503,4</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353935522"/>
                  </a:ext>
                </a:extLst>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Обустройство автомобильных дорог и обеспечение условий для безопасного дорожного движения на территории Амурской области</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1 914,9</a:t>
                      </a:r>
                      <a:endParaRPr lang="ru-RU" sz="1600" dirty="0">
                        <a:latin typeface="Palatino Linotype" panose="02040502050505030304" pitchFamily="18" charset="0"/>
                      </a:endParaRPr>
                    </a:p>
                  </a:txBody>
                  <a:tcPr marL="9525" marR="9525" marT="9525" marB="0" anchor="ctr"/>
                </a:tc>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a:t>
                      </a:r>
                      <a:r>
                        <a:rPr lang="ru-RU" sz="1600" baseline="0" dirty="0" smtClean="0">
                          <a:latin typeface="Palatino Linotype" panose="02040502050505030304" pitchFamily="18" charset="0"/>
                        </a:rPr>
                        <a:t> 000,00</a:t>
                      </a:r>
                      <a:endParaRPr lang="ru-RU" sz="1600"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533729402"/>
                  </a:ext>
                </a:extLst>
              </a:tr>
              <a:tr h="982896">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7 295,5</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878176787"/>
                  </a:ext>
                </a:extLst>
              </a:tr>
              <a:tr h="1147684">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19</a:t>
                      </a:r>
                      <a:r>
                        <a:rPr lang="ru-RU" sz="1600" b="1" baseline="0" dirty="0" smtClean="0">
                          <a:latin typeface="Palatino Linotype" panose="02040502050505030304" pitchFamily="18" charset="0"/>
                        </a:rPr>
                        <a:t> </a:t>
                      </a:r>
                      <a:r>
                        <a:rPr lang="ru-RU" sz="1600" b="1" baseline="0" dirty="0" smtClean="0">
                          <a:latin typeface="Palatino Linotype" panose="02040502050505030304" pitchFamily="18" charset="0"/>
                        </a:rPr>
                        <a:t>713,8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005006157"/>
                  </a:ext>
                </a:extLst>
              </a:tr>
            </a:tbl>
          </a:graphicData>
        </a:graphic>
      </p:graphicFrame>
    </p:spTree>
    <p:extLst>
      <p:ext uri="{BB962C8B-B14F-4D97-AF65-F5344CB8AC3E}">
        <p14:creationId xmlns="" xmlns:p14="http://schemas.microsoft.com/office/powerpoint/2010/main"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944564796"/>
                    </a:ext>
                  </a:extLst>
                </a:gridCol>
                <a:gridCol w="1762125">
                  <a:extLst>
                    <a:ext uri="{9D8B030D-6E8A-4147-A177-3AD203B41FA5}">
                      <a16:colId xmlns="" xmlns:a16="http://schemas.microsoft.com/office/drawing/2014/main" val="1792870201"/>
                    </a:ext>
                  </a:extLst>
                </a:gridCol>
                <a:gridCol w="904875">
                  <a:extLst>
                    <a:ext uri="{9D8B030D-6E8A-4147-A177-3AD203B41FA5}">
                      <a16:colId xmlns="" xmlns:a16="http://schemas.microsoft.com/office/drawing/2014/main" val="4140013482"/>
                    </a:ext>
                  </a:extLst>
                </a:gridCol>
                <a:gridCol w="1495425">
                  <a:extLst>
                    <a:ext uri="{9D8B030D-6E8A-4147-A177-3AD203B41FA5}">
                      <a16:colId xmlns="" xmlns:a16="http://schemas.microsoft.com/office/drawing/2014/main" val="2805904638"/>
                    </a:ext>
                  </a:extLst>
                </a:gridCol>
                <a:gridCol w="1581150">
                  <a:extLst>
                    <a:ext uri="{9D8B030D-6E8A-4147-A177-3AD203B41FA5}">
                      <a16:colId xmlns="" xmlns:a16="http://schemas.microsoft.com/office/drawing/2014/main" val="1294931968"/>
                    </a:ext>
                  </a:extLst>
                </a:gridCol>
                <a:gridCol w="1895475">
                  <a:extLst>
                    <a:ext uri="{9D8B030D-6E8A-4147-A177-3AD203B41FA5}">
                      <a16:colId xmlns="" xmlns:a16="http://schemas.microsoft.com/office/drawing/2014/main" val="521739048"/>
                    </a:ext>
                  </a:extLst>
                </a:gridCol>
                <a:gridCol w="1581151">
                  <a:extLst>
                    <a:ext uri="{9D8B030D-6E8A-4147-A177-3AD203B41FA5}">
                      <a16:colId xmlns="" xmlns:a16="http://schemas.microsoft.com/office/drawing/2014/main"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1292071"/>
                  </a:ext>
                </a:extLst>
              </a:tr>
            </a:tbl>
          </a:graphicData>
        </a:graphic>
      </p:graphicFrame>
    </p:spTree>
    <p:extLst>
      <p:ext uri="{BB962C8B-B14F-4D97-AF65-F5344CB8AC3E}">
        <p14:creationId xmlns="" xmlns:p14="http://schemas.microsoft.com/office/powerpoint/2010/main"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 xmlns:a16="http://schemas.microsoft.com/office/drawing/2014/main" val="20000"/>
                    </a:ext>
                  </a:extLst>
                </a:gridCol>
                <a:gridCol w="8408852">
                  <a:extLst>
                    <a:ext uri="{9D8B030D-6E8A-4147-A177-3AD203B41FA5}">
                      <a16:colId xmlns="" xmlns:a16="http://schemas.microsoft.com/office/drawing/2014/main" val="20001"/>
                    </a:ext>
                  </a:extLst>
                </a:gridCol>
                <a:gridCol w="2616198">
                  <a:extLst>
                    <a:ext uri="{9D8B030D-6E8A-4147-A177-3AD203B41FA5}">
                      <a16:colId xmlns="" xmlns:a16="http://schemas.microsoft.com/office/drawing/2014/main"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 xmlns:a16="http://schemas.microsoft.com/office/drawing/2014/main"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 xmlns:a16="http://schemas.microsoft.com/office/drawing/2014/main"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 xmlns:a16="http://schemas.microsoft.com/office/drawing/2014/main"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b="0" i="0" u="none" strike="noStrike" dirty="0">
                        <a:latin typeface="+mn-lt"/>
                      </a:endParaRPr>
                    </a:p>
                  </a:txBody>
                  <a:tcPr marL="0" marR="0" marT="0" marB="0" anchor="ctr"/>
                </a:tc>
                <a:tc>
                  <a:txBody>
                    <a:bodyPr/>
                    <a:lstStyle/>
                    <a:p>
                      <a:pPr algn="l">
                        <a:lnSpc>
                          <a:spcPct val="115000"/>
                        </a:lnSpc>
                        <a:spcAft>
                          <a:spcPts val="1000"/>
                        </a:spcAft>
                      </a:pPr>
                      <a:r>
                        <a:rPr lang="ru-RU" sz="1600" dirty="0" smtClean="0">
                          <a:effectLst/>
                          <a:latin typeface="+mn-lt"/>
                          <a:ea typeface="Calibri" panose="020F0502020204030204" pitchFamily="34" charset="0"/>
                          <a:cs typeface="Times New Roman" panose="02020603050405020304" pitchFamily="18" charset="0"/>
                        </a:rPr>
                        <a:t>Решение районного Совета народных депутатов </a:t>
                      </a:r>
                      <a:r>
                        <a:rPr lang="ru-RU" sz="1600" dirty="0">
                          <a:effectLst/>
                          <a:latin typeface="+mn-lt"/>
                          <a:ea typeface="Calibri" panose="020F0502020204030204" pitchFamily="34" charset="0"/>
                          <a:cs typeface="Times New Roman" panose="02020603050405020304" pitchFamily="18" charset="0"/>
                        </a:rPr>
                        <a:t>от </a:t>
                      </a:r>
                      <a:r>
                        <a:rPr lang="ru-RU" sz="1600" dirty="0" smtClean="0">
                          <a:effectLst/>
                          <a:latin typeface="+mn-lt"/>
                          <a:ea typeface="Calibri" panose="020F0502020204030204" pitchFamily="34" charset="0"/>
                          <a:cs typeface="Times New Roman" panose="02020603050405020304" pitchFamily="18" charset="0"/>
                        </a:rPr>
                        <a:t>13.12.2011 </a:t>
                      </a:r>
                      <a:r>
                        <a:rPr lang="ru-RU" sz="1600" dirty="0">
                          <a:effectLst/>
                          <a:latin typeface="+mn-lt"/>
                          <a:ea typeface="Calibri" panose="020F0502020204030204" pitchFamily="34" charset="0"/>
                          <a:cs typeface="Times New Roman" panose="02020603050405020304" pitchFamily="18" charset="0"/>
                        </a:rPr>
                        <a:t>№ </a:t>
                      </a:r>
                      <a:r>
                        <a:rPr lang="ru-RU" sz="1600" dirty="0" smtClean="0">
                          <a:effectLst/>
                          <a:latin typeface="+mn-lt"/>
                          <a:ea typeface="Calibri" panose="020F0502020204030204" pitchFamily="34" charset="0"/>
                          <a:cs typeface="Times New Roman" panose="02020603050405020304" pitchFamily="18" charset="0"/>
                        </a:rPr>
                        <a:t> 63</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 xmlns:p14="http://schemas.microsoft.com/office/powerpoint/2010/main"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 xmlns:a16="http://schemas.microsoft.com/office/drawing/2014/main" val="20000"/>
                    </a:ext>
                  </a:extLst>
                </a:gridCol>
                <a:gridCol w="2123632">
                  <a:extLst>
                    <a:ext uri="{9D8B030D-6E8A-4147-A177-3AD203B41FA5}">
                      <a16:colId xmlns="" xmlns:a16="http://schemas.microsoft.com/office/drawing/2014/main" val="20001"/>
                    </a:ext>
                  </a:extLst>
                </a:gridCol>
                <a:gridCol w="1938968">
                  <a:extLst>
                    <a:ext uri="{9D8B030D-6E8A-4147-A177-3AD203B41FA5}">
                      <a16:colId xmlns="" xmlns:a16="http://schemas.microsoft.com/office/drawing/2014/main" val="20002"/>
                    </a:ext>
                  </a:extLst>
                </a:gridCol>
                <a:gridCol w="2057083">
                  <a:extLst>
                    <a:ext uri="{9D8B030D-6E8A-4147-A177-3AD203B41FA5}">
                      <a16:colId xmlns="" xmlns:a16="http://schemas.microsoft.com/office/drawing/2014/main" val="20003"/>
                    </a:ext>
                  </a:extLst>
                </a:gridCol>
                <a:gridCol w="2057083">
                  <a:extLst>
                    <a:ext uri="{9D8B030D-6E8A-4147-A177-3AD203B41FA5}">
                      <a16:colId xmlns="" xmlns:a16="http://schemas.microsoft.com/office/drawing/2014/main"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2019 год</a:t>
                      </a:r>
                      <a:endParaRPr lang="ru-RU" dirty="0">
                        <a:solidFill>
                          <a:schemeClr val="bg1"/>
                        </a:solidFill>
                      </a:endParaRPr>
                    </a:p>
                  </a:txBody>
                  <a:tcPr/>
                </a:tc>
                <a:tc>
                  <a:txBody>
                    <a:bodyPr/>
                    <a:lstStyle/>
                    <a:p>
                      <a:pPr algn="ctr"/>
                      <a:r>
                        <a:rPr lang="ru-RU" dirty="0" smtClean="0"/>
                        <a:t>2020 год</a:t>
                      </a:r>
                      <a:endParaRPr lang="ru-RU" dirty="0"/>
                    </a:p>
                  </a:txBody>
                  <a:tcPr/>
                </a:tc>
                <a:tc>
                  <a:txBody>
                    <a:bodyPr/>
                    <a:lstStyle/>
                    <a:p>
                      <a:pPr algn="ctr"/>
                      <a:r>
                        <a:rPr lang="ru-RU" dirty="0" smtClean="0"/>
                        <a:t>2021 год</a:t>
                      </a:r>
                      <a:endParaRPr lang="ru-RU" dirty="0"/>
                    </a:p>
                  </a:txBody>
                  <a:tcPr/>
                </a:tc>
                <a:tc>
                  <a:txBody>
                    <a:bodyPr/>
                    <a:lstStyle/>
                    <a:p>
                      <a:pPr algn="ctr"/>
                      <a:r>
                        <a:rPr lang="ru-RU" dirty="0" smtClean="0"/>
                        <a:t>2022 год</a:t>
                      </a:r>
                      <a:endParaRPr lang="ru-RU" dirty="0"/>
                    </a:p>
                  </a:txBody>
                  <a:tcPr/>
                </a:tc>
                <a:extLst>
                  <a:ext uri="{0D108BD9-81ED-4DB2-BD59-A6C34878D82A}">
                    <a16:rowId xmlns="" xmlns:a16="http://schemas.microsoft.com/office/drawing/2014/main"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14 117</a:t>
                      </a:r>
                      <a:endParaRPr lang="ru-RU" dirty="0">
                        <a:solidFill>
                          <a:schemeClr val="tx1"/>
                        </a:solidFill>
                      </a:endParaRPr>
                    </a:p>
                  </a:txBody>
                  <a:tcPr anchor="ctr"/>
                </a:tc>
                <a:tc>
                  <a:txBody>
                    <a:bodyPr/>
                    <a:lstStyle/>
                    <a:p>
                      <a:pPr algn="ctr"/>
                      <a:r>
                        <a:rPr lang="ru-RU" dirty="0" smtClean="0">
                          <a:solidFill>
                            <a:schemeClr val="tx1"/>
                          </a:solidFill>
                        </a:rPr>
                        <a:t>19 211</a:t>
                      </a:r>
                      <a:endParaRPr lang="ru-RU" dirty="0">
                        <a:solidFill>
                          <a:schemeClr val="tx1"/>
                        </a:solidFill>
                      </a:endParaRPr>
                    </a:p>
                  </a:txBody>
                  <a:tcPr anchor="ctr"/>
                </a:tc>
                <a:tc>
                  <a:txBody>
                    <a:bodyPr/>
                    <a:lstStyle/>
                    <a:p>
                      <a:pPr algn="ctr"/>
                      <a:r>
                        <a:rPr lang="ru-RU" dirty="0" smtClean="0">
                          <a:solidFill>
                            <a:schemeClr val="tx1"/>
                          </a:solidFill>
                        </a:rPr>
                        <a:t>19 457</a:t>
                      </a:r>
                      <a:endParaRPr lang="ru-RU" dirty="0">
                        <a:solidFill>
                          <a:schemeClr val="tx1"/>
                        </a:solidFill>
                      </a:endParaRPr>
                    </a:p>
                  </a:txBody>
                  <a:tcPr anchor="ctr"/>
                </a:tc>
                <a:tc>
                  <a:txBody>
                    <a:bodyPr/>
                    <a:lstStyle/>
                    <a:p>
                      <a:pPr algn="ctr"/>
                      <a:r>
                        <a:rPr lang="ru-RU" dirty="0" smtClean="0">
                          <a:solidFill>
                            <a:schemeClr val="tx1"/>
                          </a:solidFill>
                        </a:rPr>
                        <a:t>19 714</a:t>
                      </a:r>
                      <a:endParaRPr lang="ru-RU" dirty="0">
                        <a:solidFill>
                          <a:schemeClr val="tx1"/>
                        </a:solidFill>
                      </a:endParaRPr>
                    </a:p>
                  </a:txBody>
                  <a:tcPr anchor="ctr"/>
                </a:tc>
                <a:extLst>
                  <a:ext uri="{0D108BD9-81ED-4DB2-BD59-A6C34878D82A}">
                    <a16:rowId xmlns="" xmlns:a16="http://schemas.microsoft.com/office/drawing/2014/main"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8</a:t>
                      </a:r>
                      <a:r>
                        <a:rPr lang="ru-RU" baseline="0" dirty="0" smtClean="0">
                          <a:solidFill>
                            <a:schemeClr val="tx1"/>
                          </a:solidFill>
                        </a:rPr>
                        <a:t> 496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extLst>
                  <a:ext uri="{0D108BD9-81ED-4DB2-BD59-A6C34878D82A}">
                    <a16:rowId xmlns="" xmlns:a16="http://schemas.microsoft.com/office/drawing/2014/main"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22 613</a:t>
                      </a:r>
                      <a:endParaRPr lang="ru-RU" b="1" dirty="0">
                        <a:solidFill>
                          <a:schemeClr val="tx1"/>
                        </a:solidFill>
                      </a:endParaRPr>
                    </a:p>
                  </a:txBody>
                  <a:tcPr anchor="ctr"/>
                </a:tc>
                <a:tc>
                  <a:txBody>
                    <a:bodyPr/>
                    <a:lstStyle/>
                    <a:p>
                      <a:pPr algn="ctr"/>
                      <a:r>
                        <a:rPr lang="ru-RU" b="1" dirty="0" smtClean="0">
                          <a:solidFill>
                            <a:schemeClr val="tx1"/>
                          </a:solidFill>
                        </a:rPr>
                        <a:t>26 507</a:t>
                      </a:r>
                      <a:endParaRPr lang="ru-RU" b="1" dirty="0">
                        <a:solidFill>
                          <a:schemeClr val="tx1"/>
                        </a:solidFill>
                      </a:endParaRPr>
                    </a:p>
                  </a:txBody>
                  <a:tcPr anchor="ctr"/>
                </a:tc>
                <a:tc>
                  <a:txBody>
                    <a:bodyPr/>
                    <a:lstStyle/>
                    <a:p>
                      <a:pPr algn="ctr"/>
                      <a:r>
                        <a:rPr lang="ru-RU" b="1" dirty="0" smtClean="0">
                          <a:solidFill>
                            <a:schemeClr val="tx1"/>
                          </a:solidFill>
                        </a:rPr>
                        <a:t>26 753</a:t>
                      </a:r>
                      <a:endParaRPr lang="ru-RU" b="1" dirty="0">
                        <a:solidFill>
                          <a:schemeClr val="tx1"/>
                        </a:solidFill>
                      </a:endParaRPr>
                    </a:p>
                  </a:txBody>
                  <a:tcPr anchor="ctr"/>
                </a:tc>
                <a:tc>
                  <a:txBody>
                    <a:bodyPr/>
                    <a:lstStyle/>
                    <a:p>
                      <a:pPr algn="ctr"/>
                      <a:r>
                        <a:rPr lang="ru-RU" b="1" dirty="0" smtClean="0">
                          <a:solidFill>
                            <a:schemeClr val="tx1"/>
                          </a:solidFill>
                        </a:rPr>
                        <a:t>27 010</a:t>
                      </a:r>
                      <a:endParaRPr lang="ru-RU" b="1" dirty="0">
                        <a:solidFill>
                          <a:schemeClr val="tx1"/>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9" name="Диаграмма 8"/>
          <p:cNvGraphicFramePr/>
          <p:nvPr/>
        </p:nvGraphicFramePr>
        <p:xfrm>
          <a:off x="555585" y="1331089"/>
          <a:ext cx="11435787" cy="5162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2020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 xmlns:p14="http://schemas.microsoft.com/office/powerpoint/2010/main"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 xmlns:p14="http://schemas.microsoft.com/office/powerpoint/2010/main"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162047"/>
            <a:ext cx="11011163" cy="613458"/>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2020-2022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2749591550"/>
              </p:ext>
            </p:extLst>
          </p:nvPr>
        </p:nvGraphicFramePr>
        <p:xfrm>
          <a:off x="556846" y="775507"/>
          <a:ext cx="10972800" cy="5937810"/>
        </p:xfrm>
        <a:graphic>
          <a:graphicData uri="http://schemas.openxmlformats.org/drawingml/2006/table">
            <a:tbl>
              <a:tblPr firstRow="1" bandRow="1">
                <a:tableStyleId>{5C22544A-7EE6-4342-B048-85BDC9FD1C3A}</a:tableStyleId>
              </a:tblPr>
              <a:tblGrid>
                <a:gridCol w="383931">
                  <a:extLst>
                    <a:ext uri="{9D8B030D-6E8A-4147-A177-3AD203B41FA5}">
                      <a16:colId xmlns="" xmlns:a16="http://schemas.microsoft.com/office/drawing/2014/main" val="362266838"/>
                    </a:ext>
                  </a:extLst>
                </a:gridCol>
                <a:gridCol w="7675685">
                  <a:extLst>
                    <a:ext uri="{9D8B030D-6E8A-4147-A177-3AD203B41FA5}">
                      <a16:colId xmlns="" xmlns:a16="http://schemas.microsoft.com/office/drawing/2014/main" val="2997573379"/>
                    </a:ext>
                  </a:extLst>
                </a:gridCol>
                <a:gridCol w="975946">
                  <a:extLst>
                    <a:ext uri="{9D8B030D-6E8A-4147-A177-3AD203B41FA5}">
                      <a16:colId xmlns="" xmlns:a16="http://schemas.microsoft.com/office/drawing/2014/main" val="1668693803"/>
                    </a:ext>
                  </a:extLst>
                </a:gridCol>
                <a:gridCol w="975946">
                  <a:extLst>
                    <a:ext uri="{9D8B030D-6E8A-4147-A177-3AD203B41FA5}">
                      <a16:colId xmlns="" xmlns:a16="http://schemas.microsoft.com/office/drawing/2014/main" val="1110253511"/>
                    </a:ext>
                  </a:extLst>
                </a:gridCol>
                <a:gridCol w="961292">
                  <a:extLst>
                    <a:ext uri="{9D8B030D-6E8A-4147-A177-3AD203B41FA5}">
                      <a16:colId xmlns="" xmlns:a16="http://schemas.microsoft.com/office/drawing/2014/main" val="3602214359"/>
                    </a:ext>
                  </a:extLst>
                </a:gridCol>
              </a:tblGrid>
              <a:tr h="264469">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2022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57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050" b="1" i="0" u="none" strike="noStrike" dirty="0">
                          <a:latin typeface="Times New Roman"/>
                        </a:rPr>
                        <a:t>Муниципальная программа "Развитие и сохранение культуры и искусства в Тамбовском </a:t>
                      </a:r>
                      <a:r>
                        <a:rPr lang="ru-RU" sz="1050" b="1" i="0" u="none" strike="noStrike" dirty="0" smtClean="0">
                          <a:latin typeface="Times New Roman"/>
                        </a:rPr>
                        <a:t>районе"</a:t>
                      </a:r>
                      <a:endParaRPr lang="ru-RU" sz="1050" b="1" i="0" u="none" strike="noStrike" dirty="0">
                        <a:latin typeface="Times New Roman"/>
                      </a:endParaRPr>
                    </a:p>
                  </a:txBody>
                  <a:tcPr marL="9525" marR="9525" marT="9525" marB="0"/>
                </a:tc>
                <a:tc>
                  <a:txBody>
                    <a:bodyPr/>
                    <a:lstStyle/>
                    <a:p>
                      <a:pPr algn="ctr" fontAlgn="ctr"/>
                      <a:r>
                        <a:rPr lang="ru-RU" sz="1050" b="1" i="0" u="none" strike="noStrike" dirty="0" smtClean="0">
                          <a:solidFill>
                            <a:srgbClr val="000000"/>
                          </a:solidFill>
                          <a:effectLst/>
                          <a:latin typeface="Times New Roman" panose="02020603050405020304" pitchFamily="18" charset="0"/>
                        </a:rPr>
                        <a:t>112 401,2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118 741,4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119 598,7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2036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050" b="0" i="1" u="none" strike="noStrike" dirty="0">
                          <a:latin typeface="Times New Roman"/>
                        </a:rPr>
                        <a:t>Подпрограмма "</a:t>
                      </a:r>
                      <a:r>
                        <a:rPr lang="ru-RU" sz="1050" b="0" i="1" u="none" strike="noStrike" dirty="0" err="1">
                          <a:latin typeface="Times New Roman"/>
                        </a:rPr>
                        <a:t>Предпрофессиональное</a:t>
                      </a:r>
                      <a:r>
                        <a:rPr lang="ru-RU" sz="1050" b="0" i="1" u="none" strike="noStrike" dirty="0">
                          <a:latin typeface="Times New Roman"/>
                        </a:rPr>
                        <a:t> искусство"</a:t>
                      </a:r>
                    </a:p>
                  </a:txBody>
                  <a:tcPr marL="9525" marR="9525" marT="9525" marB="0"/>
                </a:tc>
                <a:tc>
                  <a:txBody>
                    <a:bodyPr/>
                    <a:lstStyle/>
                    <a:p>
                      <a:pPr algn="ctr" fontAlgn="ctr"/>
                      <a:r>
                        <a:rPr lang="ru-RU" sz="1050" b="0" i="1" u="none" strike="noStrike" dirty="0" smtClean="0">
                          <a:solidFill>
                            <a:srgbClr val="000000"/>
                          </a:solidFill>
                          <a:effectLst/>
                          <a:latin typeface="Times New Roman" panose="02020603050405020304" pitchFamily="18" charset="0"/>
                        </a:rPr>
                        <a:t>7 099,9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a:t>
                      </a:r>
                      <a:r>
                        <a:rPr lang="ru-RU" sz="1050" b="0" i="1" u="none" strike="noStrike" baseline="0" dirty="0" smtClean="0">
                          <a:solidFill>
                            <a:srgbClr val="000000"/>
                          </a:solidFill>
                          <a:effectLst/>
                          <a:latin typeface="Times New Roman" panose="02020603050405020304" pitchFamily="18" charset="0"/>
                        </a:rPr>
                        <a:t>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3244114"/>
                  </a:ext>
                </a:extLst>
              </a:tr>
              <a:tr h="413289">
                <a:tc>
                  <a:txBody>
                    <a:bodyPr/>
                    <a:lstStyle/>
                    <a:p>
                      <a:pPr algn="ctr"/>
                      <a:r>
                        <a:rPr lang="ru-RU" sz="1050" i="0" dirty="0" smtClean="0"/>
                        <a:t>1.2.</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"Народное творчество и </a:t>
                      </a:r>
                      <a:r>
                        <a:rPr lang="ru-RU" sz="1050" b="0" i="1" u="none" strike="noStrike" dirty="0" err="1" smtClean="0">
                          <a:solidFill>
                            <a:srgbClr val="000000"/>
                          </a:solidFill>
                          <a:effectLst/>
                          <a:latin typeface="Times New Roman" panose="02020603050405020304" pitchFamily="18" charset="0"/>
                        </a:rPr>
                        <a:t>досуговая</a:t>
                      </a:r>
                      <a:r>
                        <a:rPr lang="ru-RU" sz="1050" b="0" i="1" u="none" strike="noStrike" dirty="0" smtClean="0">
                          <a:solidFill>
                            <a:srgbClr val="000000"/>
                          </a:solidFill>
                          <a:effectLst/>
                          <a:latin typeface="Times New Roman" panose="02020603050405020304" pitchFamily="18" charset="0"/>
                        </a:rPr>
                        <a:t> деятельность»</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64 951,6</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67 291,8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68 149,1</a:t>
                      </a:r>
                      <a:endParaRPr lang="ru-RU" sz="1050" b="0" i="1" u="none" strike="noStrike" dirty="0" smtClean="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28803903"/>
                  </a:ext>
                </a:extLst>
              </a:tr>
              <a:tr h="413289">
                <a:tc>
                  <a:txBody>
                    <a:bodyPr/>
                    <a:lstStyle/>
                    <a:p>
                      <a:pPr algn="ctr"/>
                      <a:r>
                        <a:rPr lang="ru-RU" sz="1050" i="0" dirty="0" smtClean="0"/>
                        <a:t>1.3.</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413289">
                <a:tc>
                  <a:txBody>
                    <a:bodyPr/>
                    <a:lstStyle/>
                    <a:p>
                      <a:pPr algn="ctr"/>
                      <a:r>
                        <a:rPr lang="ru-RU" sz="1050" b="0" i="0" dirty="0" smtClean="0"/>
                        <a:t>1.4.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231944240"/>
                  </a:ext>
                </a:extLst>
              </a:tr>
              <a:tr h="331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83781827"/>
                  </a:ext>
                </a:extLst>
              </a:tr>
              <a:tr h="328094">
                <a:tc>
                  <a:txBody>
                    <a:bodyPr/>
                    <a:lstStyle/>
                    <a:p>
                      <a:pPr algn="ctr" fontAlgn="ctr"/>
                      <a:r>
                        <a:rPr lang="ru-RU" sz="1050" b="1" i="0" u="none" strike="noStrike" dirty="0" smtClean="0">
                          <a:solidFill>
                            <a:srgbClr val="000000"/>
                          </a:solidFill>
                          <a:effectLst/>
                          <a:latin typeface="Times New Roman" panose="02020603050405020304" pitchFamily="18" charset="0"/>
                        </a:rPr>
                        <a:t>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55524342"/>
                  </a:ext>
                </a:extLst>
              </a:tr>
              <a:tr h="331014">
                <a:tc>
                  <a:txBody>
                    <a:bodyPr/>
                    <a:lstStyle/>
                    <a:p>
                      <a:pPr algn="ctr"/>
                      <a:r>
                        <a:rPr lang="ru-RU" sz="1050" b="1" i="0" dirty="0" smtClean="0"/>
                        <a:t>3.</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21 361,0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20 721,0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20 521,0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131875088"/>
                  </a:ext>
                </a:extLst>
              </a:tr>
              <a:tr h="256971">
                <a:tc>
                  <a:txBody>
                    <a:bodyPr/>
                    <a:lstStyle/>
                    <a:p>
                      <a:pPr algn="ctr"/>
                      <a:r>
                        <a:rPr lang="ru-RU" sz="1050" b="1" i="0" dirty="0" smtClean="0"/>
                        <a:t>4.</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субъектов малого и среднего предпринимательства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3</a:t>
                      </a:r>
                      <a:r>
                        <a:rPr lang="ru-RU" sz="1050" b="1" i="0" u="none" strike="noStrike" baseline="0" dirty="0" smtClean="0">
                          <a:solidFill>
                            <a:srgbClr val="000000"/>
                          </a:solidFill>
                          <a:effectLst/>
                          <a:latin typeface="Times New Roman" panose="02020603050405020304" pitchFamily="18" charset="0"/>
                        </a:rPr>
                        <a:t> 129,7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1 520,6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a:t>
                      </a:r>
                      <a:r>
                        <a:rPr lang="ru-RU" sz="1050" b="1" i="0" u="none" strike="noStrike" dirty="0" smtClean="0">
                          <a:solidFill>
                            <a:srgbClr val="000000"/>
                          </a:solidFill>
                          <a:effectLst/>
                          <a:latin typeface="Times New Roman" panose="02020603050405020304" pitchFamily="18" charset="0"/>
                        </a:rPr>
                        <a:t>520,6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8947651"/>
                  </a:ext>
                </a:extLst>
              </a:tr>
              <a:tr h="328094">
                <a:tc>
                  <a:txBody>
                    <a:bodyPr/>
                    <a:lstStyle/>
                    <a:p>
                      <a:pPr algn="ctr"/>
                      <a:r>
                        <a:rPr lang="ru-RU" sz="1050" b="1" i="0" dirty="0" smtClean="0"/>
                        <a:t>5.</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8 839,3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a:t>
                      </a:r>
                      <a:r>
                        <a:rPr lang="ru-RU" sz="1050" b="1" i="0" u="none" strike="noStrike" baseline="0" dirty="0" smtClean="0">
                          <a:solidFill>
                            <a:srgbClr val="000000"/>
                          </a:solidFill>
                          <a:effectLst/>
                          <a:latin typeface="Times New Roman" panose="02020603050405020304" pitchFamily="18" charset="0"/>
                        </a:rPr>
                        <a:t> 839,3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11</a:t>
                      </a:r>
                      <a:r>
                        <a:rPr lang="ru-RU" sz="1050" b="1" i="0" u="none" strike="noStrike" baseline="0" dirty="0" smtClean="0">
                          <a:solidFill>
                            <a:srgbClr val="000000"/>
                          </a:solidFill>
                          <a:effectLst/>
                          <a:latin typeface="Times New Roman" panose="02020603050405020304" pitchFamily="18" charset="0"/>
                        </a:rPr>
                        <a:t> 798,7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31155326"/>
                  </a:ext>
                </a:extLst>
              </a:tr>
              <a:tr h="413289">
                <a:tc>
                  <a:txBody>
                    <a:bodyPr/>
                    <a:lstStyle/>
                    <a:p>
                      <a:pPr algn="ctr"/>
                      <a:r>
                        <a:rPr lang="ru-RU" sz="1050" b="0" i="0" dirty="0" smtClean="0"/>
                        <a:t>5.1.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a:t>
                      </a:r>
                      <a:r>
                        <a:rPr lang="ru-RU" sz="1050" b="0" i="1" u="none" strike="noStrike" baseline="0" dirty="0" smtClean="0">
                          <a:solidFill>
                            <a:srgbClr val="000000"/>
                          </a:solidFill>
                          <a:effectLst/>
                          <a:latin typeface="Times New Roman" panose="02020603050405020304" pitchFamily="18" charset="0"/>
                        </a:rPr>
                        <a:t> 559,4</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93045640"/>
                  </a:ext>
                </a:extLst>
              </a:tr>
              <a:tr h="413289">
                <a:tc>
                  <a:txBody>
                    <a:bodyPr/>
                    <a:lstStyle/>
                    <a:p>
                      <a:pPr algn="ctr"/>
                      <a:r>
                        <a:rPr lang="ru-RU" sz="1050" b="0" i="0" dirty="0" smtClean="0"/>
                        <a:t>5.2.</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p>
                  </a:txBody>
                  <a:tcPr marL="9525" marR="9525" marT="9525" marB="0" anchor="ctr"/>
                </a:tc>
                <a:extLst>
                  <a:ext uri="{0D108BD9-81ED-4DB2-BD59-A6C34878D82A}">
                    <a16:rowId xmlns="" xmlns:a16="http://schemas.microsoft.com/office/drawing/2014/main" val="120863666"/>
                  </a:ext>
                </a:extLst>
              </a:tr>
              <a:tr h="413289">
                <a:tc>
                  <a:txBody>
                    <a:bodyPr/>
                    <a:lstStyle/>
                    <a:p>
                      <a:pPr algn="ctr"/>
                      <a:r>
                        <a:rPr lang="ru-RU" sz="1050" b="0" i="0" dirty="0" smtClean="0"/>
                        <a:t>5.3.</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64657525"/>
                  </a:ext>
                </a:extLst>
              </a:tr>
              <a:tr h="413289">
                <a:tc>
                  <a:txBody>
                    <a:bodyPr/>
                    <a:lstStyle/>
                    <a:p>
                      <a:pPr algn="ctr"/>
                      <a:r>
                        <a:rPr lang="ru-RU" sz="1050" b="0" i="0" dirty="0" smtClean="0"/>
                        <a:t>5.4.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196322600"/>
                  </a:ext>
                </a:extLst>
              </a:tr>
              <a:tr h="331014">
                <a:tc>
                  <a:txBody>
                    <a:bodyPr/>
                    <a:lstStyle/>
                    <a:p>
                      <a:pPr algn="ctr"/>
                      <a:r>
                        <a:rPr lang="ru-RU" sz="1050" b="0" i="0" dirty="0" smtClean="0"/>
                        <a:t>6.</a:t>
                      </a:r>
                      <a:endParaRPr lang="ru-RU" sz="1050" b="0"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9324603"/>
                  </a:ext>
                </a:extLst>
              </a:tr>
              <a:tr h="413289">
                <a:tc>
                  <a:txBody>
                    <a:bodyPr/>
                    <a:lstStyle/>
                    <a:p>
                      <a:pPr algn="ctr"/>
                      <a:r>
                        <a:rPr lang="ru-RU" sz="1050" b="0" i="0" dirty="0" smtClean="0"/>
                        <a:t>6.1.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0566013"/>
                  </a:ext>
                </a:extLst>
              </a:tr>
            </a:tbl>
          </a:graphicData>
        </a:graphic>
      </p:graphicFrame>
      <p:sp>
        <p:nvSpPr>
          <p:cNvPr id="6" name="TextBox 5"/>
          <p:cNvSpPr txBox="1"/>
          <p:nvPr/>
        </p:nvSpPr>
        <p:spPr>
          <a:xfrm>
            <a:off x="10304585" y="520863"/>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 xmlns:p14="http://schemas.microsoft.com/office/powerpoint/2010/main"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 xmlns:p14="http://schemas.microsoft.com/office/powerpoint/2010/main" val="847448706"/>
              </p:ext>
            </p:extLst>
          </p:nvPr>
        </p:nvGraphicFramePr>
        <p:xfrm>
          <a:off x="589084" y="547343"/>
          <a:ext cx="11019693" cy="4551875"/>
        </p:xfrm>
        <a:graphic>
          <a:graphicData uri="http://schemas.openxmlformats.org/drawingml/2006/table">
            <a:tbl>
              <a:tblPr firstRow="1" bandRow="1">
                <a:tableStyleId>{5C22544A-7EE6-4342-B048-85BDC9FD1C3A}</a:tableStyleId>
              </a:tblPr>
              <a:tblGrid>
                <a:gridCol w="510511">
                  <a:extLst>
                    <a:ext uri="{9D8B030D-6E8A-4147-A177-3AD203B41FA5}">
                      <a16:colId xmlns="" xmlns:a16="http://schemas.microsoft.com/office/drawing/2014/main" val="362266838"/>
                    </a:ext>
                  </a:extLst>
                </a:gridCol>
                <a:gridCol w="7583548">
                  <a:extLst>
                    <a:ext uri="{9D8B030D-6E8A-4147-A177-3AD203B41FA5}">
                      <a16:colId xmlns="" xmlns:a16="http://schemas.microsoft.com/office/drawing/2014/main" val="2997573379"/>
                    </a:ext>
                  </a:extLst>
                </a:gridCol>
                <a:gridCol w="980117">
                  <a:extLst>
                    <a:ext uri="{9D8B030D-6E8A-4147-A177-3AD203B41FA5}">
                      <a16:colId xmlns="" xmlns:a16="http://schemas.microsoft.com/office/drawing/2014/main" val="1668693803"/>
                    </a:ext>
                  </a:extLst>
                </a:gridCol>
                <a:gridCol w="980117">
                  <a:extLst>
                    <a:ext uri="{9D8B030D-6E8A-4147-A177-3AD203B41FA5}">
                      <a16:colId xmlns="" xmlns:a16="http://schemas.microsoft.com/office/drawing/2014/main" val="1110253511"/>
                    </a:ext>
                  </a:extLst>
                </a:gridCol>
                <a:gridCol w="965400">
                  <a:extLst>
                    <a:ext uri="{9D8B030D-6E8A-4147-A177-3AD203B41FA5}">
                      <a16:colId xmlns="" xmlns:a16="http://schemas.microsoft.com/office/drawing/2014/main" val="3602214359"/>
                    </a:ext>
                  </a:extLst>
                </a:gridCol>
              </a:tblGrid>
              <a:tr h="235783">
                <a:tc gridSpan="2">
                  <a:txBody>
                    <a:bodyPr/>
                    <a:lstStyle/>
                    <a:p>
                      <a:pPr algn="ctr" fontAlgn="ctr"/>
                      <a:r>
                        <a:rPr lang="ru-RU" sz="1050" b="1" i="0" u="none" strike="noStrike" dirty="0" smtClean="0">
                          <a:solidFill>
                            <a:schemeClr val="bg1"/>
                          </a:solidFill>
                          <a:effectLst/>
                          <a:latin typeface="Times New Roman" panose="02020603050405020304" pitchFamily="18" charset="0"/>
                        </a:rPr>
                        <a:t>Наименование</a:t>
                      </a:r>
                      <a:endParaRPr lang="ru-RU" sz="105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2020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2021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2022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93320">
                <a:tc>
                  <a:txBody>
                    <a:bodyPr/>
                    <a:lstStyle/>
                    <a:p>
                      <a:pPr algn="ctr"/>
                      <a:r>
                        <a:rPr lang="ru-RU" sz="1050" b="0" dirty="0" smtClean="0"/>
                        <a:t>7.</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249</a:t>
                      </a:r>
                      <a:r>
                        <a:rPr lang="ru-RU" sz="1050" b="1" i="0" u="none" strike="noStrike" baseline="0" dirty="0" smtClean="0">
                          <a:solidFill>
                            <a:srgbClr val="000000"/>
                          </a:solidFill>
                          <a:effectLst/>
                          <a:latin typeface="Times New Roman" panose="02020603050405020304" pitchFamily="18" charset="0"/>
                        </a:rPr>
                        <a:t> 608,4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252 156,4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262 370,6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198820">
                <a:tc>
                  <a:txBody>
                    <a:bodyPr/>
                    <a:lstStyle/>
                    <a:p>
                      <a:pPr algn="l"/>
                      <a:r>
                        <a:rPr lang="ru-RU" sz="1050" b="0" dirty="0" smtClean="0"/>
                        <a:t>7.1.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222 418,3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224 966,3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235 180,5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2191137"/>
                  </a:ext>
                </a:extLst>
              </a:tr>
              <a:tr h="219808">
                <a:tc>
                  <a:txBody>
                    <a:bodyPr/>
                    <a:lstStyle/>
                    <a:p>
                      <a:pPr algn="ctr"/>
                      <a:r>
                        <a:rPr lang="ru-RU" sz="1050" b="0" dirty="0" smtClean="0"/>
                        <a:t>7.2..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30671584"/>
                  </a:ext>
                </a:extLst>
              </a:tr>
              <a:tr h="302001">
                <a:tc>
                  <a:txBody>
                    <a:bodyPr/>
                    <a:lstStyle/>
                    <a:p>
                      <a:pPr algn="ctr"/>
                      <a:r>
                        <a:rPr lang="ru-RU" sz="1050" b="0" dirty="0" smtClean="0"/>
                        <a:t>7.3.</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97535475"/>
                  </a:ext>
                </a:extLst>
              </a:tr>
              <a:tr h="178190">
                <a:tc>
                  <a:txBody>
                    <a:bodyPr/>
                    <a:lstStyle/>
                    <a:p>
                      <a:pPr algn="ctr"/>
                      <a:r>
                        <a:rPr lang="ru-RU" sz="1050" b="0" dirty="0" smtClean="0"/>
                        <a:t>8.</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230944">
                <a:tc>
                  <a:txBody>
                    <a:bodyPr/>
                    <a:lstStyle/>
                    <a:p>
                      <a:pPr algn="ctr"/>
                      <a:r>
                        <a:rPr lang="ru-RU" sz="1050" b="1" dirty="0" smtClean="0"/>
                        <a:t>9.</a:t>
                      </a:r>
                      <a:endParaRPr lang="ru-RU" sz="1050" b="1"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13654590"/>
                  </a:ext>
                </a:extLst>
              </a:tr>
              <a:tr h="230944">
                <a:tc>
                  <a:txBody>
                    <a:bodyPr/>
                    <a:lstStyle/>
                    <a:p>
                      <a:pPr algn="ctr"/>
                      <a:r>
                        <a:rPr lang="ru-RU" sz="1050" b="0" dirty="0" smtClean="0"/>
                        <a:t>9.1.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49323261"/>
                  </a:ext>
                </a:extLst>
              </a:tr>
              <a:tr h="230944">
                <a:tc>
                  <a:txBody>
                    <a:bodyPr/>
                    <a:lstStyle/>
                    <a:p>
                      <a:pPr algn="ctr"/>
                      <a:r>
                        <a:rPr lang="ru-RU" sz="1050" b="0" dirty="0" smtClean="0"/>
                        <a:t>9.2.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737787307"/>
                  </a:ext>
                </a:extLst>
              </a:tr>
              <a:tr h="230944">
                <a:tc>
                  <a:txBody>
                    <a:bodyPr/>
                    <a:lstStyle/>
                    <a:p>
                      <a:pPr algn="ctr"/>
                      <a:r>
                        <a:rPr lang="ru-RU" sz="1050" b="0" dirty="0" smtClean="0"/>
                        <a:t>10.</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a:t>
                      </a:r>
                      <a:r>
                        <a:rPr lang="ru-RU" sz="1050" b="1" i="0" u="none" strike="noStrike" baseline="0" dirty="0" smtClean="0">
                          <a:solidFill>
                            <a:srgbClr val="000000"/>
                          </a:solidFill>
                          <a:effectLst/>
                          <a:latin typeface="Times New Roman" panose="02020603050405020304" pitchFamily="18" charset="0"/>
                        </a:rPr>
                        <a:t> 828,5</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1 159,9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1 168,3</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565019335"/>
                  </a:ext>
                </a:extLst>
              </a:tr>
              <a:tr h="230944">
                <a:tc>
                  <a:txBody>
                    <a:bodyPr/>
                    <a:lstStyle/>
                    <a:p>
                      <a:pPr algn="ctr"/>
                      <a:r>
                        <a:rPr lang="ru-RU" sz="1050" b="0" dirty="0" smtClean="0"/>
                        <a:t>10.1..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1 228,5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a:t>
                      </a:r>
                      <a:r>
                        <a:rPr lang="ru-RU" sz="1050" b="0" i="1" u="none" strike="noStrike" baseline="0" dirty="0" smtClean="0">
                          <a:solidFill>
                            <a:srgbClr val="000000"/>
                          </a:solidFill>
                          <a:effectLst/>
                          <a:latin typeface="Times New Roman" panose="02020603050405020304" pitchFamily="18" charset="0"/>
                        </a:rPr>
                        <a:t> 159,9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a:t>
                      </a:r>
                      <a:r>
                        <a:rPr lang="ru-RU" sz="1050" b="0" i="1" u="none" strike="noStrike" baseline="0" dirty="0" smtClean="0">
                          <a:solidFill>
                            <a:srgbClr val="000000"/>
                          </a:solidFill>
                          <a:effectLst/>
                          <a:latin typeface="Times New Roman" panose="02020603050405020304" pitchFamily="18" charset="0"/>
                        </a:rPr>
                        <a:t> 168,3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56105066"/>
                  </a:ext>
                </a:extLst>
              </a:tr>
              <a:tr h="230944">
                <a:tc>
                  <a:txBody>
                    <a:bodyPr/>
                    <a:lstStyle/>
                    <a:p>
                      <a:pPr algn="ctr"/>
                      <a:r>
                        <a:rPr lang="ru-RU" sz="1050" b="0" dirty="0" smtClean="0"/>
                        <a:t>10.2.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«Улучшение жилищных условий отдельных категорий граждан"</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r>
              <a:tr h="230944">
                <a:tc>
                  <a:txBody>
                    <a:bodyPr/>
                    <a:lstStyle/>
                    <a:p>
                      <a:pPr algn="ctr"/>
                      <a:r>
                        <a:rPr lang="ru-RU" sz="1050" b="0" dirty="0" smtClean="0"/>
                        <a:t>11.</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транспортной системы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a:t>
                      </a:r>
                      <a:r>
                        <a:rPr lang="ru-RU" sz="1050" b="1" i="0" u="none" strike="noStrike" baseline="0" dirty="0" smtClean="0">
                          <a:solidFill>
                            <a:srgbClr val="000000"/>
                          </a:solidFill>
                          <a:effectLst/>
                          <a:latin typeface="Times New Roman" panose="02020603050405020304" pitchFamily="18" charset="0"/>
                        </a:rPr>
                        <a:t> 779,7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a:t>
                      </a:r>
                      <a:r>
                        <a:rPr lang="ru-RU" sz="1050" b="1" i="0" u="none" strike="noStrike" dirty="0" smtClean="0">
                          <a:solidFill>
                            <a:srgbClr val="000000"/>
                          </a:solidFill>
                          <a:effectLst/>
                          <a:latin typeface="Times New Roman" panose="02020603050405020304" pitchFamily="18" charset="0"/>
                        </a:rPr>
                        <a:t>334,6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a:t>
                      </a:r>
                      <a:r>
                        <a:rPr lang="ru-RU" sz="1050" b="1" i="0" u="none" strike="noStrike" dirty="0" smtClean="0">
                          <a:solidFill>
                            <a:srgbClr val="000000"/>
                          </a:solidFill>
                          <a:effectLst/>
                          <a:latin typeface="Times New Roman" panose="02020603050405020304" pitchFamily="18" charset="0"/>
                        </a:rPr>
                        <a:t>334,6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36564842"/>
                  </a:ext>
                </a:extLst>
              </a:tr>
              <a:tr h="230944">
                <a:tc>
                  <a:txBody>
                    <a:bodyPr/>
                    <a:lstStyle/>
                    <a:p>
                      <a:pPr algn="ctr"/>
                      <a:r>
                        <a:rPr lang="ru-RU" sz="1050" b="0" dirty="0" smtClean="0"/>
                        <a:t>11.1.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1298875"/>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11.2.</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19 713,9</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19 268,8</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a:t>
                      </a:r>
                      <a:r>
                        <a:rPr lang="ru-RU" sz="1050" b="0" i="1" u="none" strike="noStrike" kern="1200" baseline="0" dirty="0" smtClean="0">
                          <a:solidFill>
                            <a:srgbClr val="000000"/>
                          </a:solidFill>
                          <a:effectLst/>
                          <a:latin typeface="Times New Roman" panose="02020603050405020304" pitchFamily="18" charset="0"/>
                          <a:ea typeface="+mn-ea"/>
                          <a:cs typeface="+mn-cs"/>
                        </a:rPr>
                        <a:t> 268,8</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524589430"/>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«Комплексное развитие сельских территорий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4</a:t>
                      </a:r>
                      <a:r>
                        <a:rPr lang="ru-RU" sz="1050" b="1" i="0" u="none" strike="noStrike" kern="1200" baseline="0" dirty="0" smtClean="0">
                          <a:solidFill>
                            <a:srgbClr val="000000"/>
                          </a:solidFill>
                          <a:effectLst/>
                          <a:latin typeface="Times New Roman" panose="02020603050405020304" pitchFamily="18" charset="0"/>
                          <a:ea typeface="+mn-ea"/>
                          <a:cs typeface="+mn-cs"/>
                        </a:rPr>
                        <a:t> 219,9</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7 </a:t>
                      </a:r>
                      <a:r>
                        <a:rPr lang="ru-RU" sz="1050" b="1" i="0" u="none" strike="noStrike" kern="1200" dirty="0" smtClean="0">
                          <a:solidFill>
                            <a:srgbClr val="000000"/>
                          </a:solidFill>
                          <a:effectLst/>
                          <a:latin typeface="Times New Roman" panose="02020603050405020304" pitchFamily="18" charset="0"/>
                          <a:ea typeface="+mn-ea"/>
                          <a:cs typeface="+mn-cs"/>
                        </a:rPr>
                        <a:t>676,4</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12.1.</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«Создание условий для обеспечения доступным и комфортным жильем сельского населения»</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4</a:t>
                      </a:r>
                      <a:r>
                        <a:rPr lang="ru-RU" sz="1050" b="0" i="1" u="none" strike="noStrike" kern="1200" baseline="0" dirty="0" smtClean="0">
                          <a:solidFill>
                            <a:srgbClr val="000000"/>
                          </a:solidFill>
                          <a:effectLst/>
                          <a:latin typeface="Times New Roman" panose="02020603050405020304" pitchFamily="18" charset="0"/>
                          <a:ea typeface="+mn-ea"/>
                          <a:cs typeface="+mn-cs"/>
                        </a:rPr>
                        <a:t> 219,9</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7 </a:t>
                      </a:r>
                      <a:r>
                        <a:rPr lang="ru-RU" sz="1050" b="0" i="1" u="none" strike="noStrike" kern="1200" dirty="0" smtClean="0">
                          <a:solidFill>
                            <a:srgbClr val="000000"/>
                          </a:solidFill>
                          <a:effectLst/>
                          <a:latin typeface="Times New Roman" panose="02020603050405020304" pitchFamily="18" charset="0"/>
                          <a:ea typeface="+mn-ea"/>
                          <a:cs typeface="+mn-cs"/>
                        </a:rPr>
                        <a:t>676,4</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bl>
          </a:graphicData>
        </a:graphic>
      </p:graphicFrame>
    </p:spTree>
    <p:extLst>
      <p:ext uri="{BB962C8B-B14F-4D97-AF65-F5344CB8AC3E}">
        <p14:creationId xmlns="" xmlns:p14="http://schemas.microsoft.com/office/powerpoint/2010/main" val="2226758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75" y="300940"/>
            <a:ext cx="10972800" cy="695351"/>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районного бюджета, переданные бюджетным и автономным учреждениям на выполнение муниципального задания на 2020-2022 годы</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112523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393539" y="1250066"/>
          <a:ext cx="5301205" cy="4896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6238754" y="1469985"/>
          <a:ext cx="5729468" cy="4409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Муниципальный долг Тамбовского района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821803"/>
            <a:ext cx="1252266"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173620" y="1388962"/>
          <a:ext cx="5798917" cy="461829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76446" y="1030147"/>
            <a:ext cx="2963119" cy="369332"/>
          </a:xfrm>
          <a:prstGeom prst="rect">
            <a:avLst/>
          </a:prstGeom>
          <a:noFill/>
        </p:spPr>
        <p:txBody>
          <a:bodyPr wrap="square" rtlCol="0">
            <a:spAutoFit/>
          </a:bodyPr>
          <a:lstStyle/>
          <a:p>
            <a:r>
              <a:rPr lang="ru-RU" b="1" dirty="0" smtClean="0"/>
              <a:t>Долговая нагрузка</a:t>
            </a:r>
            <a:endParaRPr lang="ru-RU" b="1" dirty="0"/>
          </a:p>
        </p:txBody>
      </p:sp>
      <p:sp>
        <p:nvSpPr>
          <p:cNvPr id="12" name="TextBox 11"/>
          <p:cNvSpPr txBox="1"/>
          <p:nvPr/>
        </p:nvSpPr>
        <p:spPr>
          <a:xfrm>
            <a:off x="7812911" y="972274"/>
            <a:ext cx="3055717" cy="646331"/>
          </a:xfrm>
          <a:prstGeom prst="rect">
            <a:avLst/>
          </a:prstGeom>
          <a:noFill/>
        </p:spPr>
        <p:txBody>
          <a:bodyPr wrap="square" rtlCol="0">
            <a:spAutoFit/>
          </a:bodyPr>
          <a:lstStyle/>
          <a:p>
            <a:r>
              <a:rPr lang="ru-RU" b="1" dirty="0" smtClean="0"/>
              <a:t>Расходы на обслуживание муниципального долга</a:t>
            </a:r>
            <a:endParaRPr lang="ru-RU" b="1" dirty="0"/>
          </a:p>
        </p:txBody>
      </p:sp>
      <p:graphicFrame>
        <p:nvGraphicFramePr>
          <p:cNvPr id="13" name="Диаграмма 12"/>
          <p:cNvGraphicFramePr/>
          <p:nvPr/>
        </p:nvGraphicFramePr>
        <p:xfrm>
          <a:off x="6146156" y="1539433"/>
          <a:ext cx="5706319" cy="4201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0"/>
            <a:ext cx="10972800" cy="93754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Верхний предел муниципального внутреннего долга Тамбовского района на 01 января 2021 года и на 01 января 20222 и 2023 годов</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44205" y="114838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75263" y="10287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8" name="Стрелка вправо 7"/>
          <p:cNvSpPr/>
          <p:nvPr/>
        </p:nvSpPr>
        <p:spPr>
          <a:xfrm>
            <a:off x="2986268" y="1967696"/>
            <a:ext cx="7048983" cy="369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39970" y="36460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851949" y="2986268"/>
            <a:ext cx="2025570" cy="1608881"/>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01.01.2021</a:t>
            </a:r>
            <a:endParaRPr lang="ru-RU" dirty="0">
              <a:solidFill>
                <a:schemeClr val="tx1"/>
              </a:solidFill>
            </a:endParaRPr>
          </a:p>
        </p:txBody>
      </p:sp>
      <p:sp>
        <p:nvSpPr>
          <p:cNvPr id="13" name="Скругленный прямоугольник 12"/>
          <p:cNvSpPr/>
          <p:nvPr/>
        </p:nvSpPr>
        <p:spPr>
          <a:xfrm>
            <a:off x="4514128" y="3032567"/>
            <a:ext cx="2071868" cy="1551009"/>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01.01.2022</a:t>
            </a:r>
            <a:endParaRPr lang="ru-RU" dirty="0"/>
          </a:p>
        </p:txBody>
      </p:sp>
      <p:sp>
        <p:nvSpPr>
          <p:cNvPr id="14" name="Скругленный прямоугольник 13"/>
          <p:cNvSpPr/>
          <p:nvPr/>
        </p:nvSpPr>
        <p:spPr>
          <a:xfrm>
            <a:off x="7176304" y="3044142"/>
            <a:ext cx="1875099" cy="1516283"/>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01.01.2023</a:t>
            </a:r>
            <a:endParaRPr lang="ru-RU" dirty="0"/>
          </a:p>
        </p:txBody>
      </p:sp>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normAutofit/>
          </a:bodyPr>
          <a:lstStyle/>
          <a:p>
            <a:pPr algn="ctr"/>
            <a:r>
              <a:rPr lang="ru-RU" sz="3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Контактная информация и обратная связь</a:t>
            </a:r>
            <a:endParaRPr lang="ru-RU" sz="3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ctr">
              <a:buNone/>
            </a:pPr>
            <a:r>
              <a:rPr lang="ru-RU" b="1" dirty="0" smtClean="0">
                <a:latin typeface="+mn-lt"/>
              </a:rPr>
              <a:t>Финансовое управление администрации Тамбовского района</a:t>
            </a:r>
          </a:p>
          <a:p>
            <a:pPr algn="ctr">
              <a:buNone/>
            </a:pPr>
            <a:r>
              <a:rPr lang="ru-RU" sz="1600" b="1" dirty="0" smtClean="0"/>
              <a:t>Размещение на официальном сайта в сети интернет администрации Тамбовского района</a:t>
            </a:r>
          </a:p>
          <a:p>
            <a:pPr algn="ctr">
              <a:buNone/>
            </a:pPr>
            <a:r>
              <a:rPr lang="en-US" sz="1600" dirty="0" smtClean="0">
                <a:hlinkClick r:id="rId2"/>
              </a:rPr>
              <a:t>http://xn--80ac6arg.xn--p1ai/byudzhet-dlya-grazhdan.html</a:t>
            </a:r>
            <a:endParaRPr lang="ru-RU" sz="1600" dirty="0" smtClean="0"/>
          </a:p>
          <a:p>
            <a:pPr algn="ctr">
              <a:buNone/>
            </a:pPr>
            <a:r>
              <a:rPr lang="ru-RU" sz="1600" b="1" dirty="0" smtClean="0">
                <a:latin typeface="+mn-lt"/>
              </a:rPr>
              <a:t>Исполнитель: </a:t>
            </a:r>
            <a:r>
              <a:rPr lang="ru-RU" sz="1600" b="1" dirty="0" err="1" smtClean="0">
                <a:latin typeface="+mn-lt"/>
              </a:rPr>
              <a:t>Журко</a:t>
            </a:r>
            <a:r>
              <a:rPr lang="ru-RU" sz="1600" b="1" dirty="0" smtClean="0">
                <a:latin typeface="+mn-lt"/>
              </a:rPr>
              <a:t> Ольга Анатольевна</a:t>
            </a:r>
          </a:p>
          <a:p>
            <a:pPr algn="ctr">
              <a:buNone/>
            </a:pPr>
            <a:endParaRPr lang="ru-RU" sz="1600" b="1" dirty="0" smtClean="0"/>
          </a:p>
          <a:p>
            <a:pPr algn="just">
              <a:buNone/>
            </a:pPr>
            <a:r>
              <a:rPr lang="ru-RU" sz="1600" b="1" dirty="0" smtClean="0">
                <a:latin typeface="+mn-lt"/>
              </a:rPr>
              <a:t>Адрес: 676950, Амурская область, Тамбовский район, с.Тамбовка, ул.Ленинская,90</a:t>
            </a:r>
          </a:p>
          <a:p>
            <a:pPr algn="just">
              <a:buNone/>
            </a:pPr>
            <a:r>
              <a:rPr lang="ru-RU" sz="1600" b="1" dirty="0" smtClean="0"/>
              <a:t>Телефон: (41638) 21-2-31; 21-0-92</a:t>
            </a:r>
          </a:p>
          <a:p>
            <a:pPr algn="just">
              <a:buNone/>
            </a:pPr>
            <a:r>
              <a:rPr lang="ru-RU" sz="1600" b="1" dirty="0" smtClean="0">
                <a:latin typeface="+mn-lt"/>
              </a:rPr>
              <a:t>Факс: (41638) 21-0-92</a:t>
            </a:r>
          </a:p>
          <a:p>
            <a:pPr algn="just">
              <a:buNone/>
            </a:pPr>
            <a:r>
              <a:rPr lang="ru-RU" sz="1600" b="1" dirty="0" smtClean="0"/>
              <a:t>Режим работы:</a:t>
            </a:r>
          </a:p>
          <a:p>
            <a:pPr algn="just">
              <a:buNone/>
            </a:pPr>
            <a:r>
              <a:rPr lang="ru-RU" sz="1600" b="1" dirty="0" smtClean="0">
                <a:latin typeface="+mn-lt"/>
              </a:rPr>
              <a:t>Понедельник – пятница с 8:00 до 16:15</a:t>
            </a:r>
          </a:p>
          <a:p>
            <a:pPr algn="just">
              <a:buNone/>
            </a:pPr>
            <a:r>
              <a:rPr lang="ru-RU" sz="1600" b="1" dirty="0" smtClean="0"/>
              <a:t>Перерыв с 12:00 до 13:00</a:t>
            </a:r>
          </a:p>
          <a:p>
            <a:pPr algn="just">
              <a:buNone/>
            </a:pPr>
            <a:r>
              <a:rPr lang="ru-RU" sz="1600" b="1" dirty="0" smtClean="0">
                <a:latin typeface="+mn-lt"/>
              </a:rPr>
              <a:t>Выходные дни: суббота, воскресенье</a:t>
            </a:r>
          </a:p>
        </p:txBody>
      </p:sp>
      <p:cxnSp>
        <p:nvCxnSpPr>
          <p:cNvPr id="6" name="Прямая соединительная линия 5"/>
          <p:cNvCxnSpPr/>
          <p:nvPr/>
        </p:nvCxnSpPr>
        <p:spPr>
          <a:xfrm>
            <a:off x="8752114" y="947707"/>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67355" y="105579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 xmlns:p14="http://schemas.microsoft.com/office/powerpoint/2010/main"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 xmlns:p14="http://schemas.microsoft.com/office/powerpoint/2010/main"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10370</TotalTime>
  <Words>3714</Words>
  <Application>Microsoft Office PowerPoint</Application>
  <PresentationFormat>Произвольный</PresentationFormat>
  <Paragraphs>696</Paragraphs>
  <Slides>41</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41</vt:i4>
      </vt:variant>
    </vt:vector>
  </HeadingPairs>
  <TitlesOfParts>
    <vt:vector size="43"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2020 - 2022 годы Бюджетная политика: </vt:lpstr>
      <vt:lpstr>Налоговая политика:</vt:lpstr>
      <vt:lpstr>Доходы бюджета</vt:lpstr>
      <vt:lpstr>                           Структура доходов районного бюджета в  2019-2022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2013 года</vt:lpstr>
      <vt:lpstr>Информация о динамике собственных доходов  Тамбовского района с 2013 года</vt:lpstr>
      <vt:lpstr>Слайд 18</vt:lpstr>
      <vt:lpstr>Объёмы поступлений налоговых доходов на 2019 - 2022 годы</vt:lpstr>
      <vt:lpstr>Объёмы поступлений неналоговых доходов на 2019 - 2022 годы</vt:lpstr>
      <vt:lpstr>Основные налоговые доходы районного бюджета</vt:lpstr>
      <vt:lpstr>Структура доходов районного бюджета на 2020 год и плановый период 2021 и 2022 годов (по долям)</vt:lpstr>
      <vt:lpstr>Слайд 23</vt:lpstr>
      <vt:lpstr>Динамика расходов районного бюджета</vt:lpstr>
      <vt:lpstr>Структура расходов районного бюджета в 2020-2022 годах по разделам классификации  расходов бюджета</vt:lpstr>
      <vt:lpstr>Структура расходов районного бюджета на 2020 год  по разделам классификации расходов бюджетов (тыс.руб.)</vt:lpstr>
      <vt:lpstr>Расходы на социально-культурную сферу в общем  объеме расходов</vt:lpstr>
      <vt:lpstr>Расходы на социально-культурную сферу в 2020 году</vt:lpstr>
      <vt:lpstr>Распределение бюджетных ассигнований дорожного фонда Тамбовского района на 2020 год</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2019-2022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2020 год</vt:lpstr>
      <vt:lpstr>Распределение ассигнований районного бюджета на 2020-2022 годы  в разрезе муниципальных программ и подпрограмм</vt:lpstr>
      <vt:lpstr>Слайд 37</vt:lpstr>
      <vt:lpstr>Расходы районного бюджета, переданные бюджетным и автономным учреждениям на выполнение муниципального задания на 2020-2022 годы</vt:lpstr>
      <vt:lpstr>Муниципальный долг Тамбовского района</vt:lpstr>
      <vt:lpstr>Верхний предел муниципального внутреннего долга Тамбовского района на 01 января 2021 года и на 01 января 20222 и 2023 годов</vt:lpstr>
      <vt:lpstr>Контактная информация и обратная связь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1168</cp:revision>
  <cp:lastPrinted>2018-10-18T22:33:50Z</cp:lastPrinted>
  <dcterms:created xsi:type="dcterms:W3CDTF">2016-10-20T03:59:01Z</dcterms:created>
  <dcterms:modified xsi:type="dcterms:W3CDTF">2019-12-25T02:37:24Z</dcterms:modified>
</cp:coreProperties>
</file>