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charts/chart7.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charts/chart1.xml" ContentType="application/vnd.openxmlformats-officedocument.drawingml.chart+xml"/>
  <Override PartName="/ppt/notesSlides/notesSlide5.xml" ContentType="application/vnd.openxmlformats-officedocument.presentationml.notesSlide+xml"/>
  <Override PartName="/ppt/diagrams/drawing5.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diagrams/layout6.xml" ContentType="application/vnd.openxmlformats-officedocument.drawingml.diagram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6.xml" ContentType="application/vnd.openxmlformats-officedocument.drawingml.chart+xml"/>
  <Override PartName="/ppt/charts/chart10.xml" ContentType="application/vnd.openxmlformats-officedocument.drawingml.chart+xml"/>
  <Override PartName="/ppt/diagrams/data5.xml" ContentType="application/vnd.openxmlformats-officedocument.drawingml.diagramData+xml"/>
  <Override PartName="/ppt/diagrams/data3.xml" ContentType="application/vnd.openxmlformats-officedocument.drawingml.diagramData+xml"/>
  <Override PartName="/ppt/charts/chart4.xml" ContentType="application/vnd.openxmlformats-officedocument.drawingml.chart+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diagrams/layout3.xml" ContentType="application/vnd.openxmlformats-officedocument.drawingml.diagramLayout+xml"/>
  <Override PartName="/ppt/diagrams/data4.xml" ContentType="application/vnd.openxmlformats-officedocument.drawingml.diagramData+xml"/>
  <Override PartName="/ppt/charts/chart5.xml" ContentType="application/vnd.openxmlformats-officedocument.drawingml.chart+xml"/>
  <Override PartName="/ppt/diagrams/colors6.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 id="2147483795" r:id="rId2"/>
  </p:sldMasterIdLst>
  <p:notesMasterIdLst>
    <p:notesMasterId r:id="rId44"/>
  </p:notesMasterIdLst>
  <p:sldIdLst>
    <p:sldId id="274" r:id="rId3"/>
    <p:sldId id="257" r:id="rId4"/>
    <p:sldId id="259" r:id="rId5"/>
    <p:sldId id="279" r:id="rId6"/>
    <p:sldId id="281" r:id="rId7"/>
    <p:sldId id="282" r:id="rId8"/>
    <p:sldId id="290" r:id="rId9"/>
    <p:sldId id="289" r:id="rId10"/>
    <p:sldId id="369" r:id="rId11"/>
    <p:sldId id="361" r:id="rId12"/>
    <p:sldId id="322" r:id="rId13"/>
    <p:sldId id="306" r:id="rId14"/>
    <p:sldId id="305" r:id="rId15"/>
    <p:sldId id="362" r:id="rId16"/>
    <p:sldId id="261" r:id="rId17"/>
    <p:sldId id="299" r:id="rId18"/>
    <p:sldId id="300" r:id="rId19"/>
    <p:sldId id="360" r:id="rId20"/>
    <p:sldId id="291" r:id="rId21"/>
    <p:sldId id="292" r:id="rId22"/>
    <p:sldId id="295" r:id="rId23"/>
    <p:sldId id="277" r:id="rId24"/>
    <p:sldId id="364" r:id="rId25"/>
    <p:sldId id="367" r:id="rId26"/>
    <p:sldId id="296" r:id="rId27"/>
    <p:sldId id="293" r:id="rId28"/>
    <p:sldId id="270" r:id="rId29"/>
    <p:sldId id="368" r:id="rId30"/>
    <p:sldId id="359" r:id="rId31"/>
    <p:sldId id="309" r:id="rId32"/>
    <p:sldId id="310" r:id="rId33"/>
    <p:sldId id="308" r:id="rId34"/>
    <p:sldId id="370" r:id="rId35"/>
    <p:sldId id="286" r:id="rId36"/>
    <p:sldId id="307" r:id="rId37"/>
    <p:sldId id="332" r:id="rId38"/>
    <p:sldId id="334" r:id="rId39"/>
    <p:sldId id="371" r:id="rId40"/>
    <p:sldId id="372" r:id="rId41"/>
    <p:sldId id="373" r:id="rId42"/>
    <p:sldId id="374" r:id="rId43"/>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4EEC8E"/>
    <a:srgbClr val="7EEA60"/>
    <a:srgbClr val="6699FF"/>
    <a:srgbClr val="66CCFF"/>
    <a:srgbClr val="CCFFFF"/>
    <a:srgbClr val="D1FBA7"/>
    <a:srgbClr val="FFFFCC"/>
    <a:srgbClr val="F6ACF8"/>
    <a:srgbClr val="F96F49"/>
    <a:srgbClr val="EF927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76" autoAdjust="0"/>
    <p:restoredTop sz="94660"/>
  </p:normalViewPr>
  <p:slideViewPr>
    <p:cSldViewPr snapToGrid="0">
      <p:cViewPr varScale="1">
        <p:scale>
          <a:sx n="82" d="100"/>
          <a:sy n="82" d="100"/>
        </p:scale>
        <p:origin x="-96" y="-53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2.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ru-RU"/>
  <c:chart>
    <c:view3D>
      <c:perspective val="30"/>
    </c:view3D>
    <c:plotArea>
      <c:layout/>
      <c:bar3DChart>
        <c:barDir val="col"/>
        <c:grouping val="standard"/>
        <c:ser>
          <c:idx val="0"/>
          <c:order val="0"/>
          <c:tx>
            <c:strRef>
              <c:f>Лист1!$A$3</c:f>
              <c:strCache>
                <c:ptCount val="1"/>
                <c:pt idx="0">
                  <c:v>налоговые и неналоговые доходы</c:v>
                </c:pt>
              </c:strCache>
            </c:strRef>
          </c:tx>
          <c:cat>
            <c:strRef>
              <c:f>Лист1!$B$2:$E$2</c:f>
              <c:strCache>
                <c:ptCount val="4"/>
                <c:pt idx="0">
                  <c:v>2019 ожидаемое</c:v>
                </c:pt>
                <c:pt idx="1">
                  <c:v>2020</c:v>
                </c:pt>
                <c:pt idx="2">
                  <c:v>2021</c:v>
                </c:pt>
                <c:pt idx="3">
                  <c:v>2022</c:v>
                </c:pt>
              </c:strCache>
            </c:strRef>
          </c:cat>
          <c:val>
            <c:numRef>
              <c:f>Лист1!$B$3:$E$3</c:f>
              <c:numCache>
                <c:formatCode>General</c:formatCode>
                <c:ptCount val="4"/>
                <c:pt idx="0">
                  <c:v>196194</c:v>
                </c:pt>
                <c:pt idx="1">
                  <c:v>188022</c:v>
                </c:pt>
                <c:pt idx="2">
                  <c:v>191878</c:v>
                </c:pt>
                <c:pt idx="3">
                  <c:v>199826</c:v>
                </c:pt>
              </c:numCache>
            </c:numRef>
          </c:val>
        </c:ser>
        <c:ser>
          <c:idx val="1"/>
          <c:order val="1"/>
          <c:tx>
            <c:strRef>
              <c:f>Лист1!$A$4</c:f>
              <c:strCache>
                <c:ptCount val="1"/>
                <c:pt idx="0">
                  <c:v>безвозмездные поступления</c:v>
                </c:pt>
              </c:strCache>
            </c:strRef>
          </c:tx>
          <c:cat>
            <c:strRef>
              <c:f>Лист1!$B$2:$E$2</c:f>
              <c:strCache>
                <c:ptCount val="4"/>
                <c:pt idx="0">
                  <c:v>2019 ожидаемое</c:v>
                </c:pt>
                <c:pt idx="1">
                  <c:v>2020</c:v>
                </c:pt>
                <c:pt idx="2">
                  <c:v>2021</c:v>
                </c:pt>
                <c:pt idx="3">
                  <c:v>2022</c:v>
                </c:pt>
              </c:strCache>
            </c:strRef>
          </c:cat>
          <c:val>
            <c:numRef>
              <c:f>Лист1!$B$4:$E$4</c:f>
              <c:numCache>
                <c:formatCode>General</c:formatCode>
                <c:ptCount val="4"/>
                <c:pt idx="0">
                  <c:v>715939</c:v>
                </c:pt>
                <c:pt idx="1">
                  <c:v>717938</c:v>
                </c:pt>
                <c:pt idx="2">
                  <c:v>737333</c:v>
                </c:pt>
                <c:pt idx="3">
                  <c:v>760776</c:v>
                </c:pt>
              </c:numCache>
            </c:numRef>
          </c:val>
        </c:ser>
        <c:shape val="cylinder"/>
        <c:axId val="64538496"/>
        <c:axId val="64540032"/>
        <c:axId val="64541568"/>
      </c:bar3DChart>
      <c:catAx>
        <c:axId val="64538496"/>
        <c:scaling>
          <c:orientation val="minMax"/>
        </c:scaling>
        <c:axPos val="b"/>
        <c:tickLblPos val="nextTo"/>
        <c:crossAx val="64540032"/>
        <c:crosses val="autoZero"/>
        <c:auto val="1"/>
        <c:lblAlgn val="ctr"/>
        <c:lblOffset val="100"/>
      </c:catAx>
      <c:valAx>
        <c:axId val="64540032"/>
        <c:scaling>
          <c:orientation val="minMax"/>
        </c:scaling>
        <c:axPos val="l"/>
        <c:majorGridlines/>
        <c:numFmt formatCode="General" sourceLinked="1"/>
        <c:tickLblPos val="nextTo"/>
        <c:crossAx val="64538496"/>
        <c:crosses val="autoZero"/>
        <c:crossBetween val="between"/>
      </c:valAx>
      <c:serAx>
        <c:axId val="64541568"/>
        <c:scaling>
          <c:orientation val="minMax"/>
        </c:scaling>
        <c:axPos val="b"/>
        <c:tickLblPos val="nextTo"/>
        <c:crossAx val="64540032"/>
        <c:crosses val="autoZero"/>
      </c:serAx>
    </c:plotArea>
    <c:legend>
      <c:legendPos val="r"/>
      <c:layout/>
    </c:legend>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hart>
    <c:title>
      <c:layout/>
    </c:title>
    <c:view3D>
      <c:rotX val="30"/>
      <c:perspective val="30"/>
    </c:view3D>
    <c:plotArea>
      <c:layout/>
      <c:pie3DChart>
        <c:varyColors val="1"/>
        <c:ser>
          <c:idx val="0"/>
          <c:order val="0"/>
          <c:tx>
            <c:strRef>
              <c:f>Лист1!$C$1</c:f>
              <c:strCache>
                <c:ptCount val="1"/>
                <c:pt idx="0">
                  <c:v>2020 год</c:v>
                </c:pt>
              </c:strCache>
            </c:strRef>
          </c:tx>
          <c:dLbls>
            <c:dLbl>
              <c:idx val="0"/>
              <c:layout>
                <c:manualLayout>
                  <c:x val="-3.492054661645555E-2"/>
                  <c:y val="-2.8652742568351274E-2"/>
                </c:manualLayout>
              </c:layout>
              <c:showVal val="1"/>
            </c:dLbl>
            <c:dLbl>
              <c:idx val="4"/>
              <c:layout>
                <c:manualLayout>
                  <c:x val="-6.6635760203887558E-3"/>
                  <c:y val="-2.532754839878866E-2"/>
                </c:manualLayout>
              </c:layout>
              <c:showVal val="1"/>
            </c:dLbl>
            <c:dLbl>
              <c:idx val="5"/>
              <c:layout>
                <c:manualLayout>
                  <c:x val="-0.17742520636007458"/>
                  <c:y val="-5.1844955208362013E-2"/>
                </c:manualLayout>
              </c:layout>
              <c:showVal val="1"/>
            </c:dLbl>
            <c:dLbl>
              <c:idx val="6"/>
              <c:layout>
                <c:manualLayout>
                  <c:x val="-1.2766746547985852E-4"/>
                  <c:y val="-1.7858933280409092E-2"/>
                </c:manualLayout>
              </c:layout>
              <c:showVal val="1"/>
            </c:dLbl>
            <c:showVal val="1"/>
            <c:showLeaderLines val="1"/>
          </c:dLbls>
          <c:cat>
            <c:strRef>
              <c:f>Лист1!$B$2:$B$14</c:f>
              <c:strCache>
                <c:ptCount val="13"/>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образование</c:v>
                </c:pt>
                <c:pt idx="6">
                  <c:v>культура</c:v>
                </c:pt>
                <c:pt idx="7">
                  <c:v>здравоохранение</c:v>
                </c:pt>
                <c:pt idx="8">
                  <c:v>социальная политика</c:v>
                </c:pt>
                <c:pt idx="9">
                  <c:v>физическая культура и спорт</c:v>
                </c:pt>
                <c:pt idx="10">
                  <c:v>средства массовой информации</c:v>
                </c:pt>
                <c:pt idx="11">
                  <c:v>обслуживание муниципального долга</c:v>
                </c:pt>
                <c:pt idx="12">
                  <c:v>межбюджетные трансферты</c:v>
                </c:pt>
              </c:strCache>
            </c:strRef>
          </c:cat>
          <c:val>
            <c:numRef>
              <c:f>Лист1!$C$2:$C$14</c:f>
              <c:numCache>
                <c:formatCode>General</c:formatCode>
                <c:ptCount val="13"/>
                <c:pt idx="0">
                  <c:v>99369</c:v>
                </c:pt>
                <c:pt idx="1">
                  <c:v>40</c:v>
                </c:pt>
                <c:pt idx="2">
                  <c:v>2634</c:v>
                </c:pt>
                <c:pt idx="3">
                  <c:v>25878</c:v>
                </c:pt>
                <c:pt idx="4">
                  <c:v>54996</c:v>
                </c:pt>
                <c:pt idx="5">
                  <c:v>565606</c:v>
                </c:pt>
                <c:pt idx="6">
                  <c:v>85599</c:v>
                </c:pt>
                <c:pt idx="7">
                  <c:v>636</c:v>
                </c:pt>
                <c:pt idx="8">
                  <c:v>37549</c:v>
                </c:pt>
                <c:pt idx="9">
                  <c:v>12602</c:v>
                </c:pt>
                <c:pt idx="10">
                  <c:v>1000</c:v>
                </c:pt>
                <c:pt idx="11">
                  <c:v>840</c:v>
                </c:pt>
                <c:pt idx="12">
                  <c:v>19211</c:v>
                </c:pt>
              </c:numCache>
            </c:numRef>
          </c:val>
        </c:ser>
      </c:pie3DChart>
    </c:plotArea>
    <c:legend>
      <c:legendPos val="r"/>
      <c:layout>
        <c:manualLayout>
          <c:xMode val="edge"/>
          <c:yMode val="edge"/>
          <c:x val="0.64166666666666672"/>
          <c:y val="4.6250000000000006E-2"/>
          <c:w val="0.3416666666666669"/>
          <c:h val="0.90275444736074661"/>
        </c:manualLayout>
      </c:layout>
    </c:legend>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1.7104973368326525E-2"/>
          <c:y val="3.361344537815144E-4"/>
          <c:w val="0.66731336964444854"/>
          <c:h val="0.99966386554621778"/>
        </c:manualLayout>
      </c:layout>
      <c:ofPieChart>
        <c:ofPieType val="pie"/>
        <c:varyColors val="1"/>
        <c:gapWidth val="90"/>
        <c:secondPieSize val="42"/>
        <c:serLines/>
      </c:ofPieChart>
    </c:plotArea>
    <c:legend>
      <c:legendPos val="r"/>
      <c:layout>
        <c:manualLayout>
          <c:xMode val="edge"/>
          <c:yMode val="edge"/>
          <c:x val="0.71548180496304492"/>
          <c:y val="4.5807299297671834E-2"/>
          <c:w val="0.26365037891366316"/>
          <c:h val="0.37616621451730331"/>
        </c:manualLayout>
      </c:layout>
      <c:txPr>
        <a:bodyPr/>
        <a:lstStyle/>
        <a:p>
          <a:pPr>
            <a:defRPr sz="1400" b="0" i="0">
              <a:solidFill>
                <a:schemeClr val="accent3">
                  <a:lumMod val="50000"/>
                </a:schemeClr>
              </a:solidFill>
              <a:latin typeface="Palatino Linotype" panose="02040502050505030304" pitchFamily="18" charset="0"/>
            </a:defRPr>
          </a:pPr>
          <a:endParaRPr lang="ru-RU"/>
        </a:p>
      </c:txPr>
    </c:legend>
    <c:plotVisOnly val="1"/>
    <c:dispBlanksAs val="zero"/>
  </c:chart>
  <c:txPr>
    <a:bodyPr/>
    <a:lstStyle/>
    <a:p>
      <a:pPr>
        <a:defRPr sz="1800"/>
      </a:pPr>
      <a:endParaRPr lang="ru-RU"/>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chart>
    <c:title>
      <c:layout/>
    </c:title>
    <c:plotArea>
      <c:layout/>
      <c:ofPieChart>
        <c:ofPieType val="bar"/>
        <c:varyColors val="1"/>
        <c:ser>
          <c:idx val="0"/>
          <c:order val="0"/>
          <c:tx>
            <c:strRef>
              <c:f>Лист2!$C$1</c:f>
              <c:strCache>
                <c:ptCount val="1"/>
                <c:pt idx="0">
                  <c:v>2020 год</c:v>
                </c:pt>
              </c:strCache>
            </c:strRef>
          </c:tx>
          <c:dLbls>
            <c:dLbl>
              <c:idx val="0"/>
              <c:layout>
                <c:manualLayout>
                  <c:x val="-1.3681063293540902E-3"/>
                  <c:y val="-3.3034939986857754E-3"/>
                </c:manualLayout>
              </c:layout>
              <c:showVal val="1"/>
            </c:dLbl>
            <c:dLbl>
              <c:idx val="1"/>
              <c:layout>
                <c:manualLayout>
                  <c:x val="-1.0757125529651383E-2"/>
                  <c:y val="-2.1303633100796141E-2"/>
                </c:manualLayout>
              </c:layout>
              <c:showVal val="1"/>
            </c:dLbl>
            <c:dLbl>
              <c:idx val="5"/>
              <c:layout>
                <c:manualLayout>
                  <c:x val="-6.6539656137179926E-4"/>
                  <c:y val="-5.7977324907029814E-4"/>
                </c:manualLayout>
              </c:layout>
              <c:showVal val="1"/>
            </c:dLbl>
            <c:showVal val="1"/>
            <c:showLeaderLines val="1"/>
          </c:dLbls>
          <c:cat>
            <c:strRef>
              <c:f>Лист2!$B$2:$B$6</c:f>
              <c:strCache>
                <c:ptCount val="5"/>
                <c:pt idx="0">
                  <c:v>образование</c:v>
                </c:pt>
                <c:pt idx="1">
                  <c:v>культура</c:v>
                </c:pt>
                <c:pt idx="2">
                  <c:v>здравоохранение</c:v>
                </c:pt>
                <c:pt idx="3">
                  <c:v>социальная политика</c:v>
                </c:pt>
                <c:pt idx="4">
                  <c:v>физическая культура и спорт</c:v>
                </c:pt>
              </c:strCache>
            </c:strRef>
          </c:cat>
          <c:val>
            <c:numRef>
              <c:f>Лист2!$C$2:$C$6</c:f>
              <c:numCache>
                <c:formatCode>General</c:formatCode>
                <c:ptCount val="5"/>
                <c:pt idx="0">
                  <c:v>565605</c:v>
                </c:pt>
                <c:pt idx="1">
                  <c:v>85599</c:v>
                </c:pt>
                <c:pt idx="2">
                  <c:v>636</c:v>
                </c:pt>
                <c:pt idx="3">
                  <c:v>37549</c:v>
                </c:pt>
                <c:pt idx="4">
                  <c:v>12602</c:v>
                </c:pt>
              </c:numCache>
            </c:numRef>
          </c:val>
        </c:ser>
        <c:gapWidth val="100"/>
        <c:secondPieSize val="75"/>
        <c:serLines/>
      </c:ofPieChart>
    </c:plotArea>
    <c:legend>
      <c:legendPos val="r"/>
      <c:layout/>
    </c:legend>
    <c:plotVisOnly val="1"/>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ru-RU"/>
  <c:style val="32"/>
  <c:chart>
    <c:plotArea>
      <c:layout/>
      <c:barChart>
        <c:barDir val="col"/>
        <c:grouping val="clustered"/>
        <c:ser>
          <c:idx val="0"/>
          <c:order val="0"/>
          <c:dLbls>
            <c:showVal val="1"/>
          </c:dLbls>
          <c:cat>
            <c:strRef>
              <c:f>Лист1!$B$2:$F$2</c:f>
              <c:strCache>
                <c:ptCount val="5"/>
                <c:pt idx="0">
                  <c:v>2018 год факт</c:v>
                </c:pt>
                <c:pt idx="1">
                  <c:v>2019 год план</c:v>
                </c:pt>
                <c:pt idx="2">
                  <c:v>2020 год</c:v>
                </c:pt>
                <c:pt idx="3">
                  <c:v>2021 год</c:v>
                </c:pt>
                <c:pt idx="4">
                  <c:v>2022 год</c:v>
                </c:pt>
              </c:strCache>
            </c:strRef>
          </c:cat>
          <c:val>
            <c:numRef>
              <c:f>Лист1!$B$3:$F$3</c:f>
              <c:numCache>
                <c:formatCode>General</c:formatCode>
                <c:ptCount val="5"/>
                <c:pt idx="0">
                  <c:v>435949</c:v>
                </c:pt>
                <c:pt idx="1">
                  <c:v>555766</c:v>
                </c:pt>
                <c:pt idx="2">
                  <c:v>439943</c:v>
                </c:pt>
                <c:pt idx="3">
                  <c:v>447270</c:v>
                </c:pt>
                <c:pt idx="4">
                  <c:v>451811</c:v>
                </c:pt>
              </c:numCache>
            </c:numRef>
          </c:val>
        </c:ser>
        <c:axId val="71781760"/>
        <c:axId val="71697536"/>
      </c:barChart>
      <c:catAx>
        <c:axId val="71781760"/>
        <c:scaling>
          <c:orientation val="minMax"/>
        </c:scaling>
        <c:axPos val="b"/>
        <c:tickLblPos val="nextTo"/>
        <c:crossAx val="71697536"/>
        <c:crosses val="autoZero"/>
        <c:auto val="1"/>
        <c:lblAlgn val="ctr"/>
        <c:lblOffset val="100"/>
      </c:catAx>
      <c:valAx>
        <c:axId val="71697536"/>
        <c:scaling>
          <c:orientation val="minMax"/>
        </c:scaling>
        <c:axPos val="l"/>
        <c:majorGridlines/>
        <c:numFmt formatCode="General" sourceLinked="1"/>
        <c:tickLblPos val="nextTo"/>
        <c:crossAx val="71781760"/>
        <c:crosses val="autoZero"/>
        <c:crossBetween val="between"/>
      </c:valAx>
    </c:plotArea>
    <c:plotVisOnly val="1"/>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bar"/>
        <c:grouping val="clustered"/>
        <c:ser>
          <c:idx val="0"/>
          <c:order val="0"/>
          <c:tx>
            <c:strRef>
              <c:f>Лист1!$A$3</c:f>
              <c:strCache>
                <c:ptCount val="1"/>
                <c:pt idx="0">
                  <c:v>Расходы всего</c:v>
                </c:pt>
              </c:strCache>
            </c:strRef>
          </c:tx>
          <c:dLbls>
            <c:dLbl>
              <c:idx val="0"/>
              <c:layout>
                <c:manualLayout>
                  <c:x val="3.6111111111111122E-2"/>
                  <c:y val="0"/>
                </c:manualLayout>
              </c:layout>
              <c:showVal val="1"/>
            </c:dLbl>
            <c:dLbl>
              <c:idx val="1"/>
              <c:layout>
                <c:manualLayout>
                  <c:x val="3.333333333333334E-2"/>
                  <c:y val="1.3888888888888897E-2"/>
                </c:manualLayout>
              </c:layout>
              <c:showVal val="1"/>
            </c:dLbl>
            <c:dLbl>
              <c:idx val="2"/>
              <c:layout>
                <c:manualLayout>
                  <c:x val="3.888888888888889E-2"/>
                  <c:y val="9.2592592592592657E-3"/>
                </c:manualLayout>
              </c:layout>
              <c:showVal val="1"/>
            </c:dLbl>
            <c:showVal val="1"/>
          </c:dLbls>
          <c:cat>
            <c:strRef>
              <c:f>Лист1!$B$2:$D$2</c:f>
              <c:strCache>
                <c:ptCount val="3"/>
                <c:pt idx="0">
                  <c:v>2020 год</c:v>
                </c:pt>
                <c:pt idx="1">
                  <c:v>2021 год</c:v>
                </c:pt>
                <c:pt idx="2">
                  <c:v>2022 год</c:v>
                </c:pt>
              </c:strCache>
            </c:strRef>
          </c:cat>
          <c:val>
            <c:numRef>
              <c:f>Лист1!$B$3:$D$3</c:f>
              <c:numCache>
                <c:formatCode>General</c:formatCode>
                <c:ptCount val="3"/>
                <c:pt idx="0">
                  <c:v>905960</c:v>
                </c:pt>
                <c:pt idx="1">
                  <c:v>923650</c:v>
                </c:pt>
                <c:pt idx="2">
                  <c:v>949331</c:v>
                </c:pt>
              </c:numCache>
            </c:numRef>
          </c:val>
        </c:ser>
        <c:ser>
          <c:idx val="1"/>
          <c:order val="1"/>
          <c:tx>
            <c:strRef>
              <c:f>Лист1!$A$4</c:f>
              <c:strCache>
                <c:ptCount val="1"/>
                <c:pt idx="0">
                  <c:v>Субсидии АУ,БУ на выполнение муниципального задания</c:v>
                </c:pt>
              </c:strCache>
            </c:strRef>
          </c:tx>
          <c:dLbls>
            <c:dLbl>
              <c:idx val="0"/>
              <c:layout>
                <c:manualLayout>
                  <c:x val="2.8748180838130199E-2"/>
                  <c:y val="-5.0925932544962908E-2"/>
                </c:manualLayout>
              </c:layout>
              <c:showVal val="1"/>
            </c:dLbl>
            <c:dLbl>
              <c:idx val="1"/>
              <c:layout>
                <c:manualLayout>
                  <c:x val="3.3921721570850404E-2"/>
                  <c:y val="-3.1849285481009237E-2"/>
                </c:manualLayout>
              </c:layout>
              <c:showVal val="1"/>
            </c:dLbl>
            <c:dLbl>
              <c:idx val="2"/>
              <c:layout>
                <c:manualLayout>
                  <c:x val="2.9130358097828702E-2"/>
                  <c:y val="-4.1666709217618711E-2"/>
                </c:manualLayout>
              </c:layout>
              <c:showVal val="1"/>
            </c:dLbl>
            <c:showVal val="1"/>
          </c:dLbls>
          <c:cat>
            <c:strRef>
              <c:f>Лист1!$B$2:$D$2</c:f>
              <c:strCache>
                <c:ptCount val="3"/>
                <c:pt idx="0">
                  <c:v>2020 год</c:v>
                </c:pt>
                <c:pt idx="1">
                  <c:v>2021 год</c:v>
                </c:pt>
                <c:pt idx="2">
                  <c:v>2022 год</c:v>
                </c:pt>
              </c:strCache>
            </c:strRef>
          </c:cat>
          <c:val>
            <c:numRef>
              <c:f>Лист1!$B$4:$D$4</c:f>
              <c:numCache>
                <c:formatCode>General</c:formatCode>
                <c:ptCount val="3"/>
                <c:pt idx="0">
                  <c:v>640674</c:v>
                </c:pt>
                <c:pt idx="1">
                  <c:v>660432</c:v>
                </c:pt>
                <c:pt idx="2">
                  <c:v>695951</c:v>
                </c:pt>
              </c:numCache>
            </c:numRef>
          </c:val>
        </c:ser>
        <c:shape val="box"/>
        <c:axId val="63337984"/>
        <c:axId val="63364096"/>
        <c:axId val="0"/>
      </c:bar3DChart>
      <c:catAx>
        <c:axId val="63337984"/>
        <c:scaling>
          <c:orientation val="minMax"/>
        </c:scaling>
        <c:axPos val="l"/>
        <c:tickLblPos val="nextTo"/>
        <c:crossAx val="63364096"/>
        <c:crosses val="autoZero"/>
        <c:auto val="1"/>
        <c:lblAlgn val="ctr"/>
        <c:lblOffset val="100"/>
      </c:catAx>
      <c:valAx>
        <c:axId val="63364096"/>
        <c:scaling>
          <c:orientation val="minMax"/>
        </c:scaling>
        <c:axPos val="b"/>
        <c:majorGridlines/>
        <c:numFmt formatCode="General" sourceLinked="1"/>
        <c:tickLblPos val="nextTo"/>
        <c:crossAx val="63337984"/>
        <c:crosses val="autoZero"/>
        <c:crossBetween val="between"/>
      </c:valAx>
    </c:plotArea>
    <c:legend>
      <c:legendPos val="r"/>
      <c:layout/>
      <c:txPr>
        <a:bodyPr/>
        <a:lstStyle/>
        <a:p>
          <a:pPr>
            <a:defRPr sz="1200"/>
          </a:pPr>
          <a:endParaRPr lang="ru-RU"/>
        </a:p>
      </c:txPr>
    </c:legend>
    <c:plotVisOnly val="1"/>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ru-RU"/>
  <c:chart>
    <c:plotArea>
      <c:layout/>
      <c:barChart>
        <c:barDir val="col"/>
        <c:grouping val="clustered"/>
        <c:ser>
          <c:idx val="0"/>
          <c:order val="0"/>
          <c:tx>
            <c:strRef>
              <c:f>Лист2!$C$2</c:f>
              <c:strCache>
                <c:ptCount val="1"/>
                <c:pt idx="0">
                  <c:v>2020 год</c:v>
                </c:pt>
              </c:strCache>
            </c:strRef>
          </c:tx>
          <c:dLbls>
            <c:txPr>
              <a:bodyPr rot="-5400000" vert="horz"/>
              <a:lstStyle/>
              <a:p>
                <a:pPr>
                  <a:defRPr/>
                </a:pPr>
                <a:endParaRPr lang="ru-RU"/>
              </a:p>
            </c:txPr>
            <c:dLblPos val="outEnd"/>
            <c:showVal val="1"/>
          </c:dLbls>
          <c:cat>
            <c:strRef>
              <c:f>Лист2!$B$3:$B$6</c:f>
              <c:strCache>
                <c:ptCount val="4"/>
                <c:pt idx="0">
                  <c:v>образование </c:v>
                </c:pt>
                <c:pt idx="1">
                  <c:v>культура</c:v>
                </c:pt>
                <c:pt idx="2">
                  <c:v>физическая культура и спорт</c:v>
                </c:pt>
                <c:pt idx="3">
                  <c:v>СМИ</c:v>
                </c:pt>
              </c:strCache>
            </c:strRef>
          </c:cat>
          <c:val>
            <c:numRef>
              <c:f>Лист2!$C$3:$C$6</c:f>
              <c:numCache>
                <c:formatCode>General</c:formatCode>
                <c:ptCount val="4"/>
                <c:pt idx="0">
                  <c:v>545766</c:v>
                </c:pt>
                <c:pt idx="1">
                  <c:v>83455</c:v>
                </c:pt>
                <c:pt idx="2">
                  <c:v>10453</c:v>
                </c:pt>
                <c:pt idx="3">
                  <c:v>1000</c:v>
                </c:pt>
              </c:numCache>
            </c:numRef>
          </c:val>
        </c:ser>
        <c:ser>
          <c:idx val="1"/>
          <c:order val="1"/>
          <c:tx>
            <c:strRef>
              <c:f>Лист2!$D$2</c:f>
              <c:strCache>
                <c:ptCount val="1"/>
                <c:pt idx="0">
                  <c:v>2021 год </c:v>
                </c:pt>
              </c:strCache>
            </c:strRef>
          </c:tx>
          <c:dLbls>
            <c:txPr>
              <a:bodyPr rot="-5400000" vert="horz"/>
              <a:lstStyle/>
              <a:p>
                <a:pPr>
                  <a:defRPr/>
                </a:pPr>
                <a:endParaRPr lang="ru-RU"/>
              </a:p>
            </c:txPr>
            <c:showVal val="1"/>
          </c:dLbls>
          <c:cat>
            <c:strRef>
              <c:f>Лист2!$B$3:$B$6</c:f>
              <c:strCache>
                <c:ptCount val="4"/>
                <c:pt idx="0">
                  <c:v>образование </c:v>
                </c:pt>
                <c:pt idx="1">
                  <c:v>культура</c:v>
                </c:pt>
                <c:pt idx="2">
                  <c:v>физическая культура и спорт</c:v>
                </c:pt>
                <c:pt idx="3">
                  <c:v>СМИ</c:v>
                </c:pt>
              </c:strCache>
            </c:strRef>
          </c:cat>
          <c:val>
            <c:numRef>
              <c:f>Лист2!$D$3:$D$6</c:f>
              <c:numCache>
                <c:formatCode>General</c:formatCode>
                <c:ptCount val="4"/>
                <c:pt idx="0">
                  <c:v>571985</c:v>
                </c:pt>
                <c:pt idx="1">
                  <c:v>80956</c:v>
                </c:pt>
                <c:pt idx="2">
                  <c:v>6491</c:v>
                </c:pt>
                <c:pt idx="3">
                  <c:v>1000</c:v>
                </c:pt>
              </c:numCache>
            </c:numRef>
          </c:val>
        </c:ser>
        <c:ser>
          <c:idx val="2"/>
          <c:order val="2"/>
          <c:tx>
            <c:strRef>
              <c:f>Лист2!$E$2</c:f>
              <c:strCache>
                <c:ptCount val="1"/>
                <c:pt idx="0">
                  <c:v>2022 год</c:v>
                </c:pt>
              </c:strCache>
            </c:strRef>
          </c:tx>
          <c:dLbls>
            <c:txPr>
              <a:bodyPr rot="-5400000" vert="horz"/>
              <a:lstStyle/>
              <a:p>
                <a:pPr>
                  <a:defRPr/>
                </a:pPr>
                <a:endParaRPr lang="ru-RU"/>
              </a:p>
            </c:txPr>
            <c:showVal val="1"/>
          </c:dLbls>
          <c:cat>
            <c:strRef>
              <c:f>Лист2!$B$3:$B$6</c:f>
              <c:strCache>
                <c:ptCount val="4"/>
                <c:pt idx="0">
                  <c:v>образование </c:v>
                </c:pt>
                <c:pt idx="1">
                  <c:v>культура</c:v>
                </c:pt>
                <c:pt idx="2">
                  <c:v>физическая культура и спорт</c:v>
                </c:pt>
                <c:pt idx="3">
                  <c:v>СМИ</c:v>
                </c:pt>
              </c:strCache>
            </c:strRef>
          </c:cat>
          <c:val>
            <c:numRef>
              <c:f>Лист2!$E$3:$E$6</c:f>
              <c:numCache>
                <c:formatCode>General</c:formatCode>
                <c:ptCount val="4"/>
                <c:pt idx="0">
                  <c:v>607504</c:v>
                </c:pt>
                <c:pt idx="1">
                  <c:v>80956</c:v>
                </c:pt>
                <c:pt idx="2">
                  <c:v>6491</c:v>
                </c:pt>
                <c:pt idx="3">
                  <c:v>1000</c:v>
                </c:pt>
              </c:numCache>
            </c:numRef>
          </c:val>
        </c:ser>
        <c:axId val="74338688"/>
        <c:axId val="74340608"/>
      </c:barChart>
      <c:catAx>
        <c:axId val="74338688"/>
        <c:scaling>
          <c:orientation val="minMax"/>
        </c:scaling>
        <c:axPos val="b"/>
        <c:tickLblPos val="nextTo"/>
        <c:txPr>
          <a:bodyPr/>
          <a:lstStyle/>
          <a:p>
            <a:pPr>
              <a:defRPr sz="1200"/>
            </a:pPr>
            <a:endParaRPr lang="ru-RU"/>
          </a:p>
        </c:txPr>
        <c:crossAx val="74340608"/>
        <c:crosses val="autoZero"/>
        <c:auto val="1"/>
        <c:lblAlgn val="ctr"/>
        <c:lblOffset val="100"/>
      </c:catAx>
      <c:valAx>
        <c:axId val="74340608"/>
        <c:scaling>
          <c:orientation val="minMax"/>
        </c:scaling>
        <c:axPos val="l"/>
        <c:majorGridlines/>
        <c:numFmt formatCode="General" sourceLinked="1"/>
        <c:tickLblPos val="nextTo"/>
        <c:crossAx val="74338688"/>
        <c:crosses val="autoZero"/>
        <c:crossBetween val="between"/>
      </c:valAx>
    </c:plotArea>
    <c:legend>
      <c:legendPos val="r"/>
      <c:layout/>
      <c:txPr>
        <a:bodyPr/>
        <a:lstStyle/>
        <a:p>
          <a:pPr>
            <a:defRPr sz="1200"/>
          </a:pPr>
          <a:endParaRPr lang="ru-RU"/>
        </a:p>
      </c:txPr>
    </c:legend>
    <c:plotVisOnly val="1"/>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manualLayout>
          <c:layoutTarget val="inner"/>
          <c:xMode val="edge"/>
          <c:yMode val="edge"/>
          <c:x val="8.5688068996331551E-2"/>
          <c:y val="3.0918609559416062E-2"/>
          <c:w val="0.56333208424952452"/>
          <c:h val="0.82696218005997246"/>
        </c:manualLayout>
      </c:layout>
      <c:bar3DChart>
        <c:barDir val="col"/>
        <c:grouping val="stacked"/>
        <c:ser>
          <c:idx val="0"/>
          <c:order val="0"/>
          <c:tx>
            <c:strRef>
              <c:f>Лист1!$A$3</c:f>
              <c:strCache>
                <c:ptCount val="1"/>
                <c:pt idx="0">
                  <c:v>Бюджетные кредиты</c:v>
                </c:pt>
              </c:strCache>
            </c:strRef>
          </c:tx>
          <c:dLbls>
            <c:showVal val="1"/>
          </c:dLbls>
          <c:cat>
            <c:strRef>
              <c:f>Лист1!$B$1:$F$2</c:f>
              <c:strCache>
                <c:ptCount val="5"/>
                <c:pt idx="0">
                  <c:v>2018</c:v>
                </c:pt>
                <c:pt idx="1">
                  <c:v>2019</c:v>
                </c:pt>
                <c:pt idx="2">
                  <c:v>2020</c:v>
                </c:pt>
                <c:pt idx="3">
                  <c:v>2021</c:v>
                </c:pt>
                <c:pt idx="4">
                  <c:v>2022</c:v>
                </c:pt>
              </c:strCache>
            </c:strRef>
          </c:cat>
          <c:val>
            <c:numRef>
              <c:f>Лист1!$B$3:$F$3</c:f>
              <c:numCache>
                <c:formatCode>General</c:formatCode>
                <c:ptCount val="5"/>
                <c:pt idx="0">
                  <c:v>1737.2</c:v>
                </c:pt>
                <c:pt idx="1">
                  <c:v>0</c:v>
                </c:pt>
                <c:pt idx="2">
                  <c:v>0</c:v>
                </c:pt>
                <c:pt idx="3">
                  <c:v>0</c:v>
                </c:pt>
                <c:pt idx="4">
                  <c:v>0</c:v>
                </c:pt>
              </c:numCache>
            </c:numRef>
          </c:val>
        </c:ser>
        <c:ser>
          <c:idx val="1"/>
          <c:order val="1"/>
          <c:tx>
            <c:strRef>
              <c:f>Лист1!$A$4</c:f>
              <c:strCache>
                <c:ptCount val="1"/>
                <c:pt idx="0">
                  <c:v>Коммерческие кредиты</c:v>
                </c:pt>
              </c:strCache>
            </c:strRef>
          </c:tx>
          <c:dLbls>
            <c:dLbl>
              <c:idx val="0"/>
              <c:layout>
                <c:manualLayout>
                  <c:x val="1.6666666666666673E-2"/>
                  <c:y val="-0.33333333333333337"/>
                </c:manualLayout>
              </c:layout>
              <c:showVal val="1"/>
            </c:dLbl>
            <c:dLbl>
              <c:idx val="1"/>
              <c:layout>
                <c:manualLayout>
                  <c:x val="8.3333333333333644E-3"/>
                  <c:y val="-0.26851851851851855"/>
                </c:manualLayout>
              </c:layout>
              <c:showVal val="1"/>
            </c:dLbl>
            <c:dLbl>
              <c:idx val="2"/>
              <c:layout>
                <c:manualLayout>
                  <c:x val="1.9444444444444445E-2"/>
                  <c:y val="-0.29629629629629628"/>
                </c:manualLayout>
              </c:layout>
              <c:showVal val="1"/>
            </c:dLbl>
            <c:dLbl>
              <c:idx val="3"/>
              <c:layout>
                <c:manualLayout>
                  <c:x val="0"/>
                  <c:y val="-9.7222222222222224E-2"/>
                </c:manualLayout>
              </c:layout>
              <c:showVal val="1"/>
            </c:dLbl>
            <c:dLbl>
              <c:idx val="4"/>
              <c:layout>
                <c:manualLayout>
                  <c:x val="5.5555555555555558E-3"/>
                  <c:y val="-8.7962962962963021E-2"/>
                </c:manualLayout>
              </c:layout>
              <c:showVal val="1"/>
            </c:dLbl>
            <c:showVal val="1"/>
          </c:dLbls>
          <c:cat>
            <c:strRef>
              <c:f>Лист1!$B$1:$F$2</c:f>
              <c:strCache>
                <c:ptCount val="5"/>
                <c:pt idx="0">
                  <c:v>2018</c:v>
                </c:pt>
                <c:pt idx="1">
                  <c:v>2019</c:v>
                </c:pt>
                <c:pt idx="2">
                  <c:v>2020</c:v>
                </c:pt>
                <c:pt idx="3">
                  <c:v>2021</c:v>
                </c:pt>
                <c:pt idx="4">
                  <c:v>2022</c:v>
                </c:pt>
              </c:strCache>
            </c:strRef>
          </c:cat>
          <c:val>
            <c:numRef>
              <c:f>Лист1!$B$4:$F$4</c:f>
              <c:numCache>
                <c:formatCode>General</c:formatCode>
                <c:ptCount val="5"/>
                <c:pt idx="0">
                  <c:v>9719</c:v>
                </c:pt>
                <c:pt idx="1">
                  <c:v>6184.8</c:v>
                </c:pt>
                <c:pt idx="2">
                  <c:v>7580</c:v>
                </c:pt>
                <c:pt idx="3">
                  <c:v>1076</c:v>
                </c:pt>
                <c:pt idx="4">
                  <c:v>0</c:v>
                </c:pt>
              </c:numCache>
            </c:numRef>
          </c:val>
        </c:ser>
        <c:ser>
          <c:idx val="2"/>
          <c:order val="2"/>
          <c:tx>
            <c:strRef>
              <c:f>Лист1!$A$5</c:f>
              <c:strCache>
                <c:ptCount val="1"/>
              </c:strCache>
            </c:strRef>
          </c:tx>
          <c:dLbls>
            <c:showVal val="1"/>
          </c:dLbls>
          <c:cat>
            <c:strRef>
              <c:f>Лист1!$B$1:$F$2</c:f>
              <c:strCache>
                <c:ptCount val="5"/>
                <c:pt idx="0">
                  <c:v>2018</c:v>
                </c:pt>
                <c:pt idx="1">
                  <c:v>2019</c:v>
                </c:pt>
                <c:pt idx="2">
                  <c:v>2020</c:v>
                </c:pt>
                <c:pt idx="3">
                  <c:v>2021</c:v>
                </c:pt>
                <c:pt idx="4">
                  <c:v>2022</c:v>
                </c:pt>
              </c:strCache>
            </c:strRef>
          </c:cat>
          <c:val>
            <c:numRef>
              <c:f>Лист1!$B$5:$F$5</c:f>
              <c:numCache>
                <c:formatCode>General</c:formatCode>
                <c:ptCount val="5"/>
              </c:numCache>
            </c:numRef>
          </c:val>
        </c:ser>
        <c:shape val="cylinder"/>
        <c:axId val="66237184"/>
        <c:axId val="67178496"/>
        <c:axId val="0"/>
      </c:bar3DChart>
      <c:catAx>
        <c:axId val="66237184"/>
        <c:scaling>
          <c:orientation val="minMax"/>
        </c:scaling>
        <c:axPos val="b"/>
        <c:tickLblPos val="nextTo"/>
        <c:txPr>
          <a:bodyPr/>
          <a:lstStyle/>
          <a:p>
            <a:pPr>
              <a:defRPr sz="1200"/>
            </a:pPr>
            <a:endParaRPr lang="ru-RU"/>
          </a:p>
        </c:txPr>
        <c:crossAx val="67178496"/>
        <c:crosses val="autoZero"/>
        <c:auto val="1"/>
        <c:lblAlgn val="ctr"/>
        <c:lblOffset val="100"/>
      </c:catAx>
      <c:valAx>
        <c:axId val="67178496"/>
        <c:scaling>
          <c:orientation val="minMax"/>
        </c:scaling>
        <c:axPos val="l"/>
        <c:majorGridlines/>
        <c:numFmt formatCode="General" sourceLinked="1"/>
        <c:tickLblPos val="nextTo"/>
        <c:crossAx val="66237184"/>
        <c:crosses val="autoZero"/>
        <c:crossBetween val="between"/>
      </c:valAx>
    </c:plotArea>
    <c:legend>
      <c:legendPos val="r"/>
      <c:legendEntry>
        <c:idx val="0"/>
        <c:delete val="1"/>
      </c:legendEntry>
      <c:layout/>
      <c:txPr>
        <a:bodyPr/>
        <a:lstStyle/>
        <a:p>
          <a:pPr>
            <a:defRPr sz="1200"/>
          </a:pPr>
          <a:endParaRPr lang="ru-RU"/>
        </a:p>
      </c:txPr>
    </c:legend>
    <c:plotVisOnly val="1"/>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ru-RU"/>
  <c:chart>
    <c:plotArea>
      <c:layout/>
      <c:barChart>
        <c:barDir val="col"/>
        <c:grouping val="clustered"/>
        <c:ser>
          <c:idx val="0"/>
          <c:order val="0"/>
          <c:dLbls>
            <c:showVal val="1"/>
          </c:dLbls>
          <c:cat>
            <c:strRef>
              <c:f>Лист2!$C$2:$G$2</c:f>
              <c:strCache>
                <c:ptCount val="5"/>
                <c:pt idx="0">
                  <c:v>2018 год</c:v>
                </c:pt>
                <c:pt idx="1">
                  <c:v>2019 год</c:v>
                </c:pt>
                <c:pt idx="2">
                  <c:v>2020 год</c:v>
                </c:pt>
                <c:pt idx="3">
                  <c:v>2021 год</c:v>
                </c:pt>
                <c:pt idx="4">
                  <c:v>2022 год</c:v>
                </c:pt>
              </c:strCache>
            </c:strRef>
          </c:cat>
          <c:val>
            <c:numRef>
              <c:f>Лист2!$C$3:$G$3</c:f>
              <c:numCache>
                <c:formatCode>General</c:formatCode>
                <c:ptCount val="5"/>
                <c:pt idx="0">
                  <c:v>797.1</c:v>
                </c:pt>
                <c:pt idx="1">
                  <c:v>895.8</c:v>
                </c:pt>
                <c:pt idx="2">
                  <c:v>840</c:v>
                </c:pt>
                <c:pt idx="3">
                  <c:v>200</c:v>
                </c:pt>
                <c:pt idx="4">
                  <c:v>0</c:v>
                </c:pt>
              </c:numCache>
            </c:numRef>
          </c:val>
        </c:ser>
        <c:axId val="74765440"/>
        <c:axId val="75052928"/>
      </c:barChart>
      <c:catAx>
        <c:axId val="74765440"/>
        <c:scaling>
          <c:orientation val="minMax"/>
        </c:scaling>
        <c:axPos val="b"/>
        <c:tickLblPos val="nextTo"/>
        <c:txPr>
          <a:bodyPr/>
          <a:lstStyle/>
          <a:p>
            <a:pPr>
              <a:defRPr sz="1200"/>
            </a:pPr>
            <a:endParaRPr lang="ru-RU"/>
          </a:p>
        </c:txPr>
        <c:crossAx val="75052928"/>
        <c:crosses val="autoZero"/>
        <c:auto val="1"/>
        <c:lblAlgn val="ctr"/>
        <c:lblOffset val="100"/>
      </c:catAx>
      <c:valAx>
        <c:axId val="75052928"/>
        <c:scaling>
          <c:orientation val="minMax"/>
        </c:scaling>
        <c:axPos val="l"/>
        <c:majorGridlines/>
        <c:numFmt formatCode="General" sourceLinked="1"/>
        <c:tickLblPos val="nextTo"/>
        <c:crossAx val="74765440"/>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plotArea>
      <c:layout/>
      <c:barChart>
        <c:barDir val="col"/>
        <c:grouping val="clustered"/>
        <c:ser>
          <c:idx val="0"/>
          <c:order val="0"/>
          <c:dLbls>
            <c:showVal val="1"/>
          </c:dLbls>
          <c:cat>
            <c:strRef>
              <c:f>Лист2!$B$2:$F$2</c:f>
              <c:strCache>
                <c:ptCount val="5"/>
                <c:pt idx="0">
                  <c:v>2018 год факт</c:v>
                </c:pt>
                <c:pt idx="1">
                  <c:v>2019 год ожидаемое</c:v>
                </c:pt>
                <c:pt idx="2">
                  <c:v>2020 год</c:v>
                </c:pt>
                <c:pt idx="3">
                  <c:v>2021 год</c:v>
                </c:pt>
                <c:pt idx="4">
                  <c:v>2022 год</c:v>
                </c:pt>
              </c:strCache>
            </c:strRef>
          </c:cat>
          <c:val>
            <c:numRef>
              <c:f>Лист2!$B$3:$F$3</c:f>
              <c:numCache>
                <c:formatCode>General</c:formatCode>
                <c:ptCount val="5"/>
                <c:pt idx="0">
                  <c:v>186707</c:v>
                </c:pt>
                <c:pt idx="1">
                  <c:v>196194</c:v>
                </c:pt>
                <c:pt idx="2">
                  <c:v>188022</c:v>
                </c:pt>
                <c:pt idx="3">
                  <c:v>191878</c:v>
                </c:pt>
                <c:pt idx="4">
                  <c:v>199826</c:v>
                </c:pt>
              </c:numCache>
            </c:numRef>
          </c:val>
        </c:ser>
        <c:axId val="64345216"/>
        <c:axId val="64346752"/>
      </c:barChart>
      <c:catAx>
        <c:axId val="64345216"/>
        <c:scaling>
          <c:orientation val="minMax"/>
        </c:scaling>
        <c:axPos val="b"/>
        <c:tickLblPos val="nextTo"/>
        <c:crossAx val="64346752"/>
        <c:crosses val="autoZero"/>
        <c:auto val="1"/>
        <c:lblAlgn val="ctr"/>
        <c:lblOffset val="100"/>
      </c:catAx>
      <c:valAx>
        <c:axId val="64346752"/>
        <c:scaling>
          <c:orientation val="minMax"/>
        </c:scaling>
        <c:axPos val="l"/>
        <c:majorGridlines/>
        <c:numFmt formatCode="General" sourceLinked="1"/>
        <c:tickLblPos val="nextTo"/>
        <c:crossAx val="64345216"/>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stacked"/>
        <c:ser>
          <c:idx val="0"/>
          <c:order val="0"/>
          <c:tx>
            <c:strRef>
              <c:f>Лист3!$A$3</c:f>
              <c:strCache>
                <c:ptCount val="1"/>
                <c:pt idx="0">
                  <c:v>НДФЛ</c:v>
                </c:pt>
              </c:strCache>
            </c:strRef>
          </c:tx>
          <c:dLbls>
            <c:showVal val="1"/>
          </c:dLbls>
          <c:cat>
            <c:strRef>
              <c:f>Лист3!$B$2:$E$2</c:f>
              <c:strCache>
                <c:ptCount val="4"/>
                <c:pt idx="0">
                  <c:v>2019 год ожидаемое</c:v>
                </c:pt>
                <c:pt idx="1">
                  <c:v>2020 год</c:v>
                </c:pt>
                <c:pt idx="2">
                  <c:v>2021 год</c:v>
                </c:pt>
                <c:pt idx="3">
                  <c:v>2022 год</c:v>
                </c:pt>
              </c:strCache>
            </c:strRef>
          </c:cat>
          <c:val>
            <c:numRef>
              <c:f>Лист3!$B$3:$E$3</c:f>
              <c:numCache>
                <c:formatCode>General</c:formatCode>
                <c:ptCount val="4"/>
                <c:pt idx="0">
                  <c:v>118537</c:v>
                </c:pt>
                <c:pt idx="1">
                  <c:v>135202</c:v>
                </c:pt>
                <c:pt idx="2">
                  <c:v>145957</c:v>
                </c:pt>
                <c:pt idx="3">
                  <c:v>155932</c:v>
                </c:pt>
              </c:numCache>
            </c:numRef>
          </c:val>
        </c:ser>
        <c:ser>
          <c:idx val="1"/>
          <c:order val="1"/>
          <c:tx>
            <c:strRef>
              <c:f>Лист3!$A$4</c:f>
              <c:strCache>
                <c:ptCount val="1"/>
                <c:pt idx="0">
                  <c:v>акцизы</c:v>
                </c:pt>
              </c:strCache>
            </c:strRef>
          </c:tx>
          <c:dLbls>
            <c:showVal val="1"/>
          </c:dLbls>
          <c:cat>
            <c:strRef>
              <c:f>Лист3!$B$2:$E$2</c:f>
              <c:strCache>
                <c:ptCount val="4"/>
                <c:pt idx="0">
                  <c:v>2019 год ожидаемое</c:v>
                </c:pt>
                <c:pt idx="1">
                  <c:v>2020 год</c:v>
                </c:pt>
                <c:pt idx="2">
                  <c:v>2021 год</c:v>
                </c:pt>
                <c:pt idx="3">
                  <c:v>2022 год</c:v>
                </c:pt>
              </c:strCache>
            </c:strRef>
          </c:cat>
          <c:val>
            <c:numRef>
              <c:f>Лист3!$B$4:$E$4</c:f>
              <c:numCache>
                <c:formatCode>General</c:formatCode>
                <c:ptCount val="4"/>
                <c:pt idx="0">
                  <c:v>7753</c:v>
                </c:pt>
                <c:pt idx="1">
                  <c:v>7965</c:v>
                </c:pt>
                <c:pt idx="2">
                  <c:v>7929</c:v>
                </c:pt>
                <c:pt idx="3">
                  <c:v>7929</c:v>
                </c:pt>
              </c:numCache>
            </c:numRef>
          </c:val>
        </c:ser>
        <c:ser>
          <c:idx val="2"/>
          <c:order val="2"/>
          <c:tx>
            <c:strRef>
              <c:f>Лист3!$A$5</c:f>
              <c:strCache>
                <c:ptCount val="1"/>
                <c:pt idx="0">
                  <c:v>УСН</c:v>
                </c:pt>
              </c:strCache>
            </c:strRef>
          </c:tx>
          <c:dLbls>
            <c:dLbl>
              <c:idx val="2"/>
              <c:layout>
                <c:manualLayout>
                  <c:x val="1.0869565217391308E-2"/>
                  <c:y val="-1.1674569982842062E-2"/>
                </c:manualLayout>
              </c:layout>
              <c:showVal val="1"/>
            </c:dLbl>
            <c:dLbl>
              <c:idx val="3"/>
              <c:layout>
                <c:manualLayout>
                  <c:x val="2.1739035337974152E-2"/>
                  <c:y val="-5.8372849914210302E-3"/>
                </c:manualLayout>
              </c:layout>
              <c:showVal val="1"/>
            </c:dLbl>
            <c:showVal val="1"/>
          </c:dLbls>
          <c:cat>
            <c:strRef>
              <c:f>Лист3!$B$2:$E$2</c:f>
              <c:strCache>
                <c:ptCount val="4"/>
                <c:pt idx="0">
                  <c:v>2019 год ожидаемое</c:v>
                </c:pt>
                <c:pt idx="1">
                  <c:v>2020 год</c:v>
                </c:pt>
                <c:pt idx="2">
                  <c:v>2021 год</c:v>
                </c:pt>
                <c:pt idx="3">
                  <c:v>2022 год</c:v>
                </c:pt>
              </c:strCache>
            </c:strRef>
          </c:cat>
          <c:val>
            <c:numRef>
              <c:f>Лист3!$B$5:$E$5</c:f>
              <c:numCache>
                <c:formatCode>General</c:formatCode>
                <c:ptCount val="4"/>
                <c:pt idx="0">
                  <c:v>2667</c:v>
                </c:pt>
                <c:pt idx="1">
                  <c:v>2874</c:v>
                </c:pt>
                <c:pt idx="2">
                  <c:v>3105</c:v>
                </c:pt>
                <c:pt idx="3">
                  <c:v>3388</c:v>
                </c:pt>
              </c:numCache>
            </c:numRef>
          </c:val>
        </c:ser>
        <c:ser>
          <c:idx val="3"/>
          <c:order val="3"/>
          <c:tx>
            <c:strRef>
              <c:f>Лист3!$A$6</c:f>
              <c:strCache>
                <c:ptCount val="1"/>
                <c:pt idx="0">
                  <c:v>ЕНВД</c:v>
                </c:pt>
              </c:strCache>
            </c:strRef>
          </c:tx>
          <c:dLbls>
            <c:dLbl>
              <c:idx val="2"/>
              <c:layout>
                <c:manualLayout>
                  <c:x val="-1.8115942028985508E-2"/>
                  <c:y val="-4.6698279931368249E-2"/>
                </c:manualLayout>
              </c:layout>
              <c:showVal val="1"/>
            </c:dLbl>
            <c:dLbl>
              <c:idx val="3"/>
              <c:layout>
                <c:manualLayout>
                  <c:x val="-2.415458937197979E-3"/>
                  <c:y val="-2.9186424957105144E-2"/>
                </c:manualLayout>
              </c:layout>
              <c:showVal val="1"/>
            </c:dLbl>
            <c:showVal val="1"/>
          </c:dLbls>
          <c:cat>
            <c:strRef>
              <c:f>Лист3!$B$2:$E$2</c:f>
              <c:strCache>
                <c:ptCount val="4"/>
                <c:pt idx="0">
                  <c:v>2019 год ожидаемое</c:v>
                </c:pt>
                <c:pt idx="1">
                  <c:v>2020 год</c:v>
                </c:pt>
                <c:pt idx="2">
                  <c:v>2021 год</c:v>
                </c:pt>
                <c:pt idx="3">
                  <c:v>2022 год</c:v>
                </c:pt>
              </c:strCache>
            </c:strRef>
          </c:cat>
          <c:val>
            <c:numRef>
              <c:f>Лист3!$B$6:$E$6</c:f>
              <c:numCache>
                <c:formatCode>General</c:formatCode>
                <c:ptCount val="4"/>
                <c:pt idx="0">
                  <c:v>9383</c:v>
                </c:pt>
                <c:pt idx="1">
                  <c:v>10150</c:v>
                </c:pt>
                <c:pt idx="2">
                  <c:v>2856</c:v>
                </c:pt>
                <c:pt idx="3">
                  <c:v>504</c:v>
                </c:pt>
              </c:numCache>
            </c:numRef>
          </c:val>
        </c:ser>
        <c:shape val="box"/>
        <c:axId val="64448000"/>
        <c:axId val="64449536"/>
        <c:axId val="0"/>
      </c:bar3DChart>
      <c:catAx>
        <c:axId val="64448000"/>
        <c:scaling>
          <c:orientation val="minMax"/>
        </c:scaling>
        <c:axPos val="b"/>
        <c:tickLblPos val="nextTo"/>
        <c:crossAx val="64449536"/>
        <c:crosses val="autoZero"/>
        <c:auto val="1"/>
        <c:lblAlgn val="ctr"/>
        <c:lblOffset val="100"/>
      </c:catAx>
      <c:valAx>
        <c:axId val="64449536"/>
        <c:scaling>
          <c:orientation val="minMax"/>
        </c:scaling>
        <c:axPos val="l"/>
        <c:majorGridlines/>
        <c:numFmt formatCode="General" sourceLinked="1"/>
        <c:tickLblPos val="nextTo"/>
        <c:crossAx val="64448000"/>
        <c:crosses val="autoZero"/>
        <c:crossBetween val="between"/>
      </c:valAx>
    </c:plotArea>
    <c:legend>
      <c:legendPos val="r"/>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dirty="0" smtClean="0"/>
              <a:t>2020 </a:t>
            </a:r>
            <a:r>
              <a:rPr lang="ru-RU" dirty="0"/>
              <a:t>год</a:t>
            </a:r>
          </a:p>
        </c:rich>
      </c:tx>
      <c:layout/>
    </c:title>
    <c:view3D>
      <c:rotX val="30"/>
      <c:perspective val="30"/>
    </c:view3D>
    <c:plotArea>
      <c:layout>
        <c:manualLayout>
          <c:layoutTarget val="inner"/>
          <c:xMode val="edge"/>
          <c:yMode val="edge"/>
          <c:x val="0"/>
          <c:y val="0.13250112596715538"/>
          <c:w val="0.7636596331658958"/>
          <c:h val="0.86749887403284465"/>
        </c:manualLayout>
      </c:layout>
      <c:pie3DChart>
        <c:varyColors val="1"/>
        <c:ser>
          <c:idx val="0"/>
          <c:order val="0"/>
          <c:tx>
            <c:strRef>
              <c:f>Лист1!$C$1</c:f>
              <c:strCache>
                <c:ptCount val="1"/>
                <c:pt idx="0">
                  <c:v>2019 год</c:v>
                </c:pt>
              </c:strCache>
            </c:strRef>
          </c:tx>
          <c:explosion val="25"/>
          <c:dPt>
            <c:idx val="2"/>
            <c:explosion val="20"/>
          </c:dPt>
          <c:dLbls>
            <c:dLbl>
              <c:idx val="0"/>
              <c:layout>
                <c:manualLayout>
                  <c:x val="-8.4607502187226735E-2"/>
                  <c:y val="-6.3371245261008999E-2"/>
                </c:manualLayout>
              </c:layout>
              <c:showVal val="1"/>
            </c:dLbl>
            <c:dLbl>
              <c:idx val="2"/>
              <c:layout>
                <c:manualLayout>
                  <c:x val="2.4253608923884531E-2"/>
                  <c:y val="2.1564960629921269E-2"/>
                </c:manualLayout>
              </c:layout>
              <c:showVal val="1"/>
            </c:dLbl>
            <c:showVal val="1"/>
            <c:showLeaderLines val="1"/>
          </c:dLbls>
          <c:cat>
            <c:strRef>
              <c:f>Лист1!$B$2:$B$4</c:f>
              <c:strCache>
                <c:ptCount val="3"/>
                <c:pt idx="0">
                  <c:v>налоговые и неналоговые доходы</c:v>
                </c:pt>
                <c:pt idx="1">
                  <c:v>дотация на выравнивание</c:v>
                </c:pt>
                <c:pt idx="2">
                  <c:v>безвозмездные поступления (за искл. Дотации на выравнивание)</c:v>
                </c:pt>
              </c:strCache>
            </c:strRef>
          </c:cat>
          <c:val>
            <c:numRef>
              <c:f>Лист1!$C$2:$C$4</c:f>
              <c:numCache>
                <c:formatCode>0.00%</c:formatCode>
                <c:ptCount val="3"/>
                <c:pt idx="0">
                  <c:v>0.20750000000000002</c:v>
                </c:pt>
                <c:pt idx="1">
                  <c:v>4.7000000000000007E-2</c:v>
                </c:pt>
                <c:pt idx="2">
                  <c:v>0.74550000000000005</c:v>
                </c:pt>
              </c:numCache>
            </c:numRef>
          </c:val>
        </c:ser>
      </c:pie3DChart>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2021 </a:t>
            </a:r>
            <a:r>
              <a:rPr lang="ru-RU" dirty="0"/>
              <a:t>год</a:t>
            </a:r>
          </a:p>
        </c:rich>
      </c:tx>
      <c:layout/>
    </c:title>
    <c:view3D>
      <c:rotX val="30"/>
      <c:perspective val="30"/>
    </c:view3D>
    <c:plotArea>
      <c:layout/>
      <c:pie3DChart>
        <c:varyColors val="1"/>
        <c:ser>
          <c:idx val="0"/>
          <c:order val="0"/>
          <c:tx>
            <c:strRef>
              <c:f>Лист2!$C$1</c:f>
              <c:strCache>
                <c:ptCount val="1"/>
                <c:pt idx="0">
                  <c:v>2020 год</c:v>
                </c:pt>
              </c:strCache>
            </c:strRef>
          </c:tx>
          <c:explosion val="25"/>
          <c:dLbls>
            <c:dLbl>
              <c:idx val="0"/>
              <c:layout>
                <c:manualLayout>
                  <c:x val="-7.5144685039370079E-2"/>
                  <c:y val="-6.7882764654418268E-2"/>
                </c:manualLayout>
              </c:layout>
              <c:showVal val="1"/>
            </c:dLbl>
            <c:dLbl>
              <c:idx val="2"/>
              <c:layout>
                <c:manualLayout>
                  <c:x val="-1.6768810148731418E-2"/>
                  <c:y val="6.827792359288422E-3"/>
                </c:manualLayout>
              </c:layout>
              <c:showVal val="1"/>
            </c:dLbl>
            <c:showVal val="1"/>
            <c:showLeaderLines val="1"/>
          </c:dLbls>
          <c:cat>
            <c:strRef>
              <c:f>Лист2!$B$2:$B$4</c:f>
              <c:strCache>
                <c:ptCount val="3"/>
                <c:pt idx="0">
                  <c:v>налоговые и неналоговые доходы</c:v>
                </c:pt>
                <c:pt idx="1">
                  <c:v>дотация на выравнивание</c:v>
                </c:pt>
                <c:pt idx="2">
                  <c:v>безвозмездные поступления (за искл. Дотации на выравнивание)</c:v>
                </c:pt>
              </c:strCache>
            </c:strRef>
          </c:cat>
          <c:val>
            <c:numRef>
              <c:f>Лист2!$C$2:$C$4</c:f>
              <c:numCache>
                <c:formatCode>0.00%</c:formatCode>
                <c:ptCount val="3"/>
                <c:pt idx="0">
                  <c:v>0.20650000000000002</c:v>
                </c:pt>
                <c:pt idx="1">
                  <c:v>3.2900000000000006E-2</c:v>
                </c:pt>
                <c:pt idx="2">
                  <c:v>0.76060000000000016</c:v>
                </c:pt>
              </c:numCache>
            </c:numRef>
          </c:val>
        </c:ser>
      </c:pie3DChart>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en-US" dirty="0" smtClean="0"/>
              <a:t>2022</a:t>
            </a:r>
            <a:r>
              <a:rPr lang="ru-RU" dirty="0" smtClean="0"/>
              <a:t> год</a:t>
            </a:r>
            <a:endParaRPr lang="en-US" dirty="0"/>
          </a:p>
        </c:rich>
      </c:tx>
      <c:layout/>
    </c:title>
    <c:view3D>
      <c:rotX val="30"/>
      <c:perspective val="30"/>
    </c:view3D>
    <c:plotArea>
      <c:layout/>
      <c:pie3DChart>
        <c:varyColors val="1"/>
        <c:ser>
          <c:idx val="0"/>
          <c:order val="0"/>
          <c:tx>
            <c:strRef>
              <c:f>Лист3!$C$1</c:f>
              <c:strCache>
                <c:ptCount val="1"/>
                <c:pt idx="0">
                  <c:v>2022</c:v>
                </c:pt>
              </c:strCache>
            </c:strRef>
          </c:tx>
          <c:explosion val="25"/>
          <c:dLbls>
            <c:dLbl>
              <c:idx val="0"/>
              <c:layout>
                <c:manualLayout>
                  <c:x val="-5.8478018372703396E-2"/>
                  <c:y val="-5.8623505395158898E-2"/>
                </c:manualLayout>
              </c:layout>
              <c:showVal val="1"/>
            </c:dLbl>
            <c:dLbl>
              <c:idx val="2"/>
              <c:layout>
                <c:manualLayout>
                  <c:x val="-3.9707020997375352E-2"/>
                  <c:y val="-2.0475357247010814E-2"/>
                </c:manualLayout>
              </c:layout>
              <c:showVal val="1"/>
            </c:dLbl>
            <c:showVal val="1"/>
            <c:showLeaderLines val="1"/>
          </c:dLbls>
          <c:cat>
            <c:strRef>
              <c:f>Лист3!$B$2:$B$4</c:f>
              <c:strCache>
                <c:ptCount val="3"/>
                <c:pt idx="0">
                  <c:v>налоговые и неналоговые доходы</c:v>
                </c:pt>
                <c:pt idx="1">
                  <c:v>дотация на выравнивание</c:v>
                </c:pt>
                <c:pt idx="2">
                  <c:v>безвозмездные поступления (за искл. Дотации на выравнивание)</c:v>
                </c:pt>
              </c:strCache>
            </c:strRef>
          </c:cat>
          <c:val>
            <c:numRef>
              <c:f>Лист3!$C$2:$C$4</c:f>
              <c:numCache>
                <c:formatCode>0.00%</c:formatCode>
                <c:ptCount val="3"/>
                <c:pt idx="0">
                  <c:v>0.20800000000000002</c:v>
                </c:pt>
                <c:pt idx="1">
                  <c:v>2.6700000000000002E-2</c:v>
                </c:pt>
                <c:pt idx="2">
                  <c:v>0.76530000000000009</c:v>
                </c:pt>
              </c:numCache>
            </c:numRef>
          </c:val>
        </c:ser>
      </c:pie3DChart>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stacked"/>
        <c:ser>
          <c:idx val="0"/>
          <c:order val="0"/>
          <c:tx>
            <c:strRef>
              <c:f>Лист1!$B$3</c:f>
              <c:strCache>
                <c:ptCount val="1"/>
                <c:pt idx="0">
                  <c:v>дотации</c:v>
                </c:pt>
              </c:strCache>
            </c:strRef>
          </c:tx>
          <c:dLbls>
            <c:showVal val="1"/>
          </c:dLbls>
          <c:cat>
            <c:strRef>
              <c:f>Лист1!$C$2:$G$2</c:f>
              <c:strCache>
                <c:ptCount val="5"/>
                <c:pt idx="0">
                  <c:v>2018 год факт</c:v>
                </c:pt>
                <c:pt idx="1">
                  <c:v>2019 год ожидаемое</c:v>
                </c:pt>
                <c:pt idx="2">
                  <c:v>2020 год</c:v>
                </c:pt>
                <c:pt idx="3">
                  <c:v>2021 год</c:v>
                </c:pt>
                <c:pt idx="4">
                  <c:v>2022 год</c:v>
                </c:pt>
              </c:strCache>
            </c:strRef>
          </c:cat>
          <c:val>
            <c:numRef>
              <c:f>Лист1!$C$3:$G$3</c:f>
              <c:numCache>
                <c:formatCode>General</c:formatCode>
                <c:ptCount val="5"/>
                <c:pt idx="0">
                  <c:v>12468</c:v>
                </c:pt>
                <c:pt idx="1">
                  <c:v>19042</c:v>
                </c:pt>
                <c:pt idx="2">
                  <c:v>42520</c:v>
                </c:pt>
                <c:pt idx="3">
                  <c:v>30555</c:v>
                </c:pt>
                <c:pt idx="4">
                  <c:v>25598</c:v>
                </c:pt>
              </c:numCache>
            </c:numRef>
          </c:val>
        </c:ser>
        <c:ser>
          <c:idx val="1"/>
          <c:order val="1"/>
          <c:tx>
            <c:strRef>
              <c:f>Лист1!$B$4</c:f>
              <c:strCache>
                <c:ptCount val="1"/>
                <c:pt idx="0">
                  <c:v>субсидии</c:v>
                </c:pt>
              </c:strCache>
            </c:strRef>
          </c:tx>
          <c:dLbls>
            <c:showVal val="1"/>
          </c:dLbls>
          <c:cat>
            <c:strRef>
              <c:f>Лист1!$C$2:$G$2</c:f>
              <c:strCache>
                <c:ptCount val="5"/>
                <c:pt idx="0">
                  <c:v>2018 год факт</c:v>
                </c:pt>
                <c:pt idx="1">
                  <c:v>2019 год ожидаемое</c:v>
                </c:pt>
                <c:pt idx="2">
                  <c:v>2020 год</c:v>
                </c:pt>
                <c:pt idx="3">
                  <c:v>2021 год</c:v>
                </c:pt>
                <c:pt idx="4">
                  <c:v>2022 год</c:v>
                </c:pt>
              </c:strCache>
            </c:strRef>
          </c:cat>
          <c:val>
            <c:numRef>
              <c:f>Лист1!$C$4:$G$4</c:f>
              <c:numCache>
                <c:formatCode>General</c:formatCode>
                <c:ptCount val="5"/>
                <c:pt idx="0">
                  <c:v>44446</c:v>
                </c:pt>
                <c:pt idx="1">
                  <c:v>310776</c:v>
                </c:pt>
                <c:pt idx="2">
                  <c:v>237315</c:v>
                </c:pt>
                <c:pt idx="3">
                  <c:v>261834</c:v>
                </c:pt>
                <c:pt idx="4">
                  <c:v>266094</c:v>
                </c:pt>
              </c:numCache>
            </c:numRef>
          </c:val>
        </c:ser>
        <c:ser>
          <c:idx val="2"/>
          <c:order val="2"/>
          <c:tx>
            <c:strRef>
              <c:f>Лист1!$B$5</c:f>
              <c:strCache>
                <c:ptCount val="1"/>
                <c:pt idx="0">
                  <c:v>субвенции</c:v>
                </c:pt>
              </c:strCache>
            </c:strRef>
          </c:tx>
          <c:dLbls>
            <c:showVal val="1"/>
          </c:dLbls>
          <c:cat>
            <c:strRef>
              <c:f>Лист1!$C$2:$G$2</c:f>
              <c:strCache>
                <c:ptCount val="5"/>
                <c:pt idx="0">
                  <c:v>2018 год факт</c:v>
                </c:pt>
                <c:pt idx="1">
                  <c:v>2019 год ожидаемое</c:v>
                </c:pt>
                <c:pt idx="2">
                  <c:v>2020 год</c:v>
                </c:pt>
                <c:pt idx="3">
                  <c:v>2021 год</c:v>
                </c:pt>
                <c:pt idx="4">
                  <c:v>2022 год</c:v>
                </c:pt>
              </c:strCache>
            </c:strRef>
          </c:cat>
          <c:val>
            <c:numRef>
              <c:f>Лист1!$C$5:$G$5</c:f>
              <c:numCache>
                <c:formatCode>General</c:formatCode>
                <c:ptCount val="5"/>
                <c:pt idx="0">
                  <c:v>342879</c:v>
                </c:pt>
                <c:pt idx="1">
                  <c:v>371094</c:v>
                </c:pt>
                <c:pt idx="2">
                  <c:v>425483</c:v>
                </c:pt>
                <c:pt idx="3">
                  <c:v>444944</c:v>
                </c:pt>
                <c:pt idx="4">
                  <c:v>469084</c:v>
                </c:pt>
              </c:numCache>
            </c:numRef>
          </c:val>
        </c:ser>
        <c:ser>
          <c:idx val="3"/>
          <c:order val="3"/>
          <c:tx>
            <c:strRef>
              <c:f>Лист1!$B$6</c:f>
              <c:strCache>
                <c:ptCount val="1"/>
                <c:pt idx="0">
                  <c:v>иные МБТ</c:v>
                </c:pt>
              </c:strCache>
            </c:strRef>
          </c:tx>
          <c:dLbls>
            <c:showVal val="1"/>
          </c:dLbls>
          <c:cat>
            <c:strRef>
              <c:f>Лист1!$C$2:$G$2</c:f>
              <c:strCache>
                <c:ptCount val="5"/>
                <c:pt idx="0">
                  <c:v>2018 год факт</c:v>
                </c:pt>
                <c:pt idx="1">
                  <c:v>2019 год ожидаемое</c:v>
                </c:pt>
                <c:pt idx="2">
                  <c:v>2020 год</c:v>
                </c:pt>
                <c:pt idx="3">
                  <c:v>2021 год</c:v>
                </c:pt>
                <c:pt idx="4">
                  <c:v>2022 год</c:v>
                </c:pt>
              </c:strCache>
            </c:strRef>
          </c:cat>
          <c:val>
            <c:numRef>
              <c:f>Лист1!$C$6:$G$6</c:f>
              <c:numCache>
                <c:formatCode>General</c:formatCode>
                <c:ptCount val="5"/>
                <c:pt idx="0">
                  <c:v>12892</c:v>
                </c:pt>
                <c:pt idx="1">
                  <c:v>15027</c:v>
                </c:pt>
                <c:pt idx="2">
                  <c:v>12620</c:v>
                </c:pt>
                <c:pt idx="3">
                  <c:v>0</c:v>
                </c:pt>
                <c:pt idx="4">
                  <c:v>0</c:v>
                </c:pt>
              </c:numCache>
            </c:numRef>
          </c:val>
        </c:ser>
        <c:shape val="box"/>
        <c:axId val="66771200"/>
        <c:axId val="66674688"/>
        <c:axId val="0"/>
      </c:bar3DChart>
      <c:catAx>
        <c:axId val="66771200"/>
        <c:scaling>
          <c:orientation val="minMax"/>
        </c:scaling>
        <c:axPos val="b"/>
        <c:tickLblPos val="nextTo"/>
        <c:crossAx val="66674688"/>
        <c:crosses val="autoZero"/>
        <c:auto val="1"/>
        <c:lblAlgn val="ctr"/>
        <c:lblOffset val="100"/>
      </c:catAx>
      <c:valAx>
        <c:axId val="66674688"/>
        <c:scaling>
          <c:orientation val="minMax"/>
        </c:scaling>
        <c:axPos val="l"/>
        <c:majorGridlines/>
        <c:numFmt formatCode="General" sourceLinked="1"/>
        <c:tickLblPos val="nextTo"/>
        <c:crossAx val="66771200"/>
        <c:crosses val="autoZero"/>
        <c:crossBetween val="between"/>
      </c:valAx>
    </c:plotArea>
    <c:legend>
      <c:legendPos val="r"/>
      <c:layout/>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ru-RU"/>
  <c:chart>
    <c:plotArea>
      <c:layout/>
      <c:barChart>
        <c:barDir val="col"/>
        <c:grouping val="clustered"/>
        <c:ser>
          <c:idx val="0"/>
          <c:order val="0"/>
          <c:dLbls>
            <c:showVal val="1"/>
          </c:dLbls>
          <c:cat>
            <c:strRef>
              <c:f>Лист2!$B$2:$F$2</c:f>
              <c:strCache>
                <c:ptCount val="5"/>
                <c:pt idx="0">
                  <c:v>2018 год факт</c:v>
                </c:pt>
                <c:pt idx="1">
                  <c:v>2019 год ожидаемое</c:v>
                </c:pt>
                <c:pt idx="2">
                  <c:v>2020 год</c:v>
                </c:pt>
                <c:pt idx="3">
                  <c:v>2021 год</c:v>
                </c:pt>
                <c:pt idx="4">
                  <c:v>2022 год</c:v>
                </c:pt>
              </c:strCache>
            </c:strRef>
          </c:cat>
          <c:val>
            <c:numRef>
              <c:f>Лист2!$B$3:$F$3</c:f>
              <c:numCache>
                <c:formatCode>General</c:formatCode>
                <c:ptCount val="5"/>
                <c:pt idx="0">
                  <c:v>860616</c:v>
                </c:pt>
                <c:pt idx="1">
                  <c:v>915242</c:v>
                </c:pt>
                <c:pt idx="2">
                  <c:v>905960</c:v>
                </c:pt>
                <c:pt idx="3">
                  <c:v>929211</c:v>
                </c:pt>
                <c:pt idx="4">
                  <c:v>960602</c:v>
                </c:pt>
              </c:numCache>
            </c:numRef>
          </c:val>
        </c:ser>
        <c:axId val="66687744"/>
        <c:axId val="66689280"/>
      </c:barChart>
      <c:catAx>
        <c:axId val="66687744"/>
        <c:scaling>
          <c:orientation val="minMax"/>
        </c:scaling>
        <c:axPos val="b"/>
        <c:tickLblPos val="nextTo"/>
        <c:crossAx val="66689280"/>
        <c:crosses val="autoZero"/>
        <c:auto val="1"/>
        <c:lblAlgn val="ctr"/>
        <c:lblOffset val="100"/>
      </c:catAx>
      <c:valAx>
        <c:axId val="66689280"/>
        <c:scaling>
          <c:orientation val="minMax"/>
        </c:scaling>
        <c:axPos val="l"/>
        <c:majorGridlines/>
        <c:numFmt formatCode="General" sourceLinked="1"/>
        <c:tickLblPos val="nextTo"/>
        <c:crossAx val="66687744"/>
        <c:crosses val="autoZero"/>
        <c:crossBetween val="between"/>
      </c:valAx>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ru-RU"/>
  <c:chart>
    <c:plotArea>
      <c:layout/>
      <c:barChart>
        <c:barDir val="col"/>
        <c:grouping val="clustered"/>
        <c:ser>
          <c:idx val="0"/>
          <c:order val="0"/>
          <c:tx>
            <c:strRef>
              <c:f>Лист3!$A$2</c:f>
              <c:strCache>
                <c:ptCount val="1"/>
                <c:pt idx="0">
                  <c:v>2020 год</c:v>
                </c:pt>
              </c:strCache>
            </c:strRef>
          </c:tx>
          <c:cat>
            <c:strRef>
              <c:f>Лист3!$B$1:$N$1</c:f>
              <c:strCache>
                <c:ptCount val="13"/>
                <c:pt idx="0">
                  <c:v>общегосударственные расходы</c:v>
                </c:pt>
                <c:pt idx="1">
                  <c:v>национальная оборона</c:v>
                </c:pt>
                <c:pt idx="2">
                  <c:v>нацианальная безопасность и правоохранительная деятельность</c:v>
                </c:pt>
                <c:pt idx="3">
                  <c:v>национальная экономика</c:v>
                </c:pt>
                <c:pt idx="4">
                  <c:v>жилищно-коммунальное хозяйство</c:v>
                </c:pt>
                <c:pt idx="5">
                  <c:v>образование</c:v>
                </c:pt>
                <c:pt idx="6">
                  <c:v>культура</c:v>
                </c:pt>
                <c:pt idx="7">
                  <c:v>здравоохранение</c:v>
                </c:pt>
                <c:pt idx="8">
                  <c:v>социальная политика</c:v>
                </c:pt>
                <c:pt idx="9">
                  <c:v>физическая культура и спорт</c:v>
                </c:pt>
                <c:pt idx="10">
                  <c:v>средства массовой информации</c:v>
                </c:pt>
                <c:pt idx="11">
                  <c:v>обслуживание муниципального долга</c:v>
                </c:pt>
                <c:pt idx="12">
                  <c:v>межбюджктные трансферты</c:v>
                </c:pt>
              </c:strCache>
            </c:strRef>
          </c:cat>
          <c:val>
            <c:numRef>
              <c:f>Лист3!$B$2:$N$2</c:f>
              <c:numCache>
                <c:formatCode>General</c:formatCode>
                <c:ptCount val="13"/>
                <c:pt idx="0">
                  <c:v>99369</c:v>
                </c:pt>
                <c:pt idx="1">
                  <c:v>40</c:v>
                </c:pt>
                <c:pt idx="2">
                  <c:v>2634</c:v>
                </c:pt>
                <c:pt idx="3">
                  <c:v>25878</c:v>
                </c:pt>
                <c:pt idx="4">
                  <c:v>54996</c:v>
                </c:pt>
                <c:pt idx="5">
                  <c:v>565606</c:v>
                </c:pt>
                <c:pt idx="6">
                  <c:v>85599</c:v>
                </c:pt>
                <c:pt idx="7">
                  <c:v>636</c:v>
                </c:pt>
                <c:pt idx="8">
                  <c:v>37549</c:v>
                </c:pt>
                <c:pt idx="9">
                  <c:v>12602</c:v>
                </c:pt>
                <c:pt idx="10">
                  <c:v>1000</c:v>
                </c:pt>
                <c:pt idx="11">
                  <c:v>840</c:v>
                </c:pt>
                <c:pt idx="12">
                  <c:v>19211</c:v>
                </c:pt>
              </c:numCache>
            </c:numRef>
          </c:val>
        </c:ser>
        <c:ser>
          <c:idx val="1"/>
          <c:order val="1"/>
          <c:tx>
            <c:strRef>
              <c:f>Лист3!$A$3</c:f>
              <c:strCache>
                <c:ptCount val="1"/>
                <c:pt idx="0">
                  <c:v>2021 год</c:v>
                </c:pt>
              </c:strCache>
            </c:strRef>
          </c:tx>
          <c:cat>
            <c:strRef>
              <c:f>Лист3!$B$1:$N$1</c:f>
              <c:strCache>
                <c:ptCount val="13"/>
                <c:pt idx="0">
                  <c:v>общегосударственные расходы</c:v>
                </c:pt>
                <c:pt idx="1">
                  <c:v>национальная оборона</c:v>
                </c:pt>
                <c:pt idx="2">
                  <c:v>нацианальная безопасность и правоохранительная деятельность</c:v>
                </c:pt>
                <c:pt idx="3">
                  <c:v>национальная экономика</c:v>
                </c:pt>
                <c:pt idx="4">
                  <c:v>жилищно-коммунальное хозяйство</c:v>
                </c:pt>
                <c:pt idx="5">
                  <c:v>образование</c:v>
                </c:pt>
                <c:pt idx="6">
                  <c:v>культура</c:v>
                </c:pt>
                <c:pt idx="7">
                  <c:v>здравоохранение</c:v>
                </c:pt>
                <c:pt idx="8">
                  <c:v>социальная политика</c:v>
                </c:pt>
                <c:pt idx="9">
                  <c:v>физическая культура и спорт</c:v>
                </c:pt>
                <c:pt idx="10">
                  <c:v>средства массовой информации</c:v>
                </c:pt>
                <c:pt idx="11">
                  <c:v>обслуживание муниципального долга</c:v>
                </c:pt>
                <c:pt idx="12">
                  <c:v>межбюджктные трансферты</c:v>
                </c:pt>
              </c:strCache>
            </c:strRef>
          </c:cat>
          <c:val>
            <c:numRef>
              <c:f>Лист3!$B$3:$N$3</c:f>
              <c:numCache>
                <c:formatCode>General</c:formatCode>
                <c:ptCount val="13"/>
                <c:pt idx="0">
                  <c:v>93755</c:v>
                </c:pt>
                <c:pt idx="1">
                  <c:v>40</c:v>
                </c:pt>
                <c:pt idx="2">
                  <c:v>2634</c:v>
                </c:pt>
                <c:pt idx="3">
                  <c:v>25462</c:v>
                </c:pt>
                <c:pt idx="4">
                  <c:v>54996</c:v>
                </c:pt>
                <c:pt idx="5">
                  <c:v>590819</c:v>
                </c:pt>
                <c:pt idx="6">
                  <c:v>82724</c:v>
                </c:pt>
                <c:pt idx="7">
                  <c:v>636</c:v>
                </c:pt>
                <c:pt idx="8">
                  <c:v>43288</c:v>
                </c:pt>
                <c:pt idx="9">
                  <c:v>8639</c:v>
                </c:pt>
                <c:pt idx="10">
                  <c:v>1000</c:v>
                </c:pt>
                <c:pt idx="11">
                  <c:v>200</c:v>
                </c:pt>
                <c:pt idx="12">
                  <c:v>19457</c:v>
                </c:pt>
              </c:numCache>
            </c:numRef>
          </c:val>
        </c:ser>
        <c:ser>
          <c:idx val="2"/>
          <c:order val="2"/>
          <c:tx>
            <c:strRef>
              <c:f>Лист3!$A$4</c:f>
              <c:strCache>
                <c:ptCount val="1"/>
                <c:pt idx="0">
                  <c:v>2022 год</c:v>
                </c:pt>
              </c:strCache>
            </c:strRef>
          </c:tx>
          <c:cat>
            <c:strRef>
              <c:f>Лист3!$B$1:$N$1</c:f>
              <c:strCache>
                <c:ptCount val="13"/>
                <c:pt idx="0">
                  <c:v>общегосударственные расходы</c:v>
                </c:pt>
                <c:pt idx="1">
                  <c:v>национальная оборона</c:v>
                </c:pt>
                <c:pt idx="2">
                  <c:v>нацианальная безопасность и правоохранительная деятельность</c:v>
                </c:pt>
                <c:pt idx="3">
                  <c:v>национальная экономика</c:v>
                </c:pt>
                <c:pt idx="4">
                  <c:v>жилищно-коммунальное хозяйство</c:v>
                </c:pt>
                <c:pt idx="5">
                  <c:v>образование</c:v>
                </c:pt>
                <c:pt idx="6">
                  <c:v>культура</c:v>
                </c:pt>
                <c:pt idx="7">
                  <c:v>здравоохранение</c:v>
                </c:pt>
                <c:pt idx="8">
                  <c:v>социальная политика</c:v>
                </c:pt>
                <c:pt idx="9">
                  <c:v>физическая культура и спорт</c:v>
                </c:pt>
                <c:pt idx="10">
                  <c:v>средства массовой информации</c:v>
                </c:pt>
                <c:pt idx="11">
                  <c:v>обслуживание муниципального долга</c:v>
                </c:pt>
                <c:pt idx="12">
                  <c:v>межбюджктные трансферты</c:v>
                </c:pt>
              </c:strCache>
            </c:strRef>
          </c:cat>
          <c:val>
            <c:numRef>
              <c:f>Лист3!$B$4:$N$4</c:f>
              <c:numCache>
                <c:formatCode>General</c:formatCode>
                <c:ptCount val="13"/>
                <c:pt idx="0">
                  <c:v>93760</c:v>
                </c:pt>
                <c:pt idx="1">
                  <c:v>40</c:v>
                </c:pt>
                <c:pt idx="2">
                  <c:v>2634</c:v>
                </c:pt>
                <c:pt idx="3">
                  <c:v>25462</c:v>
                </c:pt>
                <c:pt idx="4">
                  <c:v>54996</c:v>
                </c:pt>
                <c:pt idx="5">
                  <c:v>626337</c:v>
                </c:pt>
                <c:pt idx="6">
                  <c:v>82724</c:v>
                </c:pt>
                <c:pt idx="7">
                  <c:v>636</c:v>
                </c:pt>
                <c:pt idx="8">
                  <c:v>33389</c:v>
                </c:pt>
                <c:pt idx="9">
                  <c:v>8639</c:v>
                </c:pt>
                <c:pt idx="10">
                  <c:v>1000</c:v>
                </c:pt>
                <c:pt idx="11">
                  <c:v>0</c:v>
                </c:pt>
                <c:pt idx="12">
                  <c:v>19714</c:v>
                </c:pt>
              </c:numCache>
            </c:numRef>
          </c:val>
        </c:ser>
        <c:axId val="71670784"/>
        <c:axId val="71676672"/>
      </c:barChart>
      <c:catAx>
        <c:axId val="71670784"/>
        <c:scaling>
          <c:orientation val="minMax"/>
        </c:scaling>
        <c:axPos val="b"/>
        <c:tickLblPos val="nextTo"/>
        <c:crossAx val="71676672"/>
        <c:crosses val="autoZero"/>
        <c:auto val="1"/>
        <c:lblAlgn val="ctr"/>
        <c:lblOffset val="100"/>
      </c:catAx>
      <c:valAx>
        <c:axId val="71676672"/>
        <c:scaling>
          <c:orientation val="minMax"/>
        </c:scaling>
        <c:axPos val="l"/>
        <c:majorGridlines/>
        <c:numFmt formatCode="General" sourceLinked="1"/>
        <c:tickLblPos val="nextTo"/>
        <c:crossAx val="71670784"/>
        <c:crosses val="autoZero"/>
        <c:crossBetween val="between"/>
      </c:valAx>
    </c:plotArea>
    <c:legend>
      <c:legendPos val="r"/>
      <c:layout/>
    </c:legend>
    <c:plotVisOnly val="1"/>
  </c:chart>
  <c:externalData r:id="rId1"/>
</c:chartSpace>
</file>

<file path=ppt/diagrams/_rels/data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diagrams/_rels/data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image" Target="../media/image8.pn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image" Target="../media/image8.pn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9ED343-9EEF-40F9-822B-DEE18B405F2C}"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ru-RU"/>
        </a:p>
      </dgm:t>
    </dgm:pt>
    <dgm:pt modelId="{FDED86F4-E9DE-4D3F-82E4-32A23B3038A5}">
      <dgm:prSet phldrT="[Текст]" custT="1"/>
      <dgm:spPr>
        <a:solidFill>
          <a:schemeClr val="accent5">
            <a:lumMod val="60000"/>
            <a:lumOff val="40000"/>
          </a:schemeClr>
        </a:solidFill>
      </dgm:spPr>
      <dgm:t>
        <a:bodyPr/>
        <a:lstStyle/>
        <a:p>
          <a:pPr algn="ctr"/>
          <a:endParaRPr lang="ru-RU" sz="1050" b="1" dirty="0">
            <a:solidFill>
              <a:schemeClr val="tx1"/>
            </a:solidFill>
          </a:endParaRPr>
        </a:p>
      </dgm:t>
    </dgm:pt>
    <dgm:pt modelId="{6E14012F-DC81-4A61-8C2F-2C78414394BD}" type="parTrans" cxnId="{637BCA0A-A66D-4CD0-9E3E-71CA1EF6F388}">
      <dgm:prSet/>
      <dgm:spPr/>
      <dgm:t>
        <a:bodyPr/>
        <a:lstStyle/>
        <a:p>
          <a:endParaRPr lang="ru-RU"/>
        </a:p>
      </dgm:t>
    </dgm:pt>
    <dgm:pt modelId="{B4F0C9AB-9369-408E-836E-3F9DDA9156B5}" type="sibTrans" cxnId="{637BCA0A-A66D-4CD0-9E3E-71CA1EF6F388}">
      <dgm:prSet/>
      <dgm:spPr>
        <a:solidFill>
          <a:schemeClr val="accent5">
            <a:lumMod val="60000"/>
            <a:lumOff val="40000"/>
          </a:schemeClr>
        </a:solidFill>
      </dgm:spPr>
      <dgm:t>
        <a:bodyPr/>
        <a:lstStyle/>
        <a:p>
          <a:endParaRPr lang="ru-RU" dirty="0"/>
        </a:p>
      </dgm:t>
    </dgm:pt>
    <dgm:pt modelId="{E304DC4B-6CCC-4250-9F2B-2CCF95E5F8B6}">
      <dgm:prSet phldrT="[Текст]" custT="1"/>
      <dgm:spPr>
        <a:solidFill>
          <a:srgbClr val="FDF591"/>
        </a:solidFill>
      </dgm:spPr>
      <dgm:t>
        <a:bodyPr/>
        <a:lstStyle/>
        <a:p>
          <a:endParaRPr lang="ru-RU" sz="1050" b="1" dirty="0">
            <a:solidFill>
              <a:schemeClr val="tx1"/>
            </a:solidFill>
          </a:endParaRPr>
        </a:p>
      </dgm:t>
    </dgm:pt>
    <dgm:pt modelId="{1CA3E57B-8F75-4D49-8A8C-E6C6649DAC76}" type="parTrans" cxnId="{59816AE0-A959-431D-AD02-BA3C1B4B1573}">
      <dgm:prSet/>
      <dgm:spPr/>
      <dgm:t>
        <a:bodyPr/>
        <a:lstStyle/>
        <a:p>
          <a:endParaRPr lang="ru-RU"/>
        </a:p>
      </dgm:t>
    </dgm:pt>
    <dgm:pt modelId="{23902278-5706-4FA6-9B98-534FAE848A58}" type="sibTrans" cxnId="{59816AE0-A959-431D-AD02-BA3C1B4B1573}">
      <dgm:prSet/>
      <dgm:spPr>
        <a:solidFill>
          <a:schemeClr val="accent3">
            <a:lumMod val="20000"/>
            <a:lumOff val="80000"/>
          </a:schemeClr>
        </a:solidFill>
      </dgm:spPr>
      <dgm:t>
        <a:bodyPr/>
        <a:lstStyle/>
        <a:p>
          <a:endParaRPr lang="ru-RU" dirty="0"/>
        </a:p>
      </dgm:t>
    </dgm:pt>
    <dgm:pt modelId="{AA05B97E-7DC0-4A5C-A5EF-D8AC4C76FE44}">
      <dgm:prSet phldrT="[Текст]" custT="1"/>
      <dgm:spPr>
        <a:solidFill>
          <a:schemeClr val="accent3">
            <a:lumMod val="20000"/>
            <a:lumOff val="80000"/>
          </a:schemeClr>
        </a:solidFill>
      </dgm:spPr>
      <dgm:t>
        <a:bodyPr/>
        <a:lstStyle/>
        <a:p>
          <a:r>
            <a:rPr lang="ru-RU" sz="1050" b="1" dirty="0" smtClean="0">
              <a:solidFill>
                <a:schemeClr val="tx1"/>
              </a:solidFill>
            </a:rPr>
            <a:t>Бюджеты городских округов</a:t>
          </a:r>
          <a:endParaRPr lang="ru-RU" sz="1050" b="1" dirty="0">
            <a:solidFill>
              <a:schemeClr val="tx1"/>
            </a:solidFill>
          </a:endParaRPr>
        </a:p>
      </dgm:t>
    </dgm:pt>
    <dgm:pt modelId="{C79D57F0-6F8B-433B-A6A2-0101D2105F96}" type="parTrans" cxnId="{EBF0ABC9-1D1A-497C-92ED-E921CFF63762}">
      <dgm:prSet/>
      <dgm:spPr/>
      <dgm:t>
        <a:bodyPr/>
        <a:lstStyle/>
        <a:p>
          <a:endParaRPr lang="ru-RU"/>
        </a:p>
      </dgm:t>
    </dgm:pt>
    <dgm:pt modelId="{17FAD144-7B63-41AC-A0F6-926E0CD93D7F}" type="sibTrans" cxnId="{EBF0ABC9-1D1A-497C-92ED-E921CFF63762}">
      <dgm:prSet/>
      <dgm:spPr>
        <a:solidFill>
          <a:schemeClr val="accent3">
            <a:lumMod val="20000"/>
            <a:lumOff val="80000"/>
          </a:schemeClr>
        </a:solidFill>
      </dgm:spPr>
      <dgm:t>
        <a:bodyPr/>
        <a:lstStyle/>
        <a:p>
          <a:endParaRPr lang="ru-RU" dirty="0"/>
        </a:p>
      </dgm:t>
    </dgm:pt>
    <dgm:pt modelId="{079DCC04-FA0F-4CEE-9946-604A65C5573F}">
      <dgm:prSet phldrT="[Текст]" custT="1"/>
      <dgm:spPr>
        <a:solidFill>
          <a:srgbClr val="FDF591"/>
        </a:solidFill>
      </dgm:spPr>
      <dgm:t>
        <a:bodyPr/>
        <a:lstStyle/>
        <a:p>
          <a:r>
            <a:rPr lang="ru-RU" sz="1050" b="1" dirty="0" smtClean="0">
              <a:solidFill>
                <a:schemeClr val="tx1"/>
              </a:solidFill>
            </a:rPr>
            <a:t>Бюджеты субъектов РФ</a:t>
          </a:r>
          <a:endParaRPr lang="ru-RU" sz="1050" b="1" dirty="0">
            <a:solidFill>
              <a:schemeClr val="tx1"/>
            </a:solidFill>
          </a:endParaRPr>
        </a:p>
      </dgm:t>
    </dgm:pt>
    <dgm:pt modelId="{6C16982F-60D9-490F-831E-E96BB78FA268}" type="parTrans" cxnId="{31CDFCE6-F1E1-4251-9E74-7512BE994C0B}">
      <dgm:prSet/>
      <dgm:spPr/>
      <dgm:t>
        <a:bodyPr/>
        <a:lstStyle/>
        <a:p>
          <a:endParaRPr lang="ru-RU"/>
        </a:p>
      </dgm:t>
    </dgm:pt>
    <dgm:pt modelId="{57383DED-D7B7-4797-8835-3977B593163B}" type="sibTrans" cxnId="{31CDFCE6-F1E1-4251-9E74-7512BE994C0B}">
      <dgm:prSet/>
      <dgm:spPr>
        <a:solidFill>
          <a:srgbClr val="FDF591"/>
        </a:solidFill>
      </dgm:spPr>
      <dgm:t>
        <a:bodyPr/>
        <a:lstStyle/>
        <a:p>
          <a:endParaRPr lang="ru-RU" dirty="0"/>
        </a:p>
      </dgm:t>
    </dgm:pt>
    <dgm:pt modelId="{4CC20C03-E59A-4D06-9C3F-D6EEA2518EE1}">
      <dgm:prSet phldrT="[Текст]" custT="1"/>
      <dgm:spPr>
        <a:solidFill>
          <a:schemeClr val="accent3">
            <a:lumMod val="20000"/>
            <a:lumOff val="80000"/>
          </a:schemeClr>
        </a:solidFill>
      </dgm:spPr>
      <dgm:t>
        <a:bodyPr/>
        <a:lstStyle/>
        <a:p>
          <a:r>
            <a:rPr lang="ru-RU" sz="1050" b="1" dirty="0" smtClean="0">
              <a:solidFill>
                <a:schemeClr val="tx1"/>
              </a:solidFill>
            </a:rPr>
            <a:t>Бюджеты городских и сельских поселений</a:t>
          </a:r>
          <a:endParaRPr lang="ru-RU" sz="1050" b="1" dirty="0">
            <a:solidFill>
              <a:schemeClr val="tx1"/>
            </a:solidFill>
          </a:endParaRPr>
        </a:p>
      </dgm:t>
    </dgm:pt>
    <dgm:pt modelId="{EF939EE5-5E57-4387-ADA8-11DE6DD62B76}" type="parTrans" cxnId="{645D4623-D725-407B-9592-F76AFCD3A6DC}">
      <dgm:prSet/>
      <dgm:spPr/>
      <dgm:t>
        <a:bodyPr/>
        <a:lstStyle/>
        <a:p>
          <a:endParaRPr lang="ru-RU"/>
        </a:p>
      </dgm:t>
    </dgm:pt>
    <dgm:pt modelId="{06AC661F-636E-43CC-BFE2-665D8B26442F}" type="sibTrans" cxnId="{645D4623-D725-407B-9592-F76AFCD3A6DC}">
      <dgm:prSet/>
      <dgm:spPr>
        <a:solidFill>
          <a:schemeClr val="accent3">
            <a:lumMod val="20000"/>
            <a:lumOff val="80000"/>
          </a:schemeClr>
        </a:solidFill>
      </dgm:spPr>
      <dgm:t>
        <a:bodyPr/>
        <a:lstStyle/>
        <a:p>
          <a:endParaRPr lang="ru-RU" dirty="0"/>
        </a:p>
      </dgm:t>
    </dgm:pt>
    <dgm:pt modelId="{60F2CFAA-733F-4879-9A69-E7858C0EFF9E}" type="pres">
      <dgm:prSet presAssocID="{F69ED343-9EEF-40F9-822B-DEE18B405F2C}" presName="Name0" presStyleCnt="0">
        <dgm:presLayoutVars>
          <dgm:chMax/>
          <dgm:chPref/>
          <dgm:dir/>
          <dgm:animLvl val="lvl"/>
        </dgm:presLayoutVars>
      </dgm:prSet>
      <dgm:spPr/>
      <dgm:t>
        <a:bodyPr/>
        <a:lstStyle/>
        <a:p>
          <a:endParaRPr lang="ru-RU"/>
        </a:p>
      </dgm:t>
    </dgm:pt>
    <dgm:pt modelId="{B14A0769-124A-43F7-92CC-D65FE6EB81ED}" type="pres">
      <dgm:prSet presAssocID="{FDED86F4-E9DE-4D3F-82E4-32A23B3038A5}" presName="composite" presStyleCnt="0"/>
      <dgm:spPr/>
    </dgm:pt>
    <dgm:pt modelId="{218652FF-822E-4BF0-9264-455C13913306}" type="pres">
      <dgm:prSet presAssocID="{FDED86F4-E9DE-4D3F-82E4-32A23B3038A5}" presName="Parent1" presStyleLbl="node1" presStyleIdx="0" presStyleCnt="10" custLinFactX="-100000" custLinFactNeighborX="-119367" custLinFactNeighborY="-633">
        <dgm:presLayoutVars>
          <dgm:chMax val="1"/>
          <dgm:chPref val="1"/>
          <dgm:bulletEnabled val="1"/>
        </dgm:presLayoutVars>
      </dgm:prSet>
      <dgm:spPr/>
      <dgm:t>
        <a:bodyPr/>
        <a:lstStyle/>
        <a:p>
          <a:endParaRPr lang="ru-RU"/>
        </a:p>
      </dgm:t>
    </dgm:pt>
    <dgm:pt modelId="{CEAC4974-E1B8-4001-9DAC-416D466611D2}" type="pres">
      <dgm:prSet presAssocID="{FDED86F4-E9DE-4D3F-82E4-32A23B3038A5}" presName="Childtext1" presStyleLbl="revTx" presStyleIdx="0" presStyleCnt="5">
        <dgm:presLayoutVars>
          <dgm:chMax val="0"/>
          <dgm:chPref val="0"/>
          <dgm:bulletEnabled val="1"/>
        </dgm:presLayoutVars>
      </dgm:prSet>
      <dgm:spPr/>
      <dgm:t>
        <a:bodyPr/>
        <a:lstStyle/>
        <a:p>
          <a:endParaRPr lang="ru-RU"/>
        </a:p>
      </dgm:t>
    </dgm:pt>
    <dgm:pt modelId="{32C78104-80BA-4B04-BEA0-880EE4FD4C6E}" type="pres">
      <dgm:prSet presAssocID="{FDED86F4-E9DE-4D3F-82E4-32A23B3038A5}" presName="BalanceSpacing" presStyleCnt="0"/>
      <dgm:spPr/>
    </dgm:pt>
    <dgm:pt modelId="{993D9D24-7676-4586-873B-9DD416F3550F}" type="pres">
      <dgm:prSet presAssocID="{FDED86F4-E9DE-4D3F-82E4-32A23B3038A5}" presName="BalanceSpacing1" presStyleCnt="0"/>
      <dgm:spPr/>
    </dgm:pt>
    <dgm:pt modelId="{39A1A935-8E4F-4DDB-81BA-9B48D4D4D33F}" type="pres">
      <dgm:prSet presAssocID="{B4F0C9AB-9369-408E-836E-3F9DDA9156B5}" presName="Accent1Text" presStyleLbl="node1" presStyleIdx="1" presStyleCnt="10" custLinFactNeighborX="2169" custLinFactNeighborY="-633"/>
      <dgm:spPr/>
      <dgm:t>
        <a:bodyPr/>
        <a:lstStyle/>
        <a:p>
          <a:endParaRPr lang="ru-RU"/>
        </a:p>
      </dgm:t>
    </dgm:pt>
    <dgm:pt modelId="{A4CDB330-CB4D-457C-AF16-63BC7F857884}" type="pres">
      <dgm:prSet presAssocID="{B4F0C9AB-9369-408E-836E-3F9DDA9156B5}" presName="spaceBetweenRectangles" presStyleCnt="0"/>
      <dgm:spPr/>
    </dgm:pt>
    <dgm:pt modelId="{C62CBED7-C126-4CEC-80A3-E3C4D85609D8}" type="pres">
      <dgm:prSet presAssocID="{E304DC4B-6CCC-4250-9F2B-2CCF95E5F8B6}" presName="composite" presStyleCnt="0"/>
      <dgm:spPr/>
    </dgm:pt>
    <dgm:pt modelId="{6A1006A4-64FA-4BFE-ACB3-E35E845E614F}" type="pres">
      <dgm:prSet presAssocID="{E304DC4B-6CCC-4250-9F2B-2CCF95E5F8B6}" presName="Parent1" presStyleLbl="node1" presStyleIdx="2" presStyleCnt="10" custLinFactX="12846" custLinFactNeighborX="100000" custLinFactNeighborY="-588">
        <dgm:presLayoutVars>
          <dgm:chMax val="1"/>
          <dgm:chPref val="1"/>
          <dgm:bulletEnabled val="1"/>
        </dgm:presLayoutVars>
      </dgm:prSet>
      <dgm:spPr/>
      <dgm:t>
        <a:bodyPr/>
        <a:lstStyle/>
        <a:p>
          <a:endParaRPr lang="ru-RU"/>
        </a:p>
      </dgm:t>
    </dgm:pt>
    <dgm:pt modelId="{F7925292-25A7-4B03-B38B-82B74497C00D}" type="pres">
      <dgm:prSet presAssocID="{E304DC4B-6CCC-4250-9F2B-2CCF95E5F8B6}" presName="Childtext1" presStyleLbl="revTx" presStyleIdx="1" presStyleCnt="5">
        <dgm:presLayoutVars>
          <dgm:chMax val="0"/>
          <dgm:chPref val="0"/>
          <dgm:bulletEnabled val="1"/>
        </dgm:presLayoutVars>
      </dgm:prSet>
      <dgm:spPr/>
      <dgm:t>
        <a:bodyPr/>
        <a:lstStyle/>
        <a:p>
          <a:endParaRPr lang="ru-RU"/>
        </a:p>
      </dgm:t>
    </dgm:pt>
    <dgm:pt modelId="{FC63FF04-89A5-4294-9477-B51FE17AEBD5}" type="pres">
      <dgm:prSet presAssocID="{E304DC4B-6CCC-4250-9F2B-2CCF95E5F8B6}" presName="BalanceSpacing" presStyleCnt="0"/>
      <dgm:spPr/>
    </dgm:pt>
    <dgm:pt modelId="{6CA18A08-8B54-4C84-BB8E-CA630EDC3ADE}" type="pres">
      <dgm:prSet presAssocID="{E304DC4B-6CCC-4250-9F2B-2CCF95E5F8B6}" presName="BalanceSpacing1" presStyleCnt="0"/>
      <dgm:spPr/>
    </dgm:pt>
    <dgm:pt modelId="{4CA697DE-3F80-4DB5-81FB-B66D02568C75}" type="pres">
      <dgm:prSet presAssocID="{23902278-5706-4FA6-9B98-534FAE848A58}" presName="Accent1Text" presStyleLbl="node1" presStyleIdx="3" presStyleCnt="10" custLinFactX="-100000" custLinFactNeighborX="-174168" custLinFactNeighborY="84991"/>
      <dgm:spPr/>
      <dgm:t>
        <a:bodyPr/>
        <a:lstStyle/>
        <a:p>
          <a:endParaRPr lang="ru-RU"/>
        </a:p>
      </dgm:t>
    </dgm:pt>
    <dgm:pt modelId="{17F73282-DF90-4CD9-875F-AB0AF123626E}" type="pres">
      <dgm:prSet presAssocID="{23902278-5706-4FA6-9B98-534FAE848A58}" presName="spaceBetweenRectangles" presStyleCnt="0"/>
      <dgm:spPr/>
    </dgm:pt>
    <dgm:pt modelId="{0C2D27DA-6CD1-4AD0-AA6A-04253937B8C8}" type="pres">
      <dgm:prSet presAssocID="{AA05B97E-7DC0-4A5C-A5EF-D8AC4C76FE44}" presName="composite" presStyleCnt="0"/>
      <dgm:spPr/>
    </dgm:pt>
    <dgm:pt modelId="{F5CDFF08-5FFB-410E-AB6F-1BE7C690AF6A}" type="pres">
      <dgm:prSet presAssocID="{AA05B97E-7DC0-4A5C-A5EF-D8AC4C76FE44}" presName="Parent1" presStyleLbl="node1" presStyleIdx="4" presStyleCnt="10" custLinFactX="-5481" custLinFactNeighborX="-100000" custLinFactNeighborY="0">
        <dgm:presLayoutVars>
          <dgm:chMax val="1"/>
          <dgm:chPref val="1"/>
          <dgm:bulletEnabled val="1"/>
        </dgm:presLayoutVars>
      </dgm:prSet>
      <dgm:spPr/>
      <dgm:t>
        <a:bodyPr/>
        <a:lstStyle/>
        <a:p>
          <a:endParaRPr lang="ru-RU"/>
        </a:p>
      </dgm:t>
    </dgm:pt>
    <dgm:pt modelId="{FBF36198-A96E-485E-9C3E-EDEFA326A8B9}" type="pres">
      <dgm:prSet presAssocID="{AA05B97E-7DC0-4A5C-A5EF-D8AC4C76FE44}" presName="Childtext1" presStyleLbl="revTx" presStyleIdx="2" presStyleCnt="5">
        <dgm:presLayoutVars>
          <dgm:chMax val="0"/>
          <dgm:chPref val="0"/>
          <dgm:bulletEnabled val="1"/>
        </dgm:presLayoutVars>
      </dgm:prSet>
      <dgm:spPr/>
      <dgm:t>
        <a:bodyPr/>
        <a:lstStyle/>
        <a:p>
          <a:endParaRPr lang="ru-RU"/>
        </a:p>
      </dgm:t>
    </dgm:pt>
    <dgm:pt modelId="{5BA7ACBA-6880-4050-B5E1-CE9B0A5404C0}" type="pres">
      <dgm:prSet presAssocID="{AA05B97E-7DC0-4A5C-A5EF-D8AC4C76FE44}" presName="BalanceSpacing" presStyleCnt="0"/>
      <dgm:spPr/>
    </dgm:pt>
    <dgm:pt modelId="{7C3A8373-2B2D-4288-8E04-C6DDEBDFBC24}" type="pres">
      <dgm:prSet presAssocID="{AA05B97E-7DC0-4A5C-A5EF-D8AC4C76FE44}" presName="BalanceSpacing1" presStyleCnt="0"/>
      <dgm:spPr/>
    </dgm:pt>
    <dgm:pt modelId="{8337169B-180E-456D-9A36-373832D96C16}" type="pres">
      <dgm:prSet presAssocID="{17FAD144-7B63-41AC-A0F6-926E0CD93D7F}" presName="Accent1Text" presStyleLbl="node1" presStyleIdx="5" presStyleCnt="10" custLinFactX="11365" custLinFactNeighborX="100000" custLinFactNeighborY="0"/>
      <dgm:spPr/>
      <dgm:t>
        <a:bodyPr/>
        <a:lstStyle/>
        <a:p>
          <a:endParaRPr lang="ru-RU"/>
        </a:p>
      </dgm:t>
    </dgm:pt>
    <dgm:pt modelId="{E417951B-8123-4B4B-ABDE-77F57AE6FCCF}" type="pres">
      <dgm:prSet presAssocID="{17FAD144-7B63-41AC-A0F6-926E0CD93D7F}" presName="spaceBetweenRectangles" presStyleCnt="0"/>
      <dgm:spPr/>
    </dgm:pt>
    <dgm:pt modelId="{97F7AD93-B425-4CCC-852B-69A81F9FC94A}" type="pres">
      <dgm:prSet presAssocID="{079DCC04-FA0F-4CEE-9946-604A65C5573F}" presName="composite" presStyleCnt="0"/>
      <dgm:spPr/>
    </dgm:pt>
    <dgm:pt modelId="{49D356EF-7243-4060-8C2B-EBC7E509ADD3}" type="pres">
      <dgm:prSet presAssocID="{079DCC04-FA0F-4CEE-9946-604A65C5573F}" presName="Parent1" presStyleLbl="node1" presStyleIdx="6" presStyleCnt="10" custLinFactX="-6989" custLinFactY="-70144" custLinFactNeighborX="-100000" custLinFactNeighborY="-100000">
        <dgm:presLayoutVars>
          <dgm:chMax val="1"/>
          <dgm:chPref val="1"/>
          <dgm:bulletEnabled val="1"/>
        </dgm:presLayoutVars>
      </dgm:prSet>
      <dgm:spPr/>
      <dgm:t>
        <a:bodyPr/>
        <a:lstStyle/>
        <a:p>
          <a:endParaRPr lang="ru-RU"/>
        </a:p>
      </dgm:t>
    </dgm:pt>
    <dgm:pt modelId="{AAF63184-6EA5-4416-B3DD-57FBFC0197F5}" type="pres">
      <dgm:prSet presAssocID="{079DCC04-FA0F-4CEE-9946-604A65C5573F}" presName="Childtext1" presStyleLbl="revTx" presStyleIdx="3" presStyleCnt="5">
        <dgm:presLayoutVars>
          <dgm:chMax val="0"/>
          <dgm:chPref val="0"/>
          <dgm:bulletEnabled val="1"/>
        </dgm:presLayoutVars>
      </dgm:prSet>
      <dgm:spPr/>
    </dgm:pt>
    <dgm:pt modelId="{4A05C851-080A-4FDA-89AD-F19F39EC6F91}" type="pres">
      <dgm:prSet presAssocID="{079DCC04-FA0F-4CEE-9946-604A65C5573F}" presName="BalanceSpacing" presStyleCnt="0"/>
      <dgm:spPr/>
    </dgm:pt>
    <dgm:pt modelId="{8D9AE5B4-764B-4DBF-92F8-77063846AD52}" type="pres">
      <dgm:prSet presAssocID="{079DCC04-FA0F-4CEE-9946-604A65C5573F}" presName="BalanceSpacing1" presStyleCnt="0"/>
      <dgm:spPr/>
    </dgm:pt>
    <dgm:pt modelId="{CA64E890-67F7-4554-823F-AB3A1D49FE44}" type="pres">
      <dgm:prSet presAssocID="{57383DED-D7B7-4797-8835-3977B593163B}" presName="Accent1Text" presStyleLbl="node1" presStyleIdx="7" presStyleCnt="10" custLinFactX="-6611" custLinFactY="-68735" custLinFactNeighborX="-100000" custLinFactNeighborY="-100000"/>
      <dgm:spPr/>
      <dgm:t>
        <a:bodyPr/>
        <a:lstStyle/>
        <a:p>
          <a:endParaRPr lang="ru-RU"/>
        </a:p>
      </dgm:t>
    </dgm:pt>
    <dgm:pt modelId="{E4DA7B6D-D708-4F78-A96F-830635D8D8C0}" type="pres">
      <dgm:prSet presAssocID="{57383DED-D7B7-4797-8835-3977B593163B}" presName="spaceBetweenRectangles" presStyleCnt="0"/>
      <dgm:spPr/>
    </dgm:pt>
    <dgm:pt modelId="{050ED0CF-986A-411C-922F-81D9DCE98A23}" type="pres">
      <dgm:prSet presAssocID="{4CC20C03-E59A-4D06-9C3F-D6EEA2518EE1}" presName="composite" presStyleCnt="0"/>
      <dgm:spPr/>
    </dgm:pt>
    <dgm:pt modelId="{6115FC19-E7FC-4588-B22F-B9408DE1EE3A}" type="pres">
      <dgm:prSet presAssocID="{4CC20C03-E59A-4D06-9C3F-D6EEA2518EE1}" presName="Parent1" presStyleLbl="node1" presStyleIdx="8" presStyleCnt="10" custLinFactNeighborX="-49707" custLinFactNeighborY="-84810">
        <dgm:presLayoutVars>
          <dgm:chMax val="1"/>
          <dgm:chPref val="1"/>
          <dgm:bulletEnabled val="1"/>
        </dgm:presLayoutVars>
      </dgm:prSet>
      <dgm:spPr/>
      <dgm:t>
        <a:bodyPr/>
        <a:lstStyle/>
        <a:p>
          <a:endParaRPr lang="ru-RU"/>
        </a:p>
      </dgm:t>
    </dgm:pt>
    <dgm:pt modelId="{87B061FF-FBB7-43D7-89F0-3B5ECEEF47FD}" type="pres">
      <dgm:prSet presAssocID="{4CC20C03-E59A-4D06-9C3F-D6EEA2518EE1}" presName="Childtext1" presStyleLbl="revTx" presStyleIdx="4" presStyleCnt="5">
        <dgm:presLayoutVars>
          <dgm:chMax val="0"/>
          <dgm:chPref val="0"/>
          <dgm:bulletEnabled val="1"/>
        </dgm:presLayoutVars>
      </dgm:prSet>
      <dgm:spPr/>
    </dgm:pt>
    <dgm:pt modelId="{83862DAC-4857-4C88-AC7C-07063D742D16}" type="pres">
      <dgm:prSet presAssocID="{4CC20C03-E59A-4D06-9C3F-D6EEA2518EE1}" presName="BalanceSpacing" presStyleCnt="0"/>
      <dgm:spPr/>
    </dgm:pt>
    <dgm:pt modelId="{785C603F-45A7-4E39-9F67-D5BE3081B53D}" type="pres">
      <dgm:prSet presAssocID="{4CC20C03-E59A-4D06-9C3F-D6EEA2518EE1}" presName="BalanceSpacing1" presStyleCnt="0"/>
      <dgm:spPr/>
    </dgm:pt>
    <dgm:pt modelId="{C709B7BB-4112-4C7C-96A2-E689DFD2B964}" type="pres">
      <dgm:prSet presAssocID="{06AC661F-636E-43CC-BFE2-665D8B26442F}" presName="Accent1Text" presStyleLbl="node1" presStyleIdx="9" presStyleCnt="10" custLinFactX="66793" custLinFactNeighborX="100000" custLinFactNeighborY="-84254"/>
      <dgm:spPr/>
      <dgm:t>
        <a:bodyPr/>
        <a:lstStyle/>
        <a:p>
          <a:endParaRPr lang="ru-RU"/>
        </a:p>
      </dgm:t>
    </dgm:pt>
  </dgm:ptLst>
  <dgm:cxnLst>
    <dgm:cxn modelId="{59816AE0-A959-431D-AD02-BA3C1B4B1573}" srcId="{F69ED343-9EEF-40F9-822B-DEE18B405F2C}" destId="{E304DC4B-6CCC-4250-9F2B-2CCF95E5F8B6}" srcOrd="1" destOrd="0" parTransId="{1CA3E57B-8F75-4D49-8A8C-E6C6649DAC76}" sibTransId="{23902278-5706-4FA6-9B98-534FAE848A58}"/>
    <dgm:cxn modelId="{84621F71-B77A-4E4F-A97E-445C36BB5D1B}" type="presOf" srcId="{FDED86F4-E9DE-4D3F-82E4-32A23B3038A5}" destId="{218652FF-822E-4BF0-9264-455C13913306}" srcOrd="0" destOrd="0" presId="urn:microsoft.com/office/officeart/2008/layout/AlternatingHexagons"/>
    <dgm:cxn modelId="{645D4623-D725-407B-9592-F76AFCD3A6DC}" srcId="{F69ED343-9EEF-40F9-822B-DEE18B405F2C}" destId="{4CC20C03-E59A-4D06-9C3F-D6EEA2518EE1}" srcOrd="4" destOrd="0" parTransId="{EF939EE5-5E57-4387-ADA8-11DE6DD62B76}" sibTransId="{06AC661F-636E-43CC-BFE2-665D8B26442F}"/>
    <dgm:cxn modelId="{0AFB278C-5FB3-4F11-9BB0-E12E0C9077C0}" type="presOf" srcId="{06AC661F-636E-43CC-BFE2-665D8B26442F}" destId="{C709B7BB-4112-4C7C-96A2-E689DFD2B964}" srcOrd="0" destOrd="0" presId="urn:microsoft.com/office/officeart/2008/layout/AlternatingHexagons"/>
    <dgm:cxn modelId="{31CDFCE6-F1E1-4251-9E74-7512BE994C0B}" srcId="{F69ED343-9EEF-40F9-822B-DEE18B405F2C}" destId="{079DCC04-FA0F-4CEE-9946-604A65C5573F}" srcOrd="3" destOrd="0" parTransId="{6C16982F-60D9-490F-831E-E96BB78FA268}" sibTransId="{57383DED-D7B7-4797-8835-3977B593163B}"/>
    <dgm:cxn modelId="{637BCA0A-A66D-4CD0-9E3E-71CA1EF6F388}" srcId="{F69ED343-9EEF-40F9-822B-DEE18B405F2C}" destId="{FDED86F4-E9DE-4D3F-82E4-32A23B3038A5}" srcOrd="0" destOrd="0" parTransId="{6E14012F-DC81-4A61-8C2F-2C78414394BD}" sibTransId="{B4F0C9AB-9369-408E-836E-3F9DDA9156B5}"/>
    <dgm:cxn modelId="{CA458C8A-DE00-4367-ACFB-9B26F6A656ED}" type="presOf" srcId="{17FAD144-7B63-41AC-A0F6-926E0CD93D7F}" destId="{8337169B-180E-456D-9A36-373832D96C16}" srcOrd="0" destOrd="0" presId="urn:microsoft.com/office/officeart/2008/layout/AlternatingHexagons"/>
    <dgm:cxn modelId="{A67B8E73-2CB3-49BB-B50A-D4BF9BE79903}" type="presOf" srcId="{F69ED343-9EEF-40F9-822B-DEE18B405F2C}" destId="{60F2CFAA-733F-4879-9A69-E7858C0EFF9E}" srcOrd="0" destOrd="0" presId="urn:microsoft.com/office/officeart/2008/layout/AlternatingHexagons"/>
    <dgm:cxn modelId="{7F3DB249-1E99-4CDD-98CD-89E06F7C9EE2}" type="presOf" srcId="{57383DED-D7B7-4797-8835-3977B593163B}" destId="{CA64E890-67F7-4554-823F-AB3A1D49FE44}" srcOrd="0" destOrd="0" presId="urn:microsoft.com/office/officeart/2008/layout/AlternatingHexagons"/>
    <dgm:cxn modelId="{FED1C19A-5BED-4B05-900B-34364BF99601}" type="presOf" srcId="{079DCC04-FA0F-4CEE-9946-604A65C5573F}" destId="{49D356EF-7243-4060-8C2B-EBC7E509ADD3}" srcOrd="0" destOrd="0" presId="urn:microsoft.com/office/officeart/2008/layout/AlternatingHexagons"/>
    <dgm:cxn modelId="{0FBDEBE7-E299-4802-9379-A8F175973080}" type="presOf" srcId="{B4F0C9AB-9369-408E-836E-3F9DDA9156B5}" destId="{39A1A935-8E4F-4DDB-81BA-9B48D4D4D33F}" srcOrd="0" destOrd="0" presId="urn:microsoft.com/office/officeart/2008/layout/AlternatingHexagons"/>
    <dgm:cxn modelId="{B0F8DDBC-8983-40E6-A517-5802FCDFBD40}" type="presOf" srcId="{23902278-5706-4FA6-9B98-534FAE848A58}" destId="{4CA697DE-3F80-4DB5-81FB-B66D02568C75}" srcOrd="0" destOrd="0" presId="urn:microsoft.com/office/officeart/2008/layout/AlternatingHexagons"/>
    <dgm:cxn modelId="{8CB176E1-89E8-4C05-B00A-8B5A793B1E0A}" type="presOf" srcId="{E304DC4B-6CCC-4250-9F2B-2CCF95E5F8B6}" destId="{6A1006A4-64FA-4BFE-ACB3-E35E845E614F}" srcOrd="0" destOrd="0" presId="urn:microsoft.com/office/officeart/2008/layout/AlternatingHexagons"/>
    <dgm:cxn modelId="{EBF0ABC9-1D1A-497C-92ED-E921CFF63762}" srcId="{F69ED343-9EEF-40F9-822B-DEE18B405F2C}" destId="{AA05B97E-7DC0-4A5C-A5EF-D8AC4C76FE44}" srcOrd="2" destOrd="0" parTransId="{C79D57F0-6F8B-433B-A6A2-0101D2105F96}" sibTransId="{17FAD144-7B63-41AC-A0F6-926E0CD93D7F}"/>
    <dgm:cxn modelId="{9987C5F4-701C-4142-92B0-784C84B08B53}" type="presOf" srcId="{4CC20C03-E59A-4D06-9C3F-D6EEA2518EE1}" destId="{6115FC19-E7FC-4588-B22F-B9408DE1EE3A}" srcOrd="0" destOrd="0" presId="urn:microsoft.com/office/officeart/2008/layout/AlternatingHexagons"/>
    <dgm:cxn modelId="{D0C93271-6786-4C72-94B2-CD81327F1F1D}" type="presOf" srcId="{AA05B97E-7DC0-4A5C-A5EF-D8AC4C76FE44}" destId="{F5CDFF08-5FFB-410E-AB6F-1BE7C690AF6A}" srcOrd="0" destOrd="0" presId="urn:microsoft.com/office/officeart/2008/layout/AlternatingHexagons"/>
    <dgm:cxn modelId="{5BCC12FA-FFB8-442F-BBAE-6B4D7F6963B8}" type="presParOf" srcId="{60F2CFAA-733F-4879-9A69-E7858C0EFF9E}" destId="{B14A0769-124A-43F7-92CC-D65FE6EB81ED}" srcOrd="0" destOrd="0" presId="urn:microsoft.com/office/officeart/2008/layout/AlternatingHexagons"/>
    <dgm:cxn modelId="{9DC05DE1-BA26-4552-A59F-64F2A96CE85D}" type="presParOf" srcId="{B14A0769-124A-43F7-92CC-D65FE6EB81ED}" destId="{218652FF-822E-4BF0-9264-455C13913306}" srcOrd="0" destOrd="0" presId="urn:microsoft.com/office/officeart/2008/layout/AlternatingHexagons"/>
    <dgm:cxn modelId="{F10E3EE3-08A9-4C23-BFCD-9BB37C1A601D}" type="presParOf" srcId="{B14A0769-124A-43F7-92CC-D65FE6EB81ED}" destId="{CEAC4974-E1B8-4001-9DAC-416D466611D2}" srcOrd="1" destOrd="0" presId="urn:microsoft.com/office/officeart/2008/layout/AlternatingHexagons"/>
    <dgm:cxn modelId="{1F711DCF-81AF-4178-B998-120DA19513D6}" type="presParOf" srcId="{B14A0769-124A-43F7-92CC-D65FE6EB81ED}" destId="{32C78104-80BA-4B04-BEA0-880EE4FD4C6E}" srcOrd="2" destOrd="0" presId="urn:microsoft.com/office/officeart/2008/layout/AlternatingHexagons"/>
    <dgm:cxn modelId="{46FA75EF-01D6-4E51-B848-84BC9C381C03}" type="presParOf" srcId="{B14A0769-124A-43F7-92CC-D65FE6EB81ED}" destId="{993D9D24-7676-4586-873B-9DD416F3550F}" srcOrd="3" destOrd="0" presId="urn:microsoft.com/office/officeart/2008/layout/AlternatingHexagons"/>
    <dgm:cxn modelId="{95AC9B55-36AF-4731-AD2D-BB98EE44DC5F}" type="presParOf" srcId="{B14A0769-124A-43F7-92CC-D65FE6EB81ED}" destId="{39A1A935-8E4F-4DDB-81BA-9B48D4D4D33F}" srcOrd="4" destOrd="0" presId="urn:microsoft.com/office/officeart/2008/layout/AlternatingHexagons"/>
    <dgm:cxn modelId="{86D76C6A-6C00-49B3-A88E-D1DA5DE1914D}" type="presParOf" srcId="{60F2CFAA-733F-4879-9A69-E7858C0EFF9E}" destId="{A4CDB330-CB4D-457C-AF16-63BC7F857884}" srcOrd="1" destOrd="0" presId="urn:microsoft.com/office/officeart/2008/layout/AlternatingHexagons"/>
    <dgm:cxn modelId="{0DB823C8-543F-4C4A-BB61-927257048B7B}" type="presParOf" srcId="{60F2CFAA-733F-4879-9A69-E7858C0EFF9E}" destId="{C62CBED7-C126-4CEC-80A3-E3C4D85609D8}" srcOrd="2" destOrd="0" presId="urn:microsoft.com/office/officeart/2008/layout/AlternatingHexagons"/>
    <dgm:cxn modelId="{033B1E7C-AF79-4681-9DB6-D25BBF4CDC85}" type="presParOf" srcId="{C62CBED7-C126-4CEC-80A3-E3C4D85609D8}" destId="{6A1006A4-64FA-4BFE-ACB3-E35E845E614F}" srcOrd="0" destOrd="0" presId="urn:microsoft.com/office/officeart/2008/layout/AlternatingHexagons"/>
    <dgm:cxn modelId="{A48A65C2-675E-4B3D-B3DC-7EFCF0535885}" type="presParOf" srcId="{C62CBED7-C126-4CEC-80A3-E3C4D85609D8}" destId="{F7925292-25A7-4B03-B38B-82B74497C00D}" srcOrd="1" destOrd="0" presId="urn:microsoft.com/office/officeart/2008/layout/AlternatingHexagons"/>
    <dgm:cxn modelId="{DC57E815-C608-4278-9316-454DB2CE6EF1}" type="presParOf" srcId="{C62CBED7-C126-4CEC-80A3-E3C4D85609D8}" destId="{FC63FF04-89A5-4294-9477-B51FE17AEBD5}" srcOrd="2" destOrd="0" presId="urn:microsoft.com/office/officeart/2008/layout/AlternatingHexagons"/>
    <dgm:cxn modelId="{A6A3688E-C5AF-4C3A-B100-98911DCE29C9}" type="presParOf" srcId="{C62CBED7-C126-4CEC-80A3-E3C4D85609D8}" destId="{6CA18A08-8B54-4C84-BB8E-CA630EDC3ADE}" srcOrd="3" destOrd="0" presId="urn:microsoft.com/office/officeart/2008/layout/AlternatingHexagons"/>
    <dgm:cxn modelId="{56497576-0490-4731-976F-2640FE8D2F89}" type="presParOf" srcId="{C62CBED7-C126-4CEC-80A3-E3C4D85609D8}" destId="{4CA697DE-3F80-4DB5-81FB-B66D02568C75}" srcOrd="4" destOrd="0" presId="urn:microsoft.com/office/officeart/2008/layout/AlternatingHexagons"/>
    <dgm:cxn modelId="{FF41FA8C-6480-4EB6-A300-6046D54E87B2}" type="presParOf" srcId="{60F2CFAA-733F-4879-9A69-E7858C0EFF9E}" destId="{17F73282-DF90-4CD9-875F-AB0AF123626E}" srcOrd="3" destOrd="0" presId="urn:microsoft.com/office/officeart/2008/layout/AlternatingHexagons"/>
    <dgm:cxn modelId="{005EB56A-4DE0-49B6-92BC-CC7DA957469E}" type="presParOf" srcId="{60F2CFAA-733F-4879-9A69-E7858C0EFF9E}" destId="{0C2D27DA-6CD1-4AD0-AA6A-04253937B8C8}" srcOrd="4" destOrd="0" presId="urn:microsoft.com/office/officeart/2008/layout/AlternatingHexagons"/>
    <dgm:cxn modelId="{78443424-BECF-4250-9522-F8A7490567CD}" type="presParOf" srcId="{0C2D27DA-6CD1-4AD0-AA6A-04253937B8C8}" destId="{F5CDFF08-5FFB-410E-AB6F-1BE7C690AF6A}" srcOrd="0" destOrd="0" presId="urn:microsoft.com/office/officeart/2008/layout/AlternatingHexagons"/>
    <dgm:cxn modelId="{A1077879-FEA7-462B-9429-1161F8240772}" type="presParOf" srcId="{0C2D27DA-6CD1-4AD0-AA6A-04253937B8C8}" destId="{FBF36198-A96E-485E-9C3E-EDEFA326A8B9}" srcOrd="1" destOrd="0" presId="urn:microsoft.com/office/officeart/2008/layout/AlternatingHexagons"/>
    <dgm:cxn modelId="{483F80B9-DC71-4A5A-88B5-BB47576D2FA5}" type="presParOf" srcId="{0C2D27DA-6CD1-4AD0-AA6A-04253937B8C8}" destId="{5BA7ACBA-6880-4050-B5E1-CE9B0A5404C0}" srcOrd="2" destOrd="0" presId="urn:microsoft.com/office/officeart/2008/layout/AlternatingHexagons"/>
    <dgm:cxn modelId="{F1699DFC-6171-4210-8F6A-0878C5C4C6ED}" type="presParOf" srcId="{0C2D27DA-6CD1-4AD0-AA6A-04253937B8C8}" destId="{7C3A8373-2B2D-4288-8E04-C6DDEBDFBC24}" srcOrd="3" destOrd="0" presId="urn:microsoft.com/office/officeart/2008/layout/AlternatingHexagons"/>
    <dgm:cxn modelId="{A27628B4-D376-4E54-B234-BD0E4DFBA8C7}" type="presParOf" srcId="{0C2D27DA-6CD1-4AD0-AA6A-04253937B8C8}" destId="{8337169B-180E-456D-9A36-373832D96C16}" srcOrd="4" destOrd="0" presId="urn:microsoft.com/office/officeart/2008/layout/AlternatingHexagons"/>
    <dgm:cxn modelId="{6C0C0C32-4DD9-4727-855E-E17FAD30AFB4}" type="presParOf" srcId="{60F2CFAA-733F-4879-9A69-E7858C0EFF9E}" destId="{E417951B-8123-4B4B-ABDE-77F57AE6FCCF}" srcOrd="5" destOrd="0" presId="urn:microsoft.com/office/officeart/2008/layout/AlternatingHexagons"/>
    <dgm:cxn modelId="{9CE8232B-F226-4DF9-85AE-3AD1EA8D9982}" type="presParOf" srcId="{60F2CFAA-733F-4879-9A69-E7858C0EFF9E}" destId="{97F7AD93-B425-4CCC-852B-69A81F9FC94A}" srcOrd="6" destOrd="0" presId="urn:microsoft.com/office/officeart/2008/layout/AlternatingHexagons"/>
    <dgm:cxn modelId="{A93357CC-6D98-4586-A361-1367CDF43AE3}" type="presParOf" srcId="{97F7AD93-B425-4CCC-852B-69A81F9FC94A}" destId="{49D356EF-7243-4060-8C2B-EBC7E509ADD3}" srcOrd="0" destOrd="0" presId="urn:microsoft.com/office/officeart/2008/layout/AlternatingHexagons"/>
    <dgm:cxn modelId="{A4980952-B4BB-46CC-B24F-826292A9FA21}" type="presParOf" srcId="{97F7AD93-B425-4CCC-852B-69A81F9FC94A}" destId="{AAF63184-6EA5-4416-B3DD-57FBFC0197F5}" srcOrd="1" destOrd="0" presId="urn:microsoft.com/office/officeart/2008/layout/AlternatingHexagons"/>
    <dgm:cxn modelId="{42551E35-7D1B-4E0F-BD10-83F88EFA54F7}" type="presParOf" srcId="{97F7AD93-B425-4CCC-852B-69A81F9FC94A}" destId="{4A05C851-080A-4FDA-89AD-F19F39EC6F91}" srcOrd="2" destOrd="0" presId="urn:microsoft.com/office/officeart/2008/layout/AlternatingHexagons"/>
    <dgm:cxn modelId="{6D03D525-88A5-40C2-A26F-6748E49DBB02}" type="presParOf" srcId="{97F7AD93-B425-4CCC-852B-69A81F9FC94A}" destId="{8D9AE5B4-764B-4DBF-92F8-77063846AD52}" srcOrd="3" destOrd="0" presId="urn:microsoft.com/office/officeart/2008/layout/AlternatingHexagons"/>
    <dgm:cxn modelId="{663E9CF1-8A00-48E0-845B-1289463CB8E4}" type="presParOf" srcId="{97F7AD93-B425-4CCC-852B-69A81F9FC94A}" destId="{CA64E890-67F7-4554-823F-AB3A1D49FE44}" srcOrd="4" destOrd="0" presId="urn:microsoft.com/office/officeart/2008/layout/AlternatingHexagons"/>
    <dgm:cxn modelId="{4DF7CEB4-2AF2-46B7-91A1-2DD26B14E503}" type="presParOf" srcId="{60F2CFAA-733F-4879-9A69-E7858C0EFF9E}" destId="{E4DA7B6D-D708-4F78-A96F-830635D8D8C0}" srcOrd="7" destOrd="0" presId="urn:microsoft.com/office/officeart/2008/layout/AlternatingHexagons"/>
    <dgm:cxn modelId="{5EFB373D-BC1C-486B-BED4-DF2179698C68}" type="presParOf" srcId="{60F2CFAA-733F-4879-9A69-E7858C0EFF9E}" destId="{050ED0CF-986A-411C-922F-81D9DCE98A23}" srcOrd="8" destOrd="0" presId="urn:microsoft.com/office/officeart/2008/layout/AlternatingHexagons"/>
    <dgm:cxn modelId="{261F6283-1354-46C0-944E-162358E3B1A0}" type="presParOf" srcId="{050ED0CF-986A-411C-922F-81D9DCE98A23}" destId="{6115FC19-E7FC-4588-B22F-B9408DE1EE3A}" srcOrd="0" destOrd="0" presId="urn:microsoft.com/office/officeart/2008/layout/AlternatingHexagons"/>
    <dgm:cxn modelId="{FFDB9ABB-E9E6-4680-8D61-6930CAB57987}" type="presParOf" srcId="{050ED0CF-986A-411C-922F-81D9DCE98A23}" destId="{87B061FF-FBB7-43D7-89F0-3B5ECEEF47FD}" srcOrd="1" destOrd="0" presId="urn:microsoft.com/office/officeart/2008/layout/AlternatingHexagons"/>
    <dgm:cxn modelId="{A3067F88-7450-4700-927E-176379B06633}" type="presParOf" srcId="{050ED0CF-986A-411C-922F-81D9DCE98A23}" destId="{83862DAC-4857-4C88-AC7C-07063D742D16}" srcOrd="2" destOrd="0" presId="urn:microsoft.com/office/officeart/2008/layout/AlternatingHexagons"/>
    <dgm:cxn modelId="{B4F74B33-544C-4771-A400-4AA81D2124C1}" type="presParOf" srcId="{050ED0CF-986A-411C-922F-81D9DCE98A23}" destId="{785C603F-45A7-4E39-9F67-D5BE3081B53D}" srcOrd="3" destOrd="0" presId="urn:microsoft.com/office/officeart/2008/layout/AlternatingHexagons"/>
    <dgm:cxn modelId="{670B9053-465B-4F40-900A-AE8118A84E4D}" type="presParOf" srcId="{050ED0CF-986A-411C-922F-81D9DCE98A23}" destId="{C709B7BB-4112-4C7C-96A2-E689DFD2B964}" srcOrd="4" destOrd="0" presId="urn:microsoft.com/office/officeart/2008/layout/AlternatingHexagon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502C17-23CD-49D6-977B-047B5F9F356D}"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ru-RU"/>
        </a:p>
      </dgm:t>
    </dgm:pt>
    <dgm:pt modelId="{75630D0D-FF9C-4929-BD48-C8D07FDDCD01}">
      <dgm:prSet phldrT="[Текст]" custT="1"/>
      <dgm:spPr>
        <a:gradFill rotWithShape="0">
          <a:gsLst>
            <a:gs pos="0">
              <a:srgbClr val="FFE5FF"/>
            </a:gs>
            <a:gs pos="35000">
              <a:srgbClr val="CFF5FD"/>
            </a:gs>
            <a:gs pos="100000">
              <a:srgbClr val="CDFFE6"/>
            </a:gs>
          </a:gsLst>
        </a:gradFill>
      </dgm:spPr>
      <dgm:t>
        <a:bodyPr/>
        <a:lstStyle/>
        <a:p>
          <a:r>
            <a:rPr lang="ru-RU" sz="1400" b="1" dirty="0" smtClean="0"/>
            <a:t>Предмет рассмотрения проекта решения о районном бюджете во втором чтении </a:t>
          </a:r>
          <a:r>
            <a:rPr lang="ru-RU" sz="1400" b="0" dirty="0" smtClean="0"/>
            <a:t>-</a:t>
          </a:r>
          <a:r>
            <a:rPr lang="ru-RU" sz="1400" b="1" dirty="0" smtClean="0"/>
            <a:t> </a:t>
          </a:r>
          <a:r>
            <a:rPr lang="ru-RU" sz="1200" dirty="0" smtClean="0"/>
            <a:t>текстовые статьи проекта закона, а также приложения к нему, устанавливающие:</a:t>
          </a:r>
          <a:endParaRPr lang="ru-RU" sz="1200" dirty="0"/>
        </a:p>
      </dgm:t>
    </dgm:pt>
    <dgm:pt modelId="{1E90B15C-39FB-44CF-86E0-D70A65F283B3}" type="parTrans" cxnId="{DDFE16C8-D7D6-4271-9C43-28E89ABC1B2F}">
      <dgm:prSet/>
      <dgm:spPr/>
      <dgm:t>
        <a:bodyPr/>
        <a:lstStyle/>
        <a:p>
          <a:endParaRPr lang="ru-RU"/>
        </a:p>
      </dgm:t>
    </dgm:pt>
    <dgm:pt modelId="{7C9D7345-5077-4BA6-B67B-C872B6B68C39}" type="sibTrans" cxnId="{DDFE16C8-D7D6-4271-9C43-28E89ABC1B2F}">
      <dgm:prSet/>
      <dgm:spPr/>
      <dgm:t>
        <a:bodyPr/>
        <a:lstStyle/>
        <a:p>
          <a:endParaRPr lang="ru-RU"/>
        </a:p>
      </dgm:t>
    </dgm:pt>
    <dgm:pt modelId="{4D468948-7C07-4C53-A095-53508FD74B9B}">
      <dgm:prSet phldrT="[Текст]" custT="1"/>
      <dgm:spPr>
        <a:solidFill>
          <a:srgbClr val="E8FAFE">
            <a:alpha val="90000"/>
          </a:srgbClr>
        </a:solidFill>
      </dgm:spPr>
      <dgm:t>
        <a:bodyPr/>
        <a:lstStyle/>
        <a:p>
          <a:r>
            <a:rPr lang="ru-RU" sz="1200" dirty="0" smtClean="0"/>
            <a:t>перечень главных администраторов доходов районного бюджета</a:t>
          </a:r>
          <a:endParaRPr lang="ru-RU" sz="500" dirty="0"/>
        </a:p>
      </dgm:t>
    </dgm:pt>
    <dgm:pt modelId="{4274FDE2-4459-4F06-A212-67E620C844C9}" type="parTrans" cxnId="{BD143673-21BF-4AF7-9B1E-74DBBAE0C4D3}">
      <dgm:prSet/>
      <dgm:spPr/>
      <dgm:t>
        <a:bodyPr/>
        <a:lstStyle/>
        <a:p>
          <a:endParaRPr lang="ru-RU"/>
        </a:p>
      </dgm:t>
    </dgm:pt>
    <dgm:pt modelId="{B241A0F1-EE53-4312-9810-A31FF9149E22}" type="sibTrans" cxnId="{BD143673-21BF-4AF7-9B1E-74DBBAE0C4D3}">
      <dgm:prSet/>
      <dgm:spPr/>
      <dgm:t>
        <a:bodyPr/>
        <a:lstStyle/>
        <a:p>
          <a:endParaRPr lang="ru-RU"/>
        </a:p>
      </dgm:t>
    </dgm:pt>
    <dgm:pt modelId="{D30D4C03-ECB3-412C-8EFE-F2667FE3EF31}">
      <dgm:prSet phldrT="[Текст]" custT="1"/>
      <dgm:spPr>
        <a:gradFill rotWithShape="0">
          <a:gsLst>
            <a:gs pos="0">
              <a:srgbClr val="FFE5FF"/>
            </a:gs>
            <a:gs pos="35000">
              <a:srgbClr val="CFF5FD"/>
            </a:gs>
            <a:gs pos="100000">
              <a:srgbClr val="CDFFE6"/>
            </a:gs>
          </a:gsLst>
        </a:gradFill>
      </dgm:spPr>
      <dgm:t>
        <a:bodyPr/>
        <a:lstStyle/>
        <a:p>
          <a:r>
            <a:rPr lang="ru-RU" sz="1400" b="1" dirty="0" smtClean="0"/>
            <a:t>Предмет рассмотрения проекта решения о районном бюджете в первом чтении:</a:t>
          </a:r>
          <a:endParaRPr lang="en-US" sz="1400" b="1" dirty="0" smtClean="0"/>
        </a:p>
      </dgm:t>
    </dgm:pt>
    <dgm:pt modelId="{9C4BB3A7-C328-4831-9385-1929209529C9}" type="sibTrans" cxnId="{7AFA4811-7555-4A60-879B-C3D6CE3F763E}">
      <dgm:prSet/>
      <dgm:spPr/>
      <dgm:t>
        <a:bodyPr/>
        <a:lstStyle/>
        <a:p>
          <a:endParaRPr lang="ru-RU"/>
        </a:p>
      </dgm:t>
    </dgm:pt>
    <dgm:pt modelId="{03409BC8-3E35-4121-9281-94086B612444}" type="parTrans" cxnId="{7AFA4811-7555-4A60-879B-C3D6CE3F763E}">
      <dgm:prSet/>
      <dgm:spPr/>
      <dgm:t>
        <a:bodyPr/>
        <a:lstStyle/>
        <a:p>
          <a:endParaRPr lang="ru-RU"/>
        </a:p>
      </dgm:t>
    </dgm:pt>
    <dgm:pt modelId="{836224A7-B540-4532-8C89-873F0A6A0382}">
      <dgm:prSet phldrT="[Текст]" custT="1"/>
      <dgm:spPr>
        <a:solidFill>
          <a:srgbClr val="E8FAFE">
            <a:alpha val="89804"/>
          </a:srgbClr>
        </a:solidFill>
      </dgm:spPr>
      <dgm:t>
        <a:bodyPr/>
        <a:lstStyle/>
        <a:p>
          <a:r>
            <a:rPr lang="ru-RU" sz="1200" dirty="0" smtClean="0"/>
            <a:t>прогнозируемый в очередном финансовом году и плановом периоде общий объем налоговых и неналоговых доходов районного бюджета;</a:t>
          </a:r>
          <a:endParaRPr lang="ru-RU" sz="1200" dirty="0"/>
        </a:p>
      </dgm:t>
    </dgm:pt>
    <dgm:pt modelId="{30754313-381B-4311-8BE0-562486B022D1}" type="sibTrans" cxnId="{3F479BED-0526-47BB-8A87-648D3ED8430F}">
      <dgm:prSet/>
      <dgm:spPr/>
      <dgm:t>
        <a:bodyPr/>
        <a:lstStyle/>
        <a:p>
          <a:endParaRPr lang="ru-RU"/>
        </a:p>
      </dgm:t>
    </dgm:pt>
    <dgm:pt modelId="{721D4B8A-8E69-4BDC-AEE0-6CB399588347}" type="parTrans" cxnId="{3F479BED-0526-47BB-8A87-648D3ED8430F}">
      <dgm:prSet/>
      <dgm:spPr/>
      <dgm:t>
        <a:bodyPr/>
        <a:lstStyle/>
        <a:p>
          <a:endParaRPr lang="ru-RU"/>
        </a:p>
      </dgm:t>
    </dgm:pt>
    <dgm:pt modelId="{F5B53894-4FB5-428B-BE5B-D25C678A2E0F}">
      <dgm:prSet phldrT="[Текст]" custT="1"/>
      <dgm:spPr>
        <a:solidFill>
          <a:srgbClr val="E8FAFE">
            <a:alpha val="89804"/>
          </a:srgbClr>
        </a:solidFill>
      </dgm:spPr>
      <dgm:t>
        <a:bodyPr/>
        <a:lstStyle/>
        <a:p>
          <a:r>
            <a:rPr lang="ru-RU" sz="1200" dirty="0" smtClean="0"/>
            <a:t>приложение к решению о районном бюджете, устанавливающее прогнозируемые объемы налоговых и неналоговых доходов районного бюджета на очередной финансовый год и плановый период по кодам видов и подвидов доходов;</a:t>
          </a:r>
          <a:endParaRPr lang="ru-RU" sz="1200" dirty="0"/>
        </a:p>
      </dgm:t>
    </dgm:pt>
    <dgm:pt modelId="{D517EB6A-793C-465A-886F-0052162CA0AF}" type="parTrans" cxnId="{47F12A08-2CE6-42AD-8D45-DDF685D892DC}">
      <dgm:prSet/>
      <dgm:spPr/>
      <dgm:t>
        <a:bodyPr/>
        <a:lstStyle/>
        <a:p>
          <a:endParaRPr lang="ru-RU"/>
        </a:p>
      </dgm:t>
    </dgm:pt>
    <dgm:pt modelId="{15399BC4-D98C-4F69-B29A-56622C0AC698}" type="sibTrans" cxnId="{47F12A08-2CE6-42AD-8D45-DDF685D892DC}">
      <dgm:prSet/>
      <dgm:spPr/>
      <dgm:t>
        <a:bodyPr/>
        <a:lstStyle/>
        <a:p>
          <a:endParaRPr lang="ru-RU"/>
        </a:p>
      </dgm:t>
    </dgm:pt>
    <dgm:pt modelId="{68498698-0A0B-4560-BFB9-ACBACE98F6A2}">
      <dgm:prSet phldrT="[Текст]" custT="1"/>
      <dgm:spPr>
        <a:solidFill>
          <a:srgbClr val="E8FAFE">
            <a:alpha val="89804"/>
          </a:srgbClr>
        </a:solidFill>
      </dgm:spPr>
      <dgm:t>
        <a:bodyPr/>
        <a:lstStyle/>
        <a:p>
          <a:r>
            <a:rPr lang="ru-RU" sz="1200" dirty="0" smtClean="0"/>
            <a:t>общий объем дотаций на выравнивание бюджетной обеспеченности поселений в очередном финансовом году и плановом периоде;</a:t>
          </a:r>
          <a:endParaRPr lang="ru-RU" sz="1200" dirty="0"/>
        </a:p>
      </dgm:t>
    </dgm:pt>
    <dgm:pt modelId="{32501A4F-8D5E-45CC-A7D9-CB4CB99317B6}" type="parTrans" cxnId="{18F600CF-C80E-4D9D-B437-32DBAFC977C3}">
      <dgm:prSet/>
      <dgm:spPr/>
      <dgm:t>
        <a:bodyPr/>
        <a:lstStyle/>
        <a:p>
          <a:endParaRPr lang="ru-RU"/>
        </a:p>
      </dgm:t>
    </dgm:pt>
    <dgm:pt modelId="{699B6C72-3AA0-4FDC-AF97-2A48ED4E4C26}" type="sibTrans" cxnId="{18F600CF-C80E-4D9D-B437-32DBAFC977C3}">
      <dgm:prSet/>
      <dgm:spPr/>
      <dgm:t>
        <a:bodyPr/>
        <a:lstStyle/>
        <a:p>
          <a:endParaRPr lang="ru-RU"/>
        </a:p>
      </dgm:t>
    </dgm:pt>
    <dgm:pt modelId="{2596123B-6517-458F-A935-E7F475396D25}">
      <dgm:prSet custT="1"/>
      <dgm:spPr>
        <a:solidFill>
          <a:srgbClr val="E8FAFE">
            <a:alpha val="89804"/>
          </a:srgbClr>
        </a:solidFill>
      </dgm:spPr>
      <dgm:t>
        <a:bodyPr/>
        <a:lstStyle/>
        <a:p>
          <a:r>
            <a:rPr lang="ru-RU" sz="1200" dirty="0" smtClean="0"/>
            <a:t>приложение к решению о районном бюджете, устанавливающее распределение дотаций на выравнивание бюджетной обеспеченности поселений в очередном финансовом году и плановом периоде;</a:t>
          </a:r>
          <a:endParaRPr lang="ru-RU" sz="1200" dirty="0"/>
        </a:p>
      </dgm:t>
    </dgm:pt>
    <dgm:pt modelId="{4DC27A06-F803-47BF-886F-EB4A9ECCEC8D}" type="parTrans" cxnId="{549C7434-B06F-4822-A65A-26CD701C75B4}">
      <dgm:prSet/>
      <dgm:spPr/>
      <dgm:t>
        <a:bodyPr/>
        <a:lstStyle/>
        <a:p>
          <a:endParaRPr lang="ru-RU"/>
        </a:p>
      </dgm:t>
    </dgm:pt>
    <dgm:pt modelId="{0F13CB94-3457-4DE8-B667-94D81254FA1F}" type="sibTrans" cxnId="{549C7434-B06F-4822-A65A-26CD701C75B4}">
      <dgm:prSet/>
      <dgm:spPr/>
      <dgm:t>
        <a:bodyPr/>
        <a:lstStyle/>
        <a:p>
          <a:endParaRPr lang="ru-RU"/>
        </a:p>
      </dgm:t>
    </dgm:pt>
    <dgm:pt modelId="{D51359C0-1583-44D0-A306-2604E90FFCB8}">
      <dgm:prSet custT="1"/>
      <dgm:spPr>
        <a:solidFill>
          <a:srgbClr val="E8FAFE">
            <a:alpha val="89804"/>
          </a:srgbClr>
        </a:solidFill>
      </dgm:spPr>
      <dgm:t>
        <a:bodyPr/>
        <a:lstStyle/>
        <a:p>
          <a:r>
            <a:rPr lang="ru-RU" sz="1200" dirty="0" smtClean="0"/>
            <a:t>критерий выравнивания расчетной бюджетной обеспеченности поселений на очередной финансовый год и каждый год планового периода;</a:t>
          </a:r>
          <a:endParaRPr lang="ru-RU" sz="1200" dirty="0"/>
        </a:p>
      </dgm:t>
    </dgm:pt>
    <dgm:pt modelId="{12FA4A9F-C69D-4696-AC12-41AC10E809AE}" type="parTrans" cxnId="{4DACC2BA-6E28-4FE6-83FE-69E7439FCEAD}">
      <dgm:prSet/>
      <dgm:spPr/>
      <dgm:t>
        <a:bodyPr/>
        <a:lstStyle/>
        <a:p>
          <a:endParaRPr lang="ru-RU"/>
        </a:p>
      </dgm:t>
    </dgm:pt>
    <dgm:pt modelId="{94ECA7F3-F085-46C0-81B7-F9FEF8B9A41C}" type="sibTrans" cxnId="{4DACC2BA-6E28-4FE6-83FE-69E7439FCEAD}">
      <dgm:prSet/>
      <dgm:spPr/>
      <dgm:t>
        <a:bodyPr/>
        <a:lstStyle/>
        <a:p>
          <a:endParaRPr lang="ru-RU"/>
        </a:p>
      </dgm:t>
    </dgm:pt>
    <dgm:pt modelId="{40ED9EB9-7985-4AB7-AAC5-E1AE4956F7CA}">
      <dgm:prSet custT="1"/>
      <dgm:spPr>
        <a:solidFill>
          <a:srgbClr val="E8FAFE">
            <a:alpha val="89804"/>
          </a:srgbClr>
        </a:solidFill>
      </dgm:spPr>
      <dgm:t>
        <a:bodyPr/>
        <a:lstStyle/>
        <a:p>
          <a:r>
            <a:rPr lang="ru-RU" sz="1200" dirty="0" smtClean="0"/>
            <a:t>приложение к решению о районном бюджете, устанавливающее нормативы распределения доходов между районным бюджетом и бюджетами поселений Тамбовского района на очередной финансовый год и плановый период, в случае, если они не установлены.</a:t>
          </a:r>
          <a:endParaRPr lang="ru-RU" sz="1200" dirty="0"/>
        </a:p>
      </dgm:t>
    </dgm:pt>
    <dgm:pt modelId="{5BC5698D-218E-4043-B3E4-5CF014A013FC}" type="parTrans" cxnId="{ABEC17AC-E633-450B-98D9-EB396D66D07C}">
      <dgm:prSet/>
      <dgm:spPr/>
      <dgm:t>
        <a:bodyPr/>
        <a:lstStyle/>
        <a:p>
          <a:endParaRPr lang="ru-RU"/>
        </a:p>
      </dgm:t>
    </dgm:pt>
    <dgm:pt modelId="{202141DF-AB2D-415A-8C5E-ACF5937E7C68}" type="sibTrans" cxnId="{ABEC17AC-E633-450B-98D9-EB396D66D07C}">
      <dgm:prSet/>
      <dgm:spPr/>
      <dgm:t>
        <a:bodyPr/>
        <a:lstStyle/>
        <a:p>
          <a:endParaRPr lang="ru-RU"/>
        </a:p>
      </dgm:t>
    </dgm:pt>
    <dgm:pt modelId="{3D1F966C-9E21-4947-B7E0-B6BFC260A3EB}">
      <dgm:prSet phldrT="[Текст]" custT="1"/>
      <dgm:spPr>
        <a:solidFill>
          <a:srgbClr val="E8FAFE">
            <a:alpha val="90000"/>
          </a:srgbClr>
        </a:solidFill>
      </dgm:spPr>
      <dgm:t>
        <a:bodyPr/>
        <a:lstStyle/>
        <a:p>
          <a:r>
            <a:rPr lang="ru-RU" sz="1200" dirty="0" smtClean="0"/>
            <a:t>перечень главных администраторов источников финансирования дефицита районного бюджета;</a:t>
          </a:r>
          <a:endParaRPr lang="ru-RU" sz="1200" dirty="0"/>
        </a:p>
      </dgm:t>
    </dgm:pt>
    <dgm:pt modelId="{46276037-C635-4F67-B73D-EC06BABBB554}" type="parTrans" cxnId="{FDE96577-FAB4-489F-84B0-F24A3B8B6BB2}">
      <dgm:prSet/>
      <dgm:spPr/>
      <dgm:t>
        <a:bodyPr/>
        <a:lstStyle/>
        <a:p>
          <a:endParaRPr lang="ru-RU"/>
        </a:p>
      </dgm:t>
    </dgm:pt>
    <dgm:pt modelId="{7E992520-E70B-40AE-9F63-CBDE4F777C6B}" type="sibTrans" cxnId="{FDE96577-FAB4-489F-84B0-F24A3B8B6BB2}">
      <dgm:prSet/>
      <dgm:spPr/>
      <dgm:t>
        <a:bodyPr/>
        <a:lstStyle/>
        <a:p>
          <a:endParaRPr lang="ru-RU"/>
        </a:p>
      </dgm:t>
    </dgm:pt>
    <dgm:pt modelId="{3C01B9A9-DA62-4D87-A12A-A14EE89ECFF6}">
      <dgm:prSet phldrT="[Текст]" custT="1"/>
      <dgm:spPr>
        <a:solidFill>
          <a:srgbClr val="E8FAFE">
            <a:alpha val="90000"/>
          </a:srgbClr>
        </a:solidFill>
      </dgm:spPr>
      <dgm:t>
        <a:bodyPr/>
        <a:lstStyle/>
        <a:p>
          <a:r>
            <a:rPr lang="ru-RU" sz="1200" dirty="0" smtClean="0"/>
            <a:t>распределение бюджетных ассигнований по целевым статьям (муниципальным программам и </a:t>
          </a:r>
          <a:r>
            <a:rPr lang="ru-RU" sz="1200" dirty="0" err="1" smtClean="0"/>
            <a:t>непрограммным</a:t>
          </a:r>
          <a:r>
            <a:rPr lang="ru-RU" sz="1200" dirty="0" smtClean="0"/>
            <a:t> направлениям деятельности),группам видов расходов классификации расходов районного бюджета на очередной финансовый год и плановый период;</a:t>
          </a:r>
          <a:endParaRPr lang="ru-RU" sz="1200" dirty="0"/>
        </a:p>
      </dgm:t>
    </dgm:pt>
    <dgm:pt modelId="{97CD374B-1FE2-4869-A75D-A94516B685BB}" type="parTrans" cxnId="{1CF6F0AA-003E-4F21-AFAD-DEF966F76490}">
      <dgm:prSet/>
      <dgm:spPr/>
      <dgm:t>
        <a:bodyPr/>
        <a:lstStyle/>
        <a:p>
          <a:endParaRPr lang="ru-RU"/>
        </a:p>
      </dgm:t>
    </dgm:pt>
    <dgm:pt modelId="{658D3C8A-F293-4C31-9644-968202DE79AF}" type="sibTrans" cxnId="{1CF6F0AA-003E-4F21-AFAD-DEF966F76490}">
      <dgm:prSet/>
      <dgm:spPr/>
      <dgm:t>
        <a:bodyPr/>
        <a:lstStyle/>
        <a:p>
          <a:endParaRPr lang="ru-RU"/>
        </a:p>
      </dgm:t>
    </dgm:pt>
    <dgm:pt modelId="{C705F795-18FC-409B-A3E7-16FA3FD58576}">
      <dgm:prSet phldrT="[Текст]" custT="1"/>
      <dgm:spPr>
        <a:solidFill>
          <a:srgbClr val="E8FAFE">
            <a:alpha val="90000"/>
          </a:srgbClr>
        </a:solidFill>
      </dgm:spPr>
      <dgm:t>
        <a:bodyPr/>
        <a:lstStyle/>
        <a:p>
          <a:r>
            <a:rPr lang="ru-RU" sz="1200" dirty="0" smtClean="0"/>
            <a:t>распределение между местными бюджетами межбюджетных трансфертов;</a:t>
          </a:r>
          <a:endParaRPr lang="ru-RU" sz="1200" dirty="0"/>
        </a:p>
      </dgm:t>
    </dgm:pt>
    <dgm:pt modelId="{35A332B5-DE9A-41C9-84CF-579B06BAF7E2}" type="parTrans" cxnId="{05CDC914-43A0-470E-B3B6-E0EDCBC46F23}">
      <dgm:prSet/>
      <dgm:spPr/>
      <dgm:t>
        <a:bodyPr/>
        <a:lstStyle/>
        <a:p>
          <a:endParaRPr lang="ru-RU"/>
        </a:p>
      </dgm:t>
    </dgm:pt>
    <dgm:pt modelId="{D8CB98CB-99A5-4971-AD49-C18E0235684E}" type="sibTrans" cxnId="{05CDC914-43A0-470E-B3B6-E0EDCBC46F23}">
      <dgm:prSet/>
      <dgm:spPr/>
      <dgm:t>
        <a:bodyPr/>
        <a:lstStyle/>
        <a:p>
          <a:endParaRPr lang="ru-RU"/>
        </a:p>
      </dgm:t>
    </dgm:pt>
    <dgm:pt modelId="{F916608B-D352-4E64-B1E1-21A785301DD2}">
      <dgm:prSet phldrT="[Текст]" custT="1"/>
      <dgm:spPr>
        <a:solidFill>
          <a:srgbClr val="E8FAFE">
            <a:alpha val="90000"/>
          </a:srgbClr>
        </a:solidFill>
      </dgm:spPr>
      <dgm:t>
        <a:bodyPr/>
        <a:lstStyle/>
        <a:p>
          <a:r>
            <a:rPr lang="ru-RU" sz="1200" dirty="0" smtClean="0"/>
            <a:t>программу муниципальных заимствований Тамбовского района;</a:t>
          </a:r>
          <a:endParaRPr lang="ru-RU" sz="1200" dirty="0"/>
        </a:p>
      </dgm:t>
    </dgm:pt>
    <dgm:pt modelId="{5A148081-15DF-43BF-8A74-D84AFA7000E8}" type="parTrans" cxnId="{7D6AB136-AA91-472E-9C91-802840634483}">
      <dgm:prSet/>
      <dgm:spPr/>
      <dgm:t>
        <a:bodyPr/>
        <a:lstStyle/>
        <a:p>
          <a:endParaRPr lang="ru-RU"/>
        </a:p>
      </dgm:t>
    </dgm:pt>
    <dgm:pt modelId="{61548340-4A1A-4DE6-BD64-52068F8C6468}" type="sibTrans" cxnId="{7D6AB136-AA91-472E-9C91-802840634483}">
      <dgm:prSet/>
      <dgm:spPr/>
      <dgm:t>
        <a:bodyPr/>
        <a:lstStyle/>
        <a:p>
          <a:endParaRPr lang="ru-RU"/>
        </a:p>
      </dgm:t>
    </dgm:pt>
    <dgm:pt modelId="{59C92BB4-BF19-4C35-8BDB-F42C1AC2436D}">
      <dgm:prSet phldrT="[Текст]" custT="1"/>
      <dgm:spPr>
        <a:solidFill>
          <a:srgbClr val="E8FAFE">
            <a:alpha val="90000"/>
          </a:srgbClr>
        </a:solidFill>
      </dgm:spPr>
      <dgm:t>
        <a:bodyPr/>
        <a:lstStyle/>
        <a:p>
          <a:r>
            <a:rPr lang="ru-RU" sz="1200" dirty="0" smtClean="0"/>
            <a:t>программу муниципальных гарантий Тамбовского района;</a:t>
          </a:r>
          <a:endParaRPr lang="ru-RU" sz="1200" dirty="0"/>
        </a:p>
      </dgm:t>
    </dgm:pt>
    <dgm:pt modelId="{EE4FE2DE-C92C-4D31-9E1E-8427C17592CB}" type="parTrans" cxnId="{16CA68B5-9EF8-41CE-A049-6A2FE70DF31B}">
      <dgm:prSet/>
      <dgm:spPr/>
      <dgm:t>
        <a:bodyPr/>
        <a:lstStyle/>
        <a:p>
          <a:endParaRPr lang="ru-RU"/>
        </a:p>
      </dgm:t>
    </dgm:pt>
    <dgm:pt modelId="{25C45925-B392-468B-82F8-2D915FF31C3A}" type="sibTrans" cxnId="{16CA68B5-9EF8-41CE-A049-6A2FE70DF31B}">
      <dgm:prSet/>
      <dgm:spPr/>
      <dgm:t>
        <a:bodyPr/>
        <a:lstStyle/>
        <a:p>
          <a:endParaRPr lang="ru-RU"/>
        </a:p>
      </dgm:t>
    </dgm:pt>
    <dgm:pt modelId="{2F1C5243-CB1F-4D04-A966-8B3DDDA6C072}">
      <dgm:prSet phldrT="[Текст]" custT="1"/>
      <dgm:spPr>
        <a:solidFill>
          <a:srgbClr val="E8FAFE">
            <a:alpha val="90000"/>
          </a:srgbClr>
        </a:solidFill>
      </dgm:spPr>
      <dgm:t>
        <a:bodyPr/>
        <a:lstStyle/>
        <a:p>
          <a:r>
            <a:rPr lang="ru-RU" sz="1200" dirty="0" smtClean="0"/>
            <a:t>источники финансирования дефицита бюджета.</a:t>
          </a:r>
          <a:endParaRPr lang="ru-RU" sz="1200" dirty="0"/>
        </a:p>
      </dgm:t>
    </dgm:pt>
    <dgm:pt modelId="{CAC13005-45C1-424D-941B-32D77AC9C6AD}" type="parTrans" cxnId="{3B1BF587-6199-4414-9487-D1A316AABCB0}">
      <dgm:prSet/>
      <dgm:spPr/>
      <dgm:t>
        <a:bodyPr/>
        <a:lstStyle/>
        <a:p>
          <a:endParaRPr lang="ru-RU"/>
        </a:p>
      </dgm:t>
    </dgm:pt>
    <dgm:pt modelId="{4358A76D-B4CA-44C1-8911-A317B824197D}" type="sibTrans" cxnId="{3B1BF587-6199-4414-9487-D1A316AABCB0}">
      <dgm:prSet/>
      <dgm:spPr/>
      <dgm:t>
        <a:bodyPr/>
        <a:lstStyle/>
        <a:p>
          <a:endParaRPr lang="ru-RU"/>
        </a:p>
      </dgm:t>
    </dgm:pt>
    <dgm:pt modelId="{56DDCFBC-676E-4A56-9FCE-B62DF65784EA}">
      <dgm:prSet phldrT="[Текст]" custT="1"/>
      <dgm:spPr>
        <a:solidFill>
          <a:srgbClr val="E8FAFE">
            <a:alpha val="90000"/>
          </a:srgbClr>
        </a:solidFill>
      </dgm:spPr>
      <dgm:t>
        <a:bodyPr/>
        <a:lstStyle/>
        <a:p>
          <a:r>
            <a:rPr lang="ru-RU" sz="1200" dirty="0" smtClean="0"/>
            <a:t>ведомственная структура расходов районного бюджета на очередной финансовый год и плановый период;</a:t>
          </a:r>
          <a:endParaRPr lang="ru-RU" sz="1200" dirty="0"/>
        </a:p>
      </dgm:t>
    </dgm:pt>
    <dgm:pt modelId="{6EEE6947-85C3-47B0-939A-29BF74ED0639}" type="parTrans" cxnId="{67677ED8-6FC0-427B-9EDC-A327FF3D09A1}">
      <dgm:prSet/>
      <dgm:spPr/>
    </dgm:pt>
    <dgm:pt modelId="{263AC561-B943-4C9E-A532-D7C9A2D68151}" type="sibTrans" cxnId="{67677ED8-6FC0-427B-9EDC-A327FF3D09A1}">
      <dgm:prSet/>
      <dgm:spPr/>
    </dgm:pt>
    <dgm:pt modelId="{08198B3C-C53D-4218-BA5F-7534D136ADE2}" type="pres">
      <dgm:prSet presAssocID="{B9502C17-23CD-49D6-977B-047B5F9F356D}" presName="linear" presStyleCnt="0">
        <dgm:presLayoutVars>
          <dgm:dir/>
          <dgm:animLvl val="lvl"/>
          <dgm:resizeHandles val="exact"/>
        </dgm:presLayoutVars>
      </dgm:prSet>
      <dgm:spPr/>
      <dgm:t>
        <a:bodyPr/>
        <a:lstStyle/>
        <a:p>
          <a:endParaRPr lang="ru-RU"/>
        </a:p>
      </dgm:t>
    </dgm:pt>
    <dgm:pt modelId="{1519EDC5-2369-4AD6-A5A3-EBD7D22A0BAF}" type="pres">
      <dgm:prSet presAssocID="{D30D4C03-ECB3-412C-8EFE-F2667FE3EF31}" presName="parentLin" presStyleCnt="0"/>
      <dgm:spPr/>
    </dgm:pt>
    <dgm:pt modelId="{09D50868-085F-48A4-ABDC-83EE97A4269F}" type="pres">
      <dgm:prSet presAssocID="{D30D4C03-ECB3-412C-8EFE-F2667FE3EF31}" presName="parentLeftMargin" presStyleLbl="node1" presStyleIdx="0" presStyleCnt="2"/>
      <dgm:spPr/>
      <dgm:t>
        <a:bodyPr/>
        <a:lstStyle/>
        <a:p>
          <a:endParaRPr lang="ru-RU"/>
        </a:p>
      </dgm:t>
    </dgm:pt>
    <dgm:pt modelId="{76617A07-5A16-4C3C-8DBB-08C37BB6F531}" type="pres">
      <dgm:prSet presAssocID="{D30D4C03-ECB3-412C-8EFE-F2667FE3EF31}" presName="parentText" presStyleLbl="node1" presStyleIdx="0" presStyleCnt="2" custScaleX="93840" custScaleY="240306" custLinFactNeighborX="-53724" custLinFactNeighborY="50854">
        <dgm:presLayoutVars>
          <dgm:chMax val="0"/>
          <dgm:bulletEnabled val="1"/>
        </dgm:presLayoutVars>
      </dgm:prSet>
      <dgm:spPr/>
      <dgm:t>
        <a:bodyPr/>
        <a:lstStyle/>
        <a:p>
          <a:endParaRPr lang="ru-RU"/>
        </a:p>
      </dgm:t>
    </dgm:pt>
    <dgm:pt modelId="{CFA6AFC2-5AE4-47E8-954C-7CF2612963A4}" type="pres">
      <dgm:prSet presAssocID="{D30D4C03-ECB3-412C-8EFE-F2667FE3EF31}" presName="negativeSpace" presStyleCnt="0"/>
      <dgm:spPr/>
    </dgm:pt>
    <dgm:pt modelId="{409639DC-B690-483E-863E-33D12773B122}" type="pres">
      <dgm:prSet presAssocID="{D30D4C03-ECB3-412C-8EFE-F2667FE3EF31}" presName="childText" presStyleLbl="conFgAcc1" presStyleIdx="0" presStyleCnt="2" custScaleY="97917" custLinFactY="3130" custLinFactNeighborY="100000">
        <dgm:presLayoutVars>
          <dgm:bulletEnabled val="1"/>
        </dgm:presLayoutVars>
      </dgm:prSet>
      <dgm:spPr/>
      <dgm:t>
        <a:bodyPr/>
        <a:lstStyle/>
        <a:p>
          <a:endParaRPr lang="ru-RU"/>
        </a:p>
      </dgm:t>
    </dgm:pt>
    <dgm:pt modelId="{253033E1-AB63-4FED-84AD-41D31D1C58ED}" type="pres">
      <dgm:prSet presAssocID="{9C4BB3A7-C328-4831-9385-1929209529C9}" presName="spaceBetweenRectangles" presStyleCnt="0"/>
      <dgm:spPr/>
    </dgm:pt>
    <dgm:pt modelId="{551675A2-3A1C-4F44-8E9F-3E92E2B3185A}" type="pres">
      <dgm:prSet presAssocID="{75630D0D-FF9C-4929-BD48-C8D07FDDCD01}" presName="parentLin" presStyleCnt="0"/>
      <dgm:spPr/>
    </dgm:pt>
    <dgm:pt modelId="{7348A048-D201-4AF1-B778-05432AA719AC}" type="pres">
      <dgm:prSet presAssocID="{75630D0D-FF9C-4929-BD48-C8D07FDDCD01}" presName="parentLeftMargin" presStyleLbl="node1" presStyleIdx="0" presStyleCnt="2"/>
      <dgm:spPr/>
      <dgm:t>
        <a:bodyPr/>
        <a:lstStyle/>
        <a:p>
          <a:endParaRPr lang="ru-RU"/>
        </a:p>
      </dgm:t>
    </dgm:pt>
    <dgm:pt modelId="{8B7E7848-6044-471A-BC58-8445AFF47CD0}" type="pres">
      <dgm:prSet presAssocID="{75630D0D-FF9C-4929-BD48-C8D07FDDCD01}" presName="parentText" presStyleLbl="node1" presStyleIdx="1" presStyleCnt="2" custScaleY="123408" custLinFactNeighborX="-66517" custLinFactNeighborY="3762">
        <dgm:presLayoutVars>
          <dgm:chMax val="0"/>
          <dgm:bulletEnabled val="1"/>
        </dgm:presLayoutVars>
      </dgm:prSet>
      <dgm:spPr/>
      <dgm:t>
        <a:bodyPr/>
        <a:lstStyle/>
        <a:p>
          <a:endParaRPr lang="ru-RU"/>
        </a:p>
      </dgm:t>
    </dgm:pt>
    <dgm:pt modelId="{6943AB68-3C2C-43CB-ABD0-A252AD3558EF}" type="pres">
      <dgm:prSet presAssocID="{75630D0D-FF9C-4929-BD48-C8D07FDDCD01}" presName="negativeSpace" presStyleCnt="0"/>
      <dgm:spPr/>
    </dgm:pt>
    <dgm:pt modelId="{6B5F460D-7A8B-4F13-AF8C-11D6249D381F}" type="pres">
      <dgm:prSet presAssocID="{75630D0D-FF9C-4929-BD48-C8D07FDDCD01}" presName="childText" presStyleLbl="conFgAcc1" presStyleIdx="1" presStyleCnt="2" custScaleY="104960" custLinFactY="4749" custLinFactNeighborY="100000">
        <dgm:presLayoutVars>
          <dgm:bulletEnabled val="1"/>
        </dgm:presLayoutVars>
      </dgm:prSet>
      <dgm:spPr/>
      <dgm:t>
        <a:bodyPr/>
        <a:lstStyle/>
        <a:p>
          <a:endParaRPr lang="ru-RU"/>
        </a:p>
      </dgm:t>
    </dgm:pt>
  </dgm:ptLst>
  <dgm:cxnLst>
    <dgm:cxn modelId="{FDE96577-FAB4-489F-84B0-F24A3B8B6BB2}" srcId="{75630D0D-FF9C-4929-BD48-C8D07FDDCD01}" destId="{3D1F966C-9E21-4947-B7E0-B6BFC260A3EB}" srcOrd="1" destOrd="0" parTransId="{46276037-C635-4F67-B73D-EC06BABBB554}" sibTransId="{7E992520-E70B-40AE-9F63-CBDE4F777C6B}"/>
    <dgm:cxn modelId="{ABEC17AC-E633-450B-98D9-EB396D66D07C}" srcId="{D30D4C03-ECB3-412C-8EFE-F2667FE3EF31}" destId="{40ED9EB9-7985-4AB7-AAC5-E1AE4956F7CA}" srcOrd="5" destOrd="0" parTransId="{5BC5698D-218E-4043-B3E4-5CF014A013FC}" sibTransId="{202141DF-AB2D-415A-8C5E-ACF5937E7C68}"/>
    <dgm:cxn modelId="{E0799DE1-ADEE-41FD-8D79-5BC15DED6DCC}" type="presOf" srcId="{2596123B-6517-458F-A935-E7F475396D25}" destId="{409639DC-B690-483E-863E-33D12773B122}" srcOrd="0" destOrd="3" presId="urn:microsoft.com/office/officeart/2005/8/layout/list1"/>
    <dgm:cxn modelId="{05CDC914-43A0-470E-B3B6-E0EDCBC46F23}" srcId="{75630D0D-FF9C-4929-BD48-C8D07FDDCD01}" destId="{C705F795-18FC-409B-A3E7-16FA3FD58576}" srcOrd="4" destOrd="0" parTransId="{35A332B5-DE9A-41C9-84CF-579B06BAF7E2}" sibTransId="{D8CB98CB-99A5-4971-AD49-C18E0235684E}"/>
    <dgm:cxn modelId="{3F479BED-0526-47BB-8A87-648D3ED8430F}" srcId="{D30D4C03-ECB3-412C-8EFE-F2667FE3EF31}" destId="{836224A7-B540-4532-8C89-873F0A6A0382}" srcOrd="0" destOrd="0" parTransId="{721D4B8A-8E69-4BDC-AEE0-6CB399588347}" sibTransId="{30754313-381B-4311-8BE0-562486B022D1}"/>
    <dgm:cxn modelId="{324902B4-DA3C-4D0F-B054-FB7AE7941604}" type="presOf" srcId="{68498698-0A0B-4560-BFB9-ACBACE98F6A2}" destId="{409639DC-B690-483E-863E-33D12773B122}" srcOrd="0" destOrd="2" presId="urn:microsoft.com/office/officeart/2005/8/layout/list1"/>
    <dgm:cxn modelId="{B9DB203B-758B-4995-AB6B-A2ACB3AC80EE}" type="presOf" srcId="{56DDCFBC-676E-4A56-9FCE-B62DF65784EA}" destId="{6B5F460D-7A8B-4F13-AF8C-11D6249D381F}" srcOrd="0" destOrd="3" presId="urn:microsoft.com/office/officeart/2005/8/layout/list1"/>
    <dgm:cxn modelId="{22DD79E4-E333-4220-B990-57237294F578}" type="presOf" srcId="{C705F795-18FC-409B-A3E7-16FA3FD58576}" destId="{6B5F460D-7A8B-4F13-AF8C-11D6249D381F}" srcOrd="0" destOrd="4" presId="urn:microsoft.com/office/officeart/2005/8/layout/list1"/>
    <dgm:cxn modelId="{3B1BF587-6199-4414-9487-D1A316AABCB0}" srcId="{75630D0D-FF9C-4929-BD48-C8D07FDDCD01}" destId="{2F1C5243-CB1F-4D04-A966-8B3DDDA6C072}" srcOrd="7" destOrd="0" parTransId="{CAC13005-45C1-424D-941B-32D77AC9C6AD}" sibTransId="{4358A76D-B4CA-44C1-8911-A317B824197D}"/>
    <dgm:cxn modelId="{47F12A08-2CE6-42AD-8D45-DDF685D892DC}" srcId="{D30D4C03-ECB3-412C-8EFE-F2667FE3EF31}" destId="{F5B53894-4FB5-428B-BE5B-D25C678A2E0F}" srcOrd="1" destOrd="0" parTransId="{D517EB6A-793C-465A-886F-0052162CA0AF}" sibTransId="{15399BC4-D98C-4F69-B29A-56622C0AC698}"/>
    <dgm:cxn modelId="{06CE3811-93CD-4773-B824-71C246D3234D}" type="presOf" srcId="{2F1C5243-CB1F-4D04-A966-8B3DDDA6C072}" destId="{6B5F460D-7A8B-4F13-AF8C-11D6249D381F}" srcOrd="0" destOrd="7" presId="urn:microsoft.com/office/officeart/2005/8/layout/list1"/>
    <dgm:cxn modelId="{908542AF-176E-440D-A78A-35E0E2077926}" type="presOf" srcId="{B9502C17-23CD-49D6-977B-047B5F9F356D}" destId="{08198B3C-C53D-4218-BA5F-7534D136ADE2}" srcOrd="0" destOrd="0" presId="urn:microsoft.com/office/officeart/2005/8/layout/list1"/>
    <dgm:cxn modelId="{5291A483-F4D4-4FD0-ADE1-14DB8E256C60}" type="presOf" srcId="{4D468948-7C07-4C53-A095-53508FD74B9B}" destId="{6B5F460D-7A8B-4F13-AF8C-11D6249D381F}" srcOrd="0" destOrd="0" presId="urn:microsoft.com/office/officeart/2005/8/layout/list1"/>
    <dgm:cxn modelId="{77877FD6-1967-40EB-BE04-E51F2FA8C6CC}" type="presOf" srcId="{D30D4C03-ECB3-412C-8EFE-F2667FE3EF31}" destId="{76617A07-5A16-4C3C-8DBB-08C37BB6F531}" srcOrd="1" destOrd="0" presId="urn:microsoft.com/office/officeart/2005/8/layout/list1"/>
    <dgm:cxn modelId="{18F600CF-C80E-4D9D-B437-32DBAFC977C3}" srcId="{D30D4C03-ECB3-412C-8EFE-F2667FE3EF31}" destId="{68498698-0A0B-4560-BFB9-ACBACE98F6A2}" srcOrd="2" destOrd="0" parTransId="{32501A4F-8D5E-45CC-A7D9-CB4CB99317B6}" sibTransId="{699B6C72-3AA0-4FDC-AF97-2A48ED4E4C26}"/>
    <dgm:cxn modelId="{3FBBFC77-3F42-46CC-B13F-E1FA0EFE0739}" type="presOf" srcId="{75630D0D-FF9C-4929-BD48-C8D07FDDCD01}" destId="{8B7E7848-6044-471A-BC58-8445AFF47CD0}" srcOrd="1" destOrd="0" presId="urn:microsoft.com/office/officeart/2005/8/layout/list1"/>
    <dgm:cxn modelId="{E76CECC7-D842-4FC7-8C4C-A9F876B36E85}" type="presOf" srcId="{3D1F966C-9E21-4947-B7E0-B6BFC260A3EB}" destId="{6B5F460D-7A8B-4F13-AF8C-11D6249D381F}" srcOrd="0" destOrd="1" presId="urn:microsoft.com/office/officeart/2005/8/layout/list1"/>
    <dgm:cxn modelId="{8C9C44AB-BE2B-4847-A757-D8B81B50110A}" type="presOf" srcId="{836224A7-B540-4532-8C89-873F0A6A0382}" destId="{409639DC-B690-483E-863E-33D12773B122}" srcOrd="0" destOrd="0" presId="urn:microsoft.com/office/officeart/2005/8/layout/list1"/>
    <dgm:cxn modelId="{1CF6F0AA-003E-4F21-AFAD-DEF966F76490}" srcId="{75630D0D-FF9C-4929-BD48-C8D07FDDCD01}" destId="{3C01B9A9-DA62-4D87-A12A-A14EE89ECFF6}" srcOrd="2" destOrd="0" parTransId="{97CD374B-1FE2-4869-A75D-A94516B685BB}" sibTransId="{658D3C8A-F293-4C31-9644-968202DE79AF}"/>
    <dgm:cxn modelId="{4CA16AB7-169E-47CC-899D-6EE815EE04FF}" type="presOf" srcId="{D51359C0-1583-44D0-A306-2604E90FFCB8}" destId="{409639DC-B690-483E-863E-33D12773B122}" srcOrd="0" destOrd="4" presId="urn:microsoft.com/office/officeart/2005/8/layout/list1"/>
    <dgm:cxn modelId="{549C7434-B06F-4822-A65A-26CD701C75B4}" srcId="{D30D4C03-ECB3-412C-8EFE-F2667FE3EF31}" destId="{2596123B-6517-458F-A935-E7F475396D25}" srcOrd="3" destOrd="0" parTransId="{4DC27A06-F803-47BF-886F-EB4A9ECCEC8D}" sibTransId="{0F13CB94-3457-4DE8-B667-94D81254FA1F}"/>
    <dgm:cxn modelId="{242830E4-A81D-401D-8DE4-57C31F3916EB}" type="presOf" srcId="{40ED9EB9-7985-4AB7-AAC5-E1AE4956F7CA}" destId="{409639DC-B690-483E-863E-33D12773B122}" srcOrd="0" destOrd="5" presId="urn:microsoft.com/office/officeart/2005/8/layout/list1"/>
    <dgm:cxn modelId="{4DACC2BA-6E28-4FE6-83FE-69E7439FCEAD}" srcId="{D30D4C03-ECB3-412C-8EFE-F2667FE3EF31}" destId="{D51359C0-1583-44D0-A306-2604E90FFCB8}" srcOrd="4" destOrd="0" parTransId="{12FA4A9F-C69D-4696-AC12-41AC10E809AE}" sibTransId="{94ECA7F3-F085-46C0-81B7-F9FEF8B9A41C}"/>
    <dgm:cxn modelId="{7D6AB136-AA91-472E-9C91-802840634483}" srcId="{75630D0D-FF9C-4929-BD48-C8D07FDDCD01}" destId="{F916608B-D352-4E64-B1E1-21A785301DD2}" srcOrd="5" destOrd="0" parTransId="{5A148081-15DF-43BF-8A74-D84AFA7000E8}" sibTransId="{61548340-4A1A-4DE6-BD64-52068F8C6468}"/>
    <dgm:cxn modelId="{67677ED8-6FC0-427B-9EDC-A327FF3D09A1}" srcId="{75630D0D-FF9C-4929-BD48-C8D07FDDCD01}" destId="{56DDCFBC-676E-4A56-9FCE-B62DF65784EA}" srcOrd="3" destOrd="0" parTransId="{6EEE6947-85C3-47B0-939A-29BF74ED0639}" sibTransId="{263AC561-B943-4C9E-A532-D7C9A2D68151}"/>
    <dgm:cxn modelId="{F9292384-B5BB-41B8-A062-45BD1B933F5F}" type="presOf" srcId="{F916608B-D352-4E64-B1E1-21A785301DD2}" destId="{6B5F460D-7A8B-4F13-AF8C-11D6249D381F}" srcOrd="0" destOrd="5" presId="urn:microsoft.com/office/officeart/2005/8/layout/list1"/>
    <dgm:cxn modelId="{88E8A515-A00E-4CCB-8987-B56E51CF1DC8}" type="presOf" srcId="{59C92BB4-BF19-4C35-8BDB-F42C1AC2436D}" destId="{6B5F460D-7A8B-4F13-AF8C-11D6249D381F}" srcOrd="0" destOrd="6" presId="urn:microsoft.com/office/officeart/2005/8/layout/list1"/>
    <dgm:cxn modelId="{16CA68B5-9EF8-41CE-A049-6A2FE70DF31B}" srcId="{75630D0D-FF9C-4929-BD48-C8D07FDDCD01}" destId="{59C92BB4-BF19-4C35-8BDB-F42C1AC2436D}" srcOrd="6" destOrd="0" parTransId="{EE4FE2DE-C92C-4D31-9E1E-8427C17592CB}" sibTransId="{25C45925-B392-468B-82F8-2D915FF31C3A}"/>
    <dgm:cxn modelId="{AADD15D4-6571-4400-8F7C-CFBE755EFDF5}" type="presOf" srcId="{75630D0D-FF9C-4929-BD48-C8D07FDDCD01}" destId="{7348A048-D201-4AF1-B778-05432AA719AC}" srcOrd="0" destOrd="0" presId="urn:microsoft.com/office/officeart/2005/8/layout/list1"/>
    <dgm:cxn modelId="{0CC2BBF4-E85D-4946-A02B-B5F9D02B303F}" type="presOf" srcId="{F5B53894-4FB5-428B-BE5B-D25C678A2E0F}" destId="{409639DC-B690-483E-863E-33D12773B122}" srcOrd="0" destOrd="1" presId="urn:microsoft.com/office/officeart/2005/8/layout/list1"/>
    <dgm:cxn modelId="{E5E3D449-DBC2-4E15-8AD4-067441173B8F}" type="presOf" srcId="{D30D4C03-ECB3-412C-8EFE-F2667FE3EF31}" destId="{09D50868-085F-48A4-ABDC-83EE97A4269F}" srcOrd="0" destOrd="0" presId="urn:microsoft.com/office/officeart/2005/8/layout/list1"/>
    <dgm:cxn modelId="{A3FADBB7-64F6-4D2C-9CC5-7F2B7B7985B6}" type="presOf" srcId="{3C01B9A9-DA62-4D87-A12A-A14EE89ECFF6}" destId="{6B5F460D-7A8B-4F13-AF8C-11D6249D381F}" srcOrd="0" destOrd="2" presId="urn:microsoft.com/office/officeart/2005/8/layout/list1"/>
    <dgm:cxn modelId="{BD143673-21BF-4AF7-9B1E-74DBBAE0C4D3}" srcId="{75630D0D-FF9C-4929-BD48-C8D07FDDCD01}" destId="{4D468948-7C07-4C53-A095-53508FD74B9B}" srcOrd="0" destOrd="0" parTransId="{4274FDE2-4459-4F06-A212-67E620C844C9}" sibTransId="{B241A0F1-EE53-4312-9810-A31FF9149E22}"/>
    <dgm:cxn modelId="{DDFE16C8-D7D6-4271-9C43-28E89ABC1B2F}" srcId="{B9502C17-23CD-49D6-977B-047B5F9F356D}" destId="{75630D0D-FF9C-4929-BD48-C8D07FDDCD01}" srcOrd="1" destOrd="0" parTransId="{1E90B15C-39FB-44CF-86E0-D70A65F283B3}" sibTransId="{7C9D7345-5077-4BA6-B67B-C872B6B68C39}"/>
    <dgm:cxn modelId="{7AFA4811-7555-4A60-879B-C3D6CE3F763E}" srcId="{B9502C17-23CD-49D6-977B-047B5F9F356D}" destId="{D30D4C03-ECB3-412C-8EFE-F2667FE3EF31}" srcOrd="0" destOrd="0" parTransId="{03409BC8-3E35-4121-9281-94086B612444}" sibTransId="{9C4BB3A7-C328-4831-9385-1929209529C9}"/>
    <dgm:cxn modelId="{FE8E5850-7C0B-4C0A-8439-6A9539A97552}" type="presParOf" srcId="{08198B3C-C53D-4218-BA5F-7534D136ADE2}" destId="{1519EDC5-2369-4AD6-A5A3-EBD7D22A0BAF}" srcOrd="0" destOrd="0" presId="urn:microsoft.com/office/officeart/2005/8/layout/list1"/>
    <dgm:cxn modelId="{64CFC010-DE10-45B6-B6DF-991DA2E7A015}" type="presParOf" srcId="{1519EDC5-2369-4AD6-A5A3-EBD7D22A0BAF}" destId="{09D50868-085F-48A4-ABDC-83EE97A4269F}" srcOrd="0" destOrd="0" presId="urn:microsoft.com/office/officeart/2005/8/layout/list1"/>
    <dgm:cxn modelId="{513BAA6F-AAE0-4830-8EF1-F6E4BA5B60D7}" type="presParOf" srcId="{1519EDC5-2369-4AD6-A5A3-EBD7D22A0BAF}" destId="{76617A07-5A16-4C3C-8DBB-08C37BB6F531}" srcOrd="1" destOrd="0" presId="urn:microsoft.com/office/officeart/2005/8/layout/list1"/>
    <dgm:cxn modelId="{3A492155-1F80-4407-B568-E06BCED3B498}" type="presParOf" srcId="{08198B3C-C53D-4218-BA5F-7534D136ADE2}" destId="{CFA6AFC2-5AE4-47E8-954C-7CF2612963A4}" srcOrd="1" destOrd="0" presId="urn:microsoft.com/office/officeart/2005/8/layout/list1"/>
    <dgm:cxn modelId="{38A91C7B-F6F9-472C-93D8-D18BEFA9F2B6}" type="presParOf" srcId="{08198B3C-C53D-4218-BA5F-7534D136ADE2}" destId="{409639DC-B690-483E-863E-33D12773B122}" srcOrd="2" destOrd="0" presId="urn:microsoft.com/office/officeart/2005/8/layout/list1"/>
    <dgm:cxn modelId="{B4F10172-989B-419A-8F6B-B684B97E3491}" type="presParOf" srcId="{08198B3C-C53D-4218-BA5F-7534D136ADE2}" destId="{253033E1-AB63-4FED-84AD-41D31D1C58ED}" srcOrd="3" destOrd="0" presId="urn:microsoft.com/office/officeart/2005/8/layout/list1"/>
    <dgm:cxn modelId="{25537207-CC9D-4821-9263-EFFDE2C3B150}" type="presParOf" srcId="{08198B3C-C53D-4218-BA5F-7534D136ADE2}" destId="{551675A2-3A1C-4F44-8E9F-3E92E2B3185A}" srcOrd="4" destOrd="0" presId="urn:microsoft.com/office/officeart/2005/8/layout/list1"/>
    <dgm:cxn modelId="{3511E739-C69A-4A00-85D1-327EFD1E2085}" type="presParOf" srcId="{551675A2-3A1C-4F44-8E9F-3E92E2B3185A}" destId="{7348A048-D201-4AF1-B778-05432AA719AC}" srcOrd="0" destOrd="0" presId="urn:microsoft.com/office/officeart/2005/8/layout/list1"/>
    <dgm:cxn modelId="{7175D33A-14CF-4AE6-A6C9-7AE6FC90BE5F}" type="presParOf" srcId="{551675A2-3A1C-4F44-8E9F-3E92E2B3185A}" destId="{8B7E7848-6044-471A-BC58-8445AFF47CD0}" srcOrd="1" destOrd="0" presId="urn:microsoft.com/office/officeart/2005/8/layout/list1"/>
    <dgm:cxn modelId="{E9CAB277-E25F-440C-B87F-1320D0B19C5F}" type="presParOf" srcId="{08198B3C-C53D-4218-BA5F-7534D136ADE2}" destId="{6943AB68-3C2C-43CB-ABD0-A252AD3558EF}" srcOrd="5" destOrd="0" presId="urn:microsoft.com/office/officeart/2005/8/layout/list1"/>
    <dgm:cxn modelId="{37BC2CFA-B8A5-495F-B36B-4012FDDE01BE}" type="presParOf" srcId="{08198B3C-C53D-4218-BA5F-7534D136ADE2}" destId="{6B5F460D-7A8B-4F13-AF8C-11D6249D381F}"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76FEF2-21C8-4519-BD53-74D79C7EFA2D}"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ru-RU"/>
        </a:p>
      </dgm:t>
    </dgm:pt>
    <dgm:pt modelId="{5A0A890A-EAFA-4DA5-9829-712BADDFB94A}">
      <dgm:prSet phldrT="[Текст]" custT="1"/>
      <dgm:spPr>
        <a:gradFill rotWithShape="0">
          <a:gsLst>
            <a:gs pos="0">
              <a:schemeClr val="accent3">
                <a:hueOff val="774457"/>
                <a:satOff val="28571"/>
                <a:lumOff val="-4202"/>
                <a:lumMod val="110000"/>
                <a:satMod val="105000"/>
                <a:tint val="67000"/>
                <a:alpha val="85000"/>
              </a:schemeClr>
            </a:gs>
            <a:gs pos="50000">
              <a:schemeClr val="accent3">
                <a:hueOff val="774457"/>
                <a:satOff val="28571"/>
                <a:lumOff val="-4202"/>
                <a:alphaOff val="0"/>
                <a:lumMod val="105000"/>
                <a:satMod val="103000"/>
                <a:tint val="73000"/>
              </a:schemeClr>
            </a:gs>
            <a:gs pos="100000">
              <a:schemeClr val="accent3">
                <a:hueOff val="774457"/>
                <a:satOff val="28571"/>
                <a:lumOff val="-4202"/>
                <a:alphaOff val="0"/>
                <a:lumMod val="105000"/>
                <a:satMod val="109000"/>
                <a:tint val="81000"/>
              </a:schemeClr>
            </a:gs>
          </a:gsLst>
        </a:gradFill>
      </dgm:spPr>
      <dgm:t>
        <a:bodyPr/>
        <a:lstStyle/>
        <a:p>
          <a:pPr algn="just"/>
          <a:r>
            <a:rPr lang="ru-RU" sz="1200" b="1" dirty="0" smtClean="0"/>
            <a:t>Повышение эффективности управления бюджетными расходами, в том числе за счет повышения эффективности оказания муниципальных услуг, эффективности системы муниципального финансового контроля и контроля в сфере закупок, повышения эффективности и результативности инструментов программно-целевого управления, открытости бюджетной политики Тамбовского района</a:t>
          </a:r>
          <a:endParaRPr lang="ru-RU" sz="1200" b="1" i="0" dirty="0"/>
        </a:p>
      </dgm:t>
    </dgm:pt>
    <dgm:pt modelId="{46F0157F-F519-4412-82BD-A635887986FD}" type="parTrans" cxnId="{1F5EF314-E409-4E4D-BA7B-78D2985FDF91}">
      <dgm:prSet/>
      <dgm:spPr/>
      <dgm:t>
        <a:bodyPr/>
        <a:lstStyle/>
        <a:p>
          <a:endParaRPr lang="ru-RU">
            <a:solidFill>
              <a:schemeClr val="accent4">
                <a:lumMod val="50000"/>
              </a:schemeClr>
            </a:solidFill>
          </a:endParaRPr>
        </a:p>
      </dgm:t>
    </dgm:pt>
    <dgm:pt modelId="{8F4622C2-B36E-447D-A852-934A7E41E7B5}" type="sibTrans" cxnId="{1F5EF314-E409-4E4D-BA7B-78D2985FDF91}">
      <dgm:prSet/>
      <dgm:spPr/>
      <dgm:t>
        <a:bodyPr/>
        <a:lstStyle/>
        <a:p>
          <a:endParaRPr lang="ru-RU">
            <a:solidFill>
              <a:schemeClr val="accent4">
                <a:lumMod val="50000"/>
              </a:schemeClr>
            </a:solidFill>
          </a:endParaRPr>
        </a:p>
      </dgm:t>
    </dgm:pt>
    <dgm:pt modelId="{D503F171-6A39-453B-9F4A-953FD796D1CB}">
      <dgm:prSet phldrT="[Текст]" custT="1"/>
      <dgm:spPr>
        <a:gradFill rotWithShape="0">
          <a:gsLst>
            <a:gs pos="0">
              <a:schemeClr val="accent3">
                <a:hueOff val="387228"/>
                <a:satOff val="14286"/>
                <a:lumOff val="-2101"/>
                <a:lumMod val="110000"/>
                <a:satMod val="105000"/>
                <a:tint val="67000"/>
                <a:alpha val="93000"/>
              </a:schemeClr>
            </a:gs>
            <a:gs pos="50000">
              <a:schemeClr val="accent3">
                <a:hueOff val="387228"/>
                <a:satOff val="14286"/>
                <a:lumOff val="-2101"/>
                <a:alphaOff val="0"/>
                <a:lumMod val="105000"/>
                <a:satMod val="103000"/>
                <a:tint val="73000"/>
              </a:schemeClr>
            </a:gs>
            <a:gs pos="100000">
              <a:schemeClr val="accent3">
                <a:hueOff val="387228"/>
                <a:satOff val="14286"/>
                <a:lumOff val="-2101"/>
                <a:alphaOff val="0"/>
                <a:lumMod val="105000"/>
                <a:satMod val="109000"/>
                <a:tint val="81000"/>
              </a:schemeClr>
            </a:gs>
          </a:gsLst>
        </a:gradFill>
      </dgm:spPr>
      <dgm:t>
        <a:bodyPr/>
        <a:lstStyle/>
        <a:p>
          <a:pPr algn="just"/>
          <a:r>
            <a:rPr lang="ru-RU" sz="1200" b="1" dirty="0" smtClean="0"/>
            <a:t>Оптимизация структуры бюджетных расходов в целях мобилизации ресурсов на приоритетные направления</a:t>
          </a:r>
          <a:endParaRPr lang="ru-RU" sz="1200" b="1" i="0" dirty="0"/>
        </a:p>
      </dgm:t>
    </dgm:pt>
    <dgm:pt modelId="{13120140-9BB1-4DBB-9746-80661D7B2822}" type="sibTrans" cxnId="{727E1560-5584-4D7C-9750-34D3100A6F28}">
      <dgm:prSet/>
      <dgm:spPr/>
      <dgm:t>
        <a:bodyPr/>
        <a:lstStyle/>
        <a:p>
          <a:endParaRPr lang="ru-RU">
            <a:solidFill>
              <a:schemeClr val="accent4">
                <a:lumMod val="50000"/>
              </a:schemeClr>
            </a:solidFill>
          </a:endParaRPr>
        </a:p>
      </dgm:t>
    </dgm:pt>
    <dgm:pt modelId="{5F983626-3D76-428A-8AFE-3FAB4A5654D6}" type="parTrans" cxnId="{727E1560-5584-4D7C-9750-34D3100A6F28}">
      <dgm:prSet/>
      <dgm:spPr/>
      <dgm:t>
        <a:bodyPr/>
        <a:lstStyle/>
        <a:p>
          <a:endParaRPr lang="ru-RU">
            <a:solidFill>
              <a:schemeClr val="accent4">
                <a:lumMod val="50000"/>
              </a:schemeClr>
            </a:solidFill>
          </a:endParaRPr>
        </a:p>
      </dgm:t>
    </dgm:pt>
    <dgm:pt modelId="{F2C71F74-3E5C-46D0-9F9E-D6280B0BBCB6}">
      <dgm:prSet phldrT="[Текст]" custT="1"/>
      <dgm:spPr/>
      <dgm:t>
        <a:bodyPr/>
        <a:lstStyle/>
        <a:p>
          <a:pPr algn="just" rtl="0"/>
          <a:r>
            <a:rPr lang="ru-RU" sz="1200" b="1" dirty="0" smtClean="0"/>
            <a:t>Обеспечение сбалансированности прогнозов бюджета Тамбовского района</a:t>
          </a:r>
          <a:endParaRPr lang="ru-RU" sz="1200" b="1" i="0" dirty="0"/>
        </a:p>
      </dgm:t>
    </dgm:pt>
    <dgm:pt modelId="{C18C104C-9B9F-46DF-A3ED-C0B49A86FA16}" type="sibTrans" cxnId="{7B2FFE06-C268-4E37-B60F-CEBCA607BAEB}">
      <dgm:prSet/>
      <dgm:spPr/>
      <dgm:t>
        <a:bodyPr/>
        <a:lstStyle/>
        <a:p>
          <a:endParaRPr lang="ru-RU">
            <a:solidFill>
              <a:schemeClr val="accent4">
                <a:lumMod val="50000"/>
              </a:schemeClr>
            </a:solidFill>
          </a:endParaRPr>
        </a:p>
      </dgm:t>
    </dgm:pt>
    <dgm:pt modelId="{D087F0A1-9049-47C9-9518-DEB3CB26EF0F}" type="parTrans" cxnId="{7B2FFE06-C268-4E37-B60F-CEBCA607BAEB}">
      <dgm:prSet/>
      <dgm:spPr/>
      <dgm:t>
        <a:bodyPr/>
        <a:lstStyle/>
        <a:p>
          <a:endParaRPr lang="ru-RU">
            <a:solidFill>
              <a:schemeClr val="accent4">
                <a:lumMod val="50000"/>
              </a:schemeClr>
            </a:solidFill>
          </a:endParaRPr>
        </a:p>
      </dgm:t>
    </dgm:pt>
    <dgm:pt modelId="{8BCE3C92-41A3-41DD-8EC8-5AE08FB253A4}">
      <dgm:prSet custT="1"/>
      <dgm:spPr>
        <a:gradFill rotWithShape="0">
          <a:gsLst>
            <a:gs pos="0">
              <a:schemeClr val="accent3">
                <a:hueOff val="1161685"/>
                <a:satOff val="42857"/>
                <a:lumOff val="-6303"/>
                <a:lumMod val="110000"/>
                <a:satMod val="105000"/>
                <a:tint val="67000"/>
                <a:alpha val="81000"/>
              </a:schemeClr>
            </a:gs>
            <a:gs pos="50000">
              <a:schemeClr val="accent3">
                <a:hueOff val="1161685"/>
                <a:satOff val="42857"/>
                <a:lumOff val="-6303"/>
                <a:alphaOff val="0"/>
                <a:lumMod val="105000"/>
                <a:satMod val="103000"/>
                <a:tint val="73000"/>
              </a:schemeClr>
            </a:gs>
            <a:gs pos="100000">
              <a:schemeClr val="accent3">
                <a:hueOff val="1161685"/>
                <a:satOff val="42857"/>
                <a:lumOff val="-6303"/>
                <a:alphaOff val="0"/>
                <a:lumMod val="105000"/>
                <a:satMod val="109000"/>
                <a:tint val="81000"/>
              </a:schemeClr>
            </a:gs>
          </a:gsLst>
        </a:gradFill>
      </dgm:spPr>
      <dgm:t>
        <a:bodyPr/>
        <a:lstStyle/>
        <a:p>
          <a:pPr algn="just"/>
          <a:r>
            <a:rPr lang="ru-RU" sz="1200" b="1" dirty="0" smtClean="0"/>
            <a:t>Повышение эффективности казначейского контроля закупок через интеграцию бюджетного и закупочного процессов за счет автоматизации контрольных процедур, создания условий для минимизации дебиторской задолженности по контрактам, развития информационного пространства в целях повышения прозрачности и подотчетности</a:t>
          </a:r>
          <a:endParaRPr lang="ru-RU" sz="1200" b="1" dirty="0">
            <a:effectLst/>
            <a:latin typeface="+mn-lt"/>
          </a:endParaRPr>
        </a:p>
      </dgm:t>
    </dgm:pt>
    <dgm:pt modelId="{27D5EC55-EBE7-4F5E-B2D3-8B9D306B1F06}" type="parTrans" cxnId="{381582E0-FA31-4F9E-991B-498C2ABEFA52}">
      <dgm:prSet/>
      <dgm:spPr/>
      <dgm:t>
        <a:bodyPr/>
        <a:lstStyle/>
        <a:p>
          <a:endParaRPr lang="ru-RU">
            <a:solidFill>
              <a:schemeClr val="accent4">
                <a:lumMod val="50000"/>
              </a:schemeClr>
            </a:solidFill>
          </a:endParaRPr>
        </a:p>
      </dgm:t>
    </dgm:pt>
    <dgm:pt modelId="{1C47AA44-D171-4B82-8949-84E6CB3259A9}" type="sibTrans" cxnId="{381582E0-FA31-4F9E-991B-498C2ABEFA52}">
      <dgm:prSet/>
      <dgm:spPr/>
      <dgm:t>
        <a:bodyPr/>
        <a:lstStyle/>
        <a:p>
          <a:endParaRPr lang="ru-RU">
            <a:solidFill>
              <a:schemeClr val="accent4">
                <a:lumMod val="50000"/>
              </a:schemeClr>
            </a:solidFill>
          </a:endParaRPr>
        </a:p>
      </dgm:t>
    </dgm:pt>
    <dgm:pt modelId="{18261F6A-01ED-4D6B-B4E5-B5A1CA6D8AF6}">
      <dgm:prSet/>
      <dgm:spPr/>
      <dgm:t>
        <a:bodyPr/>
        <a:lstStyle/>
        <a:p>
          <a:endParaRPr lang="ru-RU" dirty="0">
            <a:solidFill>
              <a:schemeClr val="accent4">
                <a:lumMod val="50000"/>
              </a:schemeClr>
            </a:solidFill>
          </a:endParaRPr>
        </a:p>
      </dgm:t>
    </dgm:pt>
    <dgm:pt modelId="{1ABAC199-D4D2-491D-97AE-E8561BE839B1}" type="sibTrans" cxnId="{D87F4EF7-248D-49F9-9263-E46FB01B5717}">
      <dgm:prSet/>
      <dgm:spPr/>
      <dgm:t>
        <a:bodyPr/>
        <a:lstStyle/>
        <a:p>
          <a:endParaRPr lang="ru-RU">
            <a:solidFill>
              <a:schemeClr val="accent4">
                <a:lumMod val="50000"/>
              </a:schemeClr>
            </a:solidFill>
          </a:endParaRPr>
        </a:p>
      </dgm:t>
    </dgm:pt>
    <dgm:pt modelId="{D14DB2F9-B54A-4593-B8BB-DA45CD952109}" type="parTrans" cxnId="{D87F4EF7-248D-49F9-9263-E46FB01B5717}">
      <dgm:prSet/>
      <dgm:spPr/>
      <dgm:t>
        <a:bodyPr/>
        <a:lstStyle/>
        <a:p>
          <a:endParaRPr lang="ru-RU">
            <a:solidFill>
              <a:schemeClr val="accent4">
                <a:lumMod val="50000"/>
              </a:schemeClr>
            </a:solidFill>
          </a:endParaRPr>
        </a:p>
      </dgm:t>
    </dgm:pt>
    <dgm:pt modelId="{B80DDA8A-C189-40BE-BBE4-684F03B6FAC5}">
      <dgm:prSet custT="1"/>
      <dgm:spPr>
        <a:gradFill rotWithShape="0">
          <a:gsLst>
            <a:gs pos="0">
              <a:schemeClr val="accent3">
                <a:hueOff val="0"/>
                <a:satOff val="0"/>
                <a:lumOff val="0"/>
                <a:lumMod val="110000"/>
                <a:satMod val="105000"/>
                <a:tint val="67000"/>
                <a:alpha val="93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gradFill>
      </dgm:spPr>
      <dgm:t>
        <a:bodyPr/>
        <a:lstStyle/>
        <a:p>
          <a:pPr algn="just"/>
          <a:r>
            <a:rPr lang="ru-RU" sz="1200" b="1" dirty="0" smtClean="0"/>
            <a:t>Реализация эффективной бюджетной политики, направленной на долгосрочную устойчивость и сбалансированность бюджета Тамбовского района, совершенствование нормативно-правового регулирования бюджетного процесса Тамбовского района</a:t>
          </a:r>
          <a:endParaRPr lang="ru-RU" sz="1200" b="1" i="0" dirty="0">
            <a:effectLst/>
            <a:latin typeface="+mn-lt"/>
          </a:endParaRPr>
        </a:p>
      </dgm:t>
    </dgm:pt>
    <dgm:pt modelId="{2C4DD5A0-ABC5-4398-B113-5067F191D96C}" type="sibTrans" cxnId="{C628C346-41FF-42A4-86E8-76E72D7DF9C6}">
      <dgm:prSet/>
      <dgm:spPr/>
      <dgm:t>
        <a:bodyPr/>
        <a:lstStyle/>
        <a:p>
          <a:endParaRPr lang="ru-RU">
            <a:solidFill>
              <a:schemeClr val="accent4">
                <a:lumMod val="50000"/>
              </a:schemeClr>
            </a:solidFill>
          </a:endParaRPr>
        </a:p>
      </dgm:t>
    </dgm:pt>
    <dgm:pt modelId="{ABB66BD3-7425-46F1-8924-429AF366DC60}" type="parTrans" cxnId="{C628C346-41FF-42A4-86E8-76E72D7DF9C6}">
      <dgm:prSet/>
      <dgm:spPr/>
      <dgm:t>
        <a:bodyPr/>
        <a:lstStyle/>
        <a:p>
          <a:endParaRPr lang="ru-RU">
            <a:solidFill>
              <a:schemeClr val="accent4">
                <a:lumMod val="50000"/>
              </a:schemeClr>
            </a:solidFill>
          </a:endParaRPr>
        </a:p>
      </dgm:t>
    </dgm:pt>
    <dgm:pt modelId="{B6E17005-DBEF-4D34-AF23-DECF84FDDB19}" type="pres">
      <dgm:prSet presAssocID="{0D76FEF2-21C8-4519-BD53-74D79C7EFA2D}" presName="linear" presStyleCnt="0">
        <dgm:presLayoutVars>
          <dgm:dir/>
          <dgm:animLvl val="lvl"/>
          <dgm:resizeHandles val="exact"/>
        </dgm:presLayoutVars>
      </dgm:prSet>
      <dgm:spPr/>
      <dgm:t>
        <a:bodyPr/>
        <a:lstStyle/>
        <a:p>
          <a:endParaRPr lang="ru-RU"/>
        </a:p>
      </dgm:t>
    </dgm:pt>
    <dgm:pt modelId="{D3787D2D-0D20-49AE-BF51-EEFD4AF4164B}" type="pres">
      <dgm:prSet presAssocID="{B80DDA8A-C189-40BE-BBE4-684F03B6FAC5}" presName="parentLin" presStyleCnt="0"/>
      <dgm:spPr/>
    </dgm:pt>
    <dgm:pt modelId="{D3498629-7B8F-49B6-8096-C971EDC947A4}" type="pres">
      <dgm:prSet presAssocID="{B80DDA8A-C189-40BE-BBE4-684F03B6FAC5}" presName="parentLeftMargin" presStyleLbl="node1" presStyleIdx="0" presStyleCnt="5"/>
      <dgm:spPr/>
      <dgm:t>
        <a:bodyPr/>
        <a:lstStyle/>
        <a:p>
          <a:endParaRPr lang="ru-RU"/>
        </a:p>
      </dgm:t>
    </dgm:pt>
    <dgm:pt modelId="{83A8DEED-3CA3-4BCD-BD9C-B509C4FB1C78}" type="pres">
      <dgm:prSet presAssocID="{B80DDA8A-C189-40BE-BBE4-684F03B6FAC5}" presName="parentText" presStyleLbl="node1" presStyleIdx="0" presStyleCnt="5" custScaleX="144978" custScaleY="259411" custLinFactNeighborX="19213" custLinFactNeighborY="4744">
        <dgm:presLayoutVars>
          <dgm:chMax val="0"/>
          <dgm:bulletEnabled val="1"/>
        </dgm:presLayoutVars>
      </dgm:prSet>
      <dgm:spPr/>
      <dgm:t>
        <a:bodyPr/>
        <a:lstStyle/>
        <a:p>
          <a:endParaRPr lang="ru-RU"/>
        </a:p>
      </dgm:t>
    </dgm:pt>
    <dgm:pt modelId="{3FC3BC0F-62E9-4E5D-81CE-1AB2A045770A}" type="pres">
      <dgm:prSet presAssocID="{B80DDA8A-C189-40BE-BBE4-684F03B6FAC5}" presName="negativeSpace" presStyleCnt="0"/>
      <dgm:spPr/>
    </dgm:pt>
    <dgm:pt modelId="{339F8D92-3E57-4F5E-A093-5AE55E4C85A6}" type="pres">
      <dgm:prSet presAssocID="{B80DDA8A-C189-40BE-BBE4-684F03B6FAC5}" presName="childText" presStyleLbl="conFgAcc1" presStyleIdx="0" presStyleCnt="5" custScaleX="100000" custLinFactNeighborY="-1253">
        <dgm:presLayoutVars>
          <dgm:bulletEnabled val="1"/>
        </dgm:presLayoutVars>
      </dgm:prSet>
      <dgm:spPr/>
      <dgm:t>
        <a:bodyPr/>
        <a:lstStyle/>
        <a:p>
          <a:endParaRPr lang="ru-RU"/>
        </a:p>
      </dgm:t>
    </dgm:pt>
    <dgm:pt modelId="{8493FA2A-183E-450F-A881-14AC0DE01559}" type="pres">
      <dgm:prSet presAssocID="{2C4DD5A0-ABC5-4398-B113-5067F191D96C}" presName="spaceBetweenRectangles" presStyleCnt="0"/>
      <dgm:spPr/>
    </dgm:pt>
    <dgm:pt modelId="{704BE07D-B7DF-45A0-AC8B-F0850D1CCCE2}" type="pres">
      <dgm:prSet presAssocID="{D503F171-6A39-453B-9F4A-953FD796D1CB}" presName="parentLin" presStyleCnt="0"/>
      <dgm:spPr/>
    </dgm:pt>
    <dgm:pt modelId="{9BFD889F-1114-42CA-A7A0-8EBC939B326F}" type="pres">
      <dgm:prSet presAssocID="{D503F171-6A39-453B-9F4A-953FD796D1CB}" presName="parentLeftMargin" presStyleLbl="node1" presStyleIdx="0" presStyleCnt="5"/>
      <dgm:spPr/>
      <dgm:t>
        <a:bodyPr/>
        <a:lstStyle/>
        <a:p>
          <a:endParaRPr lang="ru-RU"/>
        </a:p>
      </dgm:t>
    </dgm:pt>
    <dgm:pt modelId="{A6F486F1-7CED-4199-93F1-7BF438544657}" type="pres">
      <dgm:prSet presAssocID="{D503F171-6A39-453B-9F4A-953FD796D1CB}" presName="parentText" presStyleLbl="node1" presStyleIdx="1" presStyleCnt="5" custScaleX="148967" custScaleY="228659" custLinFactNeighborX="-4803" custLinFactNeighborY="-1791">
        <dgm:presLayoutVars>
          <dgm:chMax val="0"/>
          <dgm:bulletEnabled val="1"/>
        </dgm:presLayoutVars>
      </dgm:prSet>
      <dgm:spPr/>
      <dgm:t>
        <a:bodyPr/>
        <a:lstStyle/>
        <a:p>
          <a:endParaRPr lang="ru-RU"/>
        </a:p>
      </dgm:t>
    </dgm:pt>
    <dgm:pt modelId="{C1C5F6F0-1951-49E1-9757-DD94BA7DD8D8}" type="pres">
      <dgm:prSet presAssocID="{D503F171-6A39-453B-9F4A-953FD796D1CB}" presName="negativeSpace" presStyleCnt="0"/>
      <dgm:spPr/>
    </dgm:pt>
    <dgm:pt modelId="{54E37189-AFEE-4CB3-A694-4A90D08FD780}" type="pres">
      <dgm:prSet presAssocID="{D503F171-6A39-453B-9F4A-953FD796D1CB}" presName="childText" presStyleLbl="conFgAcc1" presStyleIdx="1" presStyleCnt="5" custScaleX="100000">
        <dgm:presLayoutVars>
          <dgm:bulletEnabled val="1"/>
        </dgm:presLayoutVars>
      </dgm:prSet>
      <dgm:spPr/>
      <dgm:t>
        <a:bodyPr/>
        <a:lstStyle/>
        <a:p>
          <a:endParaRPr lang="ru-RU"/>
        </a:p>
      </dgm:t>
    </dgm:pt>
    <dgm:pt modelId="{21E7E786-C358-4B80-8B15-70C418B55915}" type="pres">
      <dgm:prSet presAssocID="{13120140-9BB1-4DBB-9746-80661D7B2822}" presName="spaceBetweenRectangles" presStyleCnt="0"/>
      <dgm:spPr/>
    </dgm:pt>
    <dgm:pt modelId="{E2BFC5FE-EBB0-48CC-95DE-F0701F99ADAD}" type="pres">
      <dgm:prSet presAssocID="{5A0A890A-EAFA-4DA5-9829-712BADDFB94A}" presName="parentLin" presStyleCnt="0"/>
      <dgm:spPr/>
    </dgm:pt>
    <dgm:pt modelId="{0AC55BAB-3542-42E9-9665-EE26E3C4E733}" type="pres">
      <dgm:prSet presAssocID="{5A0A890A-EAFA-4DA5-9829-712BADDFB94A}" presName="parentLeftMargin" presStyleLbl="node1" presStyleIdx="1" presStyleCnt="5"/>
      <dgm:spPr/>
      <dgm:t>
        <a:bodyPr/>
        <a:lstStyle/>
        <a:p>
          <a:endParaRPr lang="ru-RU"/>
        </a:p>
      </dgm:t>
    </dgm:pt>
    <dgm:pt modelId="{8D7EB5CF-1477-41C0-A1E4-50178FED2A95}" type="pres">
      <dgm:prSet presAssocID="{5A0A890A-EAFA-4DA5-9829-712BADDFB94A}" presName="parentText" presStyleLbl="node1" presStyleIdx="2" presStyleCnt="5" custScaleX="148967" custScaleY="228659" custLinFactNeighborY="4744">
        <dgm:presLayoutVars>
          <dgm:chMax val="0"/>
          <dgm:bulletEnabled val="1"/>
        </dgm:presLayoutVars>
      </dgm:prSet>
      <dgm:spPr/>
      <dgm:t>
        <a:bodyPr/>
        <a:lstStyle/>
        <a:p>
          <a:endParaRPr lang="ru-RU"/>
        </a:p>
      </dgm:t>
    </dgm:pt>
    <dgm:pt modelId="{2B88AE2A-5B15-465A-B384-65A3C92FFE42}" type="pres">
      <dgm:prSet presAssocID="{5A0A890A-EAFA-4DA5-9829-712BADDFB94A}" presName="negativeSpace" presStyleCnt="0"/>
      <dgm:spPr/>
    </dgm:pt>
    <dgm:pt modelId="{AC5083B6-C118-4C5F-935E-869E9BAD82F8}" type="pres">
      <dgm:prSet presAssocID="{5A0A890A-EAFA-4DA5-9829-712BADDFB94A}" presName="childText" presStyleLbl="conFgAcc1" presStyleIdx="2" presStyleCnt="5" custScaleX="100000" custLinFactNeighborX="-83" custLinFactNeighborY="8159">
        <dgm:presLayoutVars>
          <dgm:bulletEnabled val="1"/>
        </dgm:presLayoutVars>
      </dgm:prSet>
      <dgm:spPr/>
    </dgm:pt>
    <dgm:pt modelId="{5E978FAD-9906-4521-8D8F-7590B6F3B01B}" type="pres">
      <dgm:prSet presAssocID="{8F4622C2-B36E-447D-A852-934A7E41E7B5}" presName="spaceBetweenRectangles" presStyleCnt="0"/>
      <dgm:spPr/>
    </dgm:pt>
    <dgm:pt modelId="{2E3970CE-0863-4FC1-919C-1818209A9D44}" type="pres">
      <dgm:prSet presAssocID="{8BCE3C92-41A3-41DD-8EC8-5AE08FB253A4}" presName="parentLin" presStyleCnt="0"/>
      <dgm:spPr/>
    </dgm:pt>
    <dgm:pt modelId="{F26EFD8B-7CFC-45E8-AD32-0ED8ED990192}" type="pres">
      <dgm:prSet presAssocID="{8BCE3C92-41A3-41DD-8EC8-5AE08FB253A4}" presName="parentLeftMargin" presStyleLbl="node1" presStyleIdx="2" presStyleCnt="5"/>
      <dgm:spPr/>
      <dgm:t>
        <a:bodyPr/>
        <a:lstStyle/>
        <a:p>
          <a:endParaRPr lang="ru-RU"/>
        </a:p>
      </dgm:t>
    </dgm:pt>
    <dgm:pt modelId="{FD828EBB-2FE5-481B-9F21-6CCD8F88AC1E}" type="pres">
      <dgm:prSet presAssocID="{8BCE3C92-41A3-41DD-8EC8-5AE08FB253A4}" presName="parentText" presStyleLbl="node1" presStyleIdx="3" presStyleCnt="5" custScaleX="142857" custScaleY="228659">
        <dgm:presLayoutVars>
          <dgm:chMax val="0"/>
          <dgm:bulletEnabled val="1"/>
        </dgm:presLayoutVars>
      </dgm:prSet>
      <dgm:spPr/>
      <dgm:t>
        <a:bodyPr/>
        <a:lstStyle/>
        <a:p>
          <a:endParaRPr lang="ru-RU"/>
        </a:p>
      </dgm:t>
    </dgm:pt>
    <dgm:pt modelId="{A7F8422D-CF4E-4A7C-BD7C-E782101EAB07}" type="pres">
      <dgm:prSet presAssocID="{8BCE3C92-41A3-41DD-8EC8-5AE08FB253A4}" presName="negativeSpace" presStyleCnt="0"/>
      <dgm:spPr/>
    </dgm:pt>
    <dgm:pt modelId="{FF10539C-D932-4077-BE75-D57121BEF63F}" type="pres">
      <dgm:prSet presAssocID="{8BCE3C92-41A3-41DD-8EC8-5AE08FB253A4}" presName="childText" presStyleLbl="conFgAcc1" presStyleIdx="3" presStyleCnt="5" custScaleX="100000">
        <dgm:presLayoutVars>
          <dgm:bulletEnabled val="1"/>
        </dgm:presLayoutVars>
      </dgm:prSet>
      <dgm:spPr/>
    </dgm:pt>
    <dgm:pt modelId="{8D364BD1-F750-435C-B2BE-5DC2F73ADB0D}" type="pres">
      <dgm:prSet presAssocID="{1C47AA44-D171-4B82-8949-84E6CB3259A9}" presName="spaceBetweenRectangles" presStyleCnt="0"/>
      <dgm:spPr/>
    </dgm:pt>
    <dgm:pt modelId="{0CE810BA-5F28-454C-B35B-967F5885C1A1}" type="pres">
      <dgm:prSet presAssocID="{F2C71F74-3E5C-46D0-9F9E-D6280B0BBCB6}" presName="parentLin" presStyleCnt="0"/>
      <dgm:spPr/>
    </dgm:pt>
    <dgm:pt modelId="{569BBC49-1C8F-416F-9F52-F589BB780395}" type="pres">
      <dgm:prSet presAssocID="{F2C71F74-3E5C-46D0-9F9E-D6280B0BBCB6}" presName="parentLeftMargin" presStyleLbl="node1" presStyleIdx="3" presStyleCnt="5"/>
      <dgm:spPr/>
      <dgm:t>
        <a:bodyPr/>
        <a:lstStyle/>
        <a:p>
          <a:endParaRPr lang="ru-RU"/>
        </a:p>
      </dgm:t>
    </dgm:pt>
    <dgm:pt modelId="{7CD65F80-4CA1-49CB-AC68-59C3F6D866A2}" type="pres">
      <dgm:prSet presAssocID="{F2C71F74-3E5C-46D0-9F9E-D6280B0BBCB6}" presName="parentText" presStyleLbl="node1" presStyleIdx="4" presStyleCnt="5" custScaleX="142857" custScaleY="228659" custLinFactNeighborY="4744">
        <dgm:presLayoutVars>
          <dgm:chMax val="0"/>
          <dgm:bulletEnabled val="1"/>
        </dgm:presLayoutVars>
      </dgm:prSet>
      <dgm:spPr/>
      <dgm:t>
        <a:bodyPr/>
        <a:lstStyle/>
        <a:p>
          <a:endParaRPr lang="ru-RU"/>
        </a:p>
      </dgm:t>
    </dgm:pt>
    <dgm:pt modelId="{0D7E1E30-843C-4CED-91D1-5C2F82635451}" type="pres">
      <dgm:prSet presAssocID="{F2C71F74-3E5C-46D0-9F9E-D6280B0BBCB6}" presName="negativeSpace" presStyleCnt="0"/>
      <dgm:spPr/>
    </dgm:pt>
    <dgm:pt modelId="{239A16E2-1CA1-42AE-BF99-61B9DF1A2C14}" type="pres">
      <dgm:prSet presAssocID="{F2C71F74-3E5C-46D0-9F9E-D6280B0BBCB6}" presName="childText" presStyleLbl="conFgAcc1" presStyleIdx="4" presStyleCnt="5" custScaleX="100000" custLinFactNeighborX="-41" custLinFactNeighborY="34889">
        <dgm:presLayoutVars>
          <dgm:bulletEnabled val="1"/>
        </dgm:presLayoutVars>
      </dgm:prSet>
      <dgm:spPr/>
    </dgm:pt>
  </dgm:ptLst>
  <dgm:cxnLst>
    <dgm:cxn modelId="{A27C6E18-3240-4E17-96EB-B6FE1D793C21}" type="presOf" srcId="{0D76FEF2-21C8-4519-BD53-74D79C7EFA2D}" destId="{B6E17005-DBEF-4D34-AF23-DECF84FDDB19}" srcOrd="0" destOrd="0" presId="urn:microsoft.com/office/officeart/2005/8/layout/list1"/>
    <dgm:cxn modelId="{C628C346-41FF-42A4-86E8-76E72D7DF9C6}" srcId="{0D76FEF2-21C8-4519-BD53-74D79C7EFA2D}" destId="{B80DDA8A-C189-40BE-BBE4-684F03B6FAC5}" srcOrd="0" destOrd="0" parTransId="{ABB66BD3-7425-46F1-8924-429AF366DC60}" sibTransId="{2C4DD5A0-ABC5-4398-B113-5067F191D96C}"/>
    <dgm:cxn modelId="{D87F4EF7-248D-49F9-9263-E46FB01B5717}" srcId="{B80DDA8A-C189-40BE-BBE4-684F03B6FAC5}" destId="{18261F6A-01ED-4D6B-B4E5-B5A1CA6D8AF6}" srcOrd="0" destOrd="0" parTransId="{D14DB2F9-B54A-4593-B8BB-DA45CD952109}" sibTransId="{1ABAC199-D4D2-491D-97AE-E8561BE839B1}"/>
    <dgm:cxn modelId="{1F5EF314-E409-4E4D-BA7B-78D2985FDF91}" srcId="{0D76FEF2-21C8-4519-BD53-74D79C7EFA2D}" destId="{5A0A890A-EAFA-4DA5-9829-712BADDFB94A}" srcOrd="2" destOrd="0" parTransId="{46F0157F-F519-4412-82BD-A635887986FD}" sibTransId="{8F4622C2-B36E-447D-A852-934A7E41E7B5}"/>
    <dgm:cxn modelId="{381582E0-FA31-4F9E-991B-498C2ABEFA52}" srcId="{0D76FEF2-21C8-4519-BD53-74D79C7EFA2D}" destId="{8BCE3C92-41A3-41DD-8EC8-5AE08FB253A4}" srcOrd="3" destOrd="0" parTransId="{27D5EC55-EBE7-4F5E-B2D3-8B9D306B1F06}" sibTransId="{1C47AA44-D171-4B82-8949-84E6CB3259A9}"/>
    <dgm:cxn modelId="{727E1560-5584-4D7C-9750-34D3100A6F28}" srcId="{0D76FEF2-21C8-4519-BD53-74D79C7EFA2D}" destId="{D503F171-6A39-453B-9F4A-953FD796D1CB}" srcOrd="1" destOrd="0" parTransId="{5F983626-3D76-428A-8AFE-3FAB4A5654D6}" sibTransId="{13120140-9BB1-4DBB-9746-80661D7B2822}"/>
    <dgm:cxn modelId="{6336119C-6086-41B3-8895-6C6CA0712429}" type="presOf" srcId="{D503F171-6A39-453B-9F4A-953FD796D1CB}" destId="{9BFD889F-1114-42CA-A7A0-8EBC939B326F}" srcOrd="0" destOrd="0" presId="urn:microsoft.com/office/officeart/2005/8/layout/list1"/>
    <dgm:cxn modelId="{71577300-933D-4540-9FCB-BA06105D3689}" type="presOf" srcId="{8BCE3C92-41A3-41DD-8EC8-5AE08FB253A4}" destId="{F26EFD8B-7CFC-45E8-AD32-0ED8ED990192}" srcOrd="0" destOrd="0" presId="urn:microsoft.com/office/officeart/2005/8/layout/list1"/>
    <dgm:cxn modelId="{8E020389-315D-4C46-9985-2C6B07F32BDF}" type="presOf" srcId="{B80DDA8A-C189-40BE-BBE4-684F03B6FAC5}" destId="{83A8DEED-3CA3-4BCD-BD9C-B509C4FB1C78}" srcOrd="1" destOrd="0" presId="urn:microsoft.com/office/officeart/2005/8/layout/list1"/>
    <dgm:cxn modelId="{15C17929-6A4E-466B-9380-F6270CCED957}" type="presOf" srcId="{B80DDA8A-C189-40BE-BBE4-684F03B6FAC5}" destId="{D3498629-7B8F-49B6-8096-C971EDC947A4}" srcOrd="0" destOrd="0" presId="urn:microsoft.com/office/officeart/2005/8/layout/list1"/>
    <dgm:cxn modelId="{5950998E-7B5F-4DB3-BB0D-BBCC71CD7466}" type="presOf" srcId="{5A0A890A-EAFA-4DA5-9829-712BADDFB94A}" destId="{0AC55BAB-3542-42E9-9665-EE26E3C4E733}" srcOrd="0" destOrd="0" presId="urn:microsoft.com/office/officeart/2005/8/layout/list1"/>
    <dgm:cxn modelId="{739497A5-D64A-4772-A674-0F8743E40AC8}" type="presOf" srcId="{5A0A890A-EAFA-4DA5-9829-712BADDFB94A}" destId="{8D7EB5CF-1477-41C0-A1E4-50178FED2A95}" srcOrd="1" destOrd="0" presId="urn:microsoft.com/office/officeart/2005/8/layout/list1"/>
    <dgm:cxn modelId="{7B2FFE06-C268-4E37-B60F-CEBCA607BAEB}" srcId="{0D76FEF2-21C8-4519-BD53-74D79C7EFA2D}" destId="{F2C71F74-3E5C-46D0-9F9E-D6280B0BBCB6}" srcOrd="4" destOrd="0" parTransId="{D087F0A1-9049-47C9-9518-DEB3CB26EF0F}" sibTransId="{C18C104C-9B9F-46DF-A3ED-C0B49A86FA16}"/>
    <dgm:cxn modelId="{68840D81-4594-4D50-9A38-21AD2833DD06}" type="presOf" srcId="{D503F171-6A39-453B-9F4A-953FD796D1CB}" destId="{A6F486F1-7CED-4199-93F1-7BF438544657}" srcOrd="1" destOrd="0" presId="urn:microsoft.com/office/officeart/2005/8/layout/list1"/>
    <dgm:cxn modelId="{782BE15E-4AA8-463A-8D77-FA5962E67BF5}" type="presOf" srcId="{F2C71F74-3E5C-46D0-9F9E-D6280B0BBCB6}" destId="{569BBC49-1C8F-416F-9F52-F589BB780395}" srcOrd="0" destOrd="0" presId="urn:microsoft.com/office/officeart/2005/8/layout/list1"/>
    <dgm:cxn modelId="{B5A84F0A-EE38-48BC-ADF6-0B4A1B9B9DE5}" type="presOf" srcId="{8BCE3C92-41A3-41DD-8EC8-5AE08FB253A4}" destId="{FD828EBB-2FE5-481B-9F21-6CCD8F88AC1E}" srcOrd="1" destOrd="0" presId="urn:microsoft.com/office/officeart/2005/8/layout/list1"/>
    <dgm:cxn modelId="{224553D2-69B0-4808-B126-93D26E5EA298}" type="presOf" srcId="{18261F6A-01ED-4D6B-B4E5-B5A1CA6D8AF6}" destId="{339F8D92-3E57-4F5E-A093-5AE55E4C85A6}" srcOrd="0" destOrd="0" presId="urn:microsoft.com/office/officeart/2005/8/layout/list1"/>
    <dgm:cxn modelId="{484869E7-997C-474F-AE26-C14C2018C2F7}" type="presOf" srcId="{F2C71F74-3E5C-46D0-9F9E-D6280B0BBCB6}" destId="{7CD65F80-4CA1-49CB-AC68-59C3F6D866A2}" srcOrd="1" destOrd="0" presId="urn:microsoft.com/office/officeart/2005/8/layout/list1"/>
    <dgm:cxn modelId="{60D195E5-5A21-4786-9DBE-A317BC42F84A}" type="presParOf" srcId="{B6E17005-DBEF-4D34-AF23-DECF84FDDB19}" destId="{D3787D2D-0D20-49AE-BF51-EEFD4AF4164B}" srcOrd="0" destOrd="0" presId="urn:microsoft.com/office/officeart/2005/8/layout/list1"/>
    <dgm:cxn modelId="{1E31FE12-BBA9-4190-9990-365AD4A6F0F2}" type="presParOf" srcId="{D3787D2D-0D20-49AE-BF51-EEFD4AF4164B}" destId="{D3498629-7B8F-49B6-8096-C971EDC947A4}" srcOrd="0" destOrd="0" presId="urn:microsoft.com/office/officeart/2005/8/layout/list1"/>
    <dgm:cxn modelId="{3F102696-70D4-4674-B519-F6E76AEB0E7E}" type="presParOf" srcId="{D3787D2D-0D20-49AE-BF51-EEFD4AF4164B}" destId="{83A8DEED-3CA3-4BCD-BD9C-B509C4FB1C78}" srcOrd="1" destOrd="0" presId="urn:microsoft.com/office/officeart/2005/8/layout/list1"/>
    <dgm:cxn modelId="{54A2E595-F057-4E0D-BD6C-D2CB919E528C}" type="presParOf" srcId="{B6E17005-DBEF-4D34-AF23-DECF84FDDB19}" destId="{3FC3BC0F-62E9-4E5D-81CE-1AB2A045770A}" srcOrd="1" destOrd="0" presId="urn:microsoft.com/office/officeart/2005/8/layout/list1"/>
    <dgm:cxn modelId="{D1489310-0EF9-4D34-BE34-39D460EB74A0}" type="presParOf" srcId="{B6E17005-DBEF-4D34-AF23-DECF84FDDB19}" destId="{339F8D92-3E57-4F5E-A093-5AE55E4C85A6}" srcOrd="2" destOrd="0" presId="urn:microsoft.com/office/officeart/2005/8/layout/list1"/>
    <dgm:cxn modelId="{CDEE0686-A758-4905-A3F8-23FB30658E89}" type="presParOf" srcId="{B6E17005-DBEF-4D34-AF23-DECF84FDDB19}" destId="{8493FA2A-183E-450F-A881-14AC0DE01559}" srcOrd="3" destOrd="0" presId="urn:microsoft.com/office/officeart/2005/8/layout/list1"/>
    <dgm:cxn modelId="{8EAF05A9-66C9-48AE-AB1B-5389B621BB56}" type="presParOf" srcId="{B6E17005-DBEF-4D34-AF23-DECF84FDDB19}" destId="{704BE07D-B7DF-45A0-AC8B-F0850D1CCCE2}" srcOrd="4" destOrd="0" presId="urn:microsoft.com/office/officeart/2005/8/layout/list1"/>
    <dgm:cxn modelId="{E0BBF213-4485-4E85-9BD7-80F588067AF0}" type="presParOf" srcId="{704BE07D-B7DF-45A0-AC8B-F0850D1CCCE2}" destId="{9BFD889F-1114-42CA-A7A0-8EBC939B326F}" srcOrd="0" destOrd="0" presId="urn:microsoft.com/office/officeart/2005/8/layout/list1"/>
    <dgm:cxn modelId="{7D6CA596-7475-485B-A9E1-5568BA1C9720}" type="presParOf" srcId="{704BE07D-B7DF-45A0-AC8B-F0850D1CCCE2}" destId="{A6F486F1-7CED-4199-93F1-7BF438544657}" srcOrd="1" destOrd="0" presId="urn:microsoft.com/office/officeart/2005/8/layout/list1"/>
    <dgm:cxn modelId="{FDFFAB74-AC5E-42B3-8734-6B78D8FDD4A8}" type="presParOf" srcId="{B6E17005-DBEF-4D34-AF23-DECF84FDDB19}" destId="{C1C5F6F0-1951-49E1-9757-DD94BA7DD8D8}" srcOrd="5" destOrd="0" presId="urn:microsoft.com/office/officeart/2005/8/layout/list1"/>
    <dgm:cxn modelId="{6E7A4F41-9B67-44C7-B203-9288FD22D949}" type="presParOf" srcId="{B6E17005-DBEF-4D34-AF23-DECF84FDDB19}" destId="{54E37189-AFEE-4CB3-A694-4A90D08FD780}" srcOrd="6" destOrd="0" presId="urn:microsoft.com/office/officeart/2005/8/layout/list1"/>
    <dgm:cxn modelId="{66BCD0F8-E5C3-45B5-869F-50E3C0DA982A}" type="presParOf" srcId="{B6E17005-DBEF-4D34-AF23-DECF84FDDB19}" destId="{21E7E786-C358-4B80-8B15-70C418B55915}" srcOrd="7" destOrd="0" presId="urn:microsoft.com/office/officeart/2005/8/layout/list1"/>
    <dgm:cxn modelId="{29201922-63DD-4E04-AC92-EA20314023F6}" type="presParOf" srcId="{B6E17005-DBEF-4D34-AF23-DECF84FDDB19}" destId="{E2BFC5FE-EBB0-48CC-95DE-F0701F99ADAD}" srcOrd="8" destOrd="0" presId="urn:microsoft.com/office/officeart/2005/8/layout/list1"/>
    <dgm:cxn modelId="{D4631CE4-0728-4D6A-A740-09F92C855C51}" type="presParOf" srcId="{E2BFC5FE-EBB0-48CC-95DE-F0701F99ADAD}" destId="{0AC55BAB-3542-42E9-9665-EE26E3C4E733}" srcOrd="0" destOrd="0" presId="urn:microsoft.com/office/officeart/2005/8/layout/list1"/>
    <dgm:cxn modelId="{38CF85D8-5EA6-4F5B-9692-D01FB20F15C8}" type="presParOf" srcId="{E2BFC5FE-EBB0-48CC-95DE-F0701F99ADAD}" destId="{8D7EB5CF-1477-41C0-A1E4-50178FED2A95}" srcOrd="1" destOrd="0" presId="urn:microsoft.com/office/officeart/2005/8/layout/list1"/>
    <dgm:cxn modelId="{CD715234-0871-4DAA-8B08-95C86E80F316}" type="presParOf" srcId="{B6E17005-DBEF-4D34-AF23-DECF84FDDB19}" destId="{2B88AE2A-5B15-465A-B384-65A3C92FFE42}" srcOrd="9" destOrd="0" presId="urn:microsoft.com/office/officeart/2005/8/layout/list1"/>
    <dgm:cxn modelId="{CC04180B-F32F-4FB0-8271-5A8660717CFF}" type="presParOf" srcId="{B6E17005-DBEF-4D34-AF23-DECF84FDDB19}" destId="{AC5083B6-C118-4C5F-935E-869E9BAD82F8}" srcOrd="10" destOrd="0" presId="urn:microsoft.com/office/officeart/2005/8/layout/list1"/>
    <dgm:cxn modelId="{5A372271-FB7F-405C-88BA-85836DDBE723}" type="presParOf" srcId="{B6E17005-DBEF-4D34-AF23-DECF84FDDB19}" destId="{5E978FAD-9906-4521-8D8F-7590B6F3B01B}" srcOrd="11" destOrd="0" presId="urn:microsoft.com/office/officeart/2005/8/layout/list1"/>
    <dgm:cxn modelId="{644FE228-3CE2-4C65-9C63-C6F1D3452A05}" type="presParOf" srcId="{B6E17005-DBEF-4D34-AF23-DECF84FDDB19}" destId="{2E3970CE-0863-4FC1-919C-1818209A9D44}" srcOrd="12" destOrd="0" presId="urn:microsoft.com/office/officeart/2005/8/layout/list1"/>
    <dgm:cxn modelId="{76C5C8AA-3D3A-4488-8F31-DCA9C177DDFD}" type="presParOf" srcId="{2E3970CE-0863-4FC1-919C-1818209A9D44}" destId="{F26EFD8B-7CFC-45E8-AD32-0ED8ED990192}" srcOrd="0" destOrd="0" presId="urn:microsoft.com/office/officeart/2005/8/layout/list1"/>
    <dgm:cxn modelId="{E55A4985-863C-43F5-BB07-66BFAE9E2383}" type="presParOf" srcId="{2E3970CE-0863-4FC1-919C-1818209A9D44}" destId="{FD828EBB-2FE5-481B-9F21-6CCD8F88AC1E}" srcOrd="1" destOrd="0" presId="urn:microsoft.com/office/officeart/2005/8/layout/list1"/>
    <dgm:cxn modelId="{BF21602C-89C6-4332-A8FE-50B9C12A41C7}" type="presParOf" srcId="{B6E17005-DBEF-4D34-AF23-DECF84FDDB19}" destId="{A7F8422D-CF4E-4A7C-BD7C-E782101EAB07}" srcOrd="13" destOrd="0" presId="urn:microsoft.com/office/officeart/2005/8/layout/list1"/>
    <dgm:cxn modelId="{B822EE35-BF73-4C02-B43B-2CFE092B7672}" type="presParOf" srcId="{B6E17005-DBEF-4D34-AF23-DECF84FDDB19}" destId="{FF10539C-D932-4077-BE75-D57121BEF63F}" srcOrd="14" destOrd="0" presId="urn:microsoft.com/office/officeart/2005/8/layout/list1"/>
    <dgm:cxn modelId="{84FFF675-31B1-4920-A467-08033A2D192D}" type="presParOf" srcId="{B6E17005-DBEF-4D34-AF23-DECF84FDDB19}" destId="{8D364BD1-F750-435C-B2BE-5DC2F73ADB0D}" srcOrd="15" destOrd="0" presId="urn:microsoft.com/office/officeart/2005/8/layout/list1"/>
    <dgm:cxn modelId="{C9AD4D7C-4300-40AA-9182-9292FA997A20}" type="presParOf" srcId="{B6E17005-DBEF-4D34-AF23-DECF84FDDB19}" destId="{0CE810BA-5F28-454C-B35B-967F5885C1A1}" srcOrd="16" destOrd="0" presId="urn:microsoft.com/office/officeart/2005/8/layout/list1"/>
    <dgm:cxn modelId="{623CF3BA-B9BA-4504-AE1B-96959896489F}" type="presParOf" srcId="{0CE810BA-5F28-454C-B35B-967F5885C1A1}" destId="{569BBC49-1C8F-416F-9F52-F589BB780395}" srcOrd="0" destOrd="0" presId="urn:microsoft.com/office/officeart/2005/8/layout/list1"/>
    <dgm:cxn modelId="{3DC3E351-1D69-46DD-B89A-7EBAEDFB2687}" type="presParOf" srcId="{0CE810BA-5F28-454C-B35B-967F5885C1A1}" destId="{7CD65F80-4CA1-49CB-AC68-59C3F6D866A2}" srcOrd="1" destOrd="0" presId="urn:microsoft.com/office/officeart/2005/8/layout/list1"/>
    <dgm:cxn modelId="{54A82286-818A-4966-88E8-1BC3397B4C2C}" type="presParOf" srcId="{B6E17005-DBEF-4D34-AF23-DECF84FDDB19}" destId="{0D7E1E30-843C-4CED-91D1-5C2F82635451}" srcOrd="17" destOrd="0" presId="urn:microsoft.com/office/officeart/2005/8/layout/list1"/>
    <dgm:cxn modelId="{099C877F-544E-4E4D-9BC1-0CCFF41CF0C7}" type="presParOf" srcId="{B6E17005-DBEF-4D34-AF23-DECF84FDDB19}" destId="{239A16E2-1CA1-42AE-BF99-61B9DF1A2C14}"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76FEF2-21C8-4519-BD53-74D79C7EFA2D}"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ru-RU"/>
        </a:p>
      </dgm:t>
    </dgm:pt>
    <dgm:pt modelId="{5A0A890A-EAFA-4DA5-9829-712BADDFB94A}">
      <dgm:prSet phldrT="[Текст]" custT="1"/>
      <dgm:spPr/>
      <dgm:t>
        <a:bodyPr/>
        <a:lstStyle/>
        <a:p>
          <a:pPr algn="just"/>
          <a:r>
            <a:rPr lang="ru-RU" sz="1000" b="1" dirty="0" smtClean="0"/>
            <a:t>Активизация мероприятий по снижению задолженности в бюджет предприятий и организаций всех организационно-правовых форм и форм собственности, в том числе в рамках созданных рабочих групп</a:t>
          </a:r>
          <a:endParaRPr lang="ru-RU" sz="1000" b="1" i="0" dirty="0"/>
        </a:p>
      </dgm:t>
    </dgm:pt>
    <dgm:pt modelId="{46F0157F-F519-4412-82BD-A635887986FD}" type="parTrans" cxnId="{1F5EF314-E409-4E4D-BA7B-78D2985FDF91}">
      <dgm:prSet/>
      <dgm:spPr/>
      <dgm:t>
        <a:bodyPr/>
        <a:lstStyle/>
        <a:p>
          <a:endParaRPr lang="ru-RU" b="1">
            <a:solidFill>
              <a:schemeClr val="accent4">
                <a:lumMod val="50000"/>
              </a:schemeClr>
            </a:solidFill>
          </a:endParaRPr>
        </a:p>
      </dgm:t>
    </dgm:pt>
    <dgm:pt modelId="{8F4622C2-B36E-447D-A852-934A7E41E7B5}" type="sibTrans" cxnId="{1F5EF314-E409-4E4D-BA7B-78D2985FDF91}">
      <dgm:prSet/>
      <dgm:spPr/>
      <dgm:t>
        <a:bodyPr/>
        <a:lstStyle/>
        <a:p>
          <a:endParaRPr lang="ru-RU" b="1">
            <a:solidFill>
              <a:schemeClr val="accent4">
                <a:lumMod val="50000"/>
              </a:schemeClr>
            </a:solidFill>
          </a:endParaRPr>
        </a:p>
      </dgm:t>
    </dgm:pt>
    <dgm:pt modelId="{B80DDA8A-C189-40BE-BBE4-684F03B6FAC5}">
      <dgm:prSet custT="1"/>
      <dgm:spPr/>
      <dgm:t>
        <a:bodyPr/>
        <a:lstStyle/>
        <a:p>
          <a:pPr algn="just"/>
          <a:r>
            <a:rPr lang="ru-RU" sz="1000" b="1" dirty="0" smtClean="0"/>
            <a:t>Наращивание внутреннего налогового потенциала, прежде всего за счет мер по борьбе с «теневым» сектором экономики</a:t>
          </a:r>
          <a:endParaRPr lang="ru-RU" sz="1000" b="1" i="0" dirty="0">
            <a:effectLst/>
            <a:latin typeface="+mn-lt"/>
          </a:endParaRPr>
        </a:p>
      </dgm:t>
    </dgm:pt>
    <dgm:pt modelId="{ABB66BD3-7425-46F1-8924-429AF366DC60}" type="parTrans" cxnId="{C628C346-41FF-42A4-86E8-76E72D7DF9C6}">
      <dgm:prSet/>
      <dgm:spPr/>
      <dgm:t>
        <a:bodyPr/>
        <a:lstStyle/>
        <a:p>
          <a:endParaRPr lang="ru-RU" b="1">
            <a:solidFill>
              <a:schemeClr val="accent4">
                <a:lumMod val="50000"/>
              </a:schemeClr>
            </a:solidFill>
          </a:endParaRPr>
        </a:p>
      </dgm:t>
    </dgm:pt>
    <dgm:pt modelId="{2C4DD5A0-ABC5-4398-B113-5067F191D96C}" type="sibTrans" cxnId="{C628C346-41FF-42A4-86E8-76E72D7DF9C6}">
      <dgm:prSet/>
      <dgm:spPr/>
      <dgm:t>
        <a:bodyPr/>
        <a:lstStyle/>
        <a:p>
          <a:endParaRPr lang="ru-RU" b="1">
            <a:solidFill>
              <a:schemeClr val="accent4">
                <a:lumMod val="50000"/>
              </a:schemeClr>
            </a:solidFill>
          </a:endParaRPr>
        </a:p>
      </dgm:t>
    </dgm:pt>
    <dgm:pt modelId="{76279205-646A-4FA7-B8BA-E7DE81C37807}">
      <dgm:prSet phldrT="[Текст]" custT="1"/>
      <dgm:spPr/>
      <dgm:t>
        <a:bodyPr/>
        <a:lstStyle/>
        <a:p>
          <a:pPr algn="just" rtl="0"/>
          <a:r>
            <a:rPr lang="ru-RU" sz="1000" b="1" dirty="0" smtClean="0"/>
            <a:t>Стимулирование предпринимательской деятельности, в том числе посредством оказания финансовой поддержки в виде субсидий малому и среднему предпринимательству</a:t>
          </a:r>
          <a:endParaRPr lang="ru-RU" sz="1000" b="1" i="0" dirty="0"/>
        </a:p>
      </dgm:t>
    </dgm:pt>
    <dgm:pt modelId="{71797A09-CE1E-4F2B-9D6F-C9298A7151F0}" type="parTrans" cxnId="{1074A504-BA8C-4B60-A35C-EB4A233996AD}">
      <dgm:prSet/>
      <dgm:spPr/>
      <dgm:t>
        <a:bodyPr/>
        <a:lstStyle/>
        <a:p>
          <a:endParaRPr lang="ru-RU" b="1">
            <a:solidFill>
              <a:schemeClr val="accent4">
                <a:lumMod val="50000"/>
              </a:schemeClr>
            </a:solidFill>
          </a:endParaRPr>
        </a:p>
      </dgm:t>
    </dgm:pt>
    <dgm:pt modelId="{4A3C6FCF-9CAD-4501-9F6F-4129BDF3DE6E}" type="sibTrans" cxnId="{1074A504-BA8C-4B60-A35C-EB4A233996AD}">
      <dgm:prSet/>
      <dgm:spPr/>
      <dgm:t>
        <a:bodyPr/>
        <a:lstStyle/>
        <a:p>
          <a:endParaRPr lang="ru-RU" b="1">
            <a:solidFill>
              <a:schemeClr val="accent4">
                <a:lumMod val="50000"/>
              </a:schemeClr>
            </a:solidFill>
          </a:endParaRPr>
        </a:p>
      </dgm:t>
    </dgm:pt>
    <dgm:pt modelId="{51A21451-0158-42E7-B5EE-A5A0F9128A8A}">
      <dgm:prSet phldrT="[Текст]" custT="1"/>
      <dgm:spPr/>
      <dgm:t>
        <a:bodyPr/>
        <a:lstStyle/>
        <a:p>
          <a:pPr algn="just" rtl="0"/>
          <a:r>
            <a:rPr lang="ru-RU" sz="1000" b="1" dirty="0" smtClean="0"/>
            <a:t>Усиление контроля полноты исчисления и своевременностью перечисления в бюджет налоговыми агентами сумм налога на доходы физических лиц за истекшие годы и текущие налоговые периоды</a:t>
          </a:r>
          <a:endParaRPr lang="ru-RU" sz="1000" b="1" i="0" dirty="0"/>
        </a:p>
      </dgm:t>
    </dgm:pt>
    <dgm:pt modelId="{D731E724-E3EC-4145-9FC7-DB42FB15EDEF}" type="parTrans" cxnId="{176383E9-239F-4E7D-938E-A60277E1E5F3}">
      <dgm:prSet/>
      <dgm:spPr/>
      <dgm:t>
        <a:bodyPr/>
        <a:lstStyle/>
        <a:p>
          <a:endParaRPr lang="ru-RU" b="1">
            <a:solidFill>
              <a:schemeClr val="accent4">
                <a:lumMod val="50000"/>
              </a:schemeClr>
            </a:solidFill>
          </a:endParaRPr>
        </a:p>
      </dgm:t>
    </dgm:pt>
    <dgm:pt modelId="{229E134C-036B-47CB-B932-FBDA994BA719}" type="sibTrans" cxnId="{176383E9-239F-4E7D-938E-A60277E1E5F3}">
      <dgm:prSet/>
      <dgm:spPr/>
      <dgm:t>
        <a:bodyPr/>
        <a:lstStyle/>
        <a:p>
          <a:endParaRPr lang="ru-RU" b="1">
            <a:solidFill>
              <a:schemeClr val="accent4">
                <a:lumMod val="50000"/>
              </a:schemeClr>
            </a:solidFill>
          </a:endParaRPr>
        </a:p>
      </dgm:t>
    </dgm:pt>
    <dgm:pt modelId="{D503F171-6A39-453B-9F4A-953FD796D1CB}">
      <dgm:prSet phldrT="[Текст]" custT="1"/>
      <dgm:spPr/>
      <dgm:t>
        <a:bodyPr/>
        <a:lstStyle/>
        <a:p>
          <a:pPr algn="just"/>
          <a:r>
            <a:rPr lang="ru-RU" sz="1000" b="1" dirty="0" smtClean="0"/>
            <a:t>Совершенствование районных нормативно-правовых актов о налогах, мониторинг их соответствия федеральному и </a:t>
          </a:r>
          <a:r>
            <a:rPr lang="ru-RU" sz="1000" b="1" smtClean="0"/>
            <a:t>областному законодательствуй</a:t>
          </a:r>
          <a:endParaRPr lang="ru-RU" sz="1000" b="1" i="0" dirty="0"/>
        </a:p>
      </dgm:t>
    </dgm:pt>
    <dgm:pt modelId="{13120140-9BB1-4DBB-9746-80661D7B2822}" type="sibTrans" cxnId="{727E1560-5584-4D7C-9750-34D3100A6F28}">
      <dgm:prSet/>
      <dgm:spPr/>
      <dgm:t>
        <a:bodyPr/>
        <a:lstStyle/>
        <a:p>
          <a:endParaRPr lang="ru-RU" b="1">
            <a:solidFill>
              <a:schemeClr val="accent4">
                <a:lumMod val="50000"/>
              </a:schemeClr>
            </a:solidFill>
          </a:endParaRPr>
        </a:p>
      </dgm:t>
    </dgm:pt>
    <dgm:pt modelId="{5F983626-3D76-428A-8AFE-3FAB4A5654D6}" type="parTrans" cxnId="{727E1560-5584-4D7C-9750-34D3100A6F28}">
      <dgm:prSet/>
      <dgm:spPr/>
      <dgm:t>
        <a:bodyPr/>
        <a:lstStyle/>
        <a:p>
          <a:endParaRPr lang="ru-RU" b="1">
            <a:solidFill>
              <a:schemeClr val="accent4">
                <a:lumMod val="50000"/>
              </a:schemeClr>
            </a:solidFill>
          </a:endParaRPr>
        </a:p>
      </dgm:t>
    </dgm:pt>
    <dgm:pt modelId="{5C67038F-4DE9-4B85-B3E6-11A79B67C882}">
      <dgm:prSet custT="1"/>
      <dgm:spPr/>
      <dgm:t>
        <a:bodyPr/>
        <a:lstStyle/>
        <a:p>
          <a:pPr algn="just" rtl="0"/>
          <a:r>
            <a:rPr lang="ru-RU" sz="1000" b="1" dirty="0" smtClean="0"/>
            <a:t>Организовать работу по эффективному взаимодействию с организациями, структурные подразделения которых создаются и осуществляют свою деятельность на территории Тамбовского района, предусматривающему обязательства по уплате налогов и сборов в бюджет района</a:t>
          </a:r>
          <a:endParaRPr kumimoji="0" lang="ru-RU" sz="1000" b="1" i="0" u="none" strike="noStrike" cap="none" spc="0" normalizeH="0" baseline="0" noProof="0" dirty="0" smtClean="0">
            <a:ln/>
            <a:effectLst/>
            <a:uLnTx/>
            <a:uFillTx/>
          </a:endParaRPr>
        </a:p>
      </dgm:t>
    </dgm:pt>
    <dgm:pt modelId="{F0D277AF-DFC5-4195-8057-DF96C2C7556C}" type="parTrans" cxnId="{27B60942-7143-48AA-B3B4-14B86F32ABBA}">
      <dgm:prSet/>
      <dgm:spPr/>
      <dgm:t>
        <a:bodyPr/>
        <a:lstStyle/>
        <a:p>
          <a:endParaRPr lang="ru-RU" b="1">
            <a:solidFill>
              <a:schemeClr val="accent4">
                <a:lumMod val="50000"/>
              </a:schemeClr>
            </a:solidFill>
          </a:endParaRPr>
        </a:p>
      </dgm:t>
    </dgm:pt>
    <dgm:pt modelId="{4BB2565E-BD59-4E5C-97F7-9E1541F51697}" type="sibTrans" cxnId="{27B60942-7143-48AA-B3B4-14B86F32ABBA}">
      <dgm:prSet/>
      <dgm:spPr/>
      <dgm:t>
        <a:bodyPr/>
        <a:lstStyle/>
        <a:p>
          <a:endParaRPr lang="ru-RU" b="1">
            <a:solidFill>
              <a:schemeClr val="accent4">
                <a:lumMod val="50000"/>
              </a:schemeClr>
            </a:solidFill>
          </a:endParaRPr>
        </a:p>
      </dgm:t>
    </dgm:pt>
    <dgm:pt modelId="{18261F6A-01ED-4D6B-B4E5-B5A1CA6D8AF6}">
      <dgm:prSet/>
      <dgm:spPr/>
      <dgm:t>
        <a:bodyPr/>
        <a:lstStyle/>
        <a:p>
          <a:endParaRPr lang="ru-RU" b="1" dirty="0">
            <a:solidFill>
              <a:schemeClr val="accent4">
                <a:lumMod val="50000"/>
              </a:schemeClr>
            </a:solidFill>
          </a:endParaRPr>
        </a:p>
      </dgm:t>
    </dgm:pt>
    <dgm:pt modelId="{D14DB2F9-B54A-4593-B8BB-DA45CD952109}" type="parTrans" cxnId="{D87F4EF7-248D-49F9-9263-E46FB01B5717}">
      <dgm:prSet/>
      <dgm:spPr/>
      <dgm:t>
        <a:bodyPr/>
        <a:lstStyle/>
        <a:p>
          <a:endParaRPr lang="ru-RU" b="1">
            <a:solidFill>
              <a:schemeClr val="accent4">
                <a:lumMod val="50000"/>
              </a:schemeClr>
            </a:solidFill>
          </a:endParaRPr>
        </a:p>
      </dgm:t>
    </dgm:pt>
    <dgm:pt modelId="{1ABAC199-D4D2-491D-97AE-E8561BE839B1}" type="sibTrans" cxnId="{D87F4EF7-248D-49F9-9263-E46FB01B5717}">
      <dgm:prSet/>
      <dgm:spPr/>
      <dgm:t>
        <a:bodyPr/>
        <a:lstStyle/>
        <a:p>
          <a:endParaRPr lang="ru-RU" b="1">
            <a:solidFill>
              <a:schemeClr val="accent4">
                <a:lumMod val="50000"/>
              </a:schemeClr>
            </a:solidFill>
          </a:endParaRPr>
        </a:p>
      </dgm:t>
    </dgm:pt>
    <dgm:pt modelId="{F2C71F74-3E5C-46D0-9F9E-D6280B0BBCB6}">
      <dgm:prSet phldrT="[Текст]" custT="1"/>
      <dgm:spPr/>
      <dgm:t>
        <a:bodyPr/>
        <a:lstStyle/>
        <a:p>
          <a:pPr algn="just" rtl="0"/>
          <a:r>
            <a:rPr lang="ru-RU" sz="1000" b="1" dirty="0" smtClean="0"/>
            <a:t>Организация тесного взаимодействия с организациями и предприятиями, реализующими инвестиционные проекты на территории района, по вопросам оформления трудовых отношений с работниками в установленном законодательстве порядке с целью получения максимально возможных сумм налога на доходы физических лиц</a:t>
          </a:r>
          <a:endParaRPr lang="ru-RU" sz="1000" b="1" i="0" dirty="0"/>
        </a:p>
      </dgm:t>
    </dgm:pt>
    <dgm:pt modelId="{C18C104C-9B9F-46DF-A3ED-C0B49A86FA16}" type="sibTrans" cxnId="{7B2FFE06-C268-4E37-B60F-CEBCA607BAEB}">
      <dgm:prSet/>
      <dgm:spPr/>
      <dgm:t>
        <a:bodyPr/>
        <a:lstStyle/>
        <a:p>
          <a:endParaRPr lang="ru-RU" b="1">
            <a:solidFill>
              <a:schemeClr val="accent4">
                <a:lumMod val="50000"/>
              </a:schemeClr>
            </a:solidFill>
          </a:endParaRPr>
        </a:p>
      </dgm:t>
    </dgm:pt>
    <dgm:pt modelId="{D087F0A1-9049-47C9-9518-DEB3CB26EF0F}" type="parTrans" cxnId="{7B2FFE06-C268-4E37-B60F-CEBCA607BAEB}">
      <dgm:prSet/>
      <dgm:spPr/>
      <dgm:t>
        <a:bodyPr/>
        <a:lstStyle/>
        <a:p>
          <a:endParaRPr lang="ru-RU" b="1">
            <a:solidFill>
              <a:schemeClr val="accent4">
                <a:lumMod val="50000"/>
              </a:schemeClr>
            </a:solidFill>
          </a:endParaRPr>
        </a:p>
      </dgm:t>
    </dgm:pt>
    <dgm:pt modelId="{8BCE3C92-41A3-41DD-8EC8-5AE08FB253A4}">
      <dgm:prSet custT="1"/>
      <dgm:spPr/>
      <dgm:t>
        <a:bodyPr/>
        <a:lstStyle/>
        <a:p>
          <a:pPr algn="just"/>
          <a:r>
            <a:rPr lang="ru-RU" sz="1000" b="1" dirty="0" smtClean="0"/>
            <a:t>Взаимодействие с крупными налогоплательщиками Тамбовского муниципального района в целях предотвращения снижения платежей в бюджет и роста задолженности по налогам; проведение работы с недоимщиками по выявлению причин неплатежей и выработке предложений и рекомендаций по принятию мер к снижению образовавшейся задолженности</a:t>
          </a:r>
          <a:endParaRPr lang="ru-RU" sz="1000" b="1" dirty="0">
            <a:effectLst/>
            <a:latin typeface="+mn-lt"/>
          </a:endParaRPr>
        </a:p>
      </dgm:t>
    </dgm:pt>
    <dgm:pt modelId="{27D5EC55-EBE7-4F5E-B2D3-8B9D306B1F06}" type="parTrans" cxnId="{381582E0-FA31-4F9E-991B-498C2ABEFA52}">
      <dgm:prSet/>
      <dgm:spPr/>
      <dgm:t>
        <a:bodyPr/>
        <a:lstStyle/>
        <a:p>
          <a:endParaRPr lang="ru-RU" b="1">
            <a:solidFill>
              <a:schemeClr val="accent4">
                <a:lumMod val="50000"/>
              </a:schemeClr>
            </a:solidFill>
          </a:endParaRPr>
        </a:p>
      </dgm:t>
    </dgm:pt>
    <dgm:pt modelId="{1C47AA44-D171-4B82-8949-84E6CB3259A9}" type="sibTrans" cxnId="{381582E0-FA31-4F9E-991B-498C2ABEFA52}">
      <dgm:prSet/>
      <dgm:spPr/>
      <dgm:t>
        <a:bodyPr/>
        <a:lstStyle/>
        <a:p>
          <a:endParaRPr lang="ru-RU" b="1">
            <a:solidFill>
              <a:schemeClr val="accent4">
                <a:lumMod val="50000"/>
              </a:schemeClr>
            </a:solidFill>
          </a:endParaRPr>
        </a:p>
      </dgm:t>
    </dgm:pt>
    <dgm:pt modelId="{B6E17005-DBEF-4D34-AF23-DECF84FDDB19}" type="pres">
      <dgm:prSet presAssocID="{0D76FEF2-21C8-4519-BD53-74D79C7EFA2D}" presName="linear" presStyleCnt="0">
        <dgm:presLayoutVars>
          <dgm:dir/>
          <dgm:animLvl val="lvl"/>
          <dgm:resizeHandles val="exact"/>
        </dgm:presLayoutVars>
      </dgm:prSet>
      <dgm:spPr/>
      <dgm:t>
        <a:bodyPr/>
        <a:lstStyle/>
        <a:p>
          <a:endParaRPr lang="ru-RU"/>
        </a:p>
      </dgm:t>
    </dgm:pt>
    <dgm:pt modelId="{D3787D2D-0D20-49AE-BF51-EEFD4AF4164B}" type="pres">
      <dgm:prSet presAssocID="{B80DDA8A-C189-40BE-BBE4-684F03B6FAC5}" presName="parentLin" presStyleCnt="0"/>
      <dgm:spPr/>
    </dgm:pt>
    <dgm:pt modelId="{D3498629-7B8F-49B6-8096-C971EDC947A4}" type="pres">
      <dgm:prSet presAssocID="{B80DDA8A-C189-40BE-BBE4-684F03B6FAC5}" presName="parentLeftMargin" presStyleLbl="node1" presStyleIdx="0" presStyleCnt="8"/>
      <dgm:spPr/>
      <dgm:t>
        <a:bodyPr/>
        <a:lstStyle/>
        <a:p>
          <a:endParaRPr lang="ru-RU"/>
        </a:p>
      </dgm:t>
    </dgm:pt>
    <dgm:pt modelId="{83A8DEED-3CA3-4BCD-BD9C-B509C4FB1C78}" type="pres">
      <dgm:prSet presAssocID="{B80DDA8A-C189-40BE-BBE4-684F03B6FAC5}" presName="parentText" presStyleLbl="node1" presStyleIdx="0" presStyleCnt="8" custScaleX="148967" custScaleY="228659" custLinFactNeighborY="4744">
        <dgm:presLayoutVars>
          <dgm:chMax val="0"/>
          <dgm:bulletEnabled val="1"/>
        </dgm:presLayoutVars>
      </dgm:prSet>
      <dgm:spPr/>
      <dgm:t>
        <a:bodyPr/>
        <a:lstStyle/>
        <a:p>
          <a:endParaRPr lang="ru-RU"/>
        </a:p>
      </dgm:t>
    </dgm:pt>
    <dgm:pt modelId="{3FC3BC0F-62E9-4E5D-81CE-1AB2A045770A}" type="pres">
      <dgm:prSet presAssocID="{B80DDA8A-C189-40BE-BBE4-684F03B6FAC5}" presName="negativeSpace" presStyleCnt="0"/>
      <dgm:spPr/>
    </dgm:pt>
    <dgm:pt modelId="{339F8D92-3E57-4F5E-A093-5AE55E4C85A6}" type="pres">
      <dgm:prSet presAssocID="{B80DDA8A-C189-40BE-BBE4-684F03B6FAC5}" presName="childText" presStyleLbl="conFgAcc1" presStyleIdx="0" presStyleCnt="8" custScaleX="100000" custLinFactNeighborY="-1253">
        <dgm:presLayoutVars>
          <dgm:bulletEnabled val="1"/>
        </dgm:presLayoutVars>
      </dgm:prSet>
      <dgm:spPr/>
      <dgm:t>
        <a:bodyPr/>
        <a:lstStyle/>
        <a:p>
          <a:endParaRPr lang="ru-RU"/>
        </a:p>
      </dgm:t>
    </dgm:pt>
    <dgm:pt modelId="{8493FA2A-183E-450F-A881-14AC0DE01559}" type="pres">
      <dgm:prSet presAssocID="{2C4DD5A0-ABC5-4398-B113-5067F191D96C}" presName="spaceBetweenRectangles" presStyleCnt="0"/>
      <dgm:spPr/>
    </dgm:pt>
    <dgm:pt modelId="{704BE07D-B7DF-45A0-AC8B-F0850D1CCCE2}" type="pres">
      <dgm:prSet presAssocID="{D503F171-6A39-453B-9F4A-953FD796D1CB}" presName="parentLin" presStyleCnt="0"/>
      <dgm:spPr/>
    </dgm:pt>
    <dgm:pt modelId="{9BFD889F-1114-42CA-A7A0-8EBC939B326F}" type="pres">
      <dgm:prSet presAssocID="{D503F171-6A39-453B-9F4A-953FD796D1CB}" presName="parentLeftMargin" presStyleLbl="node1" presStyleIdx="0" presStyleCnt="8"/>
      <dgm:spPr/>
      <dgm:t>
        <a:bodyPr/>
        <a:lstStyle/>
        <a:p>
          <a:endParaRPr lang="ru-RU"/>
        </a:p>
      </dgm:t>
    </dgm:pt>
    <dgm:pt modelId="{A6F486F1-7CED-4199-93F1-7BF438544657}" type="pres">
      <dgm:prSet presAssocID="{D503F171-6A39-453B-9F4A-953FD796D1CB}" presName="parentText" presStyleLbl="node1" presStyleIdx="1" presStyleCnt="8" custScaleX="148967" custScaleY="228659" custLinFactNeighborY="4744">
        <dgm:presLayoutVars>
          <dgm:chMax val="0"/>
          <dgm:bulletEnabled val="1"/>
        </dgm:presLayoutVars>
      </dgm:prSet>
      <dgm:spPr/>
      <dgm:t>
        <a:bodyPr/>
        <a:lstStyle/>
        <a:p>
          <a:endParaRPr lang="ru-RU"/>
        </a:p>
      </dgm:t>
    </dgm:pt>
    <dgm:pt modelId="{C1C5F6F0-1951-49E1-9757-DD94BA7DD8D8}" type="pres">
      <dgm:prSet presAssocID="{D503F171-6A39-453B-9F4A-953FD796D1CB}" presName="negativeSpace" presStyleCnt="0"/>
      <dgm:spPr/>
    </dgm:pt>
    <dgm:pt modelId="{54E37189-AFEE-4CB3-A694-4A90D08FD780}" type="pres">
      <dgm:prSet presAssocID="{D503F171-6A39-453B-9F4A-953FD796D1CB}" presName="childText" presStyleLbl="conFgAcc1" presStyleIdx="1" presStyleCnt="8" custScaleX="100000">
        <dgm:presLayoutVars>
          <dgm:bulletEnabled val="1"/>
        </dgm:presLayoutVars>
      </dgm:prSet>
      <dgm:spPr/>
      <dgm:t>
        <a:bodyPr/>
        <a:lstStyle/>
        <a:p>
          <a:endParaRPr lang="ru-RU"/>
        </a:p>
      </dgm:t>
    </dgm:pt>
    <dgm:pt modelId="{21E7E786-C358-4B80-8B15-70C418B55915}" type="pres">
      <dgm:prSet presAssocID="{13120140-9BB1-4DBB-9746-80661D7B2822}" presName="spaceBetweenRectangles" presStyleCnt="0"/>
      <dgm:spPr/>
    </dgm:pt>
    <dgm:pt modelId="{E2BFC5FE-EBB0-48CC-95DE-F0701F99ADAD}" type="pres">
      <dgm:prSet presAssocID="{5A0A890A-EAFA-4DA5-9829-712BADDFB94A}" presName="parentLin" presStyleCnt="0"/>
      <dgm:spPr/>
    </dgm:pt>
    <dgm:pt modelId="{0AC55BAB-3542-42E9-9665-EE26E3C4E733}" type="pres">
      <dgm:prSet presAssocID="{5A0A890A-EAFA-4DA5-9829-712BADDFB94A}" presName="parentLeftMargin" presStyleLbl="node1" presStyleIdx="1" presStyleCnt="8"/>
      <dgm:spPr/>
      <dgm:t>
        <a:bodyPr/>
        <a:lstStyle/>
        <a:p>
          <a:endParaRPr lang="ru-RU"/>
        </a:p>
      </dgm:t>
    </dgm:pt>
    <dgm:pt modelId="{8D7EB5CF-1477-41C0-A1E4-50178FED2A95}" type="pres">
      <dgm:prSet presAssocID="{5A0A890A-EAFA-4DA5-9829-712BADDFB94A}" presName="parentText" presStyleLbl="node1" presStyleIdx="2" presStyleCnt="8" custScaleX="148967" custScaleY="228659" custLinFactNeighborY="4744">
        <dgm:presLayoutVars>
          <dgm:chMax val="0"/>
          <dgm:bulletEnabled val="1"/>
        </dgm:presLayoutVars>
      </dgm:prSet>
      <dgm:spPr/>
      <dgm:t>
        <a:bodyPr/>
        <a:lstStyle/>
        <a:p>
          <a:endParaRPr lang="ru-RU"/>
        </a:p>
      </dgm:t>
    </dgm:pt>
    <dgm:pt modelId="{2B88AE2A-5B15-465A-B384-65A3C92FFE42}" type="pres">
      <dgm:prSet presAssocID="{5A0A890A-EAFA-4DA5-9829-712BADDFB94A}" presName="negativeSpace" presStyleCnt="0"/>
      <dgm:spPr/>
    </dgm:pt>
    <dgm:pt modelId="{AC5083B6-C118-4C5F-935E-869E9BAD82F8}" type="pres">
      <dgm:prSet presAssocID="{5A0A890A-EAFA-4DA5-9829-712BADDFB94A}" presName="childText" presStyleLbl="conFgAcc1" presStyleIdx="2" presStyleCnt="8" custScaleX="100000" custLinFactNeighborX="-83" custLinFactNeighborY="8159">
        <dgm:presLayoutVars>
          <dgm:bulletEnabled val="1"/>
        </dgm:presLayoutVars>
      </dgm:prSet>
      <dgm:spPr/>
    </dgm:pt>
    <dgm:pt modelId="{5E978FAD-9906-4521-8D8F-7590B6F3B01B}" type="pres">
      <dgm:prSet presAssocID="{8F4622C2-B36E-447D-A852-934A7E41E7B5}" presName="spaceBetweenRectangles" presStyleCnt="0"/>
      <dgm:spPr/>
    </dgm:pt>
    <dgm:pt modelId="{2E3970CE-0863-4FC1-919C-1818209A9D44}" type="pres">
      <dgm:prSet presAssocID="{8BCE3C92-41A3-41DD-8EC8-5AE08FB253A4}" presName="parentLin" presStyleCnt="0"/>
      <dgm:spPr/>
    </dgm:pt>
    <dgm:pt modelId="{F26EFD8B-7CFC-45E8-AD32-0ED8ED990192}" type="pres">
      <dgm:prSet presAssocID="{8BCE3C92-41A3-41DD-8EC8-5AE08FB253A4}" presName="parentLeftMargin" presStyleLbl="node1" presStyleIdx="2" presStyleCnt="8"/>
      <dgm:spPr/>
      <dgm:t>
        <a:bodyPr/>
        <a:lstStyle/>
        <a:p>
          <a:endParaRPr lang="ru-RU"/>
        </a:p>
      </dgm:t>
    </dgm:pt>
    <dgm:pt modelId="{FD828EBB-2FE5-481B-9F21-6CCD8F88AC1E}" type="pres">
      <dgm:prSet presAssocID="{8BCE3C92-41A3-41DD-8EC8-5AE08FB253A4}" presName="parentText" presStyleLbl="node1" presStyleIdx="3" presStyleCnt="8" custScaleX="142857" custScaleY="228659">
        <dgm:presLayoutVars>
          <dgm:chMax val="0"/>
          <dgm:bulletEnabled val="1"/>
        </dgm:presLayoutVars>
      </dgm:prSet>
      <dgm:spPr/>
      <dgm:t>
        <a:bodyPr/>
        <a:lstStyle/>
        <a:p>
          <a:endParaRPr lang="ru-RU"/>
        </a:p>
      </dgm:t>
    </dgm:pt>
    <dgm:pt modelId="{A7F8422D-CF4E-4A7C-BD7C-E782101EAB07}" type="pres">
      <dgm:prSet presAssocID="{8BCE3C92-41A3-41DD-8EC8-5AE08FB253A4}" presName="negativeSpace" presStyleCnt="0"/>
      <dgm:spPr/>
    </dgm:pt>
    <dgm:pt modelId="{FF10539C-D932-4077-BE75-D57121BEF63F}" type="pres">
      <dgm:prSet presAssocID="{8BCE3C92-41A3-41DD-8EC8-5AE08FB253A4}" presName="childText" presStyleLbl="conFgAcc1" presStyleIdx="3" presStyleCnt="8" custScaleX="100000">
        <dgm:presLayoutVars>
          <dgm:bulletEnabled val="1"/>
        </dgm:presLayoutVars>
      </dgm:prSet>
      <dgm:spPr/>
    </dgm:pt>
    <dgm:pt modelId="{8D364BD1-F750-435C-B2BE-5DC2F73ADB0D}" type="pres">
      <dgm:prSet presAssocID="{1C47AA44-D171-4B82-8949-84E6CB3259A9}" presName="spaceBetweenRectangles" presStyleCnt="0"/>
      <dgm:spPr/>
    </dgm:pt>
    <dgm:pt modelId="{0CE810BA-5F28-454C-B35B-967F5885C1A1}" type="pres">
      <dgm:prSet presAssocID="{F2C71F74-3E5C-46D0-9F9E-D6280B0BBCB6}" presName="parentLin" presStyleCnt="0"/>
      <dgm:spPr/>
    </dgm:pt>
    <dgm:pt modelId="{569BBC49-1C8F-416F-9F52-F589BB780395}" type="pres">
      <dgm:prSet presAssocID="{F2C71F74-3E5C-46D0-9F9E-D6280B0BBCB6}" presName="parentLeftMargin" presStyleLbl="node1" presStyleIdx="3" presStyleCnt="8"/>
      <dgm:spPr/>
      <dgm:t>
        <a:bodyPr/>
        <a:lstStyle/>
        <a:p>
          <a:endParaRPr lang="ru-RU"/>
        </a:p>
      </dgm:t>
    </dgm:pt>
    <dgm:pt modelId="{7CD65F80-4CA1-49CB-AC68-59C3F6D866A2}" type="pres">
      <dgm:prSet presAssocID="{F2C71F74-3E5C-46D0-9F9E-D6280B0BBCB6}" presName="parentText" presStyleLbl="node1" presStyleIdx="4" presStyleCnt="8" custScaleX="142857" custScaleY="228659" custLinFactNeighborY="4744">
        <dgm:presLayoutVars>
          <dgm:chMax val="0"/>
          <dgm:bulletEnabled val="1"/>
        </dgm:presLayoutVars>
      </dgm:prSet>
      <dgm:spPr/>
      <dgm:t>
        <a:bodyPr/>
        <a:lstStyle/>
        <a:p>
          <a:endParaRPr lang="ru-RU"/>
        </a:p>
      </dgm:t>
    </dgm:pt>
    <dgm:pt modelId="{0D7E1E30-843C-4CED-91D1-5C2F82635451}" type="pres">
      <dgm:prSet presAssocID="{F2C71F74-3E5C-46D0-9F9E-D6280B0BBCB6}" presName="negativeSpace" presStyleCnt="0"/>
      <dgm:spPr/>
    </dgm:pt>
    <dgm:pt modelId="{239A16E2-1CA1-42AE-BF99-61B9DF1A2C14}" type="pres">
      <dgm:prSet presAssocID="{F2C71F74-3E5C-46D0-9F9E-D6280B0BBCB6}" presName="childText" presStyleLbl="conFgAcc1" presStyleIdx="4" presStyleCnt="8" custScaleX="100000" custLinFactNeighborX="-41" custLinFactNeighborY="34889">
        <dgm:presLayoutVars>
          <dgm:bulletEnabled val="1"/>
        </dgm:presLayoutVars>
      </dgm:prSet>
      <dgm:spPr/>
    </dgm:pt>
    <dgm:pt modelId="{38E452DD-3B5F-4930-AE03-CC9CD5FF6DFF}" type="pres">
      <dgm:prSet presAssocID="{C18C104C-9B9F-46DF-A3ED-C0B49A86FA16}" presName="spaceBetweenRectangles" presStyleCnt="0"/>
      <dgm:spPr/>
    </dgm:pt>
    <dgm:pt modelId="{3BD1B106-91D4-46D3-9429-66FEE0A18E25}" type="pres">
      <dgm:prSet presAssocID="{76279205-646A-4FA7-B8BA-E7DE81C37807}" presName="parentLin" presStyleCnt="0"/>
      <dgm:spPr/>
    </dgm:pt>
    <dgm:pt modelId="{803F22B2-6A58-41AA-93D2-3E3E8EA87A1D}" type="pres">
      <dgm:prSet presAssocID="{76279205-646A-4FA7-B8BA-E7DE81C37807}" presName="parentLeftMargin" presStyleLbl="node1" presStyleIdx="4" presStyleCnt="8"/>
      <dgm:spPr/>
      <dgm:t>
        <a:bodyPr/>
        <a:lstStyle/>
        <a:p>
          <a:endParaRPr lang="ru-RU"/>
        </a:p>
      </dgm:t>
    </dgm:pt>
    <dgm:pt modelId="{1F3A675F-2B7B-4235-A35C-E309555CE571}" type="pres">
      <dgm:prSet presAssocID="{76279205-646A-4FA7-B8BA-E7DE81C37807}" presName="parentText" presStyleLbl="node1" presStyleIdx="5" presStyleCnt="8" custScaleX="142857" custScaleY="228659" custLinFactNeighborY="4744">
        <dgm:presLayoutVars>
          <dgm:chMax val="0"/>
          <dgm:bulletEnabled val="1"/>
        </dgm:presLayoutVars>
      </dgm:prSet>
      <dgm:spPr/>
      <dgm:t>
        <a:bodyPr/>
        <a:lstStyle/>
        <a:p>
          <a:endParaRPr lang="ru-RU"/>
        </a:p>
      </dgm:t>
    </dgm:pt>
    <dgm:pt modelId="{AAD262E9-3762-4750-841A-5B26FAEE6315}" type="pres">
      <dgm:prSet presAssocID="{76279205-646A-4FA7-B8BA-E7DE81C37807}" presName="negativeSpace" presStyleCnt="0"/>
      <dgm:spPr/>
    </dgm:pt>
    <dgm:pt modelId="{0CC8F8DD-402C-47E0-892B-B002BF58C96C}" type="pres">
      <dgm:prSet presAssocID="{76279205-646A-4FA7-B8BA-E7DE81C37807}" presName="childText" presStyleLbl="conFgAcc1" presStyleIdx="5" presStyleCnt="8" custScaleX="100000">
        <dgm:presLayoutVars>
          <dgm:bulletEnabled val="1"/>
        </dgm:presLayoutVars>
      </dgm:prSet>
      <dgm:spPr/>
    </dgm:pt>
    <dgm:pt modelId="{95DF11B8-CFEB-4437-B08F-A286A3F8473C}" type="pres">
      <dgm:prSet presAssocID="{4A3C6FCF-9CAD-4501-9F6F-4129BDF3DE6E}" presName="spaceBetweenRectangles" presStyleCnt="0"/>
      <dgm:spPr/>
    </dgm:pt>
    <dgm:pt modelId="{3A367FC0-EAD4-465C-9D8D-666C14857FBC}" type="pres">
      <dgm:prSet presAssocID="{51A21451-0158-42E7-B5EE-A5A0F9128A8A}" presName="parentLin" presStyleCnt="0"/>
      <dgm:spPr/>
    </dgm:pt>
    <dgm:pt modelId="{49A729BF-1C03-4AF5-AE5F-7EC7249B425E}" type="pres">
      <dgm:prSet presAssocID="{51A21451-0158-42E7-B5EE-A5A0F9128A8A}" presName="parentLeftMargin" presStyleLbl="node1" presStyleIdx="5" presStyleCnt="8"/>
      <dgm:spPr/>
      <dgm:t>
        <a:bodyPr/>
        <a:lstStyle/>
        <a:p>
          <a:endParaRPr lang="ru-RU"/>
        </a:p>
      </dgm:t>
    </dgm:pt>
    <dgm:pt modelId="{0A1B5899-4FD4-4A71-AE57-E3C387F75AE4}" type="pres">
      <dgm:prSet presAssocID="{51A21451-0158-42E7-B5EE-A5A0F9128A8A}" presName="parentText" presStyleLbl="node1" presStyleIdx="6" presStyleCnt="8" custScaleX="148967" custScaleY="228659" custLinFactNeighborY="4744">
        <dgm:presLayoutVars>
          <dgm:chMax val="0"/>
          <dgm:bulletEnabled val="1"/>
        </dgm:presLayoutVars>
      </dgm:prSet>
      <dgm:spPr/>
      <dgm:t>
        <a:bodyPr/>
        <a:lstStyle/>
        <a:p>
          <a:endParaRPr lang="ru-RU"/>
        </a:p>
      </dgm:t>
    </dgm:pt>
    <dgm:pt modelId="{9CC91856-404F-4C75-92BD-94243EF6B9C7}" type="pres">
      <dgm:prSet presAssocID="{51A21451-0158-42E7-B5EE-A5A0F9128A8A}" presName="negativeSpace" presStyleCnt="0"/>
      <dgm:spPr/>
    </dgm:pt>
    <dgm:pt modelId="{C3FA03B6-D1A5-4273-9200-D293B6764778}" type="pres">
      <dgm:prSet presAssocID="{51A21451-0158-42E7-B5EE-A5A0F9128A8A}" presName="childText" presStyleLbl="conFgAcc1" presStyleIdx="6" presStyleCnt="8" custScaleX="100000">
        <dgm:presLayoutVars>
          <dgm:bulletEnabled val="1"/>
        </dgm:presLayoutVars>
      </dgm:prSet>
      <dgm:spPr/>
    </dgm:pt>
    <dgm:pt modelId="{35912BBE-FC28-4BF2-A78A-9301D73BAFAE}" type="pres">
      <dgm:prSet presAssocID="{229E134C-036B-47CB-B932-FBDA994BA719}" presName="spaceBetweenRectangles" presStyleCnt="0"/>
      <dgm:spPr/>
    </dgm:pt>
    <dgm:pt modelId="{1B7DB8E9-C93D-4E64-82B7-29791C1B735E}" type="pres">
      <dgm:prSet presAssocID="{5C67038F-4DE9-4B85-B3E6-11A79B67C882}" presName="parentLin" presStyleCnt="0"/>
      <dgm:spPr/>
    </dgm:pt>
    <dgm:pt modelId="{83A6726C-0F7B-4D9F-8E99-D3DB482D95B6}" type="pres">
      <dgm:prSet presAssocID="{5C67038F-4DE9-4B85-B3E6-11A79B67C882}" presName="parentLeftMargin" presStyleLbl="node1" presStyleIdx="6" presStyleCnt="8"/>
      <dgm:spPr/>
      <dgm:t>
        <a:bodyPr/>
        <a:lstStyle/>
        <a:p>
          <a:endParaRPr lang="ru-RU"/>
        </a:p>
      </dgm:t>
    </dgm:pt>
    <dgm:pt modelId="{C2E66F8B-C16F-45FA-98CA-E1314B3F237B}" type="pres">
      <dgm:prSet presAssocID="{5C67038F-4DE9-4B85-B3E6-11A79B67C882}" presName="parentText" presStyleLbl="node1" presStyleIdx="7" presStyleCnt="8" custScaleX="146579" custScaleY="228659" custLinFactNeighborY="4744">
        <dgm:presLayoutVars>
          <dgm:chMax val="0"/>
          <dgm:bulletEnabled val="1"/>
        </dgm:presLayoutVars>
      </dgm:prSet>
      <dgm:spPr/>
      <dgm:t>
        <a:bodyPr/>
        <a:lstStyle/>
        <a:p>
          <a:endParaRPr lang="ru-RU"/>
        </a:p>
      </dgm:t>
    </dgm:pt>
    <dgm:pt modelId="{ECEF8648-10C9-4402-822A-E44C0199DCBE}" type="pres">
      <dgm:prSet presAssocID="{5C67038F-4DE9-4B85-B3E6-11A79B67C882}" presName="negativeSpace" presStyleCnt="0"/>
      <dgm:spPr/>
    </dgm:pt>
    <dgm:pt modelId="{ABF43DEA-CEC5-43C3-AF31-6F544F3EAF33}" type="pres">
      <dgm:prSet presAssocID="{5C67038F-4DE9-4B85-B3E6-11A79B67C882}" presName="childText" presStyleLbl="conFgAcc1" presStyleIdx="7" presStyleCnt="8" custScaleX="100000" custLinFactNeighborX="138" custLinFactNeighborY="34263">
        <dgm:presLayoutVars>
          <dgm:bulletEnabled val="1"/>
        </dgm:presLayoutVars>
      </dgm:prSet>
      <dgm:spPr/>
    </dgm:pt>
  </dgm:ptLst>
  <dgm:cxnLst>
    <dgm:cxn modelId="{53997033-B245-49BF-814D-A01C8DA61D82}" type="presOf" srcId="{18261F6A-01ED-4D6B-B4E5-B5A1CA6D8AF6}" destId="{339F8D92-3E57-4F5E-A093-5AE55E4C85A6}" srcOrd="0" destOrd="0" presId="urn:microsoft.com/office/officeart/2005/8/layout/list1"/>
    <dgm:cxn modelId="{8007D260-5C7C-4C63-B7BE-24F4CB786DC5}" type="presOf" srcId="{51A21451-0158-42E7-B5EE-A5A0F9128A8A}" destId="{0A1B5899-4FD4-4A71-AE57-E3C387F75AE4}" srcOrd="1" destOrd="0" presId="urn:microsoft.com/office/officeart/2005/8/layout/list1"/>
    <dgm:cxn modelId="{C139F4AA-FD23-4B7E-911B-E77B8558DCEB}" type="presOf" srcId="{D503F171-6A39-453B-9F4A-953FD796D1CB}" destId="{A6F486F1-7CED-4199-93F1-7BF438544657}" srcOrd="1" destOrd="0" presId="urn:microsoft.com/office/officeart/2005/8/layout/list1"/>
    <dgm:cxn modelId="{381582E0-FA31-4F9E-991B-498C2ABEFA52}" srcId="{0D76FEF2-21C8-4519-BD53-74D79C7EFA2D}" destId="{8BCE3C92-41A3-41DD-8EC8-5AE08FB253A4}" srcOrd="3" destOrd="0" parTransId="{27D5EC55-EBE7-4F5E-B2D3-8B9D306B1F06}" sibTransId="{1C47AA44-D171-4B82-8949-84E6CB3259A9}"/>
    <dgm:cxn modelId="{7B2FFE06-C268-4E37-B60F-CEBCA607BAEB}" srcId="{0D76FEF2-21C8-4519-BD53-74D79C7EFA2D}" destId="{F2C71F74-3E5C-46D0-9F9E-D6280B0BBCB6}" srcOrd="4" destOrd="0" parTransId="{D087F0A1-9049-47C9-9518-DEB3CB26EF0F}" sibTransId="{C18C104C-9B9F-46DF-A3ED-C0B49A86FA16}"/>
    <dgm:cxn modelId="{FE0A99D4-0C5A-452F-96CF-CD77AB5C46C9}" type="presOf" srcId="{8BCE3C92-41A3-41DD-8EC8-5AE08FB253A4}" destId="{FD828EBB-2FE5-481B-9F21-6CCD8F88AC1E}" srcOrd="1" destOrd="0" presId="urn:microsoft.com/office/officeart/2005/8/layout/list1"/>
    <dgm:cxn modelId="{F085CBA8-53EE-4023-B87C-6DE3D8E731FA}" type="presOf" srcId="{D503F171-6A39-453B-9F4A-953FD796D1CB}" destId="{9BFD889F-1114-42CA-A7A0-8EBC939B326F}" srcOrd="0" destOrd="0" presId="urn:microsoft.com/office/officeart/2005/8/layout/list1"/>
    <dgm:cxn modelId="{336B4F17-3C52-4629-B9CD-E40EEA864202}" type="presOf" srcId="{F2C71F74-3E5C-46D0-9F9E-D6280B0BBCB6}" destId="{569BBC49-1C8F-416F-9F52-F589BB780395}" srcOrd="0" destOrd="0" presId="urn:microsoft.com/office/officeart/2005/8/layout/list1"/>
    <dgm:cxn modelId="{5F29F09C-B394-40F2-BF1C-D363EA0CC110}" type="presOf" srcId="{B80DDA8A-C189-40BE-BBE4-684F03B6FAC5}" destId="{83A8DEED-3CA3-4BCD-BD9C-B509C4FB1C78}" srcOrd="1" destOrd="0" presId="urn:microsoft.com/office/officeart/2005/8/layout/list1"/>
    <dgm:cxn modelId="{3ACC9F05-9704-4AB7-8355-546410DECFC1}" type="presOf" srcId="{0D76FEF2-21C8-4519-BD53-74D79C7EFA2D}" destId="{B6E17005-DBEF-4D34-AF23-DECF84FDDB19}" srcOrd="0" destOrd="0" presId="urn:microsoft.com/office/officeart/2005/8/layout/list1"/>
    <dgm:cxn modelId="{9B8CADBF-5A7D-4149-A1A7-C05E29A0E10C}" type="presOf" srcId="{5A0A890A-EAFA-4DA5-9829-712BADDFB94A}" destId="{0AC55BAB-3542-42E9-9665-EE26E3C4E733}" srcOrd="0" destOrd="0" presId="urn:microsoft.com/office/officeart/2005/8/layout/list1"/>
    <dgm:cxn modelId="{D4C5043A-ABA7-4728-9E8E-660FF8C6E24C}" type="presOf" srcId="{5A0A890A-EAFA-4DA5-9829-712BADDFB94A}" destId="{8D7EB5CF-1477-41C0-A1E4-50178FED2A95}" srcOrd="1" destOrd="0" presId="urn:microsoft.com/office/officeart/2005/8/layout/list1"/>
    <dgm:cxn modelId="{091B6603-C713-462C-95E7-67445846B547}" type="presOf" srcId="{5C67038F-4DE9-4B85-B3E6-11A79B67C882}" destId="{C2E66F8B-C16F-45FA-98CA-E1314B3F237B}" srcOrd="1" destOrd="0" presId="urn:microsoft.com/office/officeart/2005/8/layout/list1"/>
    <dgm:cxn modelId="{DA9570FC-179A-4E90-AC2F-87200A3CE0F2}" type="presOf" srcId="{8BCE3C92-41A3-41DD-8EC8-5AE08FB253A4}" destId="{F26EFD8B-7CFC-45E8-AD32-0ED8ED990192}" srcOrd="0" destOrd="0" presId="urn:microsoft.com/office/officeart/2005/8/layout/list1"/>
    <dgm:cxn modelId="{C628C346-41FF-42A4-86E8-76E72D7DF9C6}" srcId="{0D76FEF2-21C8-4519-BD53-74D79C7EFA2D}" destId="{B80DDA8A-C189-40BE-BBE4-684F03B6FAC5}" srcOrd="0" destOrd="0" parTransId="{ABB66BD3-7425-46F1-8924-429AF366DC60}" sibTransId="{2C4DD5A0-ABC5-4398-B113-5067F191D96C}"/>
    <dgm:cxn modelId="{DFC074D9-62A5-4255-BCCF-DEF6D902DFA2}" type="presOf" srcId="{B80DDA8A-C189-40BE-BBE4-684F03B6FAC5}" destId="{D3498629-7B8F-49B6-8096-C971EDC947A4}" srcOrd="0" destOrd="0" presId="urn:microsoft.com/office/officeart/2005/8/layout/list1"/>
    <dgm:cxn modelId="{1F5EF314-E409-4E4D-BA7B-78D2985FDF91}" srcId="{0D76FEF2-21C8-4519-BD53-74D79C7EFA2D}" destId="{5A0A890A-EAFA-4DA5-9829-712BADDFB94A}" srcOrd="2" destOrd="0" parTransId="{46F0157F-F519-4412-82BD-A635887986FD}" sibTransId="{8F4622C2-B36E-447D-A852-934A7E41E7B5}"/>
    <dgm:cxn modelId="{CBAB2434-D7A0-457E-A171-BB0728FD31FF}" type="presOf" srcId="{76279205-646A-4FA7-B8BA-E7DE81C37807}" destId="{1F3A675F-2B7B-4235-A35C-E309555CE571}" srcOrd="1" destOrd="0" presId="urn:microsoft.com/office/officeart/2005/8/layout/list1"/>
    <dgm:cxn modelId="{27B60942-7143-48AA-B3B4-14B86F32ABBA}" srcId="{0D76FEF2-21C8-4519-BD53-74D79C7EFA2D}" destId="{5C67038F-4DE9-4B85-B3E6-11A79B67C882}" srcOrd="7" destOrd="0" parTransId="{F0D277AF-DFC5-4195-8057-DF96C2C7556C}" sibTransId="{4BB2565E-BD59-4E5C-97F7-9E1541F51697}"/>
    <dgm:cxn modelId="{C653FB5F-9B77-4430-928E-00CCFDE0D8D2}" type="presOf" srcId="{76279205-646A-4FA7-B8BA-E7DE81C37807}" destId="{803F22B2-6A58-41AA-93D2-3E3E8EA87A1D}" srcOrd="0" destOrd="0" presId="urn:microsoft.com/office/officeart/2005/8/layout/list1"/>
    <dgm:cxn modelId="{176383E9-239F-4E7D-938E-A60277E1E5F3}" srcId="{0D76FEF2-21C8-4519-BD53-74D79C7EFA2D}" destId="{51A21451-0158-42E7-B5EE-A5A0F9128A8A}" srcOrd="6" destOrd="0" parTransId="{D731E724-E3EC-4145-9FC7-DB42FB15EDEF}" sibTransId="{229E134C-036B-47CB-B932-FBDA994BA719}"/>
    <dgm:cxn modelId="{727E1560-5584-4D7C-9750-34D3100A6F28}" srcId="{0D76FEF2-21C8-4519-BD53-74D79C7EFA2D}" destId="{D503F171-6A39-453B-9F4A-953FD796D1CB}" srcOrd="1" destOrd="0" parTransId="{5F983626-3D76-428A-8AFE-3FAB4A5654D6}" sibTransId="{13120140-9BB1-4DBB-9746-80661D7B2822}"/>
    <dgm:cxn modelId="{D87F4EF7-248D-49F9-9263-E46FB01B5717}" srcId="{B80DDA8A-C189-40BE-BBE4-684F03B6FAC5}" destId="{18261F6A-01ED-4D6B-B4E5-B5A1CA6D8AF6}" srcOrd="0" destOrd="0" parTransId="{D14DB2F9-B54A-4593-B8BB-DA45CD952109}" sibTransId="{1ABAC199-D4D2-491D-97AE-E8561BE839B1}"/>
    <dgm:cxn modelId="{25E9AE9A-1FE7-4BA5-89AB-1CEEEC69E568}" type="presOf" srcId="{5C67038F-4DE9-4B85-B3E6-11A79B67C882}" destId="{83A6726C-0F7B-4D9F-8E99-D3DB482D95B6}" srcOrd="0" destOrd="0" presId="urn:microsoft.com/office/officeart/2005/8/layout/list1"/>
    <dgm:cxn modelId="{FEF3D341-1CF5-4EC9-A206-AC821DF93EF3}" type="presOf" srcId="{51A21451-0158-42E7-B5EE-A5A0F9128A8A}" destId="{49A729BF-1C03-4AF5-AE5F-7EC7249B425E}" srcOrd="0" destOrd="0" presId="urn:microsoft.com/office/officeart/2005/8/layout/list1"/>
    <dgm:cxn modelId="{1074A504-BA8C-4B60-A35C-EB4A233996AD}" srcId="{0D76FEF2-21C8-4519-BD53-74D79C7EFA2D}" destId="{76279205-646A-4FA7-B8BA-E7DE81C37807}" srcOrd="5" destOrd="0" parTransId="{71797A09-CE1E-4F2B-9D6F-C9298A7151F0}" sibTransId="{4A3C6FCF-9CAD-4501-9F6F-4129BDF3DE6E}"/>
    <dgm:cxn modelId="{9D1E5E58-1589-4B8C-8FF2-2DF10F0B49F8}" type="presOf" srcId="{F2C71F74-3E5C-46D0-9F9E-D6280B0BBCB6}" destId="{7CD65F80-4CA1-49CB-AC68-59C3F6D866A2}" srcOrd="1" destOrd="0" presId="urn:microsoft.com/office/officeart/2005/8/layout/list1"/>
    <dgm:cxn modelId="{7F0DC44D-F810-4AAE-BA61-21DA4FCADC97}" type="presParOf" srcId="{B6E17005-DBEF-4D34-AF23-DECF84FDDB19}" destId="{D3787D2D-0D20-49AE-BF51-EEFD4AF4164B}" srcOrd="0" destOrd="0" presId="urn:microsoft.com/office/officeart/2005/8/layout/list1"/>
    <dgm:cxn modelId="{0798FE78-8F1F-467C-829F-BA543B152049}" type="presParOf" srcId="{D3787D2D-0D20-49AE-BF51-EEFD4AF4164B}" destId="{D3498629-7B8F-49B6-8096-C971EDC947A4}" srcOrd="0" destOrd="0" presId="urn:microsoft.com/office/officeart/2005/8/layout/list1"/>
    <dgm:cxn modelId="{86EA99D6-0FE1-4DCB-A83E-78493C04387D}" type="presParOf" srcId="{D3787D2D-0D20-49AE-BF51-EEFD4AF4164B}" destId="{83A8DEED-3CA3-4BCD-BD9C-B509C4FB1C78}" srcOrd="1" destOrd="0" presId="urn:microsoft.com/office/officeart/2005/8/layout/list1"/>
    <dgm:cxn modelId="{D04345C1-E526-48BC-9A02-8DE2FA444237}" type="presParOf" srcId="{B6E17005-DBEF-4D34-AF23-DECF84FDDB19}" destId="{3FC3BC0F-62E9-4E5D-81CE-1AB2A045770A}" srcOrd="1" destOrd="0" presId="urn:microsoft.com/office/officeart/2005/8/layout/list1"/>
    <dgm:cxn modelId="{4BD71CFE-4A2D-4728-AB3A-0008484D856D}" type="presParOf" srcId="{B6E17005-DBEF-4D34-AF23-DECF84FDDB19}" destId="{339F8D92-3E57-4F5E-A093-5AE55E4C85A6}" srcOrd="2" destOrd="0" presId="urn:microsoft.com/office/officeart/2005/8/layout/list1"/>
    <dgm:cxn modelId="{A35B1DE4-41A3-47E5-980B-FA26F13FCAAE}" type="presParOf" srcId="{B6E17005-DBEF-4D34-AF23-DECF84FDDB19}" destId="{8493FA2A-183E-450F-A881-14AC0DE01559}" srcOrd="3" destOrd="0" presId="urn:microsoft.com/office/officeart/2005/8/layout/list1"/>
    <dgm:cxn modelId="{46F29DFC-4C0E-470B-8503-D0CD689FC80D}" type="presParOf" srcId="{B6E17005-DBEF-4D34-AF23-DECF84FDDB19}" destId="{704BE07D-B7DF-45A0-AC8B-F0850D1CCCE2}" srcOrd="4" destOrd="0" presId="urn:microsoft.com/office/officeart/2005/8/layout/list1"/>
    <dgm:cxn modelId="{203BAC24-F009-4299-AF17-F5316DDA0B98}" type="presParOf" srcId="{704BE07D-B7DF-45A0-AC8B-F0850D1CCCE2}" destId="{9BFD889F-1114-42CA-A7A0-8EBC939B326F}" srcOrd="0" destOrd="0" presId="urn:microsoft.com/office/officeart/2005/8/layout/list1"/>
    <dgm:cxn modelId="{6763A5A7-11D7-4D53-83C4-FA35D46DE1C3}" type="presParOf" srcId="{704BE07D-B7DF-45A0-AC8B-F0850D1CCCE2}" destId="{A6F486F1-7CED-4199-93F1-7BF438544657}" srcOrd="1" destOrd="0" presId="urn:microsoft.com/office/officeart/2005/8/layout/list1"/>
    <dgm:cxn modelId="{3FD3DE96-0D89-4F9A-8144-51E281E1A6D5}" type="presParOf" srcId="{B6E17005-DBEF-4D34-AF23-DECF84FDDB19}" destId="{C1C5F6F0-1951-49E1-9757-DD94BA7DD8D8}" srcOrd="5" destOrd="0" presId="urn:microsoft.com/office/officeart/2005/8/layout/list1"/>
    <dgm:cxn modelId="{8A73B883-99D0-4DDD-8969-B3A106B5837E}" type="presParOf" srcId="{B6E17005-DBEF-4D34-AF23-DECF84FDDB19}" destId="{54E37189-AFEE-4CB3-A694-4A90D08FD780}" srcOrd="6" destOrd="0" presId="urn:microsoft.com/office/officeart/2005/8/layout/list1"/>
    <dgm:cxn modelId="{E999A0FA-4695-4AAF-9404-695A526A0055}" type="presParOf" srcId="{B6E17005-DBEF-4D34-AF23-DECF84FDDB19}" destId="{21E7E786-C358-4B80-8B15-70C418B55915}" srcOrd="7" destOrd="0" presId="urn:microsoft.com/office/officeart/2005/8/layout/list1"/>
    <dgm:cxn modelId="{A02283A9-FEA8-4F1F-9DA3-5FA3BEF8AE6F}" type="presParOf" srcId="{B6E17005-DBEF-4D34-AF23-DECF84FDDB19}" destId="{E2BFC5FE-EBB0-48CC-95DE-F0701F99ADAD}" srcOrd="8" destOrd="0" presId="urn:microsoft.com/office/officeart/2005/8/layout/list1"/>
    <dgm:cxn modelId="{DF310583-1FDF-4245-BE6E-67A08A59DF29}" type="presParOf" srcId="{E2BFC5FE-EBB0-48CC-95DE-F0701F99ADAD}" destId="{0AC55BAB-3542-42E9-9665-EE26E3C4E733}" srcOrd="0" destOrd="0" presId="urn:microsoft.com/office/officeart/2005/8/layout/list1"/>
    <dgm:cxn modelId="{F6D0FEAE-E0F7-42FC-8C14-C594691A2EDB}" type="presParOf" srcId="{E2BFC5FE-EBB0-48CC-95DE-F0701F99ADAD}" destId="{8D7EB5CF-1477-41C0-A1E4-50178FED2A95}" srcOrd="1" destOrd="0" presId="urn:microsoft.com/office/officeart/2005/8/layout/list1"/>
    <dgm:cxn modelId="{74D8EC1E-425C-451C-8549-1CD8AC11EC28}" type="presParOf" srcId="{B6E17005-DBEF-4D34-AF23-DECF84FDDB19}" destId="{2B88AE2A-5B15-465A-B384-65A3C92FFE42}" srcOrd="9" destOrd="0" presId="urn:microsoft.com/office/officeart/2005/8/layout/list1"/>
    <dgm:cxn modelId="{F5430AF8-C4E4-4FFF-82D7-4C393C264B78}" type="presParOf" srcId="{B6E17005-DBEF-4D34-AF23-DECF84FDDB19}" destId="{AC5083B6-C118-4C5F-935E-869E9BAD82F8}" srcOrd="10" destOrd="0" presId="urn:microsoft.com/office/officeart/2005/8/layout/list1"/>
    <dgm:cxn modelId="{9E904397-87DC-482D-A765-4F694B0FC63B}" type="presParOf" srcId="{B6E17005-DBEF-4D34-AF23-DECF84FDDB19}" destId="{5E978FAD-9906-4521-8D8F-7590B6F3B01B}" srcOrd="11" destOrd="0" presId="urn:microsoft.com/office/officeart/2005/8/layout/list1"/>
    <dgm:cxn modelId="{CC3E850E-62C7-4A38-A6FA-507B762DC1F7}" type="presParOf" srcId="{B6E17005-DBEF-4D34-AF23-DECF84FDDB19}" destId="{2E3970CE-0863-4FC1-919C-1818209A9D44}" srcOrd="12" destOrd="0" presId="urn:microsoft.com/office/officeart/2005/8/layout/list1"/>
    <dgm:cxn modelId="{5FD184F2-EDB6-4DE7-A3AD-467BCC5AADE7}" type="presParOf" srcId="{2E3970CE-0863-4FC1-919C-1818209A9D44}" destId="{F26EFD8B-7CFC-45E8-AD32-0ED8ED990192}" srcOrd="0" destOrd="0" presId="urn:microsoft.com/office/officeart/2005/8/layout/list1"/>
    <dgm:cxn modelId="{E8D4C8D9-A268-40C1-8BA5-B9A86FD3EEBA}" type="presParOf" srcId="{2E3970CE-0863-4FC1-919C-1818209A9D44}" destId="{FD828EBB-2FE5-481B-9F21-6CCD8F88AC1E}" srcOrd="1" destOrd="0" presId="urn:microsoft.com/office/officeart/2005/8/layout/list1"/>
    <dgm:cxn modelId="{11E557FD-2238-466E-8937-211D04584F12}" type="presParOf" srcId="{B6E17005-DBEF-4D34-AF23-DECF84FDDB19}" destId="{A7F8422D-CF4E-4A7C-BD7C-E782101EAB07}" srcOrd="13" destOrd="0" presId="urn:microsoft.com/office/officeart/2005/8/layout/list1"/>
    <dgm:cxn modelId="{41CF90D2-FC40-491D-81DA-2E9E6EEDCE58}" type="presParOf" srcId="{B6E17005-DBEF-4D34-AF23-DECF84FDDB19}" destId="{FF10539C-D932-4077-BE75-D57121BEF63F}" srcOrd="14" destOrd="0" presId="urn:microsoft.com/office/officeart/2005/8/layout/list1"/>
    <dgm:cxn modelId="{DE455169-CBED-477D-8F2F-2494D90B3F02}" type="presParOf" srcId="{B6E17005-DBEF-4D34-AF23-DECF84FDDB19}" destId="{8D364BD1-F750-435C-B2BE-5DC2F73ADB0D}" srcOrd="15" destOrd="0" presId="urn:microsoft.com/office/officeart/2005/8/layout/list1"/>
    <dgm:cxn modelId="{E433C55B-6FE6-4D0E-8975-B62EE2B73CC2}" type="presParOf" srcId="{B6E17005-DBEF-4D34-AF23-DECF84FDDB19}" destId="{0CE810BA-5F28-454C-B35B-967F5885C1A1}" srcOrd="16" destOrd="0" presId="urn:microsoft.com/office/officeart/2005/8/layout/list1"/>
    <dgm:cxn modelId="{ADF6753B-E5A9-47A0-BCCF-513016AC82DF}" type="presParOf" srcId="{0CE810BA-5F28-454C-B35B-967F5885C1A1}" destId="{569BBC49-1C8F-416F-9F52-F589BB780395}" srcOrd="0" destOrd="0" presId="urn:microsoft.com/office/officeart/2005/8/layout/list1"/>
    <dgm:cxn modelId="{4B2CEB3D-12F1-47E0-849E-224E97F0083F}" type="presParOf" srcId="{0CE810BA-5F28-454C-B35B-967F5885C1A1}" destId="{7CD65F80-4CA1-49CB-AC68-59C3F6D866A2}" srcOrd="1" destOrd="0" presId="urn:microsoft.com/office/officeart/2005/8/layout/list1"/>
    <dgm:cxn modelId="{9C0DD692-C7B9-4C1B-9BAF-E0344BBB4CD8}" type="presParOf" srcId="{B6E17005-DBEF-4D34-AF23-DECF84FDDB19}" destId="{0D7E1E30-843C-4CED-91D1-5C2F82635451}" srcOrd="17" destOrd="0" presId="urn:microsoft.com/office/officeart/2005/8/layout/list1"/>
    <dgm:cxn modelId="{35FB45FC-8589-47A3-9D05-5F3DB6957D4D}" type="presParOf" srcId="{B6E17005-DBEF-4D34-AF23-DECF84FDDB19}" destId="{239A16E2-1CA1-42AE-BF99-61B9DF1A2C14}" srcOrd="18" destOrd="0" presId="urn:microsoft.com/office/officeart/2005/8/layout/list1"/>
    <dgm:cxn modelId="{077557B3-71D5-4069-903B-2F15F4150D59}" type="presParOf" srcId="{B6E17005-DBEF-4D34-AF23-DECF84FDDB19}" destId="{38E452DD-3B5F-4930-AE03-CC9CD5FF6DFF}" srcOrd="19" destOrd="0" presId="urn:microsoft.com/office/officeart/2005/8/layout/list1"/>
    <dgm:cxn modelId="{AE2026F1-F7FA-4EE2-ACB8-9A2523EE0F19}" type="presParOf" srcId="{B6E17005-DBEF-4D34-AF23-DECF84FDDB19}" destId="{3BD1B106-91D4-46D3-9429-66FEE0A18E25}" srcOrd="20" destOrd="0" presId="urn:microsoft.com/office/officeart/2005/8/layout/list1"/>
    <dgm:cxn modelId="{402E57C3-6DAD-43D2-9D58-371A9378CB0B}" type="presParOf" srcId="{3BD1B106-91D4-46D3-9429-66FEE0A18E25}" destId="{803F22B2-6A58-41AA-93D2-3E3E8EA87A1D}" srcOrd="0" destOrd="0" presId="urn:microsoft.com/office/officeart/2005/8/layout/list1"/>
    <dgm:cxn modelId="{1D5F38CA-4066-41F1-8598-03C1B63D5950}" type="presParOf" srcId="{3BD1B106-91D4-46D3-9429-66FEE0A18E25}" destId="{1F3A675F-2B7B-4235-A35C-E309555CE571}" srcOrd="1" destOrd="0" presId="urn:microsoft.com/office/officeart/2005/8/layout/list1"/>
    <dgm:cxn modelId="{E39A84BE-60EA-4B2B-8907-96261268DD58}" type="presParOf" srcId="{B6E17005-DBEF-4D34-AF23-DECF84FDDB19}" destId="{AAD262E9-3762-4750-841A-5B26FAEE6315}" srcOrd="21" destOrd="0" presId="urn:microsoft.com/office/officeart/2005/8/layout/list1"/>
    <dgm:cxn modelId="{5C2E00CE-7266-4775-B937-ACCFE4692FD1}" type="presParOf" srcId="{B6E17005-DBEF-4D34-AF23-DECF84FDDB19}" destId="{0CC8F8DD-402C-47E0-892B-B002BF58C96C}" srcOrd="22" destOrd="0" presId="urn:microsoft.com/office/officeart/2005/8/layout/list1"/>
    <dgm:cxn modelId="{6228006E-7914-45D1-9DC5-60A79E6EC5F2}" type="presParOf" srcId="{B6E17005-DBEF-4D34-AF23-DECF84FDDB19}" destId="{95DF11B8-CFEB-4437-B08F-A286A3F8473C}" srcOrd="23" destOrd="0" presId="urn:microsoft.com/office/officeart/2005/8/layout/list1"/>
    <dgm:cxn modelId="{7D9D7EEC-9F8A-4C87-A6F5-BD2BD2C7A8D5}" type="presParOf" srcId="{B6E17005-DBEF-4D34-AF23-DECF84FDDB19}" destId="{3A367FC0-EAD4-465C-9D8D-666C14857FBC}" srcOrd="24" destOrd="0" presId="urn:microsoft.com/office/officeart/2005/8/layout/list1"/>
    <dgm:cxn modelId="{AA935490-4070-4135-9E2A-F2C35709716C}" type="presParOf" srcId="{3A367FC0-EAD4-465C-9D8D-666C14857FBC}" destId="{49A729BF-1C03-4AF5-AE5F-7EC7249B425E}" srcOrd="0" destOrd="0" presId="urn:microsoft.com/office/officeart/2005/8/layout/list1"/>
    <dgm:cxn modelId="{8DFCED4B-481D-4345-91DF-5D26AE5D3972}" type="presParOf" srcId="{3A367FC0-EAD4-465C-9D8D-666C14857FBC}" destId="{0A1B5899-4FD4-4A71-AE57-E3C387F75AE4}" srcOrd="1" destOrd="0" presId="urn:microsoft.com/office/officeart/2005/8/layout/list1"/>
    <dgm:cxn modelId="{D8CEB658-030E-4F52-8FF4-E2D7DAD76637}" type="presParOf" srcId="{B6E17005-DBEF-4D34-AF23-DECF84FDDB19}" destId="{9CC91856-404F-4C75-92BD-94243EF6B9C7}" srcOrd="25" destOrd="0" presId="urn:microsoft.com/office/officeart/2005/8/layout/list1"/>
    <dgm:cxn modelId="{22CC9298-735C-4575-A578-9460301624F9}" type="presParOf" srcId="{B6E17005-DBEF-4D34-AF23-DECF84FDDB19}" destId="{C3FA03B6-D1A5-4273-9200-D293B6764778}" srcOrd="26" destOrd="0" presId="urn:microsoft.com/office/officeart/2005/8/layout/list1"/>
    <dgm:cxn modelId="{8075A6CF-32D4-45A0-8B23-934BDD881F6B}" type="presParOf" srcId="{B6E17005-DBEF-4D34-AF23-DECF84FDDB19}" destId="{35912BBE-FC28-4BF2-A78A-9301D73BAFAE}" srcOrd="27" destOrd="0" presId="urn:microsoft.com/office/officeart/2005/8/layout/list1"/>
    <dgm:cxn modelId="{11B56C72-FA18-4567-B9F0-113CD8A601F7}" type="presParOf" srcId="{B6E17005-DBEF-4D34-AF23-DECF84FDDB19}" destId="{1B7DB8E9-C93D-4E64-82B7-29791C1B735E}" srcOrd="28" destOrd="0" presId="urn:microsoft.com/office/officeart/2005/8/layout/list1"/>
    <dgm:cxn modelId="{97E55F88-FE95-44A9-9EBF-3341F7D5D0CB}" type="presParOf" srcId="{1B7DB8E9-C93D-4E64-82B7-29791C1B735E}" destId="{83A6726C-0F7B-4D9F-8E99-D3DB482D95B6}" srcOrd="0" destOrd="0" presId="urn:microsoft.com/office/officeart/2005/8/layout/list1"/>
    <dgm:cxn modelId="{05A7C40B-78D3-4D4C-B197-ECC26D3A0789}" type="presParOf" srcId="{1B7DB8E9-C93D-4E64-82B7-29791C1B735E}" destId="{C2E66F8B-C16F-45FA-98CA-E1314B3F237B}" srcOrd="1" destOrd="0" presId="urn:microsoft.com/office/officeart/2005/8/layout/list1"/>
    <dgm:cxn modelId="{FEC3DC7C-2BEF-4D96-8466-5714D3C528BD}" type="presParOf" srcId="{B6E17005-DBEF-4D34-AF23-DECF84FDDB19}" destId="{ECEF8648-10C9-4402-822A-E44C0199DCBE}" srcOrd="29" destOrd="0" presId="urn:microsoft.com/office/officeart/2005/8/layout/list1"/>
    <dgm:cxn modelId="{002177C8-7F1F-46F6-85A5-C69BC8E0C14F}" type="presParOf" srcId="{B6E17005-DBEF-4D34-AF23-DECF84FDDB19}" destId="{ABF43DEA-CEC5-43C3-AF31-6F544F3EAF33}" srcOrd="3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86A1B6-826D-4701-910E-0D96CD91192F}" type="doc">
      <dgm:prSet loTypeId="urn:microsoft.com/office/officeart/2005/8/layout/vList3#2" loCatId="list" qsTypeId="urn:microsoft.com/office/officeart/2005/8/quickstyle/3d1" qsCatId="3D" csTypeId="urn:microsoft.com/office/officeart/2005/8/colors/accent1_2" csCatId="accent1" phldr="1"/>
      <dgm:spPr/>
      <dgm:t>
        <a:bodyPr/>
        <a:lstStyle/>
        <a:p>
          <a:endParaRPr lang="ru-RU"/>
        </a:p>
      </dgm:t>
    </dgm:pt>
    <dgm:pt modelId="{066B0093-10BB-457D-82CC-87A34AA1EC0F}">
      <dgm:prSet phldrT="[Текст]" custT="1"/>
      <dgm:spPr>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1200" b="1" dirty="0" smtClean="0">
              <a:solidFill>
                <a:schemeClr val="tx2">
                  <a:lumMod val="50000"/>
                </a:schemeClr>
              </a:solidFill>
              <a:latin typeface="Palatino Linotype" panose="02040502050505030304" pitchFamily="18" charset="0"/>
              <a:cs typeface="Times New Roman" pitchFamily="18" charset="0"/>
            </a:rPr>
            <a:t>Комплексное развитие сельских территорий в Тамбовском районе </a:t>
          </a:r>
          <a:r>
            <a:rPr lang="ru-RU" sz="1400" b="1" dirty="0" smtClean="0">
              <a:solidFill>
                <a:schemeClr val="tx2">
                  <a:lumMod val="50000"/>
                </a:schemeClr>
              </a:solidFill>
              <a:latin typeface="Palatino Linotype" panose="02040502050505030304" pitchFamily="18" charset="0"/>
              <a:cs typeface="Times New Roman" pitchFamily="18" charset="0"/>
            </a:rPr>
            <a:t>1 992,7</a:t>
          </a:r>
          <a:endParaRPr lang="ru-RU" sz="1400" dirty="0">
            <a:solidFill>
              <a:schemeClr val="tx2">
                <a:lumMod val="50000"/>
              </a:schemeClr>
            </a:solidFill>
            <a:latin typeface="Palatino Linotype" panose="02040502050505030304" pitchFamily="18" charset="0"/>
          </a:endParaRPr>
        </a:p>
      </dgm:t>
    </dgm:pt>
    <dgm:pt modelId="{00E282F9-10D0-4C1C-B2A1-5F8E9532ED69}" type="parTrans" cxnId="{71F30F26-14C9-4D1E-9B27-A2FA47F6560D}">
      <dgm:prSet/>
      <dgm:spPr/>
      <dgm:t>
        <a:bodyPr/>
        <a:lstStyle/>
        <a:p>
          <a:endParaRPr lang="ru-RU">
            <a:solidFill>
              <a:schemeClr val="tx2">
                <a:lumMod val="50000"/>
              </a:schemeClr>
            </a:solidFill>
            <a:latin typeface="Palatino Linotype" panose="02040502050505030304" pitchFamily="18" charset="0"/>
          </a:endParaRPr>
        </a:p>
      </dgm:t>
    </dgm:pt>
    <dgm:pt modelId="{EDAB1C3C-8D90-473A-BD7A-49C9CA98B5F8}" type="sibTrans" cxnId="{71F30F26-14C9-4D1E-9B27-A2FA47F6560D}">
      <dgm:prSet/>
      <dgm:spPr/>
      <dgm:t>
        <a:bodyPr/>
        <a:lstStyle/>
        <a:p>
          <a:endParaRPr lang="ru-RU">
            <a:solidFill>
              <a:schemeClr val="tx2">
                <a:lumMod val="50000"/>
              </a:schemeClr>
            </a:solidFill>
            <a:latin typeface="Palatino Linotype" panose="02040502050505030304" pitchFamily="18" charset="0"/>
          </a:endParaRPr>
        </a:p>
      </dgm:t>
    </dgm:pt>
    <dgm:pt modelId="{1AA04900-FCD0-49C4-8BB5-568D02CDF5BC}">
      <dgm:prSet custT="1"/>
      <dgm:spPr>
        <a:gradFill flip="none" rotWithShape="1">
          <a:gsLst>
            <a:gs pos="0">
              <a:schemeClr val="accent5">
                <a:lumMod val="5000"/>
                <a:lumOff val="95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1200" b="1" dirty="0" smtClean="0">
              <a:solidFill>
                <a:schemeClr val="tx2">
                  <a:lumMod val="50000"/>
                </a:schemeClr>
              </a:solidFill>
              <a:latin typeface="Palatino Linotype" panose="02040502050505030304" pitchFamily="18" charset="0"/>
              <a:cs typeface="Times New Roman" pitchFamily="18" charset="0"/>
            </a:rPr>
            <a:t>Развитие транспортной системы Тамбовского района  </a:t>
          </a:r>
          <a:r>
            <a:rPr lang="ru-RU" sz="1400" b="1" dirty="0" smtClean="0">
              <a:solidFill>
                <a:schemeClr val="tx2">
                  <a:lumMod val="50000"/>
                </a:schemeClr>
              </a:solidFill>
              <a:latin typeface="Palatino Linotype" panose="02040502050505030304" pitchFamily="18" charset="0"/>
              <a:cs typeface="Times New Roman" pitchFamily="18" charset="0"/>
            </a:rPr>
            <a:t>19 958,6</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15453FF8-1722-4E17-BAB8-ED6DB66B04F5}" type="parTrans" cxnId="{49CEEF3B-7606-4571-9CD6-5A931023FB1D}">
      <dgm:prSet/>
      <dgm:spPr/>
      <dgm:t>
        <a:bodyPr/>
        <a:lstStyle/>
        <a:p>
          <a:endParaRPr lang="ru-RU">
            <a:solidFill>
              <a:schemeClr val="tx2">
                <a:lumMod val="50000"/>
              </a:schemeClr>
            </a:solidFill>
            <a:latin typeface="Palatino Linotype" panose="02040502050505030304" pitchFamily="18" charset="0"/>
          </a:endParaRPr>
        </a:p>
      </dgm:t>
    </dgm:pt>
    <dgm:pt modelId="{9E762261-8253-4926-A586-F6F0C981091E}" type="sibTrans" cxnId="{49CEEF3B-7606-4571-9CD6-5A931023FB1D}">
      <dgm:prSet/>
      <dgm:spPr/>
      <dgm:t>
        <a:bodyPr/>
        <a:lstStyle/>
        <a:p>
          <a:endParaRPr lang="ru-RU">
            <a:solidFill>
              <a:schemeClr val="tx2">
                <a:lumMod val="50000"/>
              </a:schemeClr>
            </a:solidFill>
            <a:latin typeface="Palatino Linotype" panose="02040502050505030304" pitchFamily="18" charset="0"/>
          </a:endParaRPr>
        </a:p>
      </dgm:t>
    </dgm:pt>
    <dgm:pt modelId="{DCF4E67A-DC59-42C7-9C49-C371F344AA84}">
      <dgm:prSet custT="1"/>
      <dgm:spPr>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1200" b="1" dirty="0" smtClean="0">
              <a:solidFill>
                <a:schemeClr val="tx2">
                  <a:lumMod val="50000"/>
                </a:schemeClr>
              </a:solidFill>
              <a:latin typeface="Palatino Linotype" panose="02040502050505030304" pitchFamily="18" charset="0"/>
              <a:cs typeface="Times New Roman" pitchFamily="18" charset="0"/>
            </a:rPr>
            <a:t>Развитие сельского хозяйства и регулирование рынков сельскохозяйственной продукции, сырья и продовольствия Тамбовского района  </a:t>
          </a:r>
          <a:r>
            <a:rPr lang="ru-RU" sz="1400" b="1" dirty="0" smtClean="0">
              <a:solidFill>
                <a:schemeClr val="tx2">
                  <a:lumMod val="50000"/>
                </a:schemeClr>
              </a:solidFill>
              <a:latin typeface="Palatino Linotype" panose="02040502050505030304" pitchFamily="18" charset="0"/>
              <a:cs typeface="Times New Roman" pitchFamily="18" charset="0"/>
            </a:rPr>
            <a:t>4 603,4</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77C7902F-B293-4288-8461-9A9221A9FF0A}" type="parTrans" cxnId="{6C74C2BF-3428-4F56-9BAA-197A3EA0C2AA}">
      <dgm:prSet/>
      <dgm:spPr/>
      <dgm:t>
        <a:bodyPr/>
        <a:lstStyle/>
        <a:p>
          <a:endParaRPr lang="ru-RU">
            <a:solidFill>
              <a:schemeClr val="tx2">
                <a:lumMod val="50000"/>
              </a:schemeClr>
            </a:solidFill>
            <a:latin typeface="Palatino Linotype" panose="02040502050505030304" pitchFamily="18" charset="0"/>
          </a:endParaRPr>
        </a:p>
      </dgm:t>
    </dgm:pt>
    <dgm:pt modelId="{6131B212-470D-4277-BB5C-F40D6728F685}" type="sibTrans" cxnId="{6C74C2BF-3428-4F56-9BAA-197A3EA0C2AA}">
      <dgm:prSet/>
      <dgm:spPr/>
      <dgm:t>
        <a:bodyPr/>
        <a:lstStyle/>
        <a:p>
          <a:endParaRPr lang="ru-RU">
            <a:solidFill>
              <a:schemeClr val="tx2">
                <a:lumMod val="50000"/>
              </a:schemeClr>
            </a:solidFill>
            <a:latin typeface="Palatino Linotype" panose="02040502050505030304" pitchFamily="18" charset="0"/>
          </a:endParaRPr>
        </a:p>
      </dgm:t>
    </dgm:pt>
    <dgm:pt modelId="{ED637A9C-4238-4486-A870-8675E13AED3B}">
      <dgm:prSet custT="1"/>
      <dgm:spPr>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1200" b="1" dirty="0" smtClean="0">
              <a:solidFill>
                <a:schemeClr val="tx2">
                  <a:lumMod val="50000"/>
                </a:schemeClr>
              </a:solidFill>
              <a:latin typeface="Palatino Linotype" panose="02040502050505030304" pitchFamily="18" charset="0"/>
              <a:cs typeface="Times New Roman" pitchFamily="18" charset="0"/>
            </a:rPr>
            <a:t>Повышение эффективности управления муниципальными финансами и муниципальным долгом Тамбовского района  </a:t>
          </a:r>
        </a:p>
        <a:p>
          <a:pPr algn="just"/>
          <a:r>
            <a:rPr lang="ru-RU" sz="1400" b="1" dirty="0" smtClean="0">
              <a:solidFill>
                <a:schemeClr val="tx2">
                  <a:lumMod val="50000"/>
                </a:schemeClr>
              </a:solidFill>
              <a:latin typeface="Palatino Linotype" panose="02040502050505030304" pitchFamily="18" charset="0"/>
              <a:cs typeface="Times New Roman" pitchFamily="18" charset="0"/>
            </a:rPr>
            <a:t>21 361,0</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FD60503F-906A-45CC-BF26-5FB7ECEBFB13}" type="parTrans" cxnId="{0910E6FA-6838-4521-A5C0-CF84B5B290F4}">
      <dgm:prSet/>
      <dgm:spPr/>
      <dgm:t>
        <a:bodyPr/>
        <a:lstStyle/>
        <a:p>
          <a:endParaRPr lang="ru-RU">
            <a:solidFill>
              <a:schemeClr val="tx2">
                <a:lumMod val="50000"/>
              </a:schemeClr>
            </a:solidFill>
            <a:latin typeface="Palatino Linotype" panose="02040502050505030304" pitchFamily="18" charset="0"/>
          </a:endParaRPr>
        </a:p>
      </dgm:t>
    </dgm:pt>
    <dgm:pt modelId="{C394281A-D031-4C5B-A335-3506FCA43D1C}" type="sibTrans" cxnId="{0910E6FA-6838-4521-A5C0-CF84B5B290F4}">
      <dgm:prSet/>
      <dgm:spPr/>
      <dgm:t>
        <a:bodyPr/>
        <a:lstStyle/>
        <a:p>
          <a:endParaRPr lang="ru-RU">
            <a:solidFill>
              <a:schemeClr val="tx2">
                <a:lumMod val="50000"/>
              </a:schemeClr>
            </a:solidFill>
            <a:latin typeface="Palatino Linotype" panose="02040502050505030304" pitchFamily="18" charset="0"/>
          </a:endParaRPr>
        </a:p>
      </dgm:t>
    </dgm:pt>
    <dgm:pt modelId="{FF1744CA-1909-42F9-BC46-57308B8D5FB2}">
      <dgm:prSet custT="1"/>
      <dgm:spPr>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1200" b="1" dirty="0" smtClean="0">
              <a:solidFill>
                <a:schemeClr val="tx2">
                  <a:lumMod val="50000"/>
                </a:schemeClr>
              </a:solidFill>
              <a:latin typeface="Palatino Linotype" panose="02040502050505030304" pitchFamily="18" charset="0"/>
              <a:cs typeface="Times New Roman" pitchFamily="18" charset="0"/>
            </a:rPr>
            <a:t>Повышение эффективности использования муниципального имущества Тамбовского района   </a:t>
          </a:r>
          <a:r>
            <a:rPr lang="ru-RU" sz="1400" b="1" dirty="0" smtClean="0">
              <a:solidFill>
                <a:schemeClr val="tx2">
                  <a:lumMod val="50000"/>
                </a:schemeClr>
              </a:solidFill>
              <a:latin typeface="Palatino Linotype" panose="02040502050505030304" pitchFamily="18" charset="0"/>
              <a:cs typeface="Times New Roman" pitchFamily="18" charset="0"/>
            </a:rPr>
            <a:t>4 095,4</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C97E35D2-F4BF-41DC-AE2C-2B845A86FC1E}" type="parTrans" cxnId="{576973C7-4A73-4BC9-B088-0D868A3EB95A}">
      <dgm:prSet/>
      <dgm:spPr/>
      <dgm:t>
        <a:bodyPr/>
        <a:lstStyle/>
        <a:p>
          <a:endParaRPr lang="ru-RU">
            <a:solidFill>
              <a:schemeClr val="tx2">
                <a:lumMod val="50000"/>
              </a:schemeClr>
            </a:solidFill>
            <a:latin typeface="Palatino Linotype" panose="02040502050505030304" pitchFamily="18" charset="0"/>
          </a:endParaRPr>
        </a:p>
      </dgm:t>
    </dgm:pt>
    <dgm:pt modelId="{FCF91EC3-2F3F-4B9A-BA01-B1794D5BBB9D}" type="sibTrans" cxnId="{576973C7-4A73-4BC9-B088-0D868A3EB95A}">
      <dgm:prSet/>
      <dgm:spPr/>
      <dgm:t>
        <a:bodyPr/>
        <a:lstStyle/>
        <a:p>
          <a:endParaRPr lang="ru-RU">
            <a:solidFill>
              <a:schemeClr val="tx2">
                <a:lumMod val="50000"/>
              </a:schemeClr>
            </a:solidFill>
            <a:latin typeface="Palatino Linotype" panose="02040502050505030304" pitchFamily="18" charset="0"/>
          </a:endParaRPr>
        </a:p>
      </dgm:t>
    </dgm:pt>
    <dgm:pt modelId="{195D667E-3F29-4D3E-B679-05C54CB0967C}" type="pres">
      <dgm:prSet presAssocID="{C086A1B6-826D-4701-910E-0D96CD91192F}" presName="linearFlow" presStyleCnt="0">
        <dgm:presLayoutVars>
          <dgm:dir/>
          <dgm:resizeHandles val="exact"/>
        </dgm:presLayoutVars>
      </dgm:prSet>
      <dgm:spPr/>
      <dgm:t>
        <a:bodyPr/>
        <a:lstStyle/>
        <a:p>
          <a:endParaRPr lang="ru-RU"/>
        </a:p>
      </dgm:t>
    </dgm:pt>
    <dgm:pt modelId="{689AC2E9-BB6C-4BA3-BA6F-660ED8DD29B2}" type="pres">
      <dgm:prSet presAssocID="{1AA04900-FCD0-49C4-8BB5-568D02CDF5BC}" presName="composite" presStyleCnt="0"/>
      <dgm:spPr/>
      <dgm:t>
        <a:bodyPr/>
        <a:lstStyle/>
        <a:p>
          <a:endParaRPr lang="ru-RU"/>
        </a:p>
      </dgm:t>
    </dgm:pt>
    <dgm:pt modelId="{0A4CE8F0-9C9E-46B7-B14D-AFDFBE87120C}" type="pres">
      <dgm:prSet presAssocID="{1AA04900-FCD0-49C4-8BB5-568D02CDF5BC}" presName="imgShp" presStyleLbl="fgImgPlace1" presStyleIdx="0" presStyleCnt="5" custLinFactNeighborX="-5577" custLinFactNeighborY="-27371"/>
      <dgm:spPr>
        <a:blipFill>
          <a:blip xmlns:r="http://schemas.openxmlformats.org/officeDocument/2006/relationships" r:embed="rId1"/>
          <a:srcRect/>
          <a:stretch>
            <a:fillRect l="-17000" r="-17000"/>
          </a:stretch>
        </a:blipFill>
        <a:ln>
          <a:solidFill>
            <a:schemeClr val="bg2">
              <a:lumMod val="50000"/>
            </a:schemeClr>
          </a:solidFill>
        </a:ln>
      </dgm:spPr>
      <dgm:t>
        <a:bodyPr/>
        <a:lstStyle/>
        <a:p>
          <a:endParaRPr lang="ru-RU"/>
        </a:p>
      </dgm:t>
    </dgm:pt>
    <dgm:pt modelId="{64AD0C67-C7C0-4FED-A6F1-F54FEAB4EE51}" type="pres">
      <dgm:prSet presAssocID="{1AA04900-FCD0-49C4-8BB5-568D02CDF5BC}" presName="txShp" presStyleLbl="node1" presStyleIdx="0" presStyleCnt="5" custScaleY="75666" custLinFactNeighborX="13" custLinFactNeighborY="-26808">
        <dgm:presLayoutVars>
          <dgm:bulletEnabled val="1"/>
        </dgm:presLayoutVars>
      </dgm:prSet>
      <dgm:spPr/>
      <dgm:t>
        <a:bodyPr/>
        <a:lstStyle/>
        <a:p>
          <a:endParaRPr lang="ru-RU"/>
        </a:p>
      </dgm:t>
    </dgm:pt>
    <dgm:pt modelId="{9F238801-5BC4-4BEE-B677-213F7F3D3C7C}" type="pres">
      <dgm:prSet presAssocID="{9E762261-8253-4926-A586-F6F0C981091E}" presName="spacing" presStyleCnt="0"/>
      <dgm:spPr/>
      <dgm:t>
        <a:bodyPr/>
        <a:lstStyle/>
        <a:p>
          <a:endParaRPr lang="ru-RU"/>
        </a:p>
      </dgm:t>
    </dgm:pt>
    <dgm:pt modelId="{E5B59E9E-D442-4963-92F3-CB1327FF8A36}" type="pres">
      <dgm:prSet presAssocID="{DCF4E67A-DC59-42C7-9C49-C371F344AA84}" presName="composite" presStyleCnt="0"/>
      <dgm:spPr/>
      <dgm:t>
        <a:bodyPr/>
        <a:lstStyle/>
        <a:p>
          <a:endParaRPr lang="ru-RU"/>
        </a:p>
      </dgm:t>
    </dgm:pt>
    <dgm:pt modelId="{FB53971F-5B32-4678-A4E5-50C179A6A2E9}" type="pres">
      <dgm:prSet presAssocID="{DCF4E67A-DC59-42C7-9C49-C371F344AA84}" presName="imgShp" presStyleLbl="fgImgPlace1" presStyleIdx="1" presStyleCnt="5" custLinFactNeighborX="-6820" custLinFactNeighborY="-33968"/>
      <dgm:spPr>
        <a:blipFill>
          <a:blip xmlns:r="http://schemas.openxmlformats.org/officeDocument/2006/relationships" r:embed="rId2"/>
          <a:srcRect/>
          <a:stretch>
            <a:fillRect l="-39000" r="-39000"/>
          </a:stretch>
        </a:blipFill>
        <a:ln>
          <a:solidFill>
            <a:schemeClr val="bg2">
              <a:lumMod val="50000"/>
            </a:schemeClr>
          </a:solidFill>
        </a:ln>
      </dgm:spPr>
      <dgm:t>
        <a:bodyPr/>
        <a:lstStyle/>
        <a:p>
          <a:endParaRPr lang="ru-RU"/>
        </a:p>
      </dgm:t>
    </dgm:pt>
    <dgm:pt modelId="{076E7797-793B-41B4-9CDD-7534D325B2BB}" type="pres">
      <dgm:prSet presAssocID="{DCF4E67A-DC59-42C7-9C49-C371F344AA84}" presName="txShp" presStyleLbl="node1" presStyleIdx="1" presStyleCnt="5" custLinFactNeighborX="493" custLinFactNeighborY="-29102">
        <dgm:presLayoutVars>
          <dgm:bulletEnabled val="1"/>
        </dgm:presLayoutVars>
      </dgm:prSet>
      <dgm:spPr/>
      <dgm:t>
        <a:bodyPr/>
        <a:lstStyle/>
        <a:p>
          <a:endParaRPr lang="ru-RU"/>
        </a:p>
      </dgm:t>
    </dgm:pt>
    <dgm:pt modelId="{419270C7-5EAF-4C98-B22B-5BFFE5E32F52}" type="pres">
      <dgm:prSet presAssocID="{6131B212-470D-4277-BB5C-F40D6728F685}" presName="spacing" presStyleCnt="0"/>
      <dgm:spPr/>
      <dgm:t>
        <a:bodyPr/>
        <a:lstStyle/>
        <a:p>
          <a:endParaRPr lang="ru-RU"/>
        </a:p>
      </dgm:t>
    </dgm:pt>
    <dgm:pt modelId="{96BB7360-FA2A-44EC-87ED-B43F0DB96B46}" type="pres">
      <dgm:prSet presAssocID="{066B0093-10BB-457D-82CC-87A34AA1EC0F}" presName="composite" presStyleCnt="0"/>
      <dgm:spPr/>
      <dgm:t>
        <a:bodyPr/>
        <a:lstStyle/>
        <a:p>
          <a:endParaRPr lang="ru-RU"/>
        </a:p>
      </dgm:t>
    </dgm:pt>
    <dgm:pt modelId="{79B23764-8F26-4320-973A-72C6179BCD64}" type="pres">
      <dgm:prSet presAssocID="{066B0093-10BB-457D-82CC-87A34AA1EC0F}" presName="imgShp" presStyleLbl="fgImgPlace1" presStyleIdx="2" presStyleCnt="5" custScaleY="99085" custLinFactNeighborX="-6820" custLinFactNeighborY="-32023"/>
      <dgm:spPr>
        <a:blipFill rotWithShape="0">
          <a:blip xmlns:r="http://schemas.openxmlformats.org/officeDocument/2006/relationships" r:embed="rId3"/>
          <a:stretch>
            <a:fillRect/>
          </a:stretch>
        </a:blipFill>
        <a:ln>
          <a:solidFill>
            <a:schemeClr val="bg2">
              <a:lumMod val="50000"/>
            </a:schemeClr>
          </a:solidFill>
        </a:ln>
      </dgm:spPr>
      <dgm:t>
        <a:bodyPr/>
        <a:lstStyle/>
        <a:p>
          <a:endParaRPr lang="ru-RU"/>
        </a:p>
      </dgm:t>
    </dgm:pt>
    <dgm:pt modelId="{D3BDDB4C-9F9E-4CA2-9B32-CD6CB58D4E57}" type="pres">
      <dgm:prSet presAssocID="{066B0093-10BB-457D-82CC-87A34AA1EC0F}" presName="txShp" presStyleLbl="node1" presStyleIdx="2" presStyleCnt="5" custScaleY="128098" custLinFactNeighborX="424" custLinFactNeighborY="-31592">
        <dgm:presLayoutVars>
          <dgm:bulletEnabled val="1"/>
        </dgm:presLayoutVars>
      </dgm:prSet>
      <dgm:spPr/>
      <dgm:t>
        <a:bodyPr/>
        <a:lstStyle/>
        <a:p>
          <a:endParaRPr lang="ru-RU"/>
        </a:p>
      </dgm:t>
    </dgm:pt>
    <dgm:pt modelId="{E09814FA-F1A2-4E05-8709-5D9235F06FD2}" type="pres">
      <dgm:prSet presAssocID="{EDAB1C3C-8D90-473A-BD7A-49C9CA98B5F8}" presName="spacing" presStyleCnt="0"/>
      <dgm:spPr/>
      <dgm:t>
        <a:bodyPr/>
        <a:lstStyle/>
        <a:p>
          <a:endParaRPr lang="ru-RU"/>
        </a:p>
      </dgm:t>
    </dgm:pt>
    <dgm:pt modelId="{4BEF4AA7-4772-42F8-8A68-9144F2571F62}" type="pres">
      <dgm:prSet presAssocID="{ED637A9C-4238-4486-A870-8675E13AED3B}" presName="composite" presStyleCnt="0"/>
      <dgm:spPr/>
      <dgm:t>
        <a:bodyPr/>
        <a:lstStyle/>
        <a:p>
          <a:endParaRPr lang="ru-RU"/>
        </a:p>
      </dgm:t>
    </dgm:pt>
    <dgm:pt modelId="{5B110B7C-EB43-4634-AC65-1F55EBAF4BF5}" type="pres">
      <dgm:prSet presAssocID="{ED637A9C-4238-4486-A870-8675E13AED3B}" presName="imgShp" presStyleLbl="fgImgPlace1" presStyleIdx="3" presStyleCnt="5" custLinFactNeighborX="15411" custLinFactNeighborY="-44283"/>
      <dgm:spPr>
        <a:blipFill dpi="0" rotWithShape="1">
          <a:blip xmlns:r="http://schemas.openxmlformats.org/officeDocument/2006/relationships" r:embed="rId4"/>
          <a:srcRect/>
          <a:stretch>
            <a:fillRect/>
          </a:stretch>
        </a:blipFill>
        <a:ln>
          <a:solidFill>
            <a:schemeClr val="bg2">
              <a:lumMod val="50000"/>
            </a:schemeClr>
          </a:solidFill>
        </a:ln>
      </dgm:spPr>
      <dgm:t>
        <a:bodyPr/>
        <a:lstStyle/>
        <a:p>
          <a:endParaRPr lang="ru-RU"/>
        </a:p>
      </dgm:t>
    </dgm:pt>
    <dgm:pt modelId="{7FFFAED3-1F0F-4CBF-83D3-86DA49C033F5}" type="pres">
      <dgm:prSet presAssocID="{ED637A9C-4238-4486-A870-8675E13AED3B}" presName="txShp" presStyleLbl="node1" presStyleIdx="3" presStyleCnt="5" custScaleX="99663" custLinFactNeighborX="13" custLinFactNeighborY="-41151">
        <dgm:presLayoutVars>
          <dgm:bulletEnabled val="1"/>
        </dgm:presLayoutVars>
      </dgm:prSet>
      <dgm:spPr/>
      <dgm:t>
        <a:bodyPr/>
        <a:lstStyle/>
        <a:p>
          <a:endParaRPr lang="ru-RU"/>
        </a:p>
      </dgm:t>
    </dgm:pt>
    <dgm:pt modelId="{87A4129E-F92A-43C8-800D-C379FCED6D3C}" type="pres">
      <dgm:prSet presAssocID="{C394281A-D031-4C5B-A335-3506FCA43D1C}" presName="spacing" presStyleCnt="0"/>
      <dgm:spPr/>
      <dgm:t>
        <a:bodyPr/>
        <a:lstStyle/>
        <a:p>
          <a:endParaRPr lang="ru-RU"/>
        </a:p>
      </dgm:t>
    </dgm:pt>
    <dgm:pt modelId="{60C95F04-EF5A-4E4E-ABFF-7121DA52CF2B}" type="pres">
      <dgm:prSet presAssocID="{FF1744CA-1909-42F9-BC46-57308B8D5FB2}" presName="composite" presStyleCnt="0"/>
      <dgm:spPr/>
      <dgm:t>
        <a:bodyPr/>
        <a:lstStyle/>
        <a:p>
          <a:endParaRPr lang="ru-RU"/>
        </a:p>
      </dgm:t>
    </dgm:pt>
    <dgm:pt modelId="{8EBC6F8C-CA13-4DFD-ABFB-5CE3D4A8224D}" type="pres">
      <dgm:prSet presAssocID="{FF1744CA-1909-42F9-BC46-57308B8D5FB2}" presName="imgShp" presStyleLbl="fgImgPlace1" presStyleIdx="4" presStyleCnt="5" custLinFactNeighborX="15411" custLinFactNeighborY="-43172"/>
      <dgm:spPr>
        <a:blipFill dpi="0" rotWithShape="1">
          <a:blip xmlns:r="http://schemas.openxmlformats.org/officeDocument/2006/relationships" r:embed="rId5"/>
          <a:srcRect/>
          <a:stretch>
            <a:fillRect l="-5000" r="-5000" b="-5000"/>
          </a:stretch>
        </a:blipFill>
        <a:ln>
          <a:solidFill>
            <a:schemeClr val="bg2">
              <a:lumMod val="50000"/>
            </a:schemeClr>
          </a:solidFill>
        </a:ln>
      </dgm:spPr>
      <dgm:t>
        <a:bodyPr/>
        <a:lstStyle/>
        <a:p>
          <a:endParaRPr lang="ru-RU"/>
        </a:p>
      </dgm:t>
    </dgm:pt>
    <dgm:pt modelId="{8FC5E191-32BE-4F85-BEC4-13DBDEF6271C}" type="pres">
      <dgm:prSet presAssocID="{FF1744CA-1909-42F9-BC46-57308B8D5FB2}" presName="txShp" presStyleLbl="node1" presStyleIdx="4" presStyleCnt="5" custLinFactNeighborX="114" custLinFactNeighborY="-45867">
        <dgm:presLayoutVars>
          <dgm:bulletEnabled val="1"/>
        </dgm:presLayoutVars>
      </dgm:prSet>
      <dgm:spPr/>
      <dgm:t>
        <a:bodyPr/>
        <a:lstStyle/>
        <a:p>
          <a:endParaRPr lang="ru-RU"/>
        </a:p>
      </dgm:t>
    </dgm:pt>
  </dgm:ptLst>
  <dgm:cxnLst>
    <dgm:cxn modelId="{6C74C2BF-3428-4F56-9BAA-197A3EA0C2AA}" srcId="{C086A1B6-826D-4701-910E-0D96CD91192F}" destId="{DCF4E67A-DC59-42C7-9C49-C371F344AA84}" srcOrd="1" destOrd="0" parTransId="{77C7902F-B293-4288-8461-9A9221A9FF0A}" sibTransId="{6131B212-470D-4277-BB5C-F40D6728F685}"/>
    <dgm:cxn modelId="{E8290F02-1DEE-4ECA-900D-75D799C9ADB0}" type="presOf" srcId="{066B0093-10BB-457D-82CC-87A34AA1EC0F}" destId="{D3BDDB4C-9F9E-4CA2-9B32-CD6CB58D4E57}" srcOrd="0" destOrd="0" presId="urn:microsoft.com/office/officeart/2005/8/layout/vList3#2"/>
    <dgm:cxn modelId="{71F30F26-14C9-4D1E-9B27-A2FA47F6560D}" srcId="{C086A1B6-826D-4701-910E-0D96CD91192F}" destId="{066B0093-10BB-457D-82CC-87A34AA1EC0F}" srcOrd="2" destOrd="0" parTransId="{00E282F9-10D0-4C1C-B2A1-5F8E9532ED69}" sibTransId="{EDAB1C3C-8D90-473A-BD7A-49C9CA98B5F8}"/>
    <dgm:cxn modelId="{A6FA12E2-38FD-4048-98DC-EA83C636D3DC}" type="presOf" srcId="{ED637A9C-4238-4486-A870-8675E13AED3B}" destId="{7FFFAED3-1F0F-4CBF-83D3-86DA49C033F5}" srcOrd="0" destOrd="0" presId="urn:microsoft.com/office/officeart/2005/8/layout/vList3#2"/>
    <dgm:cxn modelId="{04A97EA3-A80D-46F3-ABF5-D40FA269A89C}" type="presOf" srcId="{FF1744CA-1909-42F9-BC46-57308B8D5FB2}" destId="{8FC5E191-32BE-4F85-BEC4-13DBDEF6271C}" srcOrd="0" destOrd="0" presId="urn:microsoft.com/office/officeart/2005/8/layout/vList3#2"/>
    <dgm:cxn modelId="{369C53EE-1E66-480E-ABAD-83E06C707CEB}" type="presOf" srcId="{DCF4E67A-DC59-42C7-9C49-C371F344AA84}" destId="{076E7797-793B-41B4-9CDD-7534D325B2BB}" srcOrd="0" destOrd="0" presId="urn:microsoft.com/office/officeart/2005/8/layout/vList3#2"/>
    <dgm:cxn modelId="{95F4F9E7-6DB5-4244-9CF4-94815D792D74}" type="presOf" srcId="{C086A1B6-826D-4701-910E-0D96CD91192F}" destId="{195D667E-3F29-4D3E-B679-05C54CB0967C}" srcOrd="0" destOrd="0" presId="urn:microsoft.com/office/officeart/2005/8/layout/vList3#2"/>
    <dgm:cxn modelId="{49CEEF3B-7606-4571-9CD6-5A931023FB1D}" srcId="{C086A1B6-826D-4701-910E-0D96CD91192F}" destId="{1AA04900-FCD0-49C4-8BB5-568D02CDF5BC}" srcOrd="0" destOrd="0" parTransId="{15453FF8-1722-4E17-BAB8-ED6DB66B04F5}" sibTransId="{9E762261-8253-4926-A586-F6F0C981091E}"/>
    <dgm:cxn modelId="{0910E6FA-6838-4521-A5C0-CF84B5B290F4}" srcId="{C086A1B6-826D-4701-910E-0D96CD91192F}" destId="{ED637A9C-4238-4486-A870-8675E13AED3B}" srcOrd="3" destOrd="0" parTransId="{FD60503F-906A-45CC-BF26-5FB7ECEBFB13}" sibTransId="{C394281A-D031-4C5B-A335-3506FCA43D1C}"/>
    <dgm:cxn modelId="{576973C7-4A73-4BC9-B088-0D868A3EB95A}" srcId="{C086A1B6-826D-4701-910E-0D96CD91192F}" destId="{FF1744CA-1909-42F9-BC46-57308B8D5FB2}" srcOrd="4" destOrd="0" parTransId="{C97E35D2-F4BF-41DC-AE2C-2B845A86FC1E}" sibTransId="{FCF91EC3-2F3F-4B9A-BA01-B1794D5BBB9D}"/>
    <dgm:cxn modelId="{B44F2CB1-2EFF-49A2-B678-CD9832653D27}" type="presOf" srcId="{1AA04900-FCD0-49C4-8BB5-568D02CDF5BC}" destId="{64AD0C67-C7C0-4FED-A6F1-F54FEAB4EE51}" srcOrd="0" destOrd="0" presId="urn:microsoft.com/office/officeart/2005/8/layout/vList3#2"/>
    <dgm:cxn modelId="{85F86317-05ED-481C-8DB2-199825CE584C}" type="presParOf" srcId="{195D667E-3F29-4D3E-B679-05C54CB0967C}" destId="{689AC2E9-BB6C-4BA3-BA6F-660ED8DD29B2}" srcOrd="0" destOrd="0" presId="urn:microsoft.com/office/officeart/2005/8/layout/vList3#2"/>
    <dgm:cxn modelId="{247DBC31-C145-43D5-9B2F-0A59FF115FD8}" type="presParOf" srcId="{689AC2E9-BB6C-4BA3-BA6F-660ED8DD29B2}" destId="{0A4CE8F0-9C9E-46B7-B14D-AFDFBE87120C}" srcOrd="0" destOrd="0" presId="urn:microsoft.com/office/officeart/2005/8/layout/vList3#2"/>
    <dgm:cxn modelId="{A021F45B-7B71-4B4C-B537-874E9BF8B12F}" type="presParOf" srcId="{689AC2E9-BB6C-4BA3-BA6F-660ED8DD29B2}" destId="{64AD0C67-C7C0-4FED-A6F1-F54FEAB4EE51}" srcOrd="1" destOrd="0" presId="urn:microsoft.com/office/officeart/2005/8/layout/vList3#2"/>
    <dgm:cxn modelId="{DB7466A1-F328-400B-A00A-37313974E811}" type="presParOf" srcId="{195D667E-3F29-4D3E-B679-05C54CB0967C}" destId="{9F238801-5BC4-4BEE-B677-213F7F3D3C7C}" srcOrd="1" destOrd="0" presId="urn:microsoft.com/office/officeart/2005/8/layout/vList3#2"/>
    <dgm:cxn modelId="{4F02FE8E-3F58-49F7-8681-FE021426ECD6}" type="presParOf" srcId="{195D667E-3F29-4D3E-B679-05C54CB0967C}" destId="{E5B59E9E-D442-4963-92F3-CB1327FF8A36}" srcOrd="2" destOrd="0" presId="urn:microsoft.com/office/officeart/2005/8/layout/vList3#2"/>
    <dgm:cxn modelId="{3B10F488-313C-4291-91F6-F49AFA5D561D}" type="presParOf" srcId="{E5B59E9E-D442-4963-92F3-CB1327FF8A36}" destId="{FB53971F-5B32-4678-A4E5-50C179A6A2E9}" srcOrd="0" destOrd="0" presId="urn:microsoft.com/office/officeart/2005/8/layout/vList3#2"/>
    <dgm:cxn modelId="{81C1992B-D0DB-4B1D-89B8-826FCF576CD7}" type="presParOf" srcId="{E5B59E9E-D442-4963-92F3-CB1327FF8A36}" destId="{076E7797-793B-41B4-9CDD-7534D325B2BB}" srcOrd="1" destOrd="0" presId="urn:microsoft.com/office/officeart/2005/8/layout/vList3#2"/>
    <dgm:cxn modelId="{6B681DF1-C219-4D0D-A1D6-F8ACC8EC8E21}" type="presParOf" srcId="{195D667E-3F29-4D3E-B679-05C54CB0967C}" destId="{419270C7-5EAF-4C98-B22B-5BFFE5E32F52}" srcOrd="3" destOrd="0" presId="urn:microsoft.com/office/officeart/2005/8/layout/vList3#2"/>
    <dgm:cxn modelId="{2184D8D8-F3FF-4DE6-BC3B-CC4F947AA7F2}" type="presParOf" srcId="{195D667E-3F29-4D3E-B679-05C54CB0967C}" destId="{96BB7360-FA2A-44EC-87ED-B43F0DB96B46}" srcOrd="4" destOrd="0" presId="urn:microsoft.com/office/officeart/2005/8/layout/vList3#2"/>
    <dgm:cxn modelId="{36ECDEB9-8680-4BE9-AB88-4D5913CB2677}" type="presParOf" srcId="{96BB7360-FA2A-44EC-87ED-B43F0DB96B46}" destId="{79B23764-8F26-4320-973A-72C6179BCD64}" srcOrd="0" destOrd="0" presId="urn:microsoft.com/office/officeart/2005/8/layout/vList3#2"/>
    <dgm:cxn modelId="{B0921FF3-EC85-4D8A-A33C-84A4A2D228E1}" type="presParOf" srcId="{96BB7360-FA2A-44EC-87ED-B43F0DB96B46}" destId="{D3BDDB4C-9F9E-4CA2-9B32-CD6CB58D4E57}" srcOrd="1" destOrd="0" presId="urn:microsoft.com/office/officeart/2005/8/layout/vList3#2"/>
    <dgm:cxn modelId="{C6581E2E-9EEB-4B5D-BBD0-369320713A0D}" type="presParOf" srcId="{195D667E-3F29-4D3E-B679-05C54CB0967C}" destId="{E09814FA-F1A2-4E05-8709-5D9235F06FD2}" srcOrd="5" destOrd="0" presId="urn:microsoft.com/office/officeart/2005/8/layout/vList3#2"/>
    <dgm:cxn modelId="{0D6D16C6-0A43-4F34-A03F-8915444CD8DD}" type="presParOf" srcId="{195D667E-3F29-4D3E-B679-05C54CB0967C}" destId="{4BEF4AA7-4772-42F8-8A68-9144F2571F62}" srcOrd="6" destOrd="0" presId="urn:microsoft.com/office/officeart/2005/8/layout/vList3#2"/>
    <dgm:cxn modelId="{0D8F65F6-4B10-4923-BCAF-AB4E986E94C9}" type="presParOf" srcId="{4BEF4AA7-4772-42F8-8A68-9144F2571F62}" destId="{5B110B7C-EB43-4634-AC65-1F55EBAF4BF5}" srcOrd="0" destOrd="0" presId="urn:microsoft.com/office/officeart/2005/8/layout/vList3#2"/>
    <dgm:cxn modelId="{0569D67F-AB40-4D4B-9951-5E9BEA76B886}" type="presParOf" srcId="{4BEF4AA7-4772-42F8-8A68-9144F2571F62}" destId="{7FFFAED3-1F0F-4CBF-83D3-86DA49C033F5}" srcOrd="1" destOrd="0" presId="urn:microsoft.com/office/officeart/2005/8/layout/vList3#2"/>
    <dgm:cxn modelId="{BFB484E7-B551-4A18-914A-AA40FD77346F}" type="presParOf" srcId="{195D667E-3F29-4D3E-B679-05C54CB0967C}" destId="{87A4129E-F92A-43C8-800D-C379FCED6D3C}" srcOrd="7" destOrd="0" presId="urn:microsoft.com/office/officeart/2005/8/layout/vList3#2"/>
    <dgm:cxn modelId="{08656C64-9148-4E57-A967-04A3ECB5C433}" type="presParOf" srcId="{195D667E-3F29-4D3E-B679-05C54CB0967C}" destId="{60C95F04-EF5A-4E4E-ABFF-7121DA52CF2B}" srcOrd="8" destOrd="0" presId="urn:microsoft.com/office/officeart/2005/8/layout/vList3#2"/>
    <dgm:cxn modelId="{74834EAA-6D79-490A-A391-8AE6B70C8396}" type="presParOf" srcId="{60C95F04-EF5A-4E4E-ABFF-7121DA52CF2B}" destId="{8EBC6F8C-CA13-4DFD-ABFB-5CE3D4A8224D}" srcOrd="0" destOrd="0" presId="urn:microsoft.com/office/officeart/2005/8/layout/vList3#2"/>
    <dgm:cxn modelId="{502C04EE-DB54-424B-B57A-D60E881FECD3}" type="presParOf" srcId="{60C95F04-EF5A-4E4E-ABFF-7121DA52CF2B}" destId="{8FC5E191-32BE-4F85-BEC4-13DBDEF6271C}" srcOrd="1" destOrd="0" presId="urn:microsoft.com/office/officeart/2005/8/layout/vList3#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86A1B6-826D-4701-910E-0D96CD91192F}" type="doc">
      <dgm:prSet loTypeId="urn:microsoft.com/office/officeart/2005/8/layout/vList3#5" loCatId="list" qsTypeId="urn:microsoft.com/office/officeart/2005/8/quickstyle/3d1" qsCatId="3D" csTypeId="urn:microsoft.com/office/officeart/2005/8/colors/accent5_2" csCatId="accent5" phldr="1"/>
      <dgm:spPr/>
      <dgm:t>
        <a:bodyPr/>
        <a:lstStyle/>
        <a:p>
          <a:endParaRPr lang="ru-RU"/>
        </a:p>
      </dgm:t>
    </dgm:pt>
    <dgm:pt modelId="{53E2A0FC-5E9F-4A93-87C4-A93CE0530A39}">
      <dgm:prSet custT="1"/>
      <dgm:spPr>
        <a:gradFill flip="none" rotWithShape="1">
          <a:gsLst>
            <a:gs pos="0">
              <a:srgbClr val="D1FBA7"/>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 </a:t>
          </a:r>
          <a:r>
            <a:rPr lang="ru-RU" sz="1200" b="1" dirty="0" smtClean="0">
              <a:solidFill>
                <a:schemeClr val="tx2">
                  <a:lumMod val="50000"/>
                </a:schemeClr>
              </a:solidFill>
              <a:latin typeface="Palatino Linotype" panose="02040502050505030304" pitchFamily="18" charset="0"/>
              <a:cs typeface="Times New Roman" pitchFamily="18" charset="0"/>
            </a:rPr>
            <a:t>Развитие образования Тамбовского района  </a:t>
          </a:r>
          <a:r>
            <a:rPr lang="ru-RU" sz="1400" b="1" dirty="0" smtClean="0">
              <a:solidFill>
                <a:schemeClr val="tx2">
                  <a:lumMod val="50000"/>
                </a:schemeClr>
              </a:solidFill>
              <a:latin typeface="Palatino Linotype" panose="02040502050505030304" pitchFamily="18" charset="0"/>
              <a:cs typeface="Times New Roman" pitchFamily="18" charset="0"/>
            </a:rPr>
            <a:t>244 260,1</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E35E10E1-18B6-4CFA-A53F-F5D235F9E205}" type="parTrans" cxnId="{93BED728-C896-42F1-BBB3-FFDCB0A6E93C}">
      <dgm:prSet/>
      <dgm:spPr/>
      <dgm:t>
        <a:bodyPr/>
        <a:lstStyle/>
        <a:p>
          <a:endParaRPr lang="ru-RU">
            <a:solidFill>
              <a:schemeClr val="tx2">
                <a:lumMod val="50000"/>
              </a:schemeClr>
            </a:solidFill>
          </a:endParaRPr>
        </a:p>
      </dgm:t>
    </dgm:pt>
    <dgm:pt modelId="{683E4434-1C42-4567-B490-2AA9E1612828}" type="sibTrans" cxnId="{93BED728-C896-42F1-BBB3-FFDCB0A6E93C}">
      <dgm:prSet/>
      <dgm:spPr/>
      <dgm:t>
        <a:bodyPr/>
        <a:lstStyle/>
        <a:p>
          <a:endParaRPr lang="ru-RU">
            <a:solidFill>
              <a:schemeClr val="tx2">
                <a:lumMod val="50000"/>
              </a:schemeClr>
            </a:solidFill>
          </a:endParaRPr>
        </a:p>
      </dgm:t>
    </dgm:pt>
    <dgm:pt modelId="{1D5E28B2-D1F0-459F-A43A-D568A11A6C5E}">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1200" b="1" dirty="0" smtClean="0">
              <a:solidFill>
                <a:schemeClr val="tx2">
                  <a:lumMod val="50000"/>
                </a:schemeClr>
              </a:solidFill>
              <a:latin typeface="Palatino Linotype" panose="02040502050505030304" pitchFamily="18" charset="0"/>
              <a:cs typeface="Times New Roman" pitchFamily="18" charset="0"/>
            </a:rPr>
            <a:t>Обеспечение доступным и качественным жильем населения Тамбовского района </a:t>
          </a:r>
          <a:r>
            <a:rPr lang="ru-RU" sz="1400" b="1" dirty="0" smtClean="0">
              <a:solidFill>
                <a:schemeClr val="tx2">
                  <a:lumMod val="50000"/>
                </a:schemeClr>
              </a:solidFill>
              <a:latin typeface="Palatino Linotype" panose="02040502050505030304" pitchFamily="18" charset="0"/>
              <a:cs typeface="Times New Roman" pitchFamily="18" charset="0"/>
            </a:rPr>
            <a:t>817,2</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AFDE21E2-A826-4B4B-840C-B1D30CAC9FFC}" type="parTrans" cxnId="{97AFD43E-77A4-4F9C-9182-683EF4319257}">
      <dgm:prSet/>
      <dgm:spPr/>
      <dgm:t>
        <a:bodyPr/>
        <a:lstStyle/>
        <a:p>
          <a:endParaRPr lang="ru-RU">
            <a:solidFill>
              <a:schemeClr val="tx2">
                <a:lumMod val="50000"/>
              </a:schemeClr>
            </a:solidFill>
          </a:endParaRPr>
        </a:p>
      </dgm:t>
    </dgm:pt>
    <dgm:pt modelId="{3EAB63FE-B5E6-4895-8665-6CA1A848A865}" type="sibTrans" cxnId="{97AFD43E-77A4-4F9C-9182-683EF4319257}">
      <dgm:prSet/>
      <dgm:spPr/>
      <dgm:t>
        <a:bodyPr/>
        <a:lstStyle/>
        <a:p>
          <a:endParaRPr lang="ru-RU">
            <a:solidFill>
              <a:schemeClr val="tx2">
                <a:lumMod val="50000"/>
              </a:schemeClr>
            </a:solidFill>
          </a:endParaRPr>
        </a:p>
      </dgm:t>
    </dgm:pt>
    <dgm:pt modelId="{E733C418-E05F-4A3C-AF1F-B41033077C3B}">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  </a:t>
          </a:r>
          <a:r>
            <a:rPr lang="ru-RU" sz="1200" b="1" dirty="0" smtClean="0">
              <a:solidFill>
                <a:schemeClr val="tx2">
                  <a:lumMod val="50000"/>
                </a:schemeClr>
              </a:solidFill>
              <a:latin typeface="Palatino Linotype" panose="02040502050505030304" pitchFamily="18" charset="0"/>
              <a:cs typeface="Times New Roman" pitchFamily="18" charset="0"/>
            </a:rPr>
            <a:t>Развитие  и сохранение культуры и искусства в Тамбовском районе  </a:t>
          </a:r>
          <a:r>
            <a:rPr lang="ru-RU" sz="1400" b="1" dirty="0" smtClean="0">
              <a:solidFill>
                <a:schemeClr val="tx2">
                  <a:lumMod val="50000"/>
                </a:schemeClr>
              </a:solidFill>
              <a:latin typeface="Palatino Linotype" panose="02040502050505030304" pitchFamily="18" charset="0"/>
              <a:cs typeface="Times New Roman" pitchFamily="18" charset="0"/>
            </a:rPr>
            <a:t>112 248,4</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1945B75C-A3EF-4464-8E18-951BFB704FD0}" type="parTrans" cxnId="{E538CD86-FF40-4B54-96CD-929CC5C74228}">
      <dgm:prSet/>
      <dgm:spPr/>
      <dgm:t>
        <a:bodyPr/>
        <a:lstStyle/>
        <a:p>
          <a:endParaRPr lang="ru-RU">
            <a:solidFill>
              <a:schemeClr val="tx2">
                <a:lumMod val="50000"/>
              </a:schemeClr>
            </a:solidFill>
          </a:endParaRPr>
        </a:p>
      </dgm:t>
    </dgm:pt>
    <dgm:pt modelId="{FB693C2E-79AE-4A40-9747-32EE5B01B192}" type="sibTrans" cxnId="{E538CD86-FF40-4B54-96CD-929CC5C74228}">
      <dgm:prSet/>
      <dgm:spPr/>
      <dgm:t>
        <a:bodyPr/>
        <a:lstStyle/>
        <a:p>
          <a:endParaRPr lang="ru-RU">
            <a:solidFill>
              <a:schemeClr val="tx2">
                <a:lumMod val="50000"/>
              </a:schemeClr>
            </a:solidFill>
          </a:endParaRPr>
        </a:p>
      </dgm:t>
    </dgm:pt>
    <dgm:pt modelId="{5C2670A6-E99F-4728-B377-F55169BCC5C0}">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1200" b="1" dirty="0" smtClean="0">
              <a:solidFill>
                <a:schemeClr val="tx2">
                  <a:lumMod val="50000"/>
                </a:schemeClr>
              </a:solidFill>
              <a:latin typeface="Palatino Linotype" panose="02040502050505030304" pitchFamily="18" charset="0"/>
              <a:cs typeface="Times New Roman" pitchFamily="18" charset="0"/>
            </a:rPr>
            <a:t>Развитие физической культуры, спорта и молодежной политики в Тамбовском районе </a:t>
          </a:r>
          <a:r>
            <a:rPr lang="ru-RU" sz="1400" b="1" dirty="0" smtClean="0">
              <a:solidFill>
                <a:schemeClr val="tx2">
                  <a:lumMod val="50000"/>
                </a:schemeClr>
              </a:solidFill>
              <a:latin typeface="Palatino Linotype" panose="02040502050505030304" pitchFamily="18" charset="0"/>
              <a:cs typeface="Times New Roman" pitchFamily="18" charset="0"/>
            </a:rPr>
            <a:t>8 839,4</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02B0EA8F-F87C-4D83-828C-83A3A0EA1FA6}" type="parTrans" cxnId="{7993C6FD-DE02-4F67-99DD-C089E76B0381}">
      <dgm:prSet/>
      <dgm:spPr/>
      <dgm:t>
        <a:bodyPr/>
        <a:lstStyle/>
        <a:p>
          <a:endParaRPr lang="ru-RU">
            <a:solidFill>
              <a:schemeClr val="tx2">
                <a:lumMod val="50000"/>
              </a:schemeClr>
            </a:solidFill>
          </a:endParaRPr>
        </a:p>
      </dgm:t>
    </dgm:pt>
    <dgm:pt modelId="{4E43B601-FD97-42D0-B40B-9A2F576DAA1E}" type="sibTrans" cxnId="{7993C6FD-DE02-4F67-99DD-C089E76B0381}">
      <dgm:prSet/>
      <dgm:spPr/>
      <dgm:t>
        <a:bodyPr/>
        <a:lstStyle/>
        <a:p>
          <a:endParaRPr lang="ru-RU">
            <a:solidFill>
              <a:schemeClr val="tx2">
                <a:lumMod val="50000"/>
              </a:schemeClr>
            </a:solidFill>
          </a:endParaRPr>
        </a:p>
      </dgm:t>
    </dgm:pt>
    <dgm:pt modelId="{D537D301-4B4E-4594-A7F4-17CBDCF7D66B}">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  </a:t>
          </a:r>
          <a:r>
            <a:rPr lang="ru-RU" sz="1200" b="1" dirty="0" smtClean="0">
              <a:solidFill>
                <a:schemeClr val="tx2">
                  <a:lumMod val="50000"/>
                </a:schemeClr>
              </a:solidFill>
              <a:latin typeface="Palatino Linotype" panose="02040502050505030304" pitchFamily="18" charset="0"/>
              <a:cs typeface="Times New Roman" pitchFamily="18" charset="0"/>
            </a:rPr>
            <a:t>Развитие субъектов малого и среднего предпринимательства в Тамбовском районе </a:t>
          </a:r>
          <a:r>
            <a:rPr lang="ru-RU" sz="1400" b="1" dirty="0" smtClean="0">
              <a:solidFill>
                <a:schemeClr val="tx2">
                  <a:lumMod val="50000"/>
                </a:schemeClr>
              </a:solidFill>
              <a:latin typeface="Palatino Linotype" panose="02040502050505030304" pitchFamily="18" charset="0"/>
              <a:cs typeface="Times New Roman" pitchFamily="18" charset="0"/>
            </a:rPr>
            <a:t>1 130,9</a:t>
          </a:r>
          <a:r>
            <a:rPr lang="ru-RU" sz="900" b="1" dirty="0" smtClean="0">
              <a:solidFill>
                <a:schemeClr val="tx2">
                  <a:lumMod val="50000"/>
                </a:schemeClr>
              </a:solidFill>
              <a:latin typeface="Palatino Linotype" panose="02040502050505030304" pitchFamily="18" charset="0"/>
              <a:cs typeface="Times New Roman" pitchFamily="18" charset="0"/>
            </a:rPr>
            <a:t> </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FF70FEA9-79E0-47B9-B5AD-02373BF28597}" type="parTrans" cxnId="{8D3092DA-47C7-4CD8-8A9C-7B72CC52A54E}">
      <dgm:prSet/>
      <dgm:spPr/>
      <dgm:t>
        <a:bodyPr/>
        <a:lstStyle/>
        <a:p>
          <a:endParaRPr lang="ru-RU">
            <a:solidFill>
              <a:schemeClr val="tx2">
                <a:lumMod val="50000"/>
              </a:schemeClr>
            </a:solidFill>
          </a:endParaRPr>
        </a:p>
      </dgm:t>
    </dgm:pt>
    <dgm:pt modelId="{BFE9DD7D-048B-4D16-9195-A1B4FD0EDE30}" type="sibTrans" cxnId="{8D3092DA-47C7-4CD8-8A9C-7B72CC52A54E}">
      <dgm:prSet/>
      <dgm:spPr/>
      <dgm:t>
        <a:bodyPr/>
        <a:lstStyle/>
        <a:p>
          <a:endParaRPr lang="ru-RU">
            <a:solidFill>
              <a:schemeClr val="tx2">
                <a:lumMod val="50000"/>
              </a:schemeClr>
            </a:solidFill>
          </a:endParaRPr>
        </a:p>
      </dgm:t>
    </dgm:pt>
    <dgm:pt modelId="{648F9F95-5D86-4A2E-BFB4-B9227383FEFD}">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   </a:t>
          </a:r>
          <a:r>
            <a:rPr lang="ru-RU" sz="1200" b="1" dirty="0" smtClean="0">
              <a:solidFill>
                <a:schemeClr val="tx2">
                  <a:lumMod val="50000"/>
                </a:schemeClr>
              </a:solidFill>
              <a:latin typeface="Palatino Linotype" panose="02040502050505030304" pitchFamily="18" charset="0"/>
              <a:cs typeface="Times New Roman" pitchFamily="18" charset="0"/>
            </a:rPr>
            <a:t>Повышение эффективности деятельности органов местного самоуправления власти  и управления в Тамбовском районе </a:t>
          </a:r>
          <a:r>
            <a:rPr lang="ru-RU" sz="1400" b="1" dirty="0" smtClean="0">
              <a:solidFill>
                <a:schemeClr val="tx2">
                  <a:lumMod val="50000"/>
                </a:schemeClr>
              </a:solidFill>
              <a:latin typeface="Palatino Linotype" panose="02040502050505030304" pitchFamily="18" charset="0"/>
              <a:cs typeface="Times New Roman" pitchFamily="18" charset="0"/>
            </a:rPr>
            <a:t>20 495,9</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681B02C9-8421-4A90-9488-2AA1C2313992}" type="parTrans" cxnId="{6D1A3021-2B9D-41DA-9BC4-3D8FC3F101CA}">
      <dgm:prSet/>
      <dgm:spPr/>
      <dgm:t>
        <a:bodyPr/>
        <a:lstStyle/>
        <a:p>
          <a:endParaRPr lang="ru-RU">
            <a:solidFill>
              <a:schemeClr val="tx2">
                <a:lumMod val="50000"/>
              </a:schemeClr>
            </a:solidFill>
          </a:endParaRPr>
        </a:p>
      </dgm:t>
    </dgm:pt>
    <dgm:pt modelId="{7EF2B7BB-E9D4-4AEE-BD9F-805D12DC394F}" type="sibTrans" cxnId="{6D1A3021-2B9D-41DA-9BC4-3D8FC3F101CA}">
      <dgm:prSet/>
      <dgm:spPr/>
      <dgm:t>
        <a:bodyPr/>
        <a:lstStyle/>
        <a:p>
          <a:endParaRPr lang="ru-RU">
            <a:solidFill>
              <a:schemeClr val="tx2">
                <a:lumMod val="50000"/>
              </a:schemeClr>
            </a:solidFill>
          </a:endParaRPr>
        </a:p>
      </dgm:t>
    </dgm:pt>
    <dgm:pt modelId="{51E19533-60A5-4B98-8EF5-1DD17B342127}">
      <dgm:prSet custT="1"/>
      <dgm:spPr>
        <a:gradFill flip="none" rotWithShape="1">
          <a:gsLst>
            <a:gs pos="0">
              <a:srgbClr val="FF9999"/>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l"/>
          <a:r>
            <a:rPr lang="ru-RU" sz="900" b="1" dirty="0" smtClean="0">
              <a:solidFill>
                <a:schemeClr val="tx2">
                  <a:lumMod val="50000"/>
                </a:schemeClr>
              </a:solidFill>
              <a:latin typeface="Palatino Linotype" panose="02040502050505030304" pitchFamily="18" charset="0"/>
              <a:cs typeface="Times New Roman" pitchFamily="18" charset="0"/>
            </a:rPr>
            <a:t>      </a:t>
          </a:r>
          <a:r>
            <a:rPr lang="ru-RU" sz="1200" b="1" dirty="0" smtClean="0">
              <a:solidFill>
                <a:schemeClr val="tx2">
                  <a:lumMod val="50000"/>
                </a:schemeClr>
              </a:solidFill>
              <a:latin typeface="Palatino Linotype" panose="02040502050505030304" pitchFamily="18" charset="0"/>
              <a:cs typeface="Times New Roman" pitchFamily="18" charset="0"/>
            </a:rPr>
            <a:t>Снижение рисков и смягчение последствий чрезвычайных ситуаций природного и техногенного характера, а также обеспечение безопасности населения района  140,0</a:t>
          </a:r>
          <a:endParaRPr lang="ru-RU" sz="900" dirty="0">
            <a:solidFill>
              <a:schemeClr val="tx2">
                <a:lumMod val="50000"/>
              </a:schemeClr>
            </a:solidFill>
            <a:latin typeface="Palatino Linotype" panose="02040502050505030304" pitchFamily="18" charset="0"/>
          </a:endParaRPr>
        </a:p>
      </dgm:t>
    </dgm:pt>
    <dgm:pt modelId="{6AFC95B8-6A51-4087-B913-0E5705EA1E05}" type="parTrans" cxnId="{C32CE255-1CC6-4F69-BE7E-6DF96B276D99}">
      <dgm:prSet/>
      <dgm:spPr/>
      <dgm:t>
        <a:bodyPr/>
        <a:lstStyle/>
        <a:p>
          <a:endParaRPr lang="ru-RU"/>
        </a:p>
      </dgm:t>
    </dgm:pt>
    <dgm:pt modelId="{A61EE9E5-6640-4641-914C-852FE1001ACE}" type="sibTrans" cxnId="{C32CE255-1CC6-4F69-BE7E-6DF96B276D99}">
      <dgm:prSet/>
      <dgm:spPr/>
      <dgm:t>
        <a:bodyPr/>
        <a:lstStyle/>
        <a:p>
          <a:endParaRPr lang="ru-RU"/>
        </a:p>
      </dgm:t>
    </dgm:pt>
    <dgm:pt modelId="{195D667E-3F29-4D3E-B679-05C54CB0967C}" type="pres">
      <dgm:prSet presAssocID="{C086A1B6-826D-4701-910E-0D96CD91192F}" presName="linearFlow" presStyleCnt="0">
        <dgm:presLayoutVars>
          <dgm:dir/>
          <dgm:resizeHandles val="exact"/>
        </dgm:presLayoutVars>
      </dgm:prSet>
      <dgm:spPr/>
      <dgm:t>
        <a:bodyPr/>
        <a:lstStyle/>
        <a:p>
          <a:endParaRPr lang="ru-RU"/>
        </a:p>
      </dgm:t>
    </dgm:pt>
    <dgm:pt modelId="{C4FB5C1E-B85E-4A94-B80E-2EBB2FFA6FA0}" type="pres">
      <dgm:prSet presAssocID="{53E2A0FC-5E9F-4A93-87C4-A93CE0530A39}" presName="composite" presStyleCnt="0"/>
      <dgm:spPr/>
      <dgm:t>
        <a:bodyPr/>
        <a:lstStyle/>
        <a:p>
          <a:endParaRPr lang="ru-RU"/>
        </a:p>
      </dgm:t>
    </dgm:pt>
    <dgm:pt modelId="{03AB847F-79BC-41A2-84F6-75234D68B6D4}" type="pres">
      <dgm:prSet presAssocID="{53E2A0FC-5E9F-4A93-87C4-A93CE0530A39}" presName="imgShp" presStyleLbl="fgImgPlace1" presStyleIdx="0" presStyleCnt="7" custScaleX="101505" custScaleY="98873" custLinFactY="34821" custLinFactNeighborX="-4919" custLinFactNeighborY="100000"/>
      <dgm:spPr>
        <a:blipFill>
          <a:blip xmlns:r="http://schemas.openxmlformats.org/officeDocument/2006/relationships" r:embed="rId1"/>
          <a:srcRect/>
          <a:stretch>
            <a:fillRect/>
          </a:stretch>
        </a:blipFill>
        <a:ln>
          <a:solidFill>
            <a:schemeClr val="bg2">
              <a:lumMod val="50000"/>
            </a:schemeClr>
          </a:solidFill>
        </a:ln>
      </dgm:spPr>
      <dgm:t>
        <a:bodyPr/>
        <a:lstStyle/>
        <a:p>
          <a:endParaRPr lang="ru-RU"/>
        </a:p>
      </dgm:t>
    </dgm:pt>
    <dgm:pt modelId="{D0BEFA0F-85D5-4E27-ADBF-ECF61ED64DCA}" type="pres">
      <dgm:prSet presAssocID="{53E2A0FC-5E9F-4A93-87C4-A93CE0530A39}" presName="txShp" presStyleLbl="node1" presStyleIdx="0" presStyleCnt="7" custLinFactY="31849" custLinFactNeighborX="1362" custLinFactNeighborY="100000">
        <dgm:presLayoutVars>
          <dgm:bulletEnabled val="1"/>
        </dgm:presLayoutVars>
      </dgm:prSet>
      <dgm:spPr/>
      <dgm:t>
        <a:bodyPr/>
        <a:lstStyle/>
        <a:p>
          <a:endParaRPr lang="ru-RU"/>
        </a:p>
      </dgm:t>
    </dgm:pt>
    <dgm:pt modelId="{FA445E59-0570-4883-8665-20B63156285E}" type="pres">
      <dgm:prSet presAssocID="{683E4434-1C42-4567-B490-2AA9E1612828}" presName="spacing" presStyleCnt="0"/>
      <dgm:spPr/>
      <dgm:t>
        <a:bodyPr/>
        <a:lstStyle/>
        <a:p>
          <a:endParaRPr lang="ru-RU"/>
        </a:p>
      </dgm:t>
    </dgm:pt>
    <dgm:pt modelId="{9B7AF8E4-2D3F-4D23-977C-2857C4C34E65}" type="pres">
      <dgm:prSet presAssocID="{E733C418-E05F-4A3C-AF1F-B41033077C3B}" presName="composite" presStyleCnt="0"/>
      <dgm:spPr/>
      <dgm:t>
        <a:bodyPr/>
        <a:lstStyle/>
        <a:p>
          <a:endParaRPr lang="ru-RU"/>
        </a:p>
      </dgm:t>
    </dgm:pt>
    <dgm:pt modelId="{EA600EE0-F785-430D-8134-CAE830E154A3}" type="pres">
      <dgm:prSet presAssocID="{E733C418-E05F-4A3C-AF1F-B41033077C3B}" presName="imgShp" presStyleLbl="fgImgPlace1" presStyleIdx="1" presStyleCnt="7" custScaleX="129623" custScaleY="123976" custLinFactY="-58254" custLinFactNeighborX="-2609" custLinFactNeighborY="-100000"/>
      <dgm:spPr>
        <a:blipFill dpi="0" rotWithShape="1">
          <a:blip xmlns:r="http://schemas.openxmlformats.org/officeDocument/2006/relationships" r:embed="rId2"/>
          <a:srcRect/>
          <a:stretch>
            <a:fillRect l="-9000" r="-9000"/>
          </a:stretch>
        </a:blipFill>
        <a:ln>
          <a:solidFill>
            <a:schemeClr val="bg2">
              <a:lumMod val="50000"/>
            </a:schemeClr>
          </a:solidFill>
        </a:ln>
      </dgm:spPr>
      <dgm:t>
        <a:bodyPr/>
        <a:lstStyle/>
        <a:p>
          <a:endParaRPr lang="ru-RU"/>
        </a:p>
      </dgm:t>
    </dgm:pt>
    <dgm:pt modelId="{27F5F7A2-4D93-4799-9709-54BF0960F29B}" type="pres">
      <dgm:prSet presAssocID="{E733C418-E05F-4A3C-AF1F-B41033077C3B}" presName="txShp" presStyleLbl="node1" presStyleIdx="1" presStyleCnt="7" custLinFactY="-43946" custLinFactNeighborX="-354" custLinFactNeighborY="-100000">
        <dgm:presLayoutVars>
          <dgm:bulletEnabled val="1"/>
        </dgm:presLayoutVars>
      </dgm:prSet>
      <dgm:spPr/>
      <dgm:t>
        <a:bodyPr/>
        <a:lstStyle/>
        <a:p>
          <a:endParaRPr lang="ru-RU"/>
        </a:p>
      </dgm:t>
    </dgm:pt>
    <dgm:pt modelId="{E759FE55-B181-4BA7-8657-25D2C45F1EF1}" type="pres">
      <dgm:prSet presAssocID="{FB693C2E-79AE-4A40-9747-32EE5B01B192}" presName="spacing" presStyleCnt="0"/>
      <dgm:spPr/>
      <dgm:t>
        <a:bodyPr/>
        <a:lstStyle/>
        <a:p>
          <a:endParaRPr lang="ru-RU"/>
        </a:p>
      </dgm:t>
    </dgm:pt>
    <dgm:pt modelId="{003254EB-40B7-40DB-9068-A18EE8AC5E58}" type="pres">
      <dgm:prSet presAssocID="{1D5E28B2-D1F0-459F-A43A-D568A11A6C5E}" presName="composite" presStyleCnt="0"/>
      <dgm:spPr/>
      <dgm:t>
        <a:bodyPr/>
        <a:lstStyle/>
        <a:p>
          <a:endParaRPr lang="ru-RU"/>
        </a:p>
      </dgm:t>
    </dgm:pt>
    <dgm:pt modelId="{7AE047E7-E999-4052-AFEE-07B29098BB57}" type="pres">
      <dgm:prSet presAssocID="{1D5E28B2-D1F0-459F-A43A-D568A11A6C5E}" presName="imgShp" presStyleLbl="fgImgPlace1" presStyleIdx="2" presStyleCnt="7" custScaleX="112395" custScaleY="113139" custLinFactNeighborX="-18581" custLinFactNeighborY="-39307"/>
      <dgm:spPr>
        <a:blipFill>
          <a:blip xmlns:r="http://schemas.openxmlformats.org/officeDocument/2006/relationships" r:embed="rId3"/>
          <a:srcRect/>
          <a:stretch>
            <a:fillRect/>
          </a:stretch>
        </a:blipFill>
        <a:ln>
          <a:solidFill>
            <a:schemeClr val="bg2">
              <a:lumMod val="50000"/>
            </a:schemeClr>
          </a:solidFill>
        </a:ln>
      </dgm:spPr>
      <dgm:t>
        <a:bodyPr/>
        <a:lstStyle/>
        <a:p>
          <a:endParaRPr lang="ru-RU"/>
        </a:p>
      </dgm:t>
    </dgm:pt>
    <dgm:pt modelId="{A2E30035-D739-4B11-A1F4-01A4B760E895}" type="pres">
      <dgm:prSet presAssocID="{1D5E28B2-D1F0-459F-A43A-D568A11A6C5E}" presName="txShp" presStyleLbl="node1" presStyleIdx="2" presStyleCnt="7" custScaleY="85325" custLinFactNeighborX="3972" custLinFactNeighborY="-39957">
        <dgm:presLayoutVars>
          <dgm:bulletEnabled val="1"/>
        </dgm:presLayoutVars>
      </dgm:prSet>
      <dgm:spPr/>
      <dgm:t>
        <a:bodyPr/>
        <a:lstStyle/>
        <a:p>
          <a:endParaRPr lang="ru-RU"/>
        </a:p>
      </dgm:t>
    </dgm:pt>
    <dgm:pt modelId="{F409D0E8-DB69-4EA6-8ED3-8A0C331C5CD3}" type="pres">
      <dgm:prSet presAssocID="{3EAB63FE-B5E6-4895-8665-6CA1A848A865}" presName="spacing" presStyleCnt="0"/>
      <dgm:spPr/>
      <dgm:t>
        <a:bodyPr/>
        <a:lstStyle/>
        <a:p>
          <a:endParaRPr lang="ru-RU"/>
        </a:p>
      </dgm:t>
    </dgm:pt>
    <dgm:pt modelId="{9BC8AC81-AA05-44BB-8217-B33E819846B1}" type="pres">
      <dgm:prSet presAssocID="{648F9F95-5D86-4A2E-BFB4-B9227383FEFD}" presName="composite" presStyleCnt="0"/>
      <dgm:spPr/>
      <dgm:t>
        <a:bodyPr/>
        <a:lstStyle/>
        <a:p>
          <a:endParaRPr lang="ru-RU"/>
        </a:p>
      </dgm:t>
    </dgm:pt>
    <dgm:pt modelId="{F4E4A93C-C1CA-4300-9E2D-59258D36764D}" type="pres">
      <dgm:prSet presAssocID="{648F9F95-5D86-4A2E-BFB4-B9227383FEFD}" presName="imgShp" presStyleLbl="fgImgPlace1" presStyleIdx="3" presStyleCnt="7" custScaleX="102540" custScaleY="103689" custLinFactNeighborX="6016" custLinFactNeighborY="-50863"/>
      <dgm:spPr>
        <a:blipFill>
          <a:blip xmlns:r="http://schemas.openxmlformats.org/officeDocument/2006/relationships" r:embed="rId4"/>
          <a:srcRect/>
          <a:stretch>
            <a:fillRect l="-18000" r="-18000"/>
          </a:stretch>
        </a:blipFill>
        <a:ln>
          <a:solidFill>
            <a:schemeClr val="bg2">
              <a:lumMod val="50000"/>
            </a:schemeClr>
          </a:solidFill>
        </a:ln>
      </dgm:spPr>
      <dgm:t>
        <a:bodyPr/>
        <a:lstStyle/>
        <a:p>
          <a:endParaRPr lang="ru-RU"/>
        </a:p>
      </dgm:t>
    </dgm:pt>
    <dgm:pt modelId="{EADAAA4E-0D66-41AC-93AD-5650847BD529}" type="pres">
      <dgm:prSet presAssocID="{648F9F95-5D86-4A2E-BFB4-B9227383FEFD}" presName="txShp" presStyleLbl="node1" presStyleIdx="3" presStyleCnt="7" custLinFactNeighborX="1169" custLinFactNeighborY="-55422">
        <dgm:presLayoutVars>
          <dgm:bulletEnabled val="1"/>
        </dgm:presLayoutVars>
      </dgm:prSet>
      <dgm:spPr/>
      <dgm:t>
        <a:bodyPr/>
        <a:lstStyle/>
        <a:p>
          <a:endParaRPr lang="ru-RU"/>
        </a:p>
      </dgm:t>
    </dgm:pt>
    <dgm:pt modelId="{7B2CF486-7AA5-46E8-8824-DD6CC2C86125}" type="pres">
      <dgm:prSet presAssocID="{7EF2B7BB-E9D4-4AEE-BD9F-805D12DC394F}" presName="spacing" presStyleCnt="0"/>
      <dgm:spPr/>
      <dgm:t>
        <a:bodyPr/>
        <a:lstStyle/>
        <a:p>
          <a:endParaRPr lang="ru-RU"/>
        </a:p>
      </dgm:t>
    </dgm:pt>
    <dgm:pt modelId="{B933C34A-4897-40B3-A0D5-EBE18C60C13A}" type="pres">
      <dgm:prSet presAssocID="{5C2670A6-E99F-4728-B377-F55169BCC5C0}" presName="composite" presStyleCnt="0"/>
      <dgm:spPr/>
      <dgm:t>
        <a:bodyPr/>
        <a:lstStyle/>
        <a:p>
          <a:endParaRPr lang="ru-RU"/>
        </a:p>
      </dgm:t>
    </dgm:pt>
    <dgm:pt modelId="{DFC4B214-4346-4F86-94FB-0D98843F3FB8}" type="pres">
      <dgm:prSet presAssocID="{5C2670A6-E99F-4728-B377-F55169BCC5C0}" presName="imgShp" presStyleLbl="fgImgPlace1" presStyleIdx="4" presStyleCnt="7" custScaleX="111609" custScaleY="107098" custLinFactNeighborX="17076" custLinFactNeighborY="-50223"/>
      <dgm:spPr>
        <a:blipFill>
          <a:blip xmlns:r="http://schemas.openxmlformats.org/officeDocument/2006/relationships" r:embed="rId5" cstate="print">
            <a:extLst>
              <a:ext uri="{28A0092B-C50C-407E-A947-70E740481C1C}">
                <a14:useLocalDpi xmlns="" xmlns:a14="http://schemas.microsoft.com/office/drawing/2010/main" val="0"/>
              </a:ext>
            </a:extLst>
          </a:blip>
          <a:srcRect/>
          <a:stretch>
            <a:fillRect l="-15000" r="-15000"/>
          </a:stretch>
        </a:blipFill>
        <a:ln>
          <a:solidFill>
            <a:schemeClr val="bg2">
              <a:lumMod val="50000"/>
            </a:schemeClr>
          </a:solidFill>
        </a:ln>
      </dgm:spPr>
      <dgm:t>
        <a:bodyPr/>
        <a:lstStyle/>
        <a:p>
          <a:endParaRPr lang="ru-RU"/>
        </a:p>
      </dgm:t>
    </dgm:pt>
    <dgm:pt modelId="{B021A7B0-0A76-4DFC-AB10-99E9F84B13F0}" type="pres">
      <dgm:prSet presAssocID="{5C2670A6-E99F-4728-B377-F55169BCC5C0}" presName="txShp" presStyleLbl="node1" presStyleIdx="4" presStyleCnt="7" custLinFactNeighborX="1602" custLinFactNeighborY="-52943">
        <dgm:presLayoutVars>
          <dgm:bulletEnabled val="1"/>
        </dgm:presLayoutVars>
      </dgm:prSet>
      <dgm:spPr/>
      <dgm:t>
        <a:bodyPr/>
        <a:lstStyle/>
        <a:p>
          <a:endParaRPr lang="ru-RU"/>
        </a:p>
      </dgm:t>
    </dgm:pt>
    <dgm:pt modelId="{61C7EE73-436F-4C56-9C03-EBBF0AA8D37D}" type="pres">
      <dgm:prSet presAssocID="{4E43B601-FD97-42D0-B40B-9A2F576DAA1E}" presName="spacing" presStyleCnt="0"/>
      <dgm:spPr/>
      <dgm:t>
        <a:bodyPr/>
        <a:lstStyle/>
        <a:p>
          <a:endParaRPr lang="ru-RU"/>
        </a:p>
      </dgm:t>
    </dgm:pt>
    <dgm:pt modelId="{20646682-0632-4711-8AD4-C17DB240E8D2}" type="pres">
      <dgm:prSet presAssocID="{D537D301-4B4E-4594-A7F4-17CBDCF7D66B}" presName="composite" presStyleCnt="0"/>
      <dgm:spPr/>
      <dgm:t>
        <a:bodyPr/>
        <a:lstStyle/>
        <a:p>
          <a:endParaRPr lang="ru-RU"/>
        </a:p>
      </dgm:t>
    </dgm:pt>
    <dgm:pt modelId="{0CB359D6-6C0B-4DA5-A563-896106BEBC76}" type="pres">
      <dgm:prSet presAssocID="{D537D301-4B4E-4594-A7F4-17CBDCF7D66B}" presName="imgShp" presStyleLbl="fgImgPlace1" presStyleIdx="5" presStyleCnt="7" custScaleX="125749" custScaleY="119478" custLinFactNeighborX="6988" custLinFactNeighborY="-47777"/>
      <dgm:spPr>
        <a:blipFill>
          <a:blip xmlns:r="http://schemas.openxmlformats.org/officeDocument/2006/relationships" r:embed="rId6"/>
          <a:srcRect/>
          <a:stretch>
            <a:fillRect l="-27000" r="-27000"/>
          </a:stretch>
        </a:blipFill>
        <a:ln>
          <a:solidFill>
            <a:schemeClr val="bg2">
              <a:lumMod val="50000"/>
            </a:schemeClr>
          </a:solidFill>
        </a:ln>
      </dgm:spPr>
      <dgm:t>
        <a:bodyPr/>
        <a:lstStyle/>
        <a:p>
          <a:endParaRPr lang="ru-RU"/>
        </a:p>
      </dgm:t>
    </dgm:pt>
    <dgm:pt modelId="{F22A6F5A-A595-4EED-A071-D2430B8CD475}" type="pres">
      <dgm:prSet presAssocID="{D537D301-4B4E-4594-A7F4-17CBDCF7D66B}" presName="txShp" presStyleLbl="node1" presStyleIdx="5" presStyleCnt="7" custScaleY="107763" custLinFactNeighborX="1566" custLinFactNeighborY="-37872">
        <dgm:presLayoutVars>
          <dgm:bulletEnabled val="1"/>
        </dgm:presLayoutVars>
      </dgm:prSet>
      <dgm:spPr/>
      <dgm:t>
        <a:bodyPr/>
        <a:lstStyle/>
        <a:p>
          <a:endParaRPr lang="ru-RU"/>
        </a:p>
      </dgm:t>
    </dgm:pt>
    <dgm:pt modelId="{61FCB96D-DD6E-40FA-A76A-B2591044B6B2}" type="pres">
      <dgm:prSet presAssocID="{BFE9DD7D-048B-4D16-9195-A1B4FD0EDE30}" presName="spacing" presStyleCnt="0"/>
      <dgm:spPr/>
    </dgm:pt>
    <dgm:pt modelId="{8C241C92-A154-4B73-98DC-A65ED6B73B3D}" type="pres">
      <dgm:prSet presAssocID="{51E19533-60A5-4B98-8EF5-1DD17B342127}" presName="composite" presStyleCnt="0"/>
      <dgm:spPr/>
    </dgm:pt>
    <dgm:pt modelId="{1B5E900D-25DF-4234-BDDE-63FC7824BBAD}" type="pres">
      <dgm:prSet presAssocID="{51E19533-60A5-4B98-8EF5-1DD17B342127}" presName="imgShp" presStyleLbl="fgImgPlace1" presStyleIdx="6" presStyleCnt="7" custScaleX="120635" custScaleY="112779" custLinFactNeighborX="13164" custLinFactNeighborY="-48655"/>
      <dgm:spPr>
        <a:blipFill>
          <a:blip xmlns:r="http://schemas.openxmlformats.org/officeDocument/2006/relationships" r:embed="rId7" cstate="print">
            <a:extLst>
              <a:ext uri="{28A0092B-C50C-407E-A947-70E740481C1C}">
                <a14:useLocalDpi xmlns="" xmlns:a14="http://schemas.microsoft.com/office/drawing/2010/main" val="0"/>
              </a:ext>
            </a:extLst>
          </a:blip>
          <a:srcRect/>
          <a:stretch>
            <a:fillRect l="-7000" r="-7000"/>
          </a:stretch>
        </a:blipFill>
        <a:ln>
          <a:solidFill>
            <a:schemeClr val="bg2">
              <a:lumMod val="50000"/>
            </a:schemeClr>
          </a:solidFill>
        </a:ln>
      </dgm:spPr>
      <dgm:t>
        <a:bodyPr/>
        <a:lstStyle/>
        <a:p>
          <a:endParaRPr lang="ru-RU"/>
        </a:p>
      </dgm:t>
    </dgm:pt>
    <dgm:pt modelId="{59E641C4-1640-4789-9B12-C548BE84648E}" type="pres">
      <dgm:prSet presAssocID="{51E19533-60A5-4B98-8EF5-1DD17B342127}" presName="txShp" presStyleLbl="node1" presStyleIdx="6" presStyleCnt="7" custScaleX="102299" custScaleY="173509" custLinFactNeighborX="727" custLinFactNeighborY="-50765">
        <dgm:presLayoutVars>
          <dgm:bulletEnabled val="1"/>
        </dgm:presLayoutVars>
      </dgm:prSet>
      <dgm:spPr/>
      <dgm:t>
        <a:bodyPr/>
        <a:lstStyle/>
        <a:p>
          <a:endParaRPr lang="ru-RU"/>
        </a:p>
      </dgm:t>
    </dgm:pt>
  </dgm:ptLst>
  <dgm:cxnLst>
    <dgm:cxn modelId="{8D3092DA-47C7-4CD8-8A9C-7B72CC52A54E}" srcId="{C086A1B6-826D-4701-910E-0D96CD91192F}" destId="{D537D301-4B4E-4594-A7F4-17CBDCF7D66B}" srcOrd="5" destOrd="0" parTransId="{FF70FEA9-79E0-47B9-B5AD-02373BF28597}" sibTransId="{BFE9DD7D-048B-4D16-9195-A1B4FD0EDE30}"/>
    <dgm:cxn modelId="{2282F57C-BC64-422B-8D6A-7DC6B260A19C}" type="presOf" srcId="{E733C418-E05F-4A3C-AF1F-B41033077C3B}" destId="{27F5F7A2-4D93-4799-9709-54BF0960F29B}" srcOrd="0" destOrd="0" presId="urn:microsoft.com/office/officeart/2005/8/layout/vList3#5"/>
    <dgm:cxn modelId="{4CB4AEA4-7C73-4D1E-A313-BA6A58CF49DA}" type="presOf" srcId="{1D5E28B2-D1F0-459F-A43A-D568A11A6C5E}" destId="{A2E30035-D739-4B11-A1F4-01A4B760E895}" srcOrd="0" destOrd="0" presId="urn:microsoft.com/office/officeart/2005/8/layout/vList3#5"/>
    <dgm:cxn modelId="{E0C6B3FD-85F1-4D53-B1D8-FDD474E4CF7F}" type="presOf" srcId="{5C2670A6-E99F-4728-B377-F55169BCC5C0}" destId="{B021A7B0-0A76-4DFC-AB10-99E9F84B13F0}" srcOrd="0" destOrd="0" presId="urn:microsoft.com/office/officeart/2005/8/layout/vList3#5"/>
    <dgm:cxn modelId="{93BED728-C896-42F1-BBB3-FFDCB0A6E93C}" srcId="{C086A1B6-826D-4701-910E-0D96CD91192F}" destId="{53E2A0FC-5E9F-4A93-87C4-A93CE0530A39}" srcOrd="0" destOrd="0" parTransId="{E35E10E1-18B6-4CFA-A53F-F5D235F9E205}" sibTransId="{683E4434-1C42-4567-B490-2AA9E1612828}"/>
    <dgm:cxn modelId="{E538CD86-FF40-4B54-96CD-929CC5C74228}" srcId="{C086A1B6-826D-4701-910E-0D96CD91192F}" destId="{E733C418-E05F-4A3C-AF1F-B41033077C3B}" srcOrd="1" destOrd="0" parTransId="{1945B75C-A3EF-4464-8E18-951BFB704FD0}" sibTransId="{FB693C2E-79AE-4A40-9747-32EE5B01B192}"/>
    <dgm:cxn modelId="{7993C6FD-DE02-4F67-99DD-C089E76B0381}" srcId="{C086A1B6-826D-4701-910E-0D96CD91192F}" destId="{5C2670A6-E99F-4728-B377-F55169BCC5C0}" srcOrd="4" destOrd="0" parTransId="{02B0EA8F-F87C-4D83-828C-83A3A0EA1FA6}" sibTransId="{4E43B601-FD97-42D0-B40B-9A2F576DAA1E}"/>
    <dgm:cxn modelId="{6709BC8B-0D5F-4AA8-945D-F3A4E63F4368}" type="presOf" srcId="{C086A1B6-826D-4701-910E-0D96CD91192F}" destId="{195D667E-3F29-4D3E-B679-05C54CB0967C}" srcOrd="0" destOrd="0" presId="urn:microsoft.com/office/officeart/2005/8/layout/vList3#5"/>
    <dgm:cxn modelId="{6D1A3021-2B9D-41DA-9BC4-3D8FC3F101CA}" srcId="{C086A1B6-826D-4701-910E-0D96CD91192F}" destId="{648F9F95-5D86-4A2E-BFB4-B9227383FEFD}" srcOrd="3" destOrd="0" parTransId="{681B02C9-8421-4A90-9488-2AA1C2313992}" sibTransId="{7EF2B7BB-E9D4-4AEE-BD9F-805D12DC394F}"/>
    <dgm:cxn modelId="{C32CE255-1CC6-4F69-BE7E-6DF96B276D99}" srcId="{C086A1B6-826D-4701-910E-0D96CD91192F}" destId="{51E19533-60A5-4B98-8EF5-1DD17B342127}" srcOrd="6" destOrd="0" parTransId="{6AFC95B8-6A51-4087-B913-0E5705EA1E05}" sibTransId="{A61EE9E5-6640-4641-914C-852FE1001ACE}"/>
    <dgm:cxn modelId="{6F48533D-9628-4AC8-9119-6C44BC2EF0E8}" type="presOf" srcId="{51E19533-60A5-4B98-8EF5-1DD17B342127}" destId="{59E641C4-1640-4789-9B12-C548BE84648E}" srcOrd="0" destOrd="0" presId="urn:microsoft.com/office/officeart/2005/8/layout/vList3#5"/>
    <dgm:cxn modelId="{D9F60387-4818-4A08-A053-AF6D958AC39E}" type="presOf" srcId="{648F9F95-5D86-4A2E-BFB4-B9227383FEFD}" destId="{EADAAA4E-0D66-41AC-93AD-5650847BD529}" srcOrd="0" destOrd="0" presId="urn:microsoft.com/office/officeart/2005/8/layout/vList3#5"/>
    <dgm:cxn modelId="{49403CBD-70A3-465E-B022-3BFE0530504A}" type="presOf" srcId="{53E2A0FC-5E9F-4A93-87C4-A93CE0530A39}" destId="{D0BEFA0F-85D5-4E27-ADBF-ECF61ED64DCA}" srcOrd="0" destOrd="0" presId="urn:microsoft.com/office/officeart/2005/8/layout/vList3#5"/>
    <dgm:cxn modelId="{97AFD43E-77A4-4F9C-9182-683EF4319257}" srcId="{C086A1B6-826D-4701-910E-0D96CD91192F}" destId="{1D5E28B2-D1F0-459F-A43A-D568A11A6C5E}" srcOrd="2" destOrd="0" parTransId="{AFDE21E2-A826-4B4B-840C-B1D30CAC9FFC}" sibTransId="{3EAB63FE-B5E6-4895-8665-6CA1A848A865}"/>
    <dgm:cxn modelId="{4F942C8D-863B-4A70-8EA8-0A0FF6DC82F5}" type="presOf" srcId="{D537D301-4B4E-4594-A7F4-17CBDCF7D66B}" destId="{F22A6F5A-A595-4EED-A071-D2430B8CD475}" srcOrd="0" destOrd="0" presId="urn:microsoft.com/office/officeart/2005/8/layout/vList3#5"/>
    <dgm:cxn modelId="{94A4E480-F924-47C2-8F53-78979F4A32BF}" type="presParOf" srcId="{195D667E-3F29-4D3E-B679-05C54CB0967C}" destId="{C4FB5C1E-B85E-4A94-B80E-2EBB2FFA6FA0}" srcOrd="0" destOrd="0" presId="urn:microsoft.com/office/officeart/2005/8/layout/vList3#5"/>
    <dgm:cxn modelId="{09602B41-EFE9-4F5D-B527-414BB28116A3}" type="presParOf" srcId="{C4FB5C1E-B85E-4A94-B80E-2EBB2FFA6FA0}" destId="{03AB847F-79BC-41A2-84F6-75234D68B6D4}" srcOrd="0" destOrd="0" presId="urn:microsoft.com/office/officeart/2005/8/layout/vList3#5"/>
    <dgm:cxn modelId="{3911F616-518B-4ED3-B178-024BB5CEBCF7}" type="presParOf" srcId="{C4FB5C1E-B85E-4A94-B80E-2EBB2FFA6FA0}" destId="{D0BEFA0F-85D5-4E27-ADBF-ECF61ED64DCA}" srcOrd="1" destOrd="0" presId="urn:microsoft.com/office/officeart/2005/8/layout/vList3#5"/>
    <dgm:cxn modelId="{5093A546-3BA5-41EF-9078-E45CB4F02987}" type="presParOf" srcId="{195D667E-3F29-4D3E-B679-05C54CB0967C}" destId="{FA445E59-0570-4883-8665-20B63156285E}" srcOrd="1" destOrd="0" presId="urn:microsoft.com/office/officeart/2005/8/layout/vList3#5"/>
    <dgm:cxn modelId="{00EEB16C-460D-4EC4-B4D9-9E64802BA3DE}" type="presParOf" srcId="{195D667E-3F29-4D3E-B679-05C54CB0967C}" destId="{9B7AF8E4-2D3F-4D23-977C-2857C4C34E65}" srcOrd="2" destOrd="0" presId="urn:microsoft.com/office/officeart/2005/8/layout/vList3#5"/>
    <dgm:cxn modelId="{EC61379B-27D5-46DE-BA0B-407F4235A290}" type="presParOf" srcId="{9B7AF8E4-2D3F-4D23-977C-2857C4C34E65}" destId="{EA600EE0-F785-430D-8134-CAE830E154A3}" srcOrd="0" destOrd="0" presId="urn:microsoft.com/office/officeart/2005/8/layout/vList3#5"/>
    <dgm:cxn modelId="{E836BD69-4E1D-4699-9561-C6A528C1C71B}" type="presParOf" srcId="{9B7AF8E4-2D3F-4D23-977C-2857C4C34E65}" destId="{27F5F7A2-4D93-4799-9709-54BF0960F29B}" srcOrd="1" destOrd="0" presId="urn:microsoft.com/office/officeart/2005/8/layout/vList3#5"/>
    <dgm:cxn modelId="{7C04C508-4A9A-4BC8-85E6-AF1E83456294}" type="presParOf" srcId="{195D667E-3F29-4D3E-B679-05C54CB0967C}" destId="{E759FE55-B181-4BA7-8657-25D2C45F1EF1}" srcOrd="3" destOrd="0" presId="urn:microsoft.com/office/officeart/2005/8/layout/vList3#5"/>
    <dgm:cxn modelId="{EB0A49FC-9A8B-417E-B104-5D8F24D05AB3}" type="presParOf" srcId="{195D667E-3F29-4D3E-B679-05C54CB0967C}" destId="{003254EB-40B7-40DB-9068-A18EE8AC5E58}" srcOrd="4" destOrd="0" presId="urn:microsoft.com/office/officeart/2005/8/layout/vList3#5"/>
    <dgm:cxn modelId="{AB53B7B2-9928-4D21-99CB-57AAAFE350F2}" type="presParOf" srcId="{003254EB-40B7-40DB-9068-A18EE8AC5E58}" destId="{7AE047E7-E999-4052-AFEE-07B29098BB57}" srcOrd="0" destOrd="0" presId="urn:microsoft.com/office/officeart/2005/8/layout/vList3#5"/>
    <dgm:cxn modelId="{772F4E5B-B867-4E6A-95E7-B6A5C27A110D}" type="presParOf" srcId="{003254EB-40B7-40DB-9068-A18EE8AC5E58}" destId="{A2E30035-D739-4B11-A1F4-01A4B760E895}" srcOrd="1" destOrd="0" presId="urn:microsoft.com/office/officeart/2005/8/layout/vList3#5"/>
    <dgm:cxn modelId="{1103BF19-4515-4131-AFD4-568A627AA795}" type="presParOf" srcId="{195D667E-3F29-4D3E-B679-05C54CB0967C}" destId="{F409D0E8-DB69-4EA6-8ED3-8A0C331C5CD3}" srcOrd="5" destOrd="0" presId="urn:microsoft.com/office/officeart/2005/8/layout/vList3#5"/>
    <dgm:cxn modelId="{78DFE28D-40D4-44E1-B77F-533FA09A2795}" type="presParOf" srcId="{195D667E-3F29-4D3E-B679-05C54CB0967C}" destId="{9BC8AC81-AA05-44BB-8217-B33E819846B1}" srcOrd="6" destOrd="0" presId="urn:microsoft.com/office/officeart/2005/8/layout/vList3#5"/>
    <dgm:cxn modelId="{1D123288-3651-451C-8A9F-1522D898F906}" type="presParOf" srcId="{9BC8AC81-AA05-44BB-8217-B33E819846B1}" destId="{F4E4A93C-C1CA-4300-9E2D-59258D36764D}" srcOrd="0" destOrd="0" presId="urn:microsoft.com/office/officeart/2005/8/layout/vList3#5"/>
    <dgm:cxn modelId="{A239EFF5-F27E-4104-AAE1-A11F10886A6F}" type="presParOf" srcId="{9BC8AC81-AA05-44BB-8217-B33E819846B1}" destId="{EADAAA4E-0D66-41AC-93AD-5650847BD529}" srcOrd="1" destOrd="0" presId="urn:microsoft.com/office/officeart/2005/8/layout/vList3#5"/>
    <dgm:cxn modelId="{C60DCC15-1A20-4065-A7B8-9AD3429D995B}" type="presParOf" srcId="{195D667E-3F29-4D3E-B679-05C54CB0967C}" destId="{7B2CF486-7AA5-46E8-8824-DD6CC2C86125}" srcOrd="7" destOrd="0" presId="urn:microsoft.com/office/officeart/2005/8/layout/vList3#5"/>
    <dgm:cxn modelId="{18AADD29-8AD0-4741-A4E3-8DB9DAA6363C}" type="presParOf" srcId="{195D667E-3F29-4D3E-B679-05C54CB0967C}" destId="{B933C34A-4897-40B3-A0D5-EBE18C60C13A}" srcOrd="8" destOrd="0" presId="urn:microsoft.com/office/officeart/2005/8/layout/vList3#5"/>
    <dgm:cxn modelId="{20EAADB0-F949-4F53-9CA2-48EDAFA89E80}" type="presParOf" srcId="{B933C34A-4897-40B3-A0D5-EBE18C60C13A}" destId="{DFC4B214-4346-4F86-94FB-0D98843F3FB8}" srcOrd="0" destOrd="0" presId="urn:microsoft.com/office/officeart/2005/8/layout/vList3#5"/>
    <dgm:cxn modelId="{3EF4BB1F-B444-4668-9E58-4C940488582B}" type="presParOf" srcId="{B933C34A-4897-40B3-A0D5-EBE18C60C13A}" destId="{B021A7B0-0A76-4DFC-AB10-99E9F84B13F0}" srcOrd="1" destOrd="0" presId="urn:microsoft.com/office/officeart/2005/8/layout/vList3#5"/>
    <dgm:cxn modelId="{D6649A07-3A84-4300-91CD-FEEC7EDD477F}" type="presParOf" srcId="{195D667E-3F29-4D3E-B679-05C54CB0967C}" destId="{61C7EE73-436F-4C56-9C03-EBBF0AA8D37D}" srcOrd="9" destOrd="0" presId="urn:microsoft.com/office/officeart/2005/8/layout/vList3#5"/>
    <dgm:cxn modelId="{9B75BDAF-FE0E-486A-B6C5-92996CB7CEB4}" type="presParOf" srcId="{195D667E-3F29-4D3E-B679-05C54CB0967C}" destId="{20646682-0632-4711-8AD4-C17DB240E8D2}" srcOrd="10" destOrd="0" presId="urn:microsoft.com/office/officeart/2005/8/layout/vList3#5"/>
    <dgm:cxn modelId="{E7226B53-0EF9-47B6-A4A1-8E4FFC6BF881}" type="presParOf" srcId="{20646682-0632-4711-8AD4-C17DB240E8D2}" destId="{0CB359D6-6C0B-4DA5-A563-896106BEBC76}" srcOrd="0" destOrd="0" presId="urn:microsoft.com/office/officeart/2005/8/layout/vList3#5"/>
    <dgm:cxn modelId="{FD87281D-8187-4988-BA14-34CD6CD9FC33}" type="presParOf" srcId="{20646682-0632-4711-8AD4-C17DB240E8D2}" destId="{F22A6F5A-A595-4EED-A071-D2430B8CD475}" srcOrd="1" destOrd="0" presId="urn:microsoft.com/office/officeart/2005/8/layout/vList3#5"/>
    <dgm:cxn modelId="{F7A3B929-C9B5-468A-ABF9-40AA5FD6CD3B}" type="presParOf" srcId="{195D667E-3F29-4D3E-B679-05C54CB0967C}" destId="{61FCB96D-DD6E-40FA-A76A-B2591044B6B2}" srcOrd="11" destOrd="0" presId="urn:microsoft.com/office/officeart/2005/8/layout/vList3#5"/>
    <dgm:cxn modelId="{4B1920EB-3266-4900-90AD-0875C1286265}" type="presParOf" srcId="{195D667E-3F29-4D3E-B679-05C54CB0967C}" destId="{8C241C92-A154-4B73-98DC-A65ED6B73B3D}" srcOrd="12" destOrd="0" presId="urn:microsoft.com/office/officeart/2005/8/layout/vList3#5"/>
    <dgm:cxn modelId="{A5570860-BEF3-4F9C-8FA1-3453DCF7AC5D}" type="presParOf" srcId="{8C241C92-A154-4B73-98DC-A65ED6B73B3D}" destId="{1B5E900D-25DF-4234-BDDE-63FC7824BBAD}" srcOrd="0" destOrd="0" presId="urn:microsoft.com/office/officeart/2005/8/layout/vList3#5"/>
    <dgm:cxn modelId="{10C25816-2301-4CF5-B0B2-4A5C082D28B0}" type="presParOf" srcId="{8C241C92-A154-4B73-98DC-A65ED6B73B3D}" destId="{59E641C4-1640-4789-9B12-C548BE84648E}" srcOrd="1" destOrd="0" presId="urn:microsoft.com/office/officeart/2005/8/layout/vList3#5"/>
  </dgm:cxnLst>
  <dgm:bg>
    <a:noFill/>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8652FF-822E-4BF0-9264-455C13913306}">
      <dsp:nvSpPr>
        <dsp:cNvPr id="0" name=""/>
        <dsp:cNvSpPr/>
      </dsp:nvSpPr>
      <dsp:spPr>
        <a:xfrm rot="5400000">
          <a:off x="2924583" y="94447"/>
          <a:ext cx="1453035" cy="1264140"/>
        </a:xfrm>
        <a:prstGeom prst="hexagon">
          <a:avLst>
            <a:gd name="adj" fmla="val 25000"/>
            <a:gd name="vf" fmla="val 11547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endParaRPr lang="ru-RU" sz="1050" b="1" kern="1200" dirty="0">
            <a:solidFill>
              <a:schemeClr val="tx1"/>
            </a:solidFill>
          </a:endParaRPr>
        </a:p>
      </dsp:txBody>
      <dsp:txXfrm rot="5400000">
        <a:off x="2924583" y="94447"/>
        <a:ext cx="1453035" cy="1264140"/>
      </dsp:txXfrm>
    </dsp:sp>
    <dsp:sp modelId="{CEAC4974-E1B8-4001-9DAC-416D466611D2}">
      <dsp:nvSpPr>
        <dsp:cNvPr id="0" name=""/>
        <dsp:cNvSpPr/>
      </dsp:nvSpPr>
      <dsp:spPr>
        <a:xfrm>
          <a:off x="7094639" y="293053"/>
          <a:ext cx="1621587" cy="871821"/>
        </a:xfrm>
        <a:prstGeom prst="rect">
          <a:avLst/>
        </a:prstGeom>
        <a:noFill/>
        <a:ln>
          <a:noFill/>
        </a:ln>
        <a:effectLst/>
      </dsp:spPr>
      <dsp:style>
        <a:lnRef idx="0">
          <a:scrgbClr r="0" g="0" b="0"/>
        </a:lnRef>
        <a:fillRef idx="0">
          <a:scrgbClr r="0" g="0" b="0"/>
        </a:fillRef>
        <a:effectRef idx="0">
          <a:scrgbClr r="0" g="0" b="0"/>
        </a:effectRef>
        <a:fontRef idx="minor"/>
      </dsp:style>
    </dsp:sp>
    <dsp:sp modelId="{39A1A935-8E4F-4DDB-81BA-9B48D4D4D33F}">
      <dsp:nvSpPr>
        <dsp:cNvPr id="0" name=""/>
        <dsp:cNvSpPr/>
      </dsp:nvSpPr>
      <dsp:spPr>
        <a:xfrm rot="5400000">
          <a:off x="4359838" y="94447"/>
          <a:ext cx="1453035" cy="1264140"/>
        </a:xfrm>
        <a:prstGeom prst="hexagon">
          <a:avLst>
            <a:gd name="adj" fmla="val 25000"/>
            <a:gd name="vf" fmla="val 11547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4359838" y="94447"/>
        <a:ext cx="1453035" cy="1264140"/>
      </dsp:txXfrm>
    </dsp:sp>
    <dsp:sp modelId="{6A1006A4-64FA-4BFE-ACB3-E35E845E614F}">
      <dsp:nvSpPr>
        <dsp:cNvPr id="0" name=""/>
        <dsp:cNvSpPr/>
      </dsp:nvSpPr>
      <dsp:spPr>
        <a:xfrm rot="5400000">
          <a:off x="6438972" y="1321686"/>
          <a:ext cx="1453035" cy="1264140"/>
        </a:xfrm>
        <a:prstGeom prst="hexagon">
          <a:avLst>
            <a:gd name="adj" fmla="val 25000"/>
            <a:gd name="vf" fmla="val 115470"/>
          </a:avLst>
        </a:prstGeom>
        <a:solidFill>
          <a:srgbClr val="FDF5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endParaRPr lang="ru-RU" sz="1050" b="1" kern="1200" dirty="0">
            <a:solidFill>
              <a:schemeClr val="tx1"/>
            </a:solidFill>
          </a:endParaRPr>
        </a:p>
      </dsp:txBody>
      <dsp:txXfrm rot="5400000">
        <a:off x="6438972" y="1321686"/>
        <a:ext cx="1453035" cy="1264140"/>
      </dsp:txXfrm>
    </dsp:sp>
    <dsp:sp modelId="{F7925292-25A7-4B03-B38B-82B74497C00D}">
      <dsp:nvSpPr>
        <dsp:cNvPr id="0" name=""/>
        <dsp:cNvSpPr/>
      </dsp:nvSpPr>
      <dsp:spPr>
        <a:xfrm>
          <a:off x="3485299" y="1526390"/>
          <a:ext cx="1569278" cy="871821"/>
        </a:xfrm>
        <a:prstGeom prst="rect">
          <a:avLst/>
        </a:prstGeom>
        <a:noFill/>
        <a:ln>
          <a:noFill/>
        </a:ln>
        <a:effectLst/>
      </dsp:spPr>
      <dsp:style>
        <a:lnRef idx="0">
          <a:scrgbClr r="0" g="0" b="0"/>
        </a:lnRef>
        <a:fillRef idx="0">
          <a:scrgbClr r="0" g="0" b="0"/>
        </a:fillRef>
        <a:effectRef idx="0">
          <a:scrgbClr r="0" g="0" b="0"/>
        </a:effectRef>
        <a:fontRef idx="minor"/>
      </dsp:style>
    </dsp:sp>
    <dsp:sp modelId="{4CA697DE-3F80-4DB5-81FB-B66D02568C75}">
      <dsp:nvSpPr>
        <dsp:cNvPr id="0" name=""/>
        <dsp:cNvSpPr/>
      </dsp:nvSpPr>
      <dsp:spPr>
        <a:xfrm rot="5400000">
          <a:off x="2911842" y="2565179"/>
          <a:ext cx="1453035" cy="1264140"/>
        </a:xfrm>
        <a:prstGeom prst="hexagon">
          <a:avLst>
            <a:gd name="adj" fmla="val 25000"/>
            <a:gd name="vf" fmla="val 11547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2911842" y="2565179"/>
        <a:ext cx="1453035" cy="1264140"/>
      </dsp:txXfrm>
    </dsp:sp>
    <dsp:sp modelId="{F5CDFF08-5FFB-410E-AB6F-1BE7C690AF6A}">
      <dsp:nvSpPr>
        <dsp:cNvPr id="0" name=""/>
        <dsp:cNvSpPr/>
      </dsp:nvSpPr>
      <dsp:spPr>
        <a:xfrm rot="5400000">
          <a:off x="4364262" y="2563567"/>
          <a:ext cx="1453035" cy="1264140"/>
        </a:xfrm>
        <a:prstGeom prst="hexagon">
          <a:avLst>
            <a:gd name="adj" fmla="val 25000"/>
            <a:gd name="vf" fmla="val 11547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ru-RU" sz="1050" b="1" kern="1200" dirty="0" smtClean="0">
              <a:solidFill>
                <a:schemeClr val="tx1"/>
              </a:solidFill>
            </a:rPr>
            <a:t>Бюджеты городских округов</a:t>
          </a:r>
          <a:endParaRPr lang="ru-RU" sz="1050" b="1" kern="1200" dirty="0">
            <a:solidFill>
              <a:schemeClr val="tx1"/>
            </a:solidFill>
          </a:endParaRPr>
        </a:p>
      </dsp:txBody>
      <dsp:txXfrm rot="5400000">
        <a:off x="4364262" y="2563567"/>
        <a:ext cx="1453035" cy="1264140"/>
      </dsp:txXfrm>
    </dsp:sp>
    <dsp:sp modelId="{FBF36198-A96E-485E-9C3E-EDEFA326A8B9}">
      <dsp:nvSpPr>
        <dsp:cNvPr id="0" name=""/>
        <dsp:cNvSpPr/>
      </dsp:nvSpPr>
      <dsp:spPr>
        <a:xfrm>
          <a:off x="7094639" y="2759726"/>
          <a:ext cx="1621587" cy="871821"/>
        </a:xfrm>
        <a:prstGeom prst="rect">
          <a:avLst/>
        </a:prstGeom>
        <a:noFill/>
        <a:ln>
          <a:noFill/>
        </a:ln>
        <a:effectLst/>
      </dsp:spPr>
      <dsp:style>
        <a:lnRef idx="0">
          <a:scrgbClr r="0" g="0" b="0"/>
        </a:lnRef>
        <a:fillRef idx="0">
          <a:scrgbClr r="0" g="0" b="0"/>
        </a:fillRef>
        <a:effectRef idx="0">
          <a:scrgbClr r="0" g="0" b="0"/>
        </a:effectRef>
        <a:fontRef idx="minor"/>
      </dsp:style>
    </dsp:sp>
    <dsp:sp modelId="{8337169B-180E-456D-9A36-373832D96C16}">
      <dsp:nvSpPr>
        <dsp:cNvPr id="0" name=""/>
        <dsp:cNvSpPr/>
      </dsp:nvSpPr>
      <dsp:spPr>
        <a:xfrm rot="5400000">
          <a:off x="5740229" y="2563567"/>
          <a:ext cx="1453035" cy="1264140"/>
        </a:xfrm>
        <a:prstGeom prst="hexagon">
          <a:avLst>
            <a:gd name="adj" fmla="val 25000"/>
            <a:gd name="vf" fmla="val 11547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5740229" y="2563567"/>
        <a:ext cx="1453035" cy="1264140"/>
      </dsp:txXfrm>
    </dsp:sp>
    <dsp:sp modelId="{49D356EF-7243-4060-8C2B-EBC7E509ADD3}">
      <dsp:nvSpPr>
        <dsp:cNvPr id="0" name=""/>
        <dsp:cNvSpPr/>
      </dsp:nvSpPr>
      <dsp:spPr>
        <a:xfrm rot="5400000">
          <a:off x="3659948" y="1324650"/>
          <a:ext cx="1453035" cy="1264140"/>
        </a:xfrm>
        <a:prstGeom prst="hexagon">
          <a:avLst>
            <a:gd name="adj" fmla="val 25000"/>
            <a:gd name="vf" fmla="val 115470"/>
          </a:avLst>
        </a:prstGeom>
        <a:solidFill>
          <a:srgbClr val="FDF5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ru-RU" sz="1050" b="1" kern="1200" dirty="0" smtClean="0">
              <a:solidFill>
                <a:schemeClr val="tx1"/>
              </a:solidFill>
            </a:rPr>
            <a:t>Бюджеты субъектов РФ</a:t>
          </a:r>
          <a:endParaRPr lang="ru-RU" sz="1050" b="1" kern="1200" dirty="0">
            <a:solidFill>
              <a:schemeClr val="tx1"/>
            </a:solidFill>
          </a:endParaRPr>
        </a:p>
      </dsp:txBody>
      <dsp:txXfrm rot="5400000">
        <a:off x="3659948" y="1324650"/>
        <a:ext cx="1453035" cy="1264140"/>
      </dsp:txXfrm>
    </dsp:sp>
    <dsp:sp modelId="{AAF63184-6EA5-4416-B3DD-57FBFC0197F5}">
      <dsp:nvSpPr>
        <dsp:cNvPr id="0" name=""/>
        <dsp:cNvSpPr/>
      </dsp:nvSpPr>
      <dsp:spPr>
        <a:xfrm>
          <a:off x="3485299" y="3993063"/>
          <a:ext cx="1569278" cy="871821"/>
        </a:xfrm>
        <a:prstGeom prst="rect">
          <a:avLst/>
        </a:prstGeom>
        <a:noFill/>
        <a:ln>
          <a:noFill/>
        </a:ln>
        <a:effectLst/>
      </dsp:spPr>
      <dsp:style>
        <a:lnRef idx="0">
          <a:scrgbClr r="0" g="0" b="0"/>
        </a:lnRef>
        <a:fillRef idx="0">
          <a:scrgbClr r="0" g="0" b="0"/>
        </a:fillRef>
        <a:effectRef idx="0">
          <a:scrgbClr r="0" g="0" b="0"/>
        </a:effectRef>
        <a:fontRef idx="minor"/>
      </dsp:style>
    </dsp:sp>
    <dsp:sp modelId="{CA64E890-67F7-4554-823F-AB3A1D49FE44}">
      <dsp:nvSpPr>
        <dsp:cNvPr id="0" name=""/>
        <dsp:cNvSpPr/>
      </dsp:nvSpPr>
      <dsp:spPr>
        <a:xfrm rot="5400000">
          <a:off x="5029998" y="1345124"/>
          <a:ext cx="1453035" cy="1264140"/>
        </a:xfrm>
        <a:prstGeom prst="hexagon">
          <a:avLst>
            <a:gd name="adj" fmla="val 25000"/>
            <a:gd name="vf" fmla="val 115470"/>
          </a:avLst>
        </a:prstGeom>
        <a:solidFill>
          <a:srgbClr val="FDF5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5029998" y="1345124"/>
        <a:ext cx="1453035" cy="1264140"/>
      </dsp:txXfrm>
    </dsp:sp>
    <dsp:sp modelId="{6115FC19-E7FC-4588-B22F-B9408DE1EE3A}">
      <dsp:nvSpPr>
        <dsp:cNvPr id="0" name=""/>
        <dsp:cNvSpPr/>
      </dsp:nvSpPr>
      <dsp:spPr>
        <a:xfrm rot="5400000">
          <a:off x="5069324" y="3797920"/>
          <a:ext cx="1453035" cy="1264140"/>
        </a:xfrm>
        <a:prstGeom prst="hexagon">
          <a:avLst>
            <a:gd name="adj" fmla="val 25000"/>
            <a:gd name="vf" fmla="val 11547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ru-RU" sz="1050" b="1" kern="1200" dirty="0" smtClean="0">
              <a:solidFill>
                <a:schemeClr val="tx1"/>
              </a:solidFill>
            </a:rPr>
            <a:t>Бюджеты городских и сельских поселений</a:t>
          </a:r>
          <a:endParaRPr lang="ru-RU" sz="1050" b="1" kern="1200" dirty="0">
            <a:solidFill>
              <a:schemeClr val="tx1"/>
            </a:solidFill>
          </a:endParaRPr>
        </a:p>
      </dsp:txBody>
      <dsp:txXfrm rot="5400000">
        <a:off x="5069324" y="3797920"/>
        <a:ext cx="1453035" cy="1264140"/>
      </dsp:txXfrm>
    </dsp:sp>
    <dsp:sp modelId="{87B061FF-FBB7-43D7-89F0-3B5ECEEF47FD}">
      <dsp:nvSpPr>
        <dsp:cNvPr id="0" name=""/>
        <dsp:cNvSpPr/>
      </dsp:nvSpPr>
      <dsp:spPr>
        <a:xfrm>
          <a:off x="7094639" y="5226400"/>
          <a:ext cx="1621587" cy="871821"/>
        </a:xfrm>
        <a:prstGeom prst="rect">
          <a:avLst/>
        </a:prstGeom>
        <a:noFill/>
        <a:ln>
          <a:noFill/>
        </a:ln>
        <a:effectLst/>
      </dsp:spPr>
      <dsp:style>
        <a:lnRef idx="0">
          <a:scrgbClr r="0" g="0" b="0"/>
        </a:lnRef>
        <a:fillRef idx="0">
          <a:scrgbClr r="0" g="0" b="0"/>
        </a:fillRef>
        <a:effectRef idx="0">
          <a:scrgbClr r="0" g="0" b="0"/>
        </a:effectRef>
        <a:fontRef idx="minor"/>
      </dsp:style>
    </dsp:sp>
    <dsp:sp modelId="{C709B7BB-4112-4C7C-96A2-E689DFD2B964}">
      <dsp:nvSpPr>
        <dsp:cNvPr id="0" name=""/>
        <dsp:cNvSpPr/>
      </dsp:nvSpPr>
      <dsp:spPr>
        <a:xfrm rot="5400000">
          <a:off x="6440917" y="3805999"/>
          <a:ext cx="1453035" cy="1264140"/>
        </a:xfrm>
        <a:prstGeom prst="hexagon">
          <a:avLst>
            <a:gd name="adj" fmla="val 25000"/>
            <a:gd name="vf" fmla="val 11547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6440917" y="3805999"/>
        <a:ext cx="1453035" cy="12641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9639DC-B690-483E-863E-33D12773B122}">
      <dsp:nvSpPr>
        <dsp:cNvPr id="0" name=""/>
        <dsp:cNvSpPr/>
      </dsp:nvSpPr>
      <dsp:spPr>
        <a:xfrm>
          <a:off x="0" y="1308094"/>
          <a:ext cx="10972800" cy="2282445"/>
        </a:xfrm>
        <a:prstGeom prst="rect">
          <a:avLst/>
        </a:prstGeom>
        <a:solidFill>
          <a:srgbClr val="E8FAFE">
            <a:alpha val="89804"/>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1611" tIns="374904" rIns="851611" bIns="85344"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t>прогнозируемый в очередном финансовом году и плановом периоде общий объем налоговых и неналоговых доходов районного бюджета;</a:t>
          </a:r>
          <a:endParaRPr lang="ru-RU" sz="1200" kern="1200" dirty="0"/>
        </a:p>
        <a:p>
          <a:pPr marL="114300" lvl="1" indent="-114300" algn="l" defTabSz="533400">
            <a:lnSpc>
              <a:spcPct val="90000"/>
            </a:lnSpc>
            <a:spcBef>
              <a:spcPct val="0"/>
            </a:spcBef>
            <a:spcAft>
              <a:spcPct val="15000"/>
            </a:spcAft>
            <a:buChar char="••"/>
          </a:pPr>
          <a:r>
            <a:rPr lang="ru-RU" sz="1200" kern="1200" dirty="0" smtClean="0"/>
            <a:t>приложение к решению о районном бюджете, устанавливающее прогнозируемые объемы налоговых и неналоговых доходов районного бюджета на очередной финансовый год и плановый период по кодам видов и подвидов доходов;</a:t>
          </a:r>
          <a:endParaRPr lang="ru-RU" sz="1200" kern="1200" dirty="0"/>
        </a:p>
        <a:p>
          <a:pPr marL="114300" lvl="1" indent="-114300" algn="l" defTabSz="533400">
            <a:lnSpc>
              <a:spcPct val="90000"/>
            </a:lnSpc>
            <a:spcBef>
              <a:spcPct val="0"/>
            </a:spcBef>
            <a:spcAft>
              <a:spcPct val="15000"/>
            </a:spcAft>
            <a:buChar char="••"/>
          </a:pPr>
          <a:r>
            <a:rPr lang="ru-RU" sz="1200" kern="1200" dirty="0" smtClean="0"/>
            <a:t>общий объем дотаций на выравнивание бюджетной обеспеченности поселений в очередном финансовом году и плановом периоде;</a:t>
          </a:r>
          <a:endParaRPr lang="ru-RU" sz="1200" kern="1200" dirty="0"/>
        </a:p>
        <a:p>
          <a:pPr marL="114300" lvl="1" indent="-114300" algn="l" defTabSz="533400">
            <a:lnSpc>
              <a:spcPct val="90000"/>
            </a:lnSpc>
            <a:spcBef>
              <a:spcPct val="0"/>
            </a:spcBef>
            <a:spcAft>
              <a:spcPct val="15000"/>
            </a:spcAft>
            <a:buChar char="••"/>
          </a:pPr>
          <a:r>
            <a:rPr lang="ru-RU" sz="1200" kern="1200" dirty="0" smtClean="0"/>
            <a:t>приложение к решению о районном бюджете, устанавливающее распределение дотаций на выравнивание бюджетной обеспеченности поселений в очередном финансовом году и плановом периоде;</a:t>
          </a:r>
          <a:endParaRPr lang="ru-RU" sz="1200" kern="1200" dirty="0"/>
        </a:p>
        <a:p>
          <a:pPr marL="114300" lvl="1" indent="-114300" algn="l" defTabSz="533400">
            <a:lnSpc>
              <a:spcPct val="90000"/>
            </a:lnSpc>
            <a:spcBef>
              <a:spcPct val="0"/>
            </a:spcBef>
            <a:spcAft>
              <a:spcPct val="15000"/>
            </a:spcAft>
            <a:buChar char="••"/>
          </a:pPr>
          <a:r>
            <a:rPr lang="ru-RU" sz="1200" kern="1200" dirty="0" smtClean="0"/>
            <a:t>критерий выравнивания расчетной бюджетной обеспеченности поселений на очередной финансовый год и каждый год планового периода;</a:t>
          </a:r>
          <a:endParaRPr lang="ru-RU" sz="1200" kern="1200" dirty="0"/>
        </a:p>
        <a:p>
          <a:pPr marL="114300" lvl="1" indent="-114300" algn="l" defTabSz="533400">
            <a:lnSpc>
              <a:spcPct val="90000"/>
            </a:lnSpc>
            <a:spcBef>
              <a:spcPct val="0"/>
            </a:spcBef>
            <a:spcAft>
              <a:spcPct val="15000"/>
            </a:spcAft>
            <a:buChar char="••"/>
          </a:pPr>
          <a:r>
            <a:rPr lang="ru-RU" sz="1200" kern="1200" dirty="0" smtClean="0"/>
            <a:t>приложение к решению о районном бюджете, устанавливающее нормативы распределения доходов между районным бюджетом и бюджетами поселений Тамбовского района на очередной финансовый год и плановый период, в случае, если они не установлены.</a:t>
          </a:r>
          <a:endParaRPr lang="ru-RU" sz="1200" kern="1200" dirty="0"/>
        </a:p>
      </dsp:txBody>
      <dsp:txXfrm>
        <a:off x="0" y="1308094"/>
        <a:ext cx="10972800" cy="2282445"/>
      </dsp:txXfrm>
    </dsp:sp>
    <dsp:sp modelId="{76617A07-5A16-4C3C-8DBB-08C37BB6F531}">
      <dsp:nvSpPr>
        <dsp:cNvPr id="0" name=""/>
        <dsp:cNvSpPr/>
      </dsp:nvSpPr>
      <dsp:spPr>
        <a:xfrm>
          <a:off x="253888" y="303809"/>
          <a:ext cx="7207812" cy="1418766"/>
        </a:xfrm>
        <a:prstGeom prst="roundRect">
          <a:avLst/>
        </a:prstGeom>
        <a:gradFill rotWithShape="0">
          <a:gsLst>
            <a:gs pos="0">
              <a:srgbClr val="FFE5FF"/>
            </a:gs>
            <a:gs pos="35000">
              <a:srgbClr val="CFF5FD"/>
            </a:gs>
            <a:gs pos="100000">
              <a:srgbClr val="CDFFE6"/>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0322" tIns="0" rIns="290322" bIns="0" numCol="1" spcCol="1270" anchor="ctr" anchorCtr="0">
          <a:noAutofit/>
        </a:bodyPr>
        <a:lstStyle/>
        <a:p>
          <a:pPr lvl="0" algn="l" defTabSz="622300">
            <a:lnSpc>
              <a:spcPct val="90000"/>
            </a:lnSpc>
            <a:spcBef>
              <a:spcPct val="0"/>
            </a:spcBef>
            <a:spcAft>
              <a:spcPct val="35000"/>
            </a:spcAft>
          </a:pPr>
          <a:r>
            <a:rPr lang="ru-RU" sz="1400" b="1" kern="1200" dirty="0" smtClean="0"/>
            <a:t>Предмет рассмотрения проекта решения о районном бюджете в первом чтении:</a:t>
          </a:r>
          <a:endParaRPr lang="en-US" sz="1400" b="1" kern="1200" dirty="0" smtClean="0"/>
        </a:p>
      </dsp:txBody>
      <dsp:txXfrm>
        <a:off x="253888" y="303809"/>
        <a:ext cx="7207812" cy="1418766"/>
      </dsp:txXfrm>
    </dsp:sp>
    <dsp:sp modelId="{6B5F460D-7A8B-4F13-AF8C-11D6249D381F}">
      <dsp:nvSpPr>
        <dsp:cNvPr id="0" name=""/>
        <dsp:cNvSpPr/>
      </dsp:nvSpPr>
      <dsp:spPr>
        <a:xfrm>
          <a:off x="0" y="3954547"/>
          <a:ext cx="10972800" cy="2314368"/>
        </a:xfrm>
        <a:prstGeom prst="rect">
          <a:avLst/>
        </a:prstGeom>
        <a:solidFill>
          <a:srgbClr val="E8FAFE">
            <a:alpha val="9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1611" tIns="374904" rIns="851611" bIns="85344"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t>перечень главных администраторов доходов районного бюджета</a:t>
          </a:r>
          <a:endParaRPr lang="ru-RU" sz="500" kern="1200" dirty="0"/>
        </a:p>
        <a:p>
          <a:pPr marL="114300" lvl="1" indent="-114300" algn="l" defTabSz="533400">
            <a:lnSpc>
              <a:spcPct val="90000"/>
            </a:lnSpc>
            <a:spcBef>
              <a:spcPct val="0"/>
            </a:spcBef>
            <a:spcAft>
              <a:spcPct val="15000"/>
            </a:spcAft>
            <a:buChar char="••"/>
          </a:pPr>
          <a:r>
            <a:rPr lang="ru-RU" sz="1200" kern="1200" dirty="0" smtClean="0"/>
            <a:t>перечень главных администраторов источников финансирования дефицита районного бюджета;</a:t>
          </a:r>
          <a:endParaRPr lang="ru-RU" sz="1200" kern="1200" dirty="0"/>
        </a:p>
        <a:p>
          <a:pPr marL="114300" lvl="1" indent="-114300" algn="l" defTabSz="533400">
            <a:lnSpc>
              <a:spcPct val="90000"/>
            </a:lnSpc>
            <a:spcBef>
              <a:spcPct val="0"/>
            </a:spcBef>
            <a:spcAft>
              <a:spcPct val="15000"/>
            </a:spcAft>
            <a:buChar char="••"/>
          </a:pPr>
          <a:r>
            <a:rPr lang="ru-RU" sz="1200" kern="1200" dirty="0" smtClean="0"/>
            <a:t>распределение бюджетных ассигнований по целевым статьям (муниципальным программам и </a:t>
          </a:r>
          <a:r>
            <a:rPr lang="ru-RU" sz="1200" kern="1200" dirty="0" err="1" smtClean="0"/>
            <a:t>непрограммным</a:t>
          </a:r>
          <a:r>
            <a:rPr lang="ru-RU" sz="1200" kern="1200" dirty="0" smtClean="0"/>
            <a:t> направлениям деятельности),группам видов расходов классификации расходов районного бюджета на очередной финансовый год и плановый период;</a:t>
          </a:r>
          <a:endParaRPr lang="ru-RU" sz="1200" kern="1200" dirty="0"/>
        </a:p>
        <a:p>
          <a:pPr marL="114300" lvl="1" indent="-114300" algn="l" defTabSz="533400">
            <a:lnSpc>
              <a:spcPct val="90000"/>
            </a:lnSpc>
            <a:spcBef>
              <a:spcPct val="0"/>
            </a:spcBef>
            <a:spcAft>
              <a:spcPct val="15000"/>
            </a:spcAft>
            <a:buChar char="••"/>
          </a:pPr>
          <a:r>
            <a:rPr lang="ru-RU" sz="1200" kern="1200" dirty="0" smtClean="0"/>
            <a:t>ведомственная структура расходов районного бюджета на очередной финансовый год и плановый период;</a:t>
          </a:r>
          <a:endParaRPr lang="ru-RU" sz="1200" kern="1200" dirty="0"/>
        </a:p>
        <a:p>
          <a:pPr marL="114300" lvl="1" indent="-114300" algn="l" defTabSz="533400">
            <a:lnSpc>
              <a:spcPct val="90000"/>
            </a:lnSpc>
            <a:spcBef>
              <a:spcPct val="0"/>
            </a:spcBef>
            <a:spcAft>
              <a:spcPct val="15000"/>
            </a:spcAft>
            <a:buChar char="••"/>
          </a:pPr>
          <a:r>
            <a:rPr lang="ru-RU" sz="1200" kern="1200" dirty="0" smtClean="0"/>
            <a:t>распределение между местными бюджетами межбюджетных трансфертов;</a:t>
          </a:r>
          <a:endParaRPr lang="ru-RU" sz="1200" kern="1200" dirty="0"/>
        </a:p>
        <a:p>
          <a:pPr marL="114300" lvl="1" indent="-114300" algn="l" defTabSz="533400">
            <a:lnSpc>
              <a:spcPct val="90000"/>
            </a:lnSpc>
            <a:spcBef>
              <a:spcPct val="0"/>
            </a:spcBef>
            <a:spcAft>
              <a:spcPct val="15000"/>
            </a:spcAft>
            <a:buChar char="••"/>
          </a:pPr>
          <a:r>
            <a:rPr lang="ru-RU" sz="1200" kern="1200" dirty="0" smtClean="0"/>
            <a:t>программу муниципальных заимствований Тамбовского района;</a:t>
          </a:r>
          <a:endParaRPr lang="ru-RU" sz="1200" kern="1200" dirty="0"/>
        </a:p>
        <a:p>
          <a:pPr marL="114300" lvl="1" indent="-114300" algn="l" defTabSz="533400">
            <a:lnSpc>
              <a:spcPct val="90000"/>
            </a:lnSpc>
            <a:spcBef>
              <a:spcPct val="0"/>
            </a:spcBef>
            <a:spcAft>
              <a:spcPct val="15000"/>
            </a:spcAft>
            <a:buChar char="••"/>
          </a:pPr>
          <a:r>
            <a:rPr lang="ru-RU" sz="1200" kern="1200" dirty="0" smtClean="0"/>
            <a:t>программу муниципальных гарантий Тамбовского района;</a:t>
          </a:r>
          <a:endParaRPr lang="ru-RU" sz="1200" kern="1200" dirty="0"/>
        </a:p>
        <a:p>
          <a:pPr marL="114300" lvl="1" indent="-114300" algn="l" defTabSz="533400">
            <a:lnSpc>
              <a:spcPct val="90000"/>
            </a:lnSpc>
            <a:spcBef>
              <a:spcPct val="0"/>
            </a:spcBef>
            <a:spcAft>
              <a:spcPct val="15000"/>
            </a:spcAft>
            <a:buChar char="••"/>
          </a:pPr>
          <a:r>
            <a:rPr lang="ru-RU" sz="1200" kern="1200" dirty="0" smtClean="0"/>
            <a:t>источники финансирования дефицита бюджета.</a:t>
          </a:r>
          <a:endParaRPr lang="ru-RU" sz="1200" kern="1200" dirty="0"/>
        </a:p>
      </dsp:txBody>
      <dsp:txXfrm>
        <a:off x="0" y="3954547"/>
        <a:ext cx="10972800" cy="2314368"/>
      </dsp:txXfrm>
    </dsp:sp>
    <dsp:sp modelId="{8B7E7848-6044-471A-BC58-8445AFF47CD0}">
      <dsp:nvSpPr>
        <dsp:cNvPr id="0" name=""/>
        <dsp:cNvSpPr/>
      </dsp:nvSpPr>
      <dsp:spPr>
        <a:xfrm>
          <a:off x="183701" y="3539790"/>
          <a:ext cx="7680960" cy="728600"/>
        </a:xfrm>
        <a:prstGeom prst="roundRect">
          <a:avLst/>
        </a:prstGeom>
        <a:gradFill rotWithShape="0">
          <a:gsLst>
            <a:gs pos="0">
              <a:srgbClr val="FFE5FF"/>
            </a:gs>
            <a:gs pos="35000">
              <a:srgbClr val="CFF5FD"/>
            </a:gs>
            <a:gs pos="100000">
              <a:srgbClr val="CDFFE6"/>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0322" tIns="0" rIns="290322" bIns="0" numCol="1" spcCol="1270" anchor="ctr" anchorCtr="0">
          <a:noAutofit/>
        </a:bodyPr>
        <a:lstStyle/>
        <a:p>
          <a:pPr lvl="0" algn="l" defTabSz="622300">
            <a:lnSpc>
              <a:spcPct val="90000"/>
            </a:lnSpc>
            <a:spcBef>
              <a:spcPct val="0"/>
            </a:spcBef>
            <a:spcAft>
              <a:spcPct val="35000"/>
            </a:spcAft>
          </a:pPr>
          <a:r>
            <a:rPr lang="ru-RU" sz="1400" b="1" kern="1200" dirty="0" smtClean="0"/>
            <a:t>Предмет рассмотрения проекта решения о районном бюджете во втором чтении </a:t>
          </a:r>
          <a:r>
            <a:rPr lang="ru-RU" sz="1400" b="0" kern="1200" dirty="0" smtClean="0"/>
            <a:t>-</a:t>
          </a:r>
          <a:r>
            <a:rPr lang="ru-RU" sz="1400" b="1" kern="1200" dirty="0" smtClean="0"/>
            <a:t> </a:t>
          </a:r>
          <a:r>
            <a:rPr lang="ru-RU" sz="1200" kern="1200" dirty="0" smtClean="0"/>
            <a:t>текстовые статьи проекта закона, а также приложения к нему, устанавливающие:</a:t>
          </a:r>
          <a:endParaRPr lang="ru-RU" sz="1200" kern="1200" dirty="0"/>
        </a:p>
      </dsp:txBody>
      <dsp:txXfrm>
        <a:off x="183701" y="3539790"/>
        <a:ext cx="7680960" cy="7286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9F8D92-3E57-4F5E-A093-5AE55E4C85A6}">
      <dsp:nvSpPr>
        <dsp:cNvPr id="0" name=""/>
        <dsp:cNvSpPr/>
      </dsp:nvSpPr>
      <dsp:spPr>
        <a:xfrm>
          <a:off x="0" y="756834"/>
          <a:ext cx="10534116" cy="3024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7564" tIns="249936" rIns="817564" bIns="85344" numCol="1" spcCol="1270" anchor="t" anchorCtr="0">
          <a:noAutofit/>
        </a:bodyPr>
        <a:lstStyle/>
        <a:p>
          <a:pPr marL="114300" lvl="1" indent="-114300" algn="l" defTabSz="533400">
            <a:lnSpc>
              <a:spcPct val="90000"/>
            </a:lnSpc>
            <a:spcBef>
              <a:spcPct val="0"/>
            </a:spcBef>
            <a:spcAft>
              <a:spcPct val="15000"/>
            </a:spcAft>
            <a:buChar char="••"/>
          </a:pPr>
          <a:endParaRPr lang="ru-RU" sz="1200" kern="1200" dirty="0">
            <a:solidFill>
              <a:schemeClr val="accent4">
                <a:lumMod val="50000"/>
              </a:schemeClr>
            </a:solidFill>
          </a:endParaRPr>
        </a:p>
      </dsp:txBody>
      <dsp:txXfrm>
        <a:off x="0" y="756834"/>
        <a:ext cx="10534116" cy="302400"/>
      </dsp:txXfrm>
    </dsp:sp>
    <dsp:sp modelId="{83A8DEED-3CA3-4BCD-BD9C-B509C4FB1C78}">
      <dsp:nvSpPr>
        <dsp:cNvPr id="0" name=""/>
        <dsp:cNvSpPr/>
      </dsp:nvSpPr>
      <dsp:spPr>
        <a:xfrm>
          <a:off x="501327" y="32633"/>
          <a:ext cx="10032788" cy="918937"/>
        </a:xfrm>
        <a:prstGeom prst="roundRect">
          <a:avLst/>
        </a:prstGeom>
        <a:gradFill rotWithShape="0">
          <a:gsLst>
            <a:gs pos="0">
              <a:schemeClr val="accent3">
                <a:hueOff val="0"/>
                <a:satOff val="0"/>
                <a:lumOff val="0"/>
                <a:lumMod val="110000"/>
                <a:satMod val="105000"/>
                <a:tint val="67000"/>
                <a:alpha val="93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533400">
            <a:lnSpc>
              <a:spcPct val="90000"/>
            </a:lnSpc>
            <a:spcBef>
              <a:spcPct val="0"/>
            </a:spcBef>
            <a:spcAft>
              <a:spcPct val="35000"/>
            </a:spcAft>
          </a:pPr>
          <a:r>
            <a:rPr lang="ru-RU" sz="1200" b="1" kern="1200" dirty="0" smtClean="0"/>
            <a:t>Реализация эффективной бюджетной политики, направленной на долгосрочную устойчивость и сбалансированность бюджета Тамбовского района, совершенствование нормативно-правового регулирования бюджетного процесса Тамбовского района</a:t>
          </a:r>
          <a:endParaRPr lang="ru-RU" sz="1200" b="1" i="0" kern="1200" dirty="0">
            <a:effectLst/>
            <a:latin typeface="+mn-lt"/>
          </a:endParaRPr>
        </a:p>
      </dsp:txBody>
      <dsp:txXfrm>
        <a:off x="501327" y="32633"/>
        <a:ext cx="10032788" cy="918937"/>
      </dsp:txXfrm>
    </dsp:sp>
    <dsp:sp modelId="{54E37189-AFEE-4CB3-A694-4A90D08FD780}">
      <dsp:nvSpPr>
        <dsp:cNvPr id="0" name=""/>
        <dsp:cNvSpPr/>
      </dsp:nvSpPr>
      <dsp:spPr>
        <a:xfrm>
          <a:off x="0" y="1757727"/>
          <a:ext cx="10534116" cy="302400"/>
        </a:xfrm>
        <a:prstGeom prst="rect">
          <a:avLst/>
        </a:prstGeom>
        <a:solidFill>
          <a:schemeClr val="lt1">
            <a:alpha val="90000"/>
            <a:hueOff val="0"/>
            <a:satOff val="0"/>
            <a:lumOff val="0"/>
            <a:alphaOff val="0"/>
          </a:schemeClr>
        </a:solidFill>
        <a:ln w="6350" cap="flat" cmpd="sng" algn="ctr">
          <a:solidFill>
            <a:schemeClr val="accent3">
              <a:hueOff val="677650"/>
              <a:satOff val="25000"/>
              <a:lumOff val="-3676"/>
              <a:alphaOff val="0"/>
            </a:schemeClr>
          </a:solidFill>
          <a:prstDash val="solid"/>
          <a:miter lim="800000"/>
        </a:ln>
        <a:effectLst/>
      </dsp:spPr>
      <dsp:style>
        <a:lnRef idx="1">
          <a:scrgbClr r="0" g="0" b="0"/>
        </a:lnRef>
        <a:fillRef idx="1">
          <a:scrgbClr r="0" g="0" b="0"/>
        </a:fillRef>
        <a:effectRef idx="0">
          <a:scrgbClr r="0" g="0" b="0"/>
        </a:effectRef>
        <a:fontRef idx="minor"/>
      </dsp:style>
    </dsp:sp>
    <dsp:sp modelId="{A6F486F1-7CED-4199-93F1-7BF438544657}">
      <dsp:nvSpPr>
        <dsp:cNvPr id="0" name=""/>
        <dsp:cNvSpPr/>
      </dsp:nvSpPr>
      <dsp:spPr>
        <a:xfrm>
          <a:off x="458808" y="1118501"/>
          <a:ext cx="10051383" cy="810001"/>
        </a:xfrm>
        <a:prstGeom prst="roundRect">
          <a:avLst/>
        </a:prstGeom>
        <a:gradFill rotWithShape="0">
          <a:gsLst>
            <a:gs pos="0">
              <a:schemeClr val="accent3">
                <a:hueOff val="387228"/>
                <a:satOff val="14286"/>
                <a:lumOff val="-2101"/>
                <a:lumMod val="110000"/>
                <a:satMod val="105000"/>
                <a:tint val="67000"/>
                <a:alpha val="93000"/>
              </a:schemeClr>
            </a:gs>
            <a:gs pos="50000">
              <a:schemeClr val="accent3">
                <a:hueOff val="387228"/>
                <a:satOff val="14286"/>
                <a:lumOff val="-2101"/>
                <a:alphaOff val="0"/>
                <a:lumMod val="105000"/>
                <a:satMod val="103000"/>
                <a:tint val="73000"/>
              </a:schemeClr>
            </a:gs>
            <a:gs pos="100000">
              <a:schemeClr val="accent3">
                <a:hueOff val="387228"/>
                <a:satOff val="14286"/>
                <a:lumOff val="-210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533400">
            <a:lnSpc>
              <a:spcPct val="90000"/>
            </a:lnSpc>
            <a:spcBef>
              <a:spcPct val="0"/>
            </a:spcBef>
            <a:spcAft>
              <a:spcPct val="35000"/>
            </a:spcAft>
          </a:pPr>
          <a:r>
            <a:rPr lang="ru-RU" sz="1200" b="1" kern="1200" dirty="0" smtClean="0"/>
            <a:t>Оптимизация структуры бюджетных расходов в целях мобилизации ресурсов на приоритетные направления</a:t>
          </a:r>
          <a:endParaRPr lang="ru-RU" sz="1200" b="1" i="0" kern="1200" dirty="0"/>
        </a:p>
      </dsp:txBody>
      <dsp:txXfrm>
        <a:off x="458808" y="1118501"/>
        <a:ext cx="10051383" cy="810001"/>
      </dsp:txXfrm>
    </dsp:sp>
    <dsp:sp modelId="{AC5083B6-C118-4C5F-935E-869E9BAD82F8}">
      <dsp:nvSpPr>
        <dsp:cNvPr id="0" name=""/>
        <dsp:cNvSpPr/>
      </dsp:nvSpPr>
      <dsp:spPr>
        <a:xfrm>
          <a:off x="0" y="2763096"/>
          <a:ext cx="10534116" cy="302400"/>
        </a:xfrm>
        <a:prstGeom prst="rect">
          <a:avLst/>
        </a:prstGeom>
        <a:solidFill>
          <a:schemeClr val="lt1">
            <a:alpha val="90000"/>
            <a:hueOff val="0"/>
            <a:satOff val="0"/>
            <a:lumOff val="0"/>
            <a:alphaOff val="0"/>
          </a:schemeClr>
        </a:solidFill>
        <a:ln w="6350" cap="flat" cmpd="sng" algn="ctr">
          <a:solidFill>
            <a:schemeClr val="accent3">
              <a:hueOff val="1355300"/>
              <a:satOff val="50000"/>
              <a:lumOff val="-7353"/>
              <a:alphaOff val="0"/>
            </a:schemeClr>
          </a:solidFill>
          <a:prstDash val="solid"/>
          <a:miter lim="800000"/>
        </a:ln>
        <a:effectLst/>
      </dsp:spPr>
      <dsp:style>
        <a:lnRef idx="1">
          <a:scrgbClr r="0" g="0" b="0"/>
        </a:lnRef>
        <a:fillRef idx="1">
          <a:scrgbClr r="0" g="0" b="0"/>
        </a:fillRef>
        <a:effectRef idx="0">
          <a:scrgbClr r="0" g="0" b="0"/>
        </a:effectRef>
        <a:fontRef idx="minor"/>
      </dsp:style>
    </dsp:sp>
    <dsp:sp modelId="{8D7EB5CF-1477-41C0-A1E4-50178FED2A95}">
      <dsp:nvSpPr>
        <dsp:cNvPr id="0" name=""/>
        <dsp:cNvSpPr/>
      </dsp:nvSpPr>
      <dsp:spPr>
        <a:xfrm>
          <a:off x="481956" y="2141732"/>
          <a:ext cx="10051383" cy="810001"/>
        </a:xfrm>
        <a:prstGeom prst="roundRect">
          <a:avLst/>
        </a:prstGeom>
        <a:gradFill rotWithShape="0">
          <a:gsLst>
            <a:gs pos="0">
              <a:schemeClr val="accent3">
                <a:hueOff val="774457"/>
                <a:satOff val="28571"/>
                <a:lumOff val="-4202"/>
                <a:lumMod val="110000"/>
                <a:satMod val="105000"/>
                <a:tint val="67000"/>
                <a:alpha val="85000"/>
              </a:schemeClr>
            </a:gs>
            <a:gs pos="50000">
              <a:schemeClr val="accent3">
                <a:hueOff val="774457"/>
                <a:satOff val="28571"/>
                <a:lumOff val="-4202"/>
                <a:alphaOff val="0"/>
                <a:lumMod val="105000"/>
                <a:satMod val="103000"/>
                <a:tint val="73000"/>
              </a:schemeClr>
            </a:gs>
            <a:gs pos="100000">
              <a:schemeClr val="accent3">
                <a:hueOff val="774457"/>
                <a:satOff val="28571"/>
                <a:lumOff val="-42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533400">
            <a:lnSpc>
              <a:spcPct val="90000"/>
            </a:lnSpc>
            <a:spcBef>
              <a:spcPct val="0"/>
            </a:spcBef>
            <a:spcAft>
              <a:spcPct val="35000"/>
            </a:spcAft>
          </a:pPr>
          <a:r>
            <a:rPr lang="ru-RU" sz="1200" b="1" kern="1200" dirty="0" smtClean="0"/>
            <a:t>Повышение эффективности управления бюджетными расходами, в том числе за счет повышения эффективности оказания муниципальных услуг, эффективности системы муниципального финансового контроля и контроля в сфере закупок, повышения эффективности и результативности инструментов программно-целевого управления, открытости бюджетной политики Тамбовского района</a:t>
          </a:r>
          <a:endParaRPr lang="ru-RU" sz="1200" b="1" i="0" kern="1200" dirty="0"/>
        </a:p>
      </dsp:txBody>
      <dsp:txXfrm>
        <a:off x="481956" y="2141732"/>
        <a:ext cx="10051383" cy="810001"/>
      </dsp:txXfrm>
    </dsp:sp>
    <dsp:sp modelId="{FF10539C-D932-4077-BE75-D57121BEF63F}">
      <dsp:nvSpPr>
        <dsp:cNvPr id="0" name=""/>
        <dsp:cNvSpPr/>
      </dsp:nvSpPr>
      <dsp:spPr>
        <a:xfrm>
          <a:off x="0" y="3757890"/>
          <a:ext cx="10534116" cy="302400"/>
        </a:xfrm>
        <a:prstGeom prst="rect">
          <a:avLst/>
        </a:prstGeom>
        <a:solidFill>
          <a:schemeClr val="lt1">
            <a:alpha val="90000"/>
            <a:hueOff val="0"/>
            <a:satOff val="0"/>
            <a:lumOff val="0"/>
            <a:alphaOff val="0"/>
          </a:schemeClr>
        </a:solidFill>
        <a:ln w="6350" cap="flat" cmpd="sng" algn="ctr">
          <a:solidFill>
            <a:schemeClr val="accent3">
              <a:hueOff val="2032949"/>
              <a:satOff val="75000"/>
              <a:lumOff val="-11029"/>
              <a:alphaOff val="0"/>
            </a:schemeClr>
          </a:solidFill>
          <a:prstDash val="solid"/>
          <a:miter lim="800000"/>
        </a:ln>
        <a:effectLst/>
      </dsp:spPr>
      <dsp:style>
        <a:lnRef idx="1">
          <a:scrgbClr r="0" g="0" b="0"/>
        </a:lnRef>
        <a:fillRef idx="1">
          <a:scrgbClr r="0" g="0" b="0"/>
        </a:fillRef>
        <a:effectRef idx="0">
          <a:scrgbClr r="0" g="0" b="0"/>
        </a:effectRef>
        <a:fontRef idx="minor"/>
      </dsp:style>
    </dsp:sp>
    <dsp:sp modelId="{FD828EBB-2FE5-481B-9F21-6CCD8F88AC1E}">
      <dsp:nvSpPr>
        <dsp:cNvPr id="0" name=""/>
        <dsp:cNvSpPr/>
      </dsp:nvSpPr>
      <dsp:spPr>
        <a:xfrm>
          <a:off x="501502" y="3125009"/>
          <a:ext cx="10030032" cy="810001"/>
        </a:xfrm>
        <a:prstGeom prst="roundRect">
          <a:avLst/>
        </a:prstGeom>
        <a:gradFill rotWithShape="0">
          <a:gsLst>
            <a:gs pos="0">
              <a:schemeClr val="accent3">
                <a:hueOff val="1161685"/>
                <a:satOff val="42857"/>
                <a:lumOff val="-6303"/>
                <a:lumMod val="110000"/>
                <a:satMod val="105000"/>
                <a:tint val="67000"/>
                <a:alpha val="81000"/>
              </a:schemeClr>
            </a:gs>
            <a:gs pos="50000">
              <a:schemeClr val="accent3">
                <a:hueOff val="1161685"/>
                <a:satOff val="42857"/>
                <a:lumOff val="-6303"/>
                <a:alphaOff val="0"/>
                <a:lumMod val="105000"/>
                <a:satMod val="103000"/>
                <a:tint val="73000"/>
              </a:schemeClr>
            </a:gs>
            <a:gs pos="100000">
              <a:schemeClr val="accent3">
                <a:hueOff val="1161685"/>
                <a:satOff val="42857"/>
                <a:lumOff val="-63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533400">
            <a:lnSpc>
              <a:spcPct val="90000"/>
            </a:lnSpc>
            <a:spcBef>
              <a:spcPct val="0"/>
            </a:spcBef>
            <a:spcAft>
              <a:spcPct val="35000"/>
            </a:spcAft>
          </a:pPr>
          <a:r>
            <a:rPr lang="ru-RU" sz="1200" b="1" kern="1200" dirty="0" smtClean="0"/>
            <a:t>Повышение эффективности казначейского контроля закупок через интеграцию бюджетного и закупочного процессов за счет автоматизации контрольных процедур, создания условий для минимизации дебиторской задолженности по контрактам, развития информационного пространства в целях повышения прозрачности и подотчетности</a:t>
          </a:r>
          <a:endParaRPr lang="ru-RU" sz="1200" b="1" kern="1200" dirty="0">
            <a:effectLst/>
            <a:latin typeface="+mn-lt"/>
          </a:endParaRPr>
        </a:p>
      </dsp:txBody>
      <dsp:txXfrm>
        <a:off x="501502" y="3125009"/>
        <a:ext cx="10030032" cy="810001"/>
      </dsp:txXfrm>
    </dsp:sp>
    <dsp:sp modelId="{239A16E2-1CA1-42AE-BF99-61B9DF1A2C14}">
      <dsp:nvSpPr>
        <dsp:cNvPr id="0" name=""/>
        <dsp:cNvSpPr/>
      </dsp:nvSpPr>
      <dsp:spPr>
        <a:xfrm>
          <a:off x="0" y="4773801"/>
          <a:ext cx="10534116" cy="302400"/>
        </a:xfrm>
        <a:prstGeom prst="rect">
          <a:avLst/>
        </a:prstGeom>
        <a:solidFill>
          <a:schemeClr val="lt1">
            <a:alpha val="90000"/>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1">
          <a:scrgbClr r="0" g="0" b="0"/>
        </a:fillRef>
        <a:effectRef idx="0">
          <a:scrgbClr r="0" g="0" b="0"/>
        </a:effectRef>
        <a:fontRef idx="minor"/>
      </dsp:style>
    </dsp:sp>
    <dsp:sp modelId="{7CD65F80-4CA1-49CB-AC68-59C3F6D866A2}">
      <dsp:nvSpPr>
        <dsp:cNvPr id="0" name=""/>
        <dsp:cNvSpPr/>
      </dsp:nvSpPr>
      <dsp:spPr>
        <a:xfrm>
          <a:off x="501502" y="4141896"/>
          <a:ext cx="10030032" cy="810001"/>
        </a:xfrm>
        <a:prstGeom prst="roundRect">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533400" rtl="0">
            <a:lnSpc>
              <a:spcPct val="90000"/>
            </a:lnSpc>
            <a:spcBef>
              <a:spcPct val="0"/>
            </a:spcBef>
            <a:spcAft>
              <a:spcPct val="35000"/>
            </a:spcAft>
          </a:pPr>
          <a:r>
            <a:rPr lang="ru-RU" sz="1200" b="1" kern="1200" dirty="0" smtClean="0"/>
            <a:t>Обеспечение сбалансированности прогнозов бюджета Тамбовского района</a:t>
          </a:r>
          <a:endParaRPr lang="ru-RU" sz="1200" b="1" i="0" kern="1200" dirty="0"/>
        </a:p>
      </dsp:txBody>
      <dsp:txXfrm>
        <a:off x="501502" y="4141896"/>
        <a:ext cx="10030032" cy="81000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9F8D92-3E57-4F5E-A093-5AE55E4C85A6}">
      <dsp:nvSpPr>
        <dsp:cNvPr id="0" name=""/>
        <dsp:cNvSpPr/>
      </dsp:nvSpPr>
      <dsp:spPr>
        <a:xfrm>
          <a:off x="0" y="609275"/>
          <a:ext cx="10499933" cy="1764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4911" tIns="145796" rIns="814911" bIns="49784" numCol="1" spcCol="1270" anchor="t" anchorCtr="0">
          <a:noAutofit/>
        </a:bodyPr>
        <a:lstStyle/>
        <a:p>
          <a:pPr marL="57150" lvl="1" indent="-57150" algn="l" defTabSz="311150">
            <a:lnSpc>
              <a:spcPct val="90000"/>
            </a:lnSpc>
            <a:spcBef>
              <a:spcPct val="0"/>
            </a:spcBef>
            <a:spcAft>
              <a:spcPct val="15000"/>
            </a:spcAft>
            <a:buChar char="••"/>
          </a:pPr>
          <a:endParaRPr lang="ru-RU" sz="700" b="1" kern="1200" dirty="0">
            <a:solidFill>
              <a:schemeClr val="accent4">
                <a:lumMod val="50000"/>
              </a:schemeClr>
            </a:solidFill>
          </a:endParaRPr>
        </a:p>
      </dsp:txBody>
      <dsp:txXfrm>
        <a:off x="0" y="609275"/>
        <a:ext cx="10499933" cy="176400"/>
      </dsp:txXfrm>
    </dsp:sp>
    <dsp:sp modelId="{83A8DEED-3CA3-4BCD-BD9C-B509C4FB1C78}">
      <dsp:nvSpPr>
        <dsp:cNvPr id="0" name=""/>
        <dsp:cNvSpPr/>
      </dsp:nvSpPr>
      <dsp:spPr>
        <a:xfrm>
          <a:off x="480392" y="250371"/>
          <a:ext cx="10018766" cy="47250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a:lnSpc>
              <a:spcPct val="90000"/>
            </a:lnSpc>
            <a:spcBef>
              <a:spcPct val="0"/>
            </a:spcBef>
            <a:spcAft>
              <a:spcPct val="35000"/>
            </a:spcAft>
          </a:pPr>
          <a:r>
            <a:rPr lang="ru-RU" sz="1000" b="1" kern="1200" dirty="0" smtClean="0"/>
            <a:t>Наращивание внутреннего налогового потенциала, прежде всего за счет мер по борьбе с «теневым» сектором экономики</a:t>
          </a:r>
          <a:endParaRPr lang="ru-RU" sz="1000" b="1" i="0" kern="1200" dirty="0">
            <a:effectLst/>
            <a:latin typeface="+mn-lt"/>
          </a:endParaRPr>
        </a:p>
      </dsp:txBody>
      <dsp:txXfrm>
        <a:off x="480392" y="250371"/>
        <a:ext cx="10018766" cy="472500"/>
      </dsp:txXfrm>
    </dsp:sp>
    <dsp:sp modelId="{54E37189-AFEE-4CB3-A694-4A90D08FD780}">
      <dsp:nvSpPr>
        <dsp:cNvPr id="0" name=""/>
        <dsp:cNvSpPr/>
      </dsp:nvSpPr>
      <dsp:spPr>
        <a:xfrm>
          <a:off x="0" y="1193130"/>
          <a:ext cx="10499933" cy="176400"/>
        </a:xfrm>
        <a:prstGeom prst="rect">
          <a:avLst/>
        </a:prstGeom>
        <a:solidFill>
          <a:schemeClr val="lt1">
            <a:alpha val="90000"/>
            <a:hueOff val="0"/>
            <a:satOff val="0"/>
            <a:lumOff val="0"/>
            <a:alphaOff val="0"/>
          </a:schemeClr>
        </a:solidFill>
        <a:ln w="6350" cap="flat" cmpd="sng" algn="ctr">
          <a:solidFill>
            <a:schemeClr val="accent5">
              <a:hueOff val="-1050478"/>
              <a:satOff val="-1461"/>
              <a:lumOff val="-56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6F486F1-7CED-4199-93F1-7BF438544657}">
      <dsp:nvSpPr>
        <dsp:cNvPr id="0" name=""/>
        <dsp:cNvSpPr/>
      </dsp:nvSpPr>
      <dsp:spPr>
        <a:xfrm>
          <a:off x="480392" y="833752"/>
          <a:ext cx="10018766" cy="472500"/>
        </a:xfrm>
        <a:prstGeom prst="roundRect">
          <a:avLst/>
        </a:prstGeom>
        <a:gradFill rotWithShape="0">
          <a:gsLst>
            <a:gs pos="0">
              <a:schemeClr val="accent5">
                <a:hueOff val="-1050478"/>
                <a:satOff val="-1461"/>
                <a:lumOff val="-560"/>
                <a:alphaOff val="0"/>
                <a:lumMod val="110000"/>
                <a:satMod val="105000"/>
                <a:tint val="67000"/>
              </a:schemeClr>
            </a:gs>
            <a:gs pos="50000">
              <a:schemeClr val="accent5">
                <a:hueOff val="-1050478"/>
                <a:satOff val="-1461"/>
                <a:lumOff val="-560"/>
                <a:alphaOff val="0"/>
                <a:lumMod val="105000"/>
                <a:satMod val="103000"/>
                <a:tint val="73000"/>
              </a:schemeClr>
            </a:gs>
            <a:gs pos="100000">
              <a:schemeClr val="accent5">
                <a:hueOff val="-1050478"/>
                <a:satOff val="-1461"/>
                <a:lumOff val="-56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a:lnSpc>
              <a:spcPct val="90000"/>
            </a:lnSpc>
            <a:spcBef>
              <a:spcPct val="0"/>
            </a:spcBef>
            <a:spcAft>
              <a:spcPct val="35000"/>
            </a:spcAft>
          </a:pPr>
          <a:r>
            <a:rPr lang="ru-RU" sz="1000" b="1" kern="1200" dirty="0" smtClean="0"/>
            <a:t>Совершенствование районных нормативно-правовых актов о налогах, мониторинг их соответствия федеральному и </a:t>
          </a:r>
          <a:r>
            <a:rPr lang="ru-RU" sz="1000" b="1" kern="1200" smtClean="0"/>
            <a:t>областному законодательствуй</a:t>
          </a:r>
          <a:endParaRPr lang="ru-RU" sz="1000" b="1" i="0" kern="1200" dirty="0"/>
        </a:p>
      </dsp:txBody>
      <dsp:txXfrm>
        <a:off x="480392" y="833752"/>
        <a:ext cx="10018766" cy="472500"/>
      </dsp:txXfrm>
    </dsp:sp>
    <dsp:sp modelId="{AC5083B6-C118-4C5F-935E-869E9BAD82F8}">
      <dsp:nvSpPr>
        <dsp:cNvPr id="0" name=""/>
        <dsp:cNvSpPr/>
      </dsp:nvSpPr>
      <dsp:spPr>
        <a:xfrm>
          <a:off x="0" y="1779595"/>
          <a:ext cx="10499933" cy="176400"/>
        </a:xfrm>
        <a:prstGeom prst="rect">
          <a:avLst/>
        </a:prstGeom>
        <a:solidFill>
          <a:schemeClr val="lt1">
            <a:alpha val="90000"/>
            <a:hueOff val="0"/>
            <a:satOff val="0"/>
            <a:lumOff val="0"/>
            <a:alphaOff val="0"/>
          </a:schemeClr>
        </a:solidFill>
        <a:ln w="6350" cap="flat" cmpd="sng" algn="ctr">
          <a:solidFill>
            <a:schemeClr val="accent5">
              <a:hueOff val="-2100956"/>
              <a:satOff val="-2922"/>
              <a:lumOff val="-1121"/>
              <a:alphaOff val="0"/>
            </a:schemeClr>
          </a:solidFill>
          <a:prstDash val="solid"/>
          <a:miter lim="800000"/>
        </a:ln>
        <a:effectLst/>
      </dsp:spPr>
      <dsp:style>
        <a:lnRef idx="1">
          <a:scrgbClr r="0" g="0" b="0"/>
        </a:lnRef>
        <a:fillRef idx="1">
          <a:scrgbClr r="0" g="0" b="0"/>
        </a:fillRef>
        <a:effectRef idx="0">
          <a:scrgbClr r="0" g="0" b="0"/>
        </a:effectRef>
        <a:fontRef idx="minor"/>
      </dsp:style>
    </dsp:sp>
    <dsp:sp modelId="{8D7EB5CF-1477-41C0-A1E4-50178FED2A95}">
      <dsp:nvSpPr>
        <dsp:cNvPr id="0" name=""/>
        <dsp:cNvSpPr/>
      </dsp:nvSpPr>
      <dsp:spPr>
        <a:xfrm>
          <a:off x="480392" y="1417133"/>
          <a:ext cx="10018766" cy="472500"/>
        </a:xfrm>
        <a:prstGeom prst="roundRect">
          <a:avLst/>
        </a:prstGeom>
        <a:gradFill rotWithShape="0">
          <a:gsLst>
            <a:gs pos="0">
              <a:schemeClr val="accent5">
                <a:hueOff val="-2100956"/>
                <a:satOff val="-2922"/>
                <a:lumOff val="-1121"/>
                <a:alphaOff val="0"/>
                <a:lumMod val="110000"/>
                <a:satMod val="105000"/>
                <a:tint val="67000"/>
              </a:schemeClr>
            </a:gs>
            <a:gs pos="50000">
              <a:schemeClr val="accent5">
                <a:hueOff val="-2100956"/>
                <a:satOff val="-2922"/>
                <a:lumOff val="-1121"/>
                <a:alphaOff val="0"/>
                <a:lumMod val="105000"/>
                <a:satMod val="103000"/>
                <a:tint val="73000"/>
              </a:schemeClr>
            </a:gs>
            <a:gs pos="100000">
              <a:schemeClr val="accent5">
                <a:hueOff val="-2100956"/>
                <a:satOff val="-2922"/>
                <a:lumOff val="-112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a:lnSpc>
              <a:spcPct val="90000"/>
            </a:lnSpc>
            <a:spcBef>
              <a:spcPct val="0"/>
            </a:spcBef>
            <a:spcAft>
              <a:spcPct val="35000"/>
            </a:spcAft>
          </a:pPr>
          <a:r>
            <a:rPr lang="ru-RU" sz="1000" b="1" kern="1200" dirty="0" smtClean="0"/>
            <a:t>Активизация мероприятий по снижению задолженности в бюджет предприятий и организаций всех организационно-правовых форм и форм собственности, в том числе в рамках созданных рабочих групп</a:t>
          </a:r>
          <a:endParaRPr lang="ru-RU" sz="1000" b="1" i="0" kern="1200" dirty="0"/>
        </a:p>
      </dsp:txBody>
      <dsp:txXfrm>
        <a:off x="480392" y="1417133"/>
        <a:ext cx="10018766" cy="472500"/>
      </dsp:txXfrm>
    </dsp:sp>
    <dsp:sp modelId="{FF10539C-D932-4077-BE75-D57121BEF63F}">
      <dsp:nvSpPr>
        <dsp:cNvPr id="0" name=""/>
        <dsp:cNvSpPr/>
      </dsp:nvSpPr>
      <dsp:spPr>
        <a:xfrm>
          <a:off x="0" y="2359892"/>
          <a:ext cx="10499933" cy="176400"/>
        </a:xfrm>
        <a:prstGeom prst="rect">
          <a:avLst/>
        </a:prstGeom>
        <a:solidFill>
          <a:schemeClr val="lt1">
            <a:alpha val="90000"/>
            <a:hueOff val="0"/>
            <a:satOff val="0"/>
            <a:lumOff val="0"/>
            <a:alphaOff val="0"/>
          </a:schemeClr>
        </a:solidFill>
        <a:ln w="6350" cap="flat" cmpd="sng" algn="ctr">
          <a:solidFill>
            <a:schemeClr val="accent5">
              <a:hueOff val="-3151434"/>
              <a:satOff val="-4383"/>
              <a:lumOff val="-1681"/>
              <a:alphaOff val="0"/>
            </a:schemeClr>
          </a:solidFill>
          <a:prstDash val="solid"/>
          <a:miter lim="800000"/>
        </a:ln>
        <a:effectLst/>
      </dsp:spPr>
      <dsp:style>
        <a:lnRef idx="1">
          <a:scrgbClr r="0" g="0" b="0"/>
        </a:lnRef>
        <a:fillRef idx="1">
          <a:scrgbClr r="0" g="0" b="0"/>
        </a:fillRef>
        <a:effectRef idx="0">
          <a:scrgbClr r="0" g="0" b="0"/>
        </a:effectRef>
        <a:fontRef idx="minor"/>
      </dsp:style>
    </dsp:sp>
    <dsp:sp modelId="{FD828EBB-2FE5-481B-9F21-6CCD8F88AC1E}">
      <dsp:nvSpPr>
        <dsp:cNvPr id="0" name=""/>
        <dsp:cNvSpPr/>
      </dsp:nvSpPr>
      <dsp:spPr>
        <a:xfrm>
          <a:off x="499874" y="1990711"/>
          <a:ext cx="9997484" cy="472500"/>
        </a:xfrm>
        <a:prstGeom prst="roundRect">
          <a:avLst/>
        </a:prstGeom>
        <a:gradFill rotWithShape="0">
          <a:gsLst>
            <a:gs pos="0">
              <a:schemeClr val="accent5">
                <a:hueOff val="-3151434"/>
                <a:satOff val="-4383"/>
                <a:lumOff val="-1681"/>
                <a:alphaOff val="0"/>
                <a:lumMod val="110000"/>
                <a:satMod val="105000"/>
                <a:tint val="67000"/>
              </a:schemeClr>
            </a:gs>
            <a:gs pos="50000">
              <a:schemeClr val="accent5">
                <a:hueOff val="-3151434"/>
                <a:satOff val="-4383"/>
                <a:lumOff val="-1681"/>
                <a:alphaOff val="0"/>
                <a:lumMod val="105000"/>
                <a:satMod val="103000"/>
                <a:tint val="73000"/>
              </a:schemeClr>
            </a:gs>
            <a:gs pos="100000">
              <a:schemeClr val="accent5">
                <a:hueOff val="-3151434"/>
                <a:satOff val="-4383"/>
                <a:lumOff val="-16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a:lnSpc>
              <a:spcPct val="90000"/>
            </a:lnSpc>
            <a:spcBef>
              <a:spcPct val="0"/>
            </a:spcBef>
            <a:spcAft>
              <a:spcPct val="35000"/>
            </a:spcAft>
          </a:pPr>
          <a:r>
            <a:rPr lang="ru-RU" sz="1000" b="1" kern="1200" dirty="0" smtClean="0"/>
            <a:t>Взаимодействие с крупными налогоплательщиками Тамбовского муниципального района в целях предотвращения снижения платежей в бюджет и роста задолженности по налогам; проведение работы с недоимщиками по выявлению причин неплатежей и выработке предложений и рекомендаций по принятию мер к снижению образовавшейся задолженности</a:t>
          </a:r>
          <a:endParaRPr lang="ru-RU" sz="1000" b="1" kern="1200" dirty="0">
            <a:effectLst/>
            <a:latin typeface="+mn-lt"/>
          </a:endParaRPr>
        </a:p>
      </dsp:txBody>
      <dsp:txXfrm>
        <a:off x="499874" y="1990711"/>
        <a:ext cx="9997484" cy="472500"/>
      </dsp:txXfrm>
    </dsp:sp>
    <dsp:sp modelId="{239A16E2-1CA1-42AE-BF99-61B9DF1A2C14}">
      <dsp:nvSpPr>
        <dsp:cNvPr id="0" name=""/>
        <dsp:cNvSpPr/>
      </dsp:nvSpPr>
      <dsp:spPr>
        <a:xfrm>
          <a:off x="0" y="2956461"/>
          <a:ext cx="10499933" cy="176400"/>
        </a:xfrm>
        <a:prstGeom prst="rect">
          <a:avLst/>
        </a:prstGeom>
        <a:solidFill>
          <a:schemeClr val="lt1">
            <a:alpha val="90000"/>
            <a:hueOff val="0"/>
            <a:satOff val="0"/>
            <a:lumOff val="0"/>
            <a:alphaOff val="0"/>
          </a:schemeClr>
        </a:solidFill>
        <a:ln w="6350" cap="flat" cmpd="sng" algn="ctr">
          <a:solidFill>
            <a:schemeClr val="accent5">
              <a:hueOff val="-4201912"/>
              <a:satOff val="-5845"/>
              <a:lumOff val="-2241"/>
              <a:alphaOff val="0"/>
            </a:schemeClr>
          </a:solidFill>
          <a:prstDash val="solid"/>
          <a:miter lim="800000"/>
        </a:ln>
        <a:effectLst/>
      </dsp:spPr>
      <dsp:style>
        <a:lnRef idx="1">
          <a:scrgbClr r="0" g="0" b="0"/>
        </a:lnRef>
        <a:fillRef idx="1">
          <a:scrgbClr r="0" g="0" b="0"/>
        </a:fillRef>
        <a:effectRef idx="0">
          <a:scrgbClr r="0" g="0" b="0"/>
        </a:effectRef>
        <a:fontRef idx="minor"/>
      </dsp:style>
    </dsp:sp>
    <dsp:sp modelId="{7CD65F80-4CA1-49CB-AC68-59C3F6D866A2}">
      <dsp:nvSpPr>
        <dsp:cNvPr id="0" name=""/>
        <dsp:cNvSpPr/>
      </dsp:nvSpPr>
      <dsp:spPr>
        <a:xfrm>
          <a:off x="499874" y="2583895"/>
          <a:ext cx="9997484" cy="472500"/>
        </a:xfrm>
        <a:prstGeom prst="roundRect">
          <a:avLst/>
        </a:prstGeom>
        <a:gradFill rotWithShape="0">
          <a:gsLst>
            <a:gs pos="0">
              <a:schemeClr val="accent5">
                <a:hueOff val="-4201912"/>
                <a:satOff val="-5845"/>
                <a:lumOff val="-2241"/>
                <a:alphaOff val="0"/>
                <a:lumMod val="110000"/>
                <a:satMod val="105000"/>
                <a:tint val="67000"/>
              </a:schemeClr>
            </a:gs>
            <a:gs pos="50000">
              <a:schemeClr val="accent5">
                <a:hueOff val="-4201912"/>
                <a:satOff val="-5845"/>
                <a:lumOff val="-2241"/>
                <a:alphaOff val="0"/>
                <a:lumMod val="105000"/>
                <a:satMod val="103000"/>
                <a:tint val="73000"/>
              </a:schemeClr>
            </a:gs>
            <a:gs pos="100000">
              <a:schemeClr val="accent5">
                <a:hueOff val="-4201912"/>
                <a:satOff val="-5845"/>
                <a:lumOff val="-22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rtl="0">
            <a:lnSpc>
              <a:spcPct val="90000"/>
            </a:lnSpc>
            <a:spcBef>
              <a:spcPct val="0"/>
            </a:spcBef>
            <a:spcAft>
              <a:spcPct val="35000"/>
            </a:spcAft>
          </a:pPr>
          <a:r>
            <a:rPr lang="ru-RU" sz="1000" b="1" kern="1200" dirty="0" smtClean="0"/>
            <a:t>Организация тесного взаимодействия с организациями и предприятиями, реализующими инвестиционные проекты на территории района, по вопросам оформления трудовых отношений с работниками в установленном законодательстве порядке с целью получения максимально возможных сумм налога на доходы физических лиц</a:t>
          </a:r>
          <a:endParaRPr lang="ru-RU" sz="1000" b="1" i="0" kern="1200" dirty="0"/>
        </a:p>
      </dsp:txBody>
      <dsp:txXfrm>
        <a:off x="499874" y="2583895"/>
        <a:ext cx="9997484" cy="472500"/>
      </dsp:txXfrm>
    </dsp:sp>
    <dsp:sp modelId="{0CC8F8DD-402C-47E0-892B-B002BF58C96C}">
      <dsp:nvSpPr>
        <dsp:cNvPr id="0" name=""/>
        <dsp:cNvSpPr/>
      </dsp:nvSpPr>
      <dsp:spPr>
        <a:xfrm>
          <a:off x="0" y="3526654"/>
          <a:ext cx="10499933" cy="176400"/>
        </a:xfrm>
        <a:prstGeom prst="rect">
          <a:avLst/>
        </a:prstGeom>
        <a:solidFill>
          <a:schemeClr val="lt1">
            <a:alpha val="90000"/>
            <a:hueOff val="0"/>
            <a:satOff val="0"/>
            <a:lumOff val="0"/>
            <a:alphaOff val="0"/>
          </a:schemeClr>
        </a:solidFill>
        <a:ln w="6350" cap="flat" cmpd="sng" algn="ctr">
          <a:solidFill>
            <a:schemeClr val="accent5">
              <a:hueOff val="-5252390"/>
              <a:satOff val="-7306"/>
              <a:lumOff val="-2801"/>
              <a:alphaOff val="0"/>
            </a:schemeClr>
          </a:solidFill>
          <a:prstDash val="solid"/>
          <a:miter lim="800000"/>
        </a:ln>
        <a:effectLst/>
      </dsp:spPr>
      <dsp:style>
        <a:lnRef idx="1">
          <a:scrgbClr r="0" g="0" b="0"/>
        </a:lnRef>
        <a:fillRef idx="1">
          <a:scrgbClr r="0" g="0" b="0"/>
        </a:fillRef>
        <a:effectRef idx="0">
          <a:scrgbClr r="0" g="0" b="0"/>
        </a:effectRef>
        <a:fontRef idx="minor"/>
      </dsp:style>
    </dsp:sp>
    <dsp:sp modelId="{1F3A675F-2B7B-4235-A35C-E309555CE571}">
      <dsp:nvSpPr>
        <dsp:cNvPr id="0" name=""/>
        <dsp:cNvSpPr/>
      </dsp:nvSpPr>
      <dsp:spPr>
        <a:xfrm>
          <a:off x="499874" y="3167276"/>
          <a:ext cx="9997484" cy="472500"/>
        </a:xfrm>
        <a:prstGeom prst="roundRect">
          <a:avLst/>
        </a:prstGeom>
        <a:gradFill rotWithShape="0">
          <a:gsLst>
            <a:gs pos="0">
              <a:schemeClr val="accent5">
                <a:hueOff val="-5252390"/>
                <a:satOff val="-7306"/>
                <a:lumOff val="-2801"/>
                <a:alphaOff val="0"/>
                <a:lumMod val="110000"/>
                <a:satMod val="105000"/>
                <a:tint val="67000"/>
              </a:schemeClr>
            </a:gs>
            <a:gs pos="50000">
              <a:schemeClr val="accent5">
                <a:hueOff val="-5252390"/>
                <a:satOff val="-7306"/>
                <a:lumOff val="-2801"/>
                <a:alphaOff val="0"/>
                <a:lumMod val="105000"/>
                <a:satMod val="103000"/>
                <a:tint val="73000"/>
              </a:schemeClr>
            </a:gs>
            <a:gs pos="100000">
              <a:schemeClr val="accent5">
                <a:hueOff val="-5252390"/>
                <a:satOff val="-7306"/>
                <a:lumOff val="-280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rtl="0">
            <a:lnSpc>
              <a:spcPct val="90000"/>
            </a:lnSpc>
            <a:spcBef>
              <a:spcPct val="0"/>
            </a:spcBef>
            <a:spcAft>
              <a:spcPct val="35000"/>
            </a:spcAft>
          </a:pPr>
          <a:r>
            <a:rPr lang="ru-RU" sz="1000" b="1" kern="1200" dirty="0" smtClean="0"/>
            <a:t>Стимулирование предпринимательской деятельности, в том числе посредством оказания финансовой поддержки в виде субсидий малому и среднему предпринимательству</a:t>
          </a:r>
          <a:endParaRPr lang="ru-RU" sz="1000" b="1" i="0" kern="1200" dirty="0"/>
        </a:p>
      </dsp:txBody>
      <dsp:txXfrm>
        <a:off x="499874" y="3167276"/>
        <a:ext cx="9997484" cy="472500"/>
      </dsp:txXfrm>
    </dsp:sp>
    <dsp:sp modelId="{C3FA03B6-D1A5-4273-9200-D293B6764778}">
      <dsp:nvSpPr>
        <dsp:cNvPr id="0" name=""/>
        <dsp:cNvSpPr/>
      </dsp:nvSpPr>
      <dsp:spPr>
        <a:xfrm>
          <a:off x="0" y="4110035"/>
          <a:ext cx="10499933" cy="176400"/>
        </a:xfrm>
        <a:prstGeom prst="rect">
          <a:avLst/>
        </a:prstGeom>
        <a:solidFill>
          <a:schemeClr val="lt1">
            <a:alpha val="90000"/>
            <a:hueOff val="0"/>
            <a:satOff val="0"/>
            <a:lumOff val="0"/>
            <a:alphaOff val="0"/>
          </a:schemeClr>
        </a:solidFill>
        <a:ln w="6350" cap="flat" cmpd="sng" algn="ctr">
          <a:solidFill>
            <a:schemeClr val="accent5">
              <a:hueOff val="-6302867"/>
              <a:satOff val="-8767"/>
              <a:lumOff val="-3362"/>
              <a:alphaOff val="0"/>
            </a:schemeClr>
          </a:solidFill>
          <a:prstDash val="solid"/>
          <a:miter lim="800000"/>
        </a:ln>
        <a:effectLst/>
      </dsp:spPr>
      <dsp:style>
        <a:lnRef idx="1">
          <a:scrgbClr r="0" g="0" b="0"/>
        </a:lnRef>
        <a:fillRef idx="1">
          <a:scrgbClr r="0" g="0" b="0"/>
        </a:fillRef>
        <a:effectRef idx="0">
          <a:scrgbClr r="0" g="0" b="0"/>
        </a:effectRef>
        <a:fontRef idx="minor"/>
      </dsp:style>
    </dsp:sp>
    <dsp:sp modelId="{0A1B5899-4FD4-4A71-AE57-E3C387F75AE4}">
      <dsp:nvSpPr>
        <dsp:cNvPr id="0" name=""/>
        <dsp:cNvSpPr/>
      </dsp:nvSpPr>
      <dsp:spPr>
        <a:xfrm>
          <a:off x="480392" y="3750657"/>
          <a:ext cx="10018766" cy="472500"/>
        </a:xfrm>
        <a:prstGeom prst="roundRect">
          <a:avLst/>
        </a:prstGeom>
        <a:gradFill rotWithShape="0">
          <a:gsLst>
            <a:gs pos="0">
              <a:schemeClr val="accent5">
                <a:hueOff val="-6302867"/>
                <a:satOff val="-8767"/>
                <a:lumOff val="-3362"/>
                <a:alphaOff val="0"/>
                <a:lumMod val="110000"/>
                <a:satMod val="105000"/>
                <a:tint val="67000"/>
              </a:schemeClr>
            </a:gs>
            <a:gs pos="50000">
              <a:schemeClr val="accent5">
                <a:hueOff val="-6302867"/>
                <a:satOff val="-8767"/>
                <a:lumOff val="-3362"/>
                <a:alphaOff val="0"/>
                <a:lumMod val="105000"/>
                <a:satMod val="103000"/>
                <a:tint val="73000"/>
              </a:schemeClr>
            </a:gs>
            <a:gs pos="100000">
              <a:schemeClr val="accent5">
                <a:hueOff val="-6302867"/>
                <a:satOff val="-8767"/>
                <a:lumOff val="-336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rtl="0">
            <a:lnSpc>
              <a:spcPct val="90000"/>
            </a:lnSpc>
            <a:spcBef>
              <a:spcPct val="0"/>
            </a:spcBef>
            <a:spcAft>
              <a:spcPct val="35000"/>
            </a:spcAft>
          </a:pPr>
          <a:r>
            <a:rPr lang="ru-RU" sz="1000" b="1" kern="1200" dirty="0" smtClean="0"/>
            <a:t>Усиление контроля полноты исчисления и своевременностью перечисления в бюджет налоговыми агентами сумм налога на доходы физических лиц за истекшие годы и текущие налоговые периоды</a:t>
          </a:r>
          <a:endParaRPr lang="ru-RU" sz="1000" b="1" i="0" kern="1200" dirty="0"/>
        </a:p>
      </dsp:txBody>
      <dsp:txXfrm>
        <a:off x="480392" y="3750657"/>
        <a:ext cx="10018766" cy="472500"/>
      </dsp:txXfrm>
    </dsp:sp>
    <dsp:sp modelId="{ABF43DEA-CEC5-43C3-AF31-6F544F3EAF33}">
      <dsp:nvSpPr>
        <dsp:cNvPr id="0" name=""/>
        <dsp:cNvSpPr/>
      </dsp:nvSpPr>
      <dsp:spPr>
        <a:xfrm>
          <a:off x="0" y="4728816"/>
          <a:ext cx="10499933" cy="176400"/>
        </a:xfrm>
        <a:prstGeom prst="rect">
          <a:avLst/>
        </a:prstGeom>
        <a:solidFill>
          <a:schemeClr val="lt1">
            <a:alpha val="90000"/>
            <a:hueOff val="0"/>
            <a:satOff val="0"/>
            <a:lumOff val="0"/>
            <a:alphaOff val="0"/>
          </a:schemeClr>
        </a:solidFill>
        <a:ln w="6350" cap="flat" cmpd="sng" algn="ctr">
          <a:solidFill>
            <a:schemeClr val="accent5">
              <a:hueOff val="-7353345"/>
              <a:satOff val="-10228"/>
              <a:lumOff val="-3922"/>
              <a:alphaOff val="0"/>
            </a:schemeClr>
          </a:solidFill>
          <a:prstDash val="solid"/>
          <a:miter lim="800000"/>
        </a:ln>
        <a:effectLst/>
      </dsp:spPr>
      <dsp:style>
        <a:lnRef idx="1">
          <a:scrgbClr r="0" g="0" b="0"/>
        </a:lnRef>
        <a:fillRef idx="1">
          <a:scrgbClr r="0" g="0" b="0"/>
        </a:fillRef>
        <a:effectRef idx="0">
          <a:scrgbClr r="0" g="0" b="0"/>
        </a:effectRef>
        <a:fontRef idx="minor"/>
      </dsp:style>
    </dsp:sp>
    <dsp:sp modelId="{C2E66F8B-C16F-45FA-98CA-E1314B3F237B}">
      <dsp:nvSpPr>
        <dsp:cNvPr id="0" name=""/>
        <dsp:cNvSpPr/>
      </dsp:nvSpPr>
      <dsp:spPr>
        <a:xfrm>
          <a:off x="487570" y="4334038"/>
          <a:ext cx="10005455" cy="472500"/>
        </a:xfrm>
        <a:prstGeom prst="roundRect">
          <a:avLst/>
        </a:prstGeom>
        <a:gradFill rotWithShape="0">
          <a:gsLst>
            <a:gs pos="0">
              <a:schemeClr val="accent5">
                <a:hueOff val="-7353345"/>
                <a:satOff val="-10228"/>
                <a:lumOff val="-3922"/>
                <a:alphaOff val="0"/>
                <a:lumMod val="110000"/>
                <a:satMod val="105000"/>
                <a:tint val="67000"/>
              </a:schemeClr>
            </a:gs>
            <a:gs pos="50000">
              <a:schemeClr val="accent5">
                <a:hueOff val="-7353345"/>
                <a:satOff val="-10228"/>
                <a:lumOff val="-3922"/>
                <a:alphaOff val="0"/>
                <a:lumMod val="105000"/>
                <a:satMod val="103000"/>
                <a:tint val="73000"/>
              </a:schemeClr>
            </a:gs>
            <a:gs pos="100000">
              <a:schemeClr val="accent5">
                <a:hueOff val="-7353345"/>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rtl="0">
            <a:lnSpc>
              <a:spcPct val="90000"/>
            </a:lnSpc>
            <a:spcBef>
              <a:spcPct val="0"/>
            </a:spcBef>
            <a:spcAft>
              <a:spcPct val="35000"/>
            </a:spcAft>
          </a:pPr>
          <a:r>
            <a:rPr lang="ru-RU" sz="1000" b="1" kern="1200" dirty="0" smtClean="0"/>
            <a:t>Организовать работу по эффективному взаимодействию с организациями, структурные подразделения которых создаются и осуществляют свою деятельность на территории Тамбовского района, предусматривающему обязательства по уплате налогов и сборов в бюджет района</a:t>
          </a:r>
          <a:endParaRPr kumimoji="0" lang="ru-RU" sz="1000" b="1" i="0" u="none" strike="noStrike" kern="1200" cap="none" spc="0" normalizeH="0" baseline="0" noProof="0" dirty="0" smtClean="0">
            <a:ln/>
            <a:effectLst/>
            <a:uLnTx/>
            <a:uFillTx/>
          </a:endParaRPr>
        </a:p>
      </dsp:txBody>
      <dsp:txXfrm>
        <a:off x="487570" y="4334038"/>
        <a:ext cx="10005455" cy="4725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AD0C67-C7C0-4FED-A6F1-F54FEAB4EE51}">
      <dsp:nvSpPr>
        <dsp:cNvPr id="0" name=""/>
        <dsp:cNvSpPr/>
      </dsp:nvSpPr>
      <dsp:spPr>
        <a:xfrm rot="10800000">
          <a:off x="1387203" y="0"/>
          <a:ext cx="4662628" cy="642179"/>
        </a:xfrm>
        <a:prstGeom prst="homePlate">
          <a:avLst/>
        </a:prstGeom>
        <a:gradFill flip="none" rotWithShape="1">
          <a:gsLst>
            <a:gs pos="0">
              <a:schemeClr val="accent5">
                <a:lumMod val="5000"/>
                <a:lumOff val="95000"/>
              </a:schemeClr>
            </a:gs>
            <a:gs pos="0">
              <a:srgbClr val="D1FBA7"/>
            </a:gs>
            <a:gs pos="91000">
              <a:srgbClr val="FFFFCC"/>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374254" tIns="45720" rIns="85344" bIns="45720" numCol="1" spcCol="1270" anchor="ctr" anchorCtr="0">
          <a:noAutofit/>
        </a:bodyPr>
        <a:lstStyle/>
        <a:p>
          <a:pPr lvl="0" algn="just" defTabSz="533400">
            <a:lnSpc>
              <a:spcPct val="90000"/>
            </a:lnSpc>
            <a:spcBef>
              <a:spcPct val="0"/>
            </a:spcBef>
            <a:spcAft>
              <a:spcPct val="35000"/>
            </a:spcAft>
          </a:pPr>
          <a:r>
            <a:rPr lang="ru-RU" sz="1200" b="1" kern="1200" dirty="0" smtClean="0">
              <a:solidFill>
                <a:schemeClr val="tx2">
                  <a:lumMod val="50000"/>
                </a:schemeClr>
              </a:solidFill>
              <a:latin typeface="Palatino Linotype" panose="02040502050505030304" pitchFamily="18" charset="0"/>
              <a:cs typeface="Times New Roman" pitchFamily="18" charset="0"/>
            </a:rPr>
            <a:t>Развитие транспортной системы Тамбовского района  </a:t>
          </a:r>
          <a:r>
            <a:rPr lang="ru-RU" sz="1400" b="1" kern="1200" dirty="0" smtClean="0">
              <a:solidFill>
                <a:schemeClr val="tx2">
                  <a:lumMod val="50000"/>
                </a:schemeClr>
              </a:solidFill>
              <a:latin typeface="Palatino Linotype" panose="02040502050505030304" pitchFamily="18" charset="0"/>
              <a:cs typeface="Times New Roman" pitchFamily="18" charset="0"/>
            </a:rPr>
            <a:t>19 958,6</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387203" y="0"/>
        <a:ext cx="4662628" cy="642179"/>
      </dsp:txXfrm>
    </dsp:sp>
    <dsp:sp modelId="{0A4CE8F0-9C9E-46B7-B14D-AFDFBE87120C}">
      <dsp:nvSpPr>
        <dsp:cNvPr id="0" name=""/>
        <dsp:cNvSpPr/>
      </dsp:nvSpPr>
      <dsp:spPr>
        <a:xfrm>
          <a:off x="914913" y="0"/>
          <a:ext cx="848702" cy="848702"/>
        </a:xfrm>
        <a:prstGeom prst="ellipse">
          <a:avLst/>
        </a:prstGeom>
        <a:blipFill>
          <a:blip xmlns:r="http://schemas.openxmlformats.org/officeDocument/2006/relationships" r:embed="rId1"/>
          <a:srcRect/>
          <a:stretch>
            <a:fillRect l="-17000" r="-17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76E7797-793B-41B4-9CDD-7534D325B2BB}">
      <dsp:nvSpPr>
        <dsp:cNvPr id="0" name=""/>
        <dsp:cNvSpPr/>
      </dsp:nvSpPr>
      <dsp:spPr>
        <a:xfrm rot="10800000">
          <a:off x="1409583" y="855229"/>
          <a:ext cx="4662628" cy="848702"/>
        </a:xfrm>
        <a:prstGeom prst="homePlate">
          <a:avLst/>
        </a:prstGeom>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374254" tIns="45720" rIns="85344" bIns="45720" numCol="1" spcCol="1270" anchor="ctr" anchorCtr="0">
          <a:noAutofit/>
        </a:bodyPr>
        <a:lstStyle/>
        <a:p>
          <a:pPr lvl="0" algn="just" defTabSz="533400">
            <a:lnSpc>
              <a:spcPct val="90000"/>
            </a:lnSpc>
            <a:spcBef>
              <a:spcPct val="0"/>
            </a:spcBef>
            <a:spcAft>
              <a:spcPct val="35000"/>
            </a:spcAft>
          </a:pPr>
          <a:r>
            <a:rPr lang="ru-RU" sz="1200" b="1" kern="1200" dirty="0" smtClean="0">
              <a:solidFill>
                <a:schemeClr val="tx2">
                  <a:lumMod val="50000"/>
                </a:schemeClr>
              </a:solidFill>
              <a:latin typeface="Palatino Linotype" panose="02040502050505030304" pitchFamily="18" charset="0"/>
              <a:cs typeface="Times New Roman" pitchFamily="18" charset="0"/>
            </a:rPr>
            <a:t>Развитие сельского хозяйства и регулирование рынков сельскохозяйственной продукции, сырья и продовольствия Тамбовского района  </a:t>
          </a:r>
          <a:r>
            <a:rPr lang="ru-RU" sz="1400" b="1" kern="1200" dirty="0" smtClean="0">
              <a:solidFill>
                <a:schemeClr val="tx2">
                  <a:lumMod val="50000"/>
                </a:schemeClr>
              </a:solidFill>
              <a:latin typeface="Palatino Linotype" panose="02040502050505030304" pitchFamily="18" charset="0"/>
              <a:cs typeface="Times New Roman" pitchFamily="18" charset="0"/>
            </a:rPr>
            <a:t>4 603,4</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09583" y="855229"/>
        <a:ext cx="4662628" cy="848702"/>
      </dsp:txXfrm>
    </dsp:sp>
    <dsp:sp modelId="{FB53971F-5B32-4678-A4E5-50C179A6A2E9}">
      <dsp:nvSpPr>
        <dsp:cNvPr id="0" name=""/>
        <dsp:cNvSpPr/>
      </dsp:nvSpPr>
      <dsp:spPr>
        <a:xfrm>
          <a:off x="904364" y="813931"/>
          <a:ext cx="848702" cy="848702"/>
        </a:xfrm>
        <a:prstGeom prst="ellipse">
          <a:avLst/>
        </a:prstGeom>
        <a:blipFill>
          <a:blip xmlns:r="http://schemas.openxmlformats.org/officeDocument/2006/relationships" r:embed="rId2"/>
          <a:srcRect/>
          <a:stretch>
            <a:fillRect l="-39000" r="-39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3BDDB4C-9F9E-4CA2-9B32-CD6CB58D4E57}">
      <dsp:nvSpPr>
        <dsp:cNvPr id="0" name=""/>
        <dsp:cNvSpPr/>
      </dsp:nvSpPr>
      <dsp:spPr>
        <a:xfrm rot="10800000">
          <a:off x="1406366" y="1936144"/>
          <a:ext cx="4662628" cy="1087171"/>
        </a:xfrm>
        <a:prstGeom prst="homePlate">
          <a:avLst/>
        </a:prstGeom>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374254" tIns="45720" rIns="85344" bIns="45720" numCol="1" spcCol="1270" anchor="ctr" anchorCtr="0">
          <a:noAutofit/>
        </a:bodyPr>
        <a:lstStyle/>
        <a:p>
          <a:pPr lvl="0" algn="just" defTabSz="533400">
            <a:lnSpc>
              <a:spcPct val="90000"/>
            </a:lnSpc>
            <a:spcBef>
              <a:spcPct val="0"/>
            </a:spcBef>
            <a:spcAft>
              <a:spcPct val="35000"/>
            </a:spcAft>
          </a:pPr>
          <a:r>
            <a:rPr lang="ru-RU" sz="1200" b="1" kern="1200" dirty="0" smtClean="0">
              <a:solidFill>
                <a:schemeClr val="tx2">
                  <a:lumMod val="50000"/>
                </a:schemeClr>
              </a:solidFill>
              <a:latin typeface="Palatino Linotype" panose="02040502050505030304" pitchFamily="18" charset="0"/>
              <a:cs typeface="Times New Roman" pitchFamily="18" charset="0"/>
            </a:rPr>
            <a:t>Комплексное развитие сельских территорий в Тамбовском районе </a:t>
          </a:r>
          <a:r>
            <a:rPr lang="ru-RU" sz="1400" b="1" kern="1200" dirty="0" smtClean="0">
              <a:solidFill>
                <a:schemeClr val="tx2">
                  <a:lumMod val="50000"/>
                </a:schemeClr>
              </a:solidFill>
              <a:latin typeface="Palatino Linotype" panose="02040502050505030304" pitchFamily="18" charset="0"/>
              <a:cs typeface="Times New Roman" pitchFamily="18" charset="0"/>
            </a:rPr>
            <a:t>1 992,7</a:t>
          </a:r>
          <a:endParaRPr lang="ru-RU" sz="1400" kern="1200" dirty="0">
            <a:solidFill>
              <a:schemeClr val="tx2">
                <a:lumMod val="50000"/>
              </a:schemeClr>
            </a:solidFill>
            <a:latin typeface="Palatino Linotype" panose="02040502050505030304" pitchFamily="18" charset="0"/>
          </a:endParaRPr>
        </a:p>
      </dsp:txBody>
      <dsp:txXfrm rot="10800000">
        <a:off x="1406366" y="1936144"/>
        <a:ext cx="4662628" cy="1087171"/>
      </dsp:txXfrm>
    </dsp:sp>
    <dsp:sp modelId="{79B23764-8F26-4320-973A-72C6179BCD64}">
      <dsp:nvSpPr>
        <dsp:cNvPr id="0" name=""/>
        <dsp:cNvSpPr/>
      </dsp:nvSpPr>
      <dsp:spPr>
        <a:xfrm>
          <a:off x="904364" y="2055603"/>
          <a:ext cx="848702" cy="840937"/>
        </a:xfrm>
        <a:prstGeom prst="ellipse">
          <a:avLst/>
        </a:prstGeom>
        <a:blipFill rotWithShape="0">
          <a:blip xmlns:r="http://schemas.openxmlformats.org/officeDocument/2006/relationships" r:embed="rId3"/>
          <a:stretch>
            <a:fillRect/>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FFFAED3-1F0F-4CBF-83D3-86DA49C033F5}">
      <dsp:nvSpPr>
        <dsp:cNvPr id="0" name=""/>
        <dsp:cNvSpPr/>
      </dsp:nvSpPr>
      <dsp:spPr>
        <a:xfrm rot="10800000">
          <a:off x="1398988" y="3195532"/>
          <a:ext cx="4646915" cy="848702"/>
        </a:xfrm>
        <a:prstGeom prst="homePlate">
          <a:avLst/>
        </a:prstGeom>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374254" tIns="45720" rIns="85344" bIns="45720" numCol="1" spcCol="1270" anchor="ctr" anchorCtr="0">
          <a:noAutofit/>
        </a:bodyPr>
        <a:lstStyle/>
        <a:p>
          <a:pPr lvl="0" algn="just" defTabSz="533400">
            <a:lnSpc>
              <a:spcPct val="90000"/>
            </a:lnSpc>
            <a:spcBef>
              <a:spcPct val="0"/>
            </a:spcBef>
            <a:spcAft>
              <a:spcPct val="35000"/>
            </a:spcAft>
          </a:pPr>
          <a:r>
            <a:rPr lang="ru-RU" sz="1200" b="1" kern="1200" dirty="0" smtClean="0">
              <a:solidFill>
                <a:schemeClr val="tx2">
                  <a:lumMod val="50000"/>
                </a:schemeClr>
              </a:solidFill>
              <a:latin typeface="Palatino Linotype" panose="02040502050505030304" pitchFamily="18" charset="0"/>
              <a:cs typeface="Times New Roman" pitchFamily="18" charset="0"/>
            </a:rPr>
            <a:t>Повышение эффективности управления муниципальными финансами и муниципальным долгом Тамбовского района  </a:t>
          </a:r>
        </a:p>
        <a:p>
          <a:pPr lvl="0" algn="just" defTabSz="533400">
            <a:lnSpc>
              <a:spcPct val="90000"/>
            </a:lnSpc>
            <a:spcBef>
              <a:spcPct val="0"/>
            </a:spcBef>
            <a:spcAft>
              <a:spcPct val="35000"/>
            </a:spcAft>
          </a:pPr>
          <a:r>
            <a:rPr lang="ru-RU" sz="1400" b="1" kern="1200" dirty="0" smtClean="0">
              <a:solidFill>
                <a:schemeClr val="tx2">
                  <a:lumMod val="50000"/>
                </a:schemeClr>
              </a:solidFill>
              <a:latin typeface="Palatino Linotype" panose="02040502050505030304" pitchFamily="18" charset="0"/>
              <a:cs typeface="Times New Roman" pitchFamily="18" charset="0"/>
            </a:rPr>
            <a:t>21 361,0</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398988" y="3195532"/>
        <a:ext cx="4646915" cy="848702"/>
      </dsp:txXfrm>
    </dsp:sp>
    <dsp:sp modelId="{5B110B7C-EB43-4634-AC65-1F55EBAF4BF5}">
      <dsp:nvSpPr>
        <dsp:cNvPr id="0" name=""/>
        <dsp:cNvSpPr/>
      </dsp:nvSpPr>
      <dsp:spPr>
        <a:xfrm>
          <a:off x="1096967" y="3168950"/>
          <a:ext cx="848702" cy="848702"/>
        </a:xfrm>
        <a:prstGeom prst="ellipse">
          <a:avLst/>
        </a:prstGeom>
        <a:blipFill dpi="0" rotWithShape="1">
          <a:blip xmlns:r="http://schemas.openxmlformats.org/officeDocument/2006/relationships" r:embed="rId4"/>
          <a:srcRect/>
          <a:stretch>
            <a:fillRect/>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FC5E191-32BE-4F85-BEC4-13DBDEF6271C}">
      <dsp:nvSpPr>
        <dsp:cNvPr id="0" name=""/>
        <dsp:cNvSpPr/>
      </dsp:nvSpPr>
      <dsp:spPr>
        <a:xfrm rot="10800000">
          <a:off x="1391912" y="4257554"/>
          <a:ext cx="4662628" cy="848702"/>
        </a:xfrm>
        <a:prstGeom prst="homePlate">
          <a:avLst/>
        </a:prstGeom>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374254" tIns="45720" rIns="85344" bIns="45720" numCol="1" spcCol="1270" anchor="ctr" anchorCtr="0">
          <a:noAutofit/>
        </a:bodyPr>
        <a:lstStyle/>
        <a:p>
          <a:pPr lvl="0" algn="just" defTabSz="533400">
            <a:lnSpc>
              <a:spcPct val="90000"/>
            </a:lnSpc>
            <a:spcBef>
              <a:spcPct val="0"/>
            </a:spcBef>
            <a:spcAft>
              <a:spcPct val="35000"/>
            </a:spcAft>
          </a:pPr>
          <a:r>
            <a:rPr lang="ru-RU" sz="1200" b="1" kern="1200" dirty="0" smtClean="0">
              <a:solidFill>
                <a:schemeClr val="tx2">
                  <a:lumMod val="50000"/>
                </a:schemeClr>
              </a:solidFill>
              <a:latin typeface="Palatino Linotype" panose="02040502050505030304" pitchFamily="18" charset="0"/>
              <a:cs typeface="Times New Roman" pitchFamily="18" charset="0"/>
            </a:rPr>
            <a:t>Повышение эффективности использования муниципального имущества Тамбовского района   </a:t>
          </a:r>
          <a:r>
            <a:rPr lang="ru-RU" sz="1400" b="1" kern="1200" dirty="0" smtClean="0">
              <a:solidFill>
                <a:schemeClr val="tx2">
                  <a:lumMod val="50000"/>
                </a:schemeClr>
              </a:solidFill>
              <a:latin typeface="Palatino Linotype" panose="02040502050505030304" pitchFamily="18" charset="0"/>
              <a:cs typeface="Times New Roman" pitchFamily="18" charset="0"/>
            </a:rPr>
            <a:t>4 095,4</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391912" y="4257554"/>
        <a:ext cx="4662628" cy="848702"/>
      </dsp:txXfrm>
    </dsp:sp>
    <dsp:sp modelId="{8EBC6F8C-CA13-4DFD-ABFB-5CE3D4A8224D}">
      <dsp:nvSpPr>
        <dsp:cNvPr id="0" name=""/>
        <dsp:cNvSpPr/>
      </dsp:nvSpPr>
      <dsp:spPr>
        <a:xfrm>
          <a:off x="1093039" y="4280427"/>
          <a:ext cx="848702" cy="848702"/>
        </a:xfrm>
        <a:prstGeom prst="ellipse">
          <a:avLst/>
        </a:prstGeom>
        <a:blipFill dpi="0" rotWithShape="1">
          <a:blip xmlns:r="http://schemas.openxmlformats.org/officeDocument/2006/relationships" r:embed="rId5"/>
          <a:srcRect/>
          <a:stretch>
            <a:fillRect l="-5000" r="-5000" b="-5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BEFA0F-85D5-4E27-ADBF-ECF61ED64DCA}">
      <dsp:nvSpPr>
        <dsp:cNvPr id="0" name=""/>
        <dsp:cNvSpPr/>
      </dsp:nvSpPr>
      <dsp:spPr>
        <a:xfrm rot="10800000">
          <a:off x="1394906" y="725239"/>
          <a:ext cx="4729611" cy="548529"/>
        </a:xfrm>
        <a:prstGeom prst="homePlate">
          <a:avLst/>
        </a:prstGeom>
        <a:gradFill flip="none" rotWithShape="1">
          <a:gsLst>
            <a:gs pos="0">
              <a:srgbClr val="D1FBA7"/>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241886"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 </a:t>
          </a:r>
          <a:r>
            <a:rPr lang="ru-RU" sz="1200" b="1" kern="1200" dirty="0" smtClean="0">
              <a:solidFill>
                <a:schemeClr val="tx2">
                  <a:lumMod val="50000"/>
                </a:schemeClr>
              </a:solidFill>
              <a:latin typeface="Palatino Linotype" panose="02040502050505030304" pitchFamily="18" charset="0"/>
              <a:cs typeface="Times New Roman" pitchFamily="18" charset="0"/>
            </a:rPr>
            <a:t>Развитие образования Тамбовского района  </a:t>
          </a:r>
          <a:r>
            <a:rPr lang="ru-RU" sz="1400" b="1" kern="1200" dirty="0" smtClean="0">
              <a:solidFill>
                <a:schemeClr val="tx2">
                  <a:lumMod val="50000"/>
                </a:schemeClr>
              </a:solidFill>
              <a:latin typeface="Palatino Linotype" panose="02040502050505030304" pitchFamily="18" charset="0"/>
              <a:cs typeface="Times New Roman" pitchFamily="18" charset="0"/>
            </a:rPr>
            <a:t>244 260,1</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394906" y="725239"/>
        <a:ext cx="4729611" cy="548529"/>
      </dsp:txXfrm>
    </dsp:sp>
    <dsp:sp modelId="{03AB847F-79BC-41A2-84F6-75234D68B6D4}">
      <dsp:nvSpPr>
        <dsp:cNvPr id="0" name=""/>
        <dsp:cNvSpPr/>
      </dsp:nvSpPr>
      <dsp:spPr>
        <a:xfrm>
          <a:off x="1025114" y="744632"/>
          <a:ext cx="556785" cy="542347"/>
        </a:xfrm>
        <a:prstGeom prst="ellipse">
          <a:avLst/>
        </a:prstGeom>
        <a:blipFill>
          <a:blip xmlns:r="http://schemas.openxmlformats.org/officeDocument/2006/relationships" r:embed="rId1"/>
          <a:srcRect/>
          <a:stretch>
            <a:fillRect/>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7F5F7A2-4D93-4799-9709-54BF0960F29B}">
      <dsp:nvSpPr>
        <dsp:cNvPr id="0" name=""/>
        <dsp:cNvSpPr/>
      </dsp:nvSpPr>
      <dsp:spPr>
        <a:xfrm rot="10800000">
          <a:off x="1352305" y="0"/>
          <a:ext cx="4729611" cy="548529"/>
        </a:xfrm>
        <a:prstGeom prst="homePlate">
          <a:avLst/>
        </a:prstGeom>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241886"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  </a:t>
          </a:r>
          <a:r>
            <a:rPr lang="ru-RU" sz="1200" b="1" kern="1200" dirty="0" smtClean="0">
              <a:solidFill>
                <a:schemeClr val="tx2">
                  <a:lumMod val="50000"/>
                </a:schemeClr>
              </a:solidFill>
              <a:latin typeface="Palatino Linotype" panose="02040502050505030304" pitchFamily="18" charset="0"/>
              <a:cs typeface="Times New Roman" pitchFamily="18" charset="0"/>
            </a:rPr>
            <a:t>Развитие  и сохранение культуры и искусства в Тамбовском районе  </a:t>
          </a:r>
          <a:r>
            <a:rPr lang="ru-RU" sz="1400" b="1" kern="1200" dirty="0" smtClean="0">
              <a:solidFill>
                <a:schemeClr val="tx2">
                  <a:lumMod val="50000"/>
                </a:schemeClr>
              </a:solidFill>
              <a:latin typeface="Palatino Linotype" panose="02040502050505030304" pitchFamily="18" charset="0"/>
              <a:cs typeface="Times New Roman" pitchFamily="18" charset="0"/>
            </a:rPr>
            <a:t>112 248,4</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352305" y="0"/>
        <a:ext cx="4729611" cy="548529"/>
      </dsp:txXfrm>
    </dsp:sp>
    <dsp:sp modelId="{EA600EE0-F785-430D-8134-CAE830E154A3}">
      <dsp:nvSpPr>
        <dsp:cNvPr id="0" name=""/>
        <dsp:cNvSpPr/>
      </dsp:nvSpPr>
      <dsp:spPr>
        <a:xfrm>
          <a:off x="999226" y="0"/>
          <a:ext cx="711020" cy="680045"/>
        </a:xfrm>
        <a:prstGeom prst="ellipse">
          <a:avLst/>
        </a:prstGeom>
        <a:blipFill dpi="0" rotWithShape="1">
          <a:blip xmlns:r="http://schemas.openxmlformats.org/officeDocument/2006/relationships" r:embed="rId2"/>
          <a:srcRect/>
          <a:stretch>
            <a:fillRect l="-9000" r="-9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2E30035-D739-4B11-A1F4-01A4B760E895}">
      <dsp:nvSpPr>
        <dsp:cNvPr id="0" name=""/>
        <dsp:cNvSpPr/>
      </dsp:nvSpPr>
      <dsp:spPr>
        <a:xfrm rot="10800000">
          <a:off x="1533283" y="1415172"/>
          <a:ext cx="4729611" cy="468033"/>
        </a:xfrm>
        <a:prstGeom prst="homePlate">
          <a:avLst/>
        </a:prstGeom>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241886" tIns="45720" rIns="85344" bIns="45720" numCol="1" spcCol="1270" anchor="ctr" anchorCtr="0">
          <a:noAutofit/>
        </a:bodyPr>
        <a:lstStyle/>
        <a:p>
          <a:pPr lvl="0" algn="just" defTabSz="533400">
            <a:lnSpc>
              <a:spcPct val="90000"/>
            </a:lnSpc>
            <a:spcBef>
              <a:spcPct val="0"/>
            </a:spcBef>
            <a:spcAft>
              <a:spcPct val="35000"/>
            </a:spcAft>
          </a:pPr>
          <a:r>
            <a:rPr lang="ru-RU" sz="1200" b="1" kern="1200" dirty="0" smtClean="0">
              <a:solidFill>
                <a:schemeClr val="tx2">
                  <a:lumMod val="50000"/>
                </a:schemeClr>
              </a:solidFill>
              <a:latin typeface="Palatino Linotype" panose="02040502050505030304" pitchFamily="18" charset="0"/>
              <a:cs typeface="Times New Roman" pitchFamily="18" charset="0"/>
            </a:rPr>
            <a:t>Обеспечение доступным и качественным жильем населения Тамбовского района </a:t>
          </a:r>
          <a:r>
            <a:rPr lang="ru-RU" sz="1400" b="1" kern="1200" dirty="0" smtClean="0">
              <a:solidFill>
                <a:schemeClr val="tx2">
                  <a:lumMod val="50000"/>
                </a:schemeClr>
              </a:solidFill>
              <a:latin typeface="Palatino Linotype" panose="02040502050505030304" pitchFamily="18" charset="0"/>
              <a:cs typeface="Times New Roman" pitchFamily="18" charset="0"/>
            </a:rPr>
            <a:t>817,2</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533283" y="1415172"/>
        <a:ext cx="4729611" cy="468033"/>
      </dsp:txXfrm>
    </dsp:sp>
    <dsp:sp modelId="{7AE047E7-E999-4052-AFEE-07B29098BB57}">
      <dsp:nvSpPr>
        <dsp:cNvPr id="0" name=""/>
        <dsp:cNvSpPr/>
      </dsp:nvSpPr>
      <dsp:spPr>
        <a:xfrm>
          <a:off x="935240" y="1342453"/>
          <a:ext cx="616520" cy="620601"/>
        </a:xfrm>
        <a:prstGeom prst="ellipse">
          <a:avLst/>
        </a:prstGeom>
        <a:blipFill>
          <a:blip xmlns:r="http://schemas.openxmlformats.org/officeDocument/2006/relationships" r:embed="rId3"/>
          <a:srcRect/>
          <a:stretch>
            <a:fillRect/>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ADAAA4E-0D66-41AC-93AD-5650847BD529}">
      <dsp:nvSpPr>
        <dsp:cNvPr id="0" name=""/>
        <dsp:cNvSpPr/>
      </dsp:nvSpPr>
      <dsp:spPr>
        <a:xfrm rot="10800000">
          <a:off x="1387197" y="2048517"/>
          <a:ext cx="4729611" cy="548529"/>
        </a:xfrm>
        <a:prstGeom prst="homePlate">
          <a:avLst/>
        </a:prstGeom>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241886"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   </a:t>
          </a:r>
          <a:r>
            <a:rPr lang="ru-RU" sz="1200" b="1" kern="1200" dirty="0" smtClean="0">
              <a:solidFill>
                <a:schemeClr val="tx2">
                  <a:lumMod val="50000"/>
                </a:schemeClr>
              </a:solidFill>
              <a:latin typeface="Palatino Linotype" panose="02040502050505030304" pitchFamily="18" charset="0"/>
              <a:cs typeface="Times New Roman" pitchFamily="18" charset="0"/>
            </a:rPr>
            <a:t>Повышение эффективности деятельности органов местного самоуправления власти  и управления в Тамбовском районе </a:t>
          </a:r>
          <a:r>
            <a:rPr lang="ru-RU" sz="1400" b="1" kern="1200" dirty="0" smtClean="0">
              <a:solidFill>
                <a:schemeClr val="tx2">
                  <a:lumMod val="50000"/>
                </a:schemeClr>
              </a:solidFill>
              <a:latin typeface="Palatino Linotype" panose="02040502050505030304" pitchFamily="18" charset="0"/>
              <a:cs typeface="Times New Roman" pitchFamily="18" charset="0"/>
            </a:rPr>
            <a:t>20 495,9</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387197" y="2048517"/>
        <a:ext cx="4729611" cy="548529"/>
      </dsp:txXfrm>
    </dsp:sp>
    <dsp:sp modelId="{F4E4A93C-C1CA-4300-9E2D-59258D36764D}">
      <dsp:nvSpPr>
        <dsp:cNvPr id="0" name=""/>
        <dsp:cNvSpPr/>
      </dsp:nvSpPr>
      <dsp:spPr>
        <a:xfrm>
          <a:off x="1083676" y="2063406"/>
          <a:ext cx="562462" cy="568765"/>
        </a:xfrm>
        <a:prstGeom prst="ellipse">
          <a:avLst/>
        </a:prstGeom>
        <a:blipFill>
          <a:blip xmlns:r="http://schemas.openxmlformats.org/officeDocument/2006/relationships" r:embed="rId4"/>
          <a:srcRect/>
          <a:stretch>
            <a:fillRect l="-18000" r="-18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021A7B0-0A76-4DFC-AB10-99E9F84B13F0}">
      <dsp:nvSpPr>
        <dsp:cNvPr id="0" name=""/>
        <dsp:cNvSpPr/>
      </dsp:nvSpPr>
      <dsp:spPr>
        <a:xfrm rot="10800000">
          <a:off x="1420113" y="2803970"/>
          <a:ext cx="4729611" cy="548529"/>
        </a:xfrm>
        <a:prstGeom prst="homePlate">
          <a:avLst/>
        </a:prstGeom>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241886" tIns="45720" rIns="85344" bIns="45720" numCol="1" spcCol="1270" anchor="ctr" anchorCtr="0">
          <a:noAutofit/>
        </a:bodyPr>
        <a:lstStyle/>
        <a:p>
          <a:pPr lvl="0" algn="just" defTabSz="533400">
            <a:lnSpc>
              <a:spcPct val="90000"/>
            </a:lnSpc>
            <a:spcBef>
              <a:spcPct val="0"/>
            </a:spcBef>
            <a:spcAft>
              <a:spcPct val="35000"/>
            </a:spcAft>
          </a:pPr>
          <a:r>
            <a:rPr lang="ru-RU" sz="1200" b="1" kern="1200" dirty="0" smtClean="0">
              <a:solidFill>
                <a:schemeClr val="tx2">
                  <a:lumMod val="50000"/>
                </a:schemeClr>
              </a:solidFill>
              <a:latin typeface="Palatino Linotype" panose="02040502050505030304" pitchFamily="18" charset="0"/>
              <a:cs typeface="Times New Roman" pitchFamily="18" charset="0"/>
            </a:rPr>
            <a:t>Развитие физической культуры, спорта и молодежной политики в Тамбовском районе </a:t>
          </a:r>
          <a:r>
            <a:rPr lang="ru-RU" sz="1400" b="1" kern="1200" dirty="0" smtClean="0">
              <a:solidFill>
                <a:schemeClr val="tx2">
                  <a:lumMod val="50000"/>
                </a:schemeClr>
              </a:solidFill>
              <a:latin typeface="Palatino Linotype" panose="02040502050505030304" pitchFamily="18" charset="0"/>
              <a:cs typeface="Times New Roman" pitchFamily="18" charset="0"/>
            </a:rPr>
            <a:t>8 839,4</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20113" y="2803970"/>
        <a:ext cx="4729611" cy="548529"/>
      </dsp:txXfrm>
    </dsp:sp>
    <dsp:sp modelId="{DFC4B214-4346-4F86-94FB-0D98843F3FB8}">
      <dsp:nvSpPr>
        <dsp:cNvPr id="0" name=""/>
        <dsp:cNvSpPr/>
      </dsp:nvSpPr>
      <dsp:spPr>
        <a:xfrm>
          <a:off x="1131907" y="2799423"/>
          <a:ext cx="612208" cy="587464"/>
        </a:xfrm>
        <a:prstGeom prst="ellipse">
          <a:avLst/>
        </a:prstGeom>
        <a:blipFill>
          <a:blip xmlns:r="http://schemas.openxmlformats.org/officeDocument/2006/relationships" r:embed="rId5" cstate="print">
            <a:extLst>
              <a:ext uri="{28A0092B-C50C-407E-A947-70E740481C1C}">
                <a14:useLocalDpi xmlns="" xmlns:a14="http://schemas.microsoft.com/office/drawing/2010/main" val="0"/>
              </a:ext>
            </a:extLst>
          </a:blip>
          <a:srcRect/>
          <a:stretch>
            <a:fillRect l="-15000" r="-15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22A6F5A-A595-4EED-A071-D2430B8CD475}">
      <dsp:nvSpPr>
        <dsp:cNvPr id="0" name=""/>
        <dsp:cNvSpPr/>
      </dsp:nvSpPr>
      <dsp:spPr>
        <a:xfrm rot="10800000">
          <a:off x="1437801" y="3650506"/>
          <a:ext cx="4729611" cy="591112"/>
        </a:xfrm>
        <a:prstGeom prst="homePlate">
          <a:avLst/>
        </a:prstGeom>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241886"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  </a:t>
          </a:r>
          <a:r>
            <a:rPr lang="ru-RU" sz="1200" b="1" kern="1200" dirty="0" smtClean="0">
              <a:solidFill>
                <a:schemeClr val="tx2">
                  <a:lumMod val="50000"/>
                </a:schemeClr>
              </a:solidFill>
              <a:latin typeface="Palatino Linotype" panose="02040502050505030304" pitchFamily="18" charset="0"/>
              <a:cs typeface="Times New Roman" pitchFamily="18" charset="0"/>
            </a:rPr>
            <a:t>Развитие субъектов малого и среднего предпринимательства в Тамбовском районе </a:t>
          </a:r>
          <a:r>
            <a:rPr lang="ru-RU" sz="1400" b="1" kern="1200" dirty="0" smtClean="0">
              <a:solidFill>
                <a:schemeClr val="tx2">
                  <a:lumMod val="50000"/>
                </a:schemeClr>
              </a:solidFill>
              <a:latin typeface="Palatino Linotype" panose="02040502050505030304" pitchFamily="18" charset="0"/>
              <a:cs typeface="Times New Roman" pitchFamily="18" charset="0"/>
            </a:rPr>
            <a:t>1 130,9</a:t>
          </a:r>
          <a:r>
            <a:rPr lang="ru-RU" sz="900" b="1" kern="1200" dirty="0" smtClean="0">
              <a:solidFill>
                <a:schemeClr val="tx2">
                  <a:lumMod val="50000"/>
                </a:schemeClr>
              </a:solidFill>
              <a:latin typeface="Palatino Linotype" panose="02040502050505030304" pitchFamily="18" charset="0"/>
              <a:cs typeface="Times New Roman" pitchFamily="18" charset="0"/>
            </a:rPr>
            <a:t> </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37801" y="3650506"/>
        <a:ext cx="4729611" cy="591112"/>
      </dsp:txXfrm>
    </dsp:sp>
    <dsp:sp modelId="{0CB359D6-6C0B-4DA5-A563-896106BEBC76}">
      <dsp:nvSpPr>
        <dsp:cNvPr id="0" name=""/>
        <dsp:cNvSpPr/>
      </dsp:nvSpPr>
      <dsp:spPr>
        <a:xfrm>
          <a:off x="1057181" y="3564044"/>
          <a:ext cx="689770" cy="655372"/>
        </a:xfrm>
        <a:prstGeom prst="ellipse">
          <a:avLst/>
        </a:prstGeom>
        <a:blipFill>
          <a:blip xmlns:r="http://schemas.openxmlformats.org/officeDocument/2006/relationships" r:embed="rId6"/>
          <a:srcRect/>
          <a:stretch>
            <a:fillRect l="-27000" r="-27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9E641C4-1640-4789-9B12-C548BE84648E}">
      <dsp:nvSpPr>
        <dsp:cNvPr id="0" name=""/>
        <dsp:cNvSpPr/>
      </dsp:nvSpPr>
      <dsp:spPr>
        <a:xfrm rot="10800000">
          <a:off x="1309556" y="4366767"/>
          <a:ext cx="4838344" cy="951748"/>
        </a:xfrm>
        <a:prstGeom prst="homePlate">
          <a:avLst/>
        </a:prstGeom>
        <a:gradFill flip="none" rotWithShape="1">
          <a:gsLst>
            <a:gs pos="0">
              <a:srgbClr val="FF9999"/>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241886" tIns="34290" rIns="64008" bIns="34290" numCol="1" spcCol="1270" anchor="ctr" anchorCtr="0">
          <a:noAutofit/>
        </a:bodyPr>
        <a:lstStyle/>
        <a:p>
          <a:pPr lvl="0" algn="l"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      </a:t>
          </a:r>
          <a:r>
            <a:rPr lang="ru-RU" sz="1200" b="1" kern="1200" dirty="0" smtClean="0">
              <a:solidFill>
                <a:schemeClr val="tx2">
                  <a:lumMod val="50000"/>
                </a:schemeClr>
              </a:solidFill>
              <a:latin typeface="Palatino Linotype" panose="02040502050505030304" pitchFamily="18" charset="0"/>
              <a:cs typeface="Times New Roman" pitchFamily="18" charset="0"/>
            </a:rPr>
            <a:t>Снижение рисков и смягчение последствий чрезвычайных ситуаций природного и техногенного характера, а также обеспечение безопасности населения района  140,0</a:t>
          </a:r>
          <a:endParaRPr lang="ru-RU" sz="900" kern="1200" dirty="0">
            <a:solidFill>
              <a:schemeClr val="tx2">
                <a:lumMod val="50000"/>
              </a:schemeClr>
            </a:solidFill>
            <a:latin typeface="Palatino Linotype" panose="02040502050505030304" pitchFamily="18" charset="0"/>
          </a:endParaRPr>
        </a:p>
      </dsp:txBody>
      <dsp:txXfrm rot="10800000">
        <a:off x="1309556" y="4366767"/>
        <a:ext cx="4838344" cy="951748"/>
      </dsp:txXfrm>
    </dsp:sp>
    <dsp:sp modelId="{1B5E900D-25DF-4234-BDDE-63FC7824BBAD}">
      <dsp:nvSpPr>
        <dsp:cNvPr id="0" name=""/>
        <dsp:cNvSpPr/>
      </dsp:nvSpPr>
      <dsp:spPr>
        <a:xfrm>
          <a:off x="1070888" y="4544902"/>
          <a:ext cx="661719" cy="618626"/>
        </a:xfrm>
        <a:prstGeom prst="ellipse">
          <a:avLst/>
        </a:prstGeom>
        <a:blipFill>
          <a:blip xmlns:r="http://schemas.openxmlformats.org/officeDocument/2006/relationships" r:embed="rId7" cstate="print">
            <a:extLst>
              <a:ext uri="{28A0092B-C50C-407E-A947-70E740481C1C}">
                <a14:useLocalDpi xmlns="" xmlns:a14="http://schemas.microsoft.com/office/drawing/2010/main" val="0"/>
              </a:ext>
            </a:extLst>
          </a:blip>
          <a:srcRect/>
          <a:stretch>
            <a:fillRect l="-7000" r="-7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5">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73832C06-B825-4C6B-AA59-271F2737DC57}" type="datetimeFigureOut">
              <a:rPr lang="ru-RU" smtClean="0"/>
              <a:pPr/>
              <a:t>20.11.2019</a:t>
            </a:fld>
            <a:endParaRPr lang="ru-RU" dirty="0"/>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CC54C25-816F-47BB-8EE8-CC03D7D46282}" type="slidenum">
              <a:rPr lang="ru-RU" smtClean="0"/>
              <a:pPr/>
              <a:t>‹#›</a:t>
            </a:fld>
            <a:endParaRPr lang="ru-RU" dirty="0"/>
          </a:p>
        </p:txBody>
      </p:sp>
    </p:spTree>
    <p:extLst>
      <p:ext uri="{BB962C8B-B14F-4D97-AF65-F5344CB8AC3E}">
        <p14:creationId xmlns="" xmlns:p14="http://schemas.microsoft.com/office/powerpoint/2010/main" val="2024288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220405-C40C-45C8-9EC5-31C93BD49D68}" type="slidenum">
              <a:rPr lang="ru-RU" smtClean="0"/>
              <a:pPr/>
              <a:t>1</a:t>
            </a:fld>
            <a:endParaRPr lang="ru-RU" dirty="0"/>
          </a:p>
        </p:txBody>
      </p:sp>
    </p:spTree>
    <p:extLst>
      <p:ext uri="{BB962C8B-B14F-4D97-AF65-F5344CB8AC3E}">
        <p14:creationId xmlns="" xmlns:p14="http://schemas.microsoft.com/office/powerpoint/2010/main" val="3299899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220405-C40C-45C8-9EC5-31C93BD49D68}" type="slidenum">
              <a:rPr lang="ru-RU" smtClean="0"/>
              <a:pPr/>
              <a:t>15</a:t>
            </a:fld>
            <a:endParaRPr lang="ru-RU" dirty="0"/>
          </a:p>
        </p:txBody>
      </p:sp>
    </p:spTree>
    <p:extLst>
      <p:ext uri="{BB962C8B-B14F-4D97-AF65-F5344CB8AC3E}">
        <p14:creationId xmlns="" xmlns:p14="http://schemas.microsoft.com/office/powerpoint/2010/main" val="2967752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C54C25-816F-47BB-8EE8-CC03D7D46282}" type="slidenum">
              <a:rPr lang="ru-RU" smtClean="0"/>
              <a:pPr/>
              <a:t>19</a:t>
            </a:fld>
            <a:endParaRPr lang="ru-RU" dirty="0"/>
          </a:p>
        </p:txBody>
      </p:sp>
    </p:spTree>
    <p:extLst>
      <p:ext uri="{BB962C8B-B14F-4D97-AF65-F5344CB8AC3E}">
        <p14:creationId xmlns="" xmlns:p14="http://schemas.microsoft.com/office/powerpoint/2010/main" val="585835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C54C25-816F-47BB-8EE8-CC03D7D46282}" type="slidenum">
              <a:rPr lang="ru-RU" smtClean="0"/>
              <a:pPr/>
              <a:t>29</a:t>
            </a:fld>
            <a:endParaRPr lang="ru-RU" dirty="0"/>
          </a:p>
        </p:txBody>
      </p:sp>
    </p:spTree>
    <p:extLst>
      <p:ext uri="{BB962C8B-B14F-4D97-AF65-F5344CB8AC3E}">
        <p14:creationId xmlns="" xmlns:p14="http://schemas.microsoft.com/office/powerpoint/2010/main" val="2716532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220405-C40C-45C8-9EC5-31C93BD49D6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4051565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C54C25-816F-47BB-8EE8-CC03D7D46282}" type="slidenum">
              <a:rPr lang="ru-RU" smtClean="0"/>
              <a:pPr/>
              <a:t>35</a:t>
            </a:fld>
            <a:endParaRPr lang="ru-RU" dirty="0"/>
          </a:p>
        </p:txBody>
      </p:sp>
    </p:spTree>
    <p:extLst>
      <p:ext uri="{BB962C8B-B14F-4D97-AF65-F5344CB8AC3E}">
        <p14:creationId xmlns="" xmlns:p14="http://schemas.microsoft.com/office/powerpoint/2010/main" val="3420192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20.11.2019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3975635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1DF46F-7A10-4122-9EB7-CDEBB22ABA78}" type="datetimeFigureOut">
              <a:rPr lang="ru-RU" smtClean="0"/>
              <a:pPr/>
              <a:t>20.11.2019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304624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1DF46F-7A10-4122-9EB7-CDEBB22ABA78}" type="datetimeFigureOut">
              <a:rPr lang="ru-RU" smtClean="0"/>
              <a:pPr/>
              <a:t>20.11.2019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08190CE-C101-4A9B-A32A-F4FBDC335233}" type="slidenum">
              <a:rPr lang="ru-RU" smtClean="0"/>
              <a:pPr/>
              <a:t>‹#›</a:t>
            </a:fld>
            <a:endParaRPr lang="ru-RU"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1453566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pPr/>
              <a:t>20.11.2019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797779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pPr/>
              <a:t>20.11.2019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8190CE-C101-4A9B-A32A-F4FBDC335233}" type="slidenum">
              <a:rPr lang="ru-RU" smtClean="0"/>
              <a:pPr/>
              <a:t>‹#›</a:t>
            </a:fld>
            <a:endParaRPr lang="ru-RU"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3730438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pPr/>
              <a:t>20.11.2019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870448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20.11.2019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80709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20.11.2019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43345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20.11.2019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2637012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20.11.2019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2247571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1DF46F-7A10-4122-9EB7-CDEBB22ABA78}" type="datetimeFigureOut">
              <a:rPr lang="ru-RU" smtClean="0"/>
              <a:pPr/>
              <a:t>20.11.2019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252951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20.11.2019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646299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71DF46F-7A10-4122-9EB7-CDEBB22ABA78}" type="datetimeFigureOut">
              <a:rPr lang="ru-RU" smtClean="0"/>
              <a:pPr/>
              <a:t>20.11.2019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3972342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71DF46F-7A10-4122-9EB7-CDEBB22ABA78}" type="datetimeFigureOut">
              <a:rPr lang="ru-RU" smtClean="0"/>
              <a:pPr/>
              <a:t>20.11.2019</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1097379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71DF46F-7A10-4122-9EB7-CDEBB22ABA78}" type="datetimeFigureOut">
              <a:rPr lang="ru-RU" smtClean="0"/>
              <a:pPr/>
              <a:t>20.11.2019</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2807635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DF46F-7A10-4122-9EB7-CDEBB22ABA78}" type="datetimeFigureOut">
              <a:rPr lang="ru-RU" smtClean="0"/>
              <a:pPr/>
              <a:t>20.11.2019</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22986169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pPr/>
              <a:t>20.11.2019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3294767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pPr/>
              <a:t>20.11.2019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24965192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20.11.2019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1389964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20.11.2019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2194145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1DF46F-7A10-4122-9EB7-CDEBB22ABA78}" type="datetimeFigureOut">
              <a:rPr lang="ru-RU" smtClean="0"/>
              <a:pPr/>
              <a:t>20.11.2019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1853264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71DF46F-7A10-4122-9EB7-CDEBB22ABA78}" type="datetimeFigureOut">
              <a:rPr lang="ru-RU" smtClean="0"/>
              <a:pPr/>
              <a:t>20.11.2019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426881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71DF46F-7A10-4122-9EB7-CDEBB22ABA78}" type="datetimeFigureOut">
              <a:rPr lang="ru-RU" smtClean="0"/>
              <a:pPr/>
              <a:t>20.11.2019</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3388648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71DF46F-7A10-4122-9EB7-CDEBB22ABA78}" type="datetimeFigureOut">
              <a:rPr lang="ru-RU" smtClean="0"/>
              <a:pPr/>
              <a:t>20.11.2019</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352841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DF46F-7A10-4122-9EB7-CDEBB22ABA78}" type="datetimeFigureOut">
              <a:rPr lang="ru-RU" smtClean="0"/>
              <a:pPr/>
              <a:t>20.11.2019</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8534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pPr/>
              <a:t>20.11.2019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4060862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pPr/>
              <a:t>20.11.2019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263139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71DF46F-7A10-4122-9EB7-CDEBB22ABA78}" type="datetimeFigureOut">
              <a:rPr lang="ru-RU" smtClean="0"/>
              <a:pPr/>
              <a:t>20.11.2019</a:t>
            </a:fld>
            <a:endParaRPr lang="ru-RU"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388395797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DF46F-7A10-4122-9EB7-CDEBB22ABA78}" type="datetimeFigureOut">
              <a:rPr lang="ru-RU" smtClean="0"/>
              <a:pPr/>
              <a:t>20.11.2019</a:t>
            </a:fld>
            <a:endParaRPr lang="ru-R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1820989499"/>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chart" Target="../charts/chart6.xml"/><Relationship Id="rId4" Type="http://schemas.openxmlformats.org/officeDocument/2006/relationships/chart" Target="../charts/chart5.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hyperlink" Target="http://&#1090;&#1072;&#1084;&#1073;&#1088;.&#1088;&#1092;/byudzhet-dlya-grazhdan.html"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75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35560" y="548681"/>
            <a:ext cx="3895963" cy="504056"/>
          </a:xfrm>
        </p:spPr>
        <p:txBody>
          <a:bodyPr>
            <a:normAutofit fontScale="90000"/>
          </a:bodyPr>
          <a:lstStyle/>
          <a:p>
            <a:pPr algn="l"/>
            <a:r>
              <a:rPr lang="ru-RU" sz="1400" dirty="0" smtClean="0">
                <a:solidFill>
                  <a:schemeClr val="tx2">
                    <a:lumMod val="75000"/>
                  </a:schemeClr>
                </a:solidFill>
              </a:rPr>
              <a:t>Финансовое управление администрации Тамбовского района</a:t>
            </a:r>
            <a:endParaRPr lang="ru-RU" sz="1400" dirty="0">
              <a:solidFill>
                <a:schemeClr val="tx2">
                  <a:lumMod val="75000"/>
                </a:schemeClr>
              </a:solidFill>
            </a:endParaRPr>
          </a:p>
        </p:txBody>
      </p:sp>
      <p:sp>
        <p:nvSpPr>
          <p:cNvPr id="3" name="Подзаголовок 2"/>
          <p:cNvSpPr>
            <a:spLocks noGrp="1"/>
          </p:cNvSpPr>
          <p:nvPr>
            <p:ph type="subTitle" idx="1"/>
          </p:nvPr>
        </p:nvSpPr>
        <p:spPr>
          <a:xfrm>
            <a:off x="1285637" y="2174702"/>
            <a:ext cx="10383715" cy="1838411"/>
          </a:xfrm>
        </p:spPr>
        <p:txBody>
          <a:bodyPr>
            <a:noAutofit/>
          </a:bodyPr>
          <a:lstStyle/>
          <a:p>
            <a:pPr algn="r"/>
            <a:r>
              <a:rPr lang="ru-RU" sz="4000" b="1" dirty="0" smtClean="0">
                <a:solidFill>
                  <a:schemeClr val="tx2">
                    <a:lumMod val="50000"/>
                  </a:schemeClr>
                </a:solidFill>
                <a:effectLst>
                  <a:outerShdw blurRad="38100" dist="38100" dir="2700000" algn="tl">
                    <a:srgbClr val="000000">
                      <a:alpha val="43137"/>
                    </a:srgbClr>
                  </a:outerShdw>
                </a:effectLst>
                <a:latin typeface="+mn-lt"/>
              </a:rPr>
              <a:t>ПРОЕКТ БЮДЖЕТА ТАМБОВСКОГО РАЙОНА НА 2020 </a:t>
            </a:r>
            <a:r>
              <a:rPr lang="ru-RU" sz="4000" b="1" dirty="0">
                <a:solidFill>
                  <a:schemeClr val="tx2">
                    <a:lumMod val="50000"/>
                  </a:schemeClr>
                </a:solidFill>
                <a:effectLst>
                  <a:outerShdw blurRad="38100" dist="38100" dir="2700000" algn="tl">
                    <a:srgbClr val="000000">
                      <a:alpha val="43137"/>
                    </a:srgbClr>
                  </a:outerShdw>
                </a:effectLst>
                <a:latin typeface="+mn-lt"/>
              </a:rPr>
              <a:t>ГОД </a:t>
            </a:r>
            <a:r>
              <a:rPr lang="ru-RU" sz="4000" b="1" dirty="0" smtClean="0">
                <a:solidFill>
                  <a:schemeClr val="tx2">
                    <a:lumMod val="50000"/>
                  </a:schemeClr>
                </a:solidFill>
                <a:effectLst>
                  <a:outerShdw blurRad="38100" dist="38100" dir="2700000" algn="tl">
                    <a:srgbClr val="000000">
                      <a:alpha val="43137"/>
                    </a:srgbClr>
                  </a:outerShdw>
                </a:effectLst>
                <a:latin typeface="+mn-lt"/>
              </a:rPr>
              <a:t>И НА ПЛАНОВЫЙ ПЕРИОД 2021 И 2022 ГОДОВ</a:t>
            </a:r>
            <a:endParaRPr lang="ru-RU" sz="4000" b="1" dirty="0">
              <a:solidFill>
                <a:schemeClr val="tx2">
                  <a:lumMod val="50000"/>
                </a:schemeClr>
              </a:solidFill>
              <a:effectLst>
                <a:outerShdw blurRad="38100" dist="38100" dir="2700000" algn="tl">
                  <a:srgbClr val="000000">
                    <a:alpha val="43137"/>
                  </a:srgbClr>
                </a:outerShdw>
              </a:effectLst>
              <a:latin typeface="+mn-lt"/>
            </a:endParaRPr>
          </a:p>
        </p:txBody>
      </p:sp>
      <p:pic>
        <p:nvPicPr>
          <p:cNvPr id="4" name="Picture 2" descr="Герб"/>
          <p:cNvPicPr>
            <a:picLocks noChangeAspect="1" noChangeArrowheads="1"/>
          </p:cNvPicPr>
          <p:nvPr/>
        </p:nvPicPr>
        <p:blipFill>
          <a:blip r:embed="rId3" cstate="print"/>
          <a:srcRect/>
          <a:stretch>
            <a:fillRect/>
          </a:stretch>
        </p:blipFill>
        <p:spPr bwMode="auto">
          <a:xfrm>
            <a:off x="1030147" y="393538"/>
            <a:ext cx="891250" cy="1188333"/>
          </a:xfrm>
          <a:prstGeom prst="rect">
            <a:avLst/>
          </a:prstGeom>
          <a:noFill/>
        </p:spPr>
      </p:pic>
    </p:spTree>
    <p:extLst>
      <p:ext uri="{BB962C8B-B14F-4D97-AF65-F5344CB8AC3E}">
        <p14:creationId xmlns="" xmlns:p14="http://schemas.microsoft.com/office/powerpoint/2010/main" val="1771690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Прямоугольник с двумя скругленными противолежащими углами 43"/>
          <p:cNvSpPr/>
          <p:nvPr/>
        </p:nvSpPr>
        <p:spPr>
          <a:xfrm>
            <a:off x="6750330" y="1203468"/>
            <a:ext cx="4849756" cy="3458522"/>
          </a:xfrm>
          <a:prstGeom prst="round2DiagRect">
            <a:avLst/>
          </a:prstGeom>
          <a:solidFill>
            <a:srgbClr val="FFEFFF"/>
          </a:solidFill>
          <a:ln w="254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5" name="Прямоугольник с двумя скругленными противолежащими углами 44"/>
          <p:cNvSpPr/>
          <p:nvPr/>
        </p:nvSpPr>
        <p:spPr>
          <a:xfrm flipH="1">
            <a:off x="409517" y="1205316"/>
            <a:ext cx="4838252" cy="3458522"/>
          </a:xfrm>
          <a:prstGeom prst="round2DiagRect">
            <a:avLst/>
          </a:prstGeom>
          <a:solidFill>
            <a:srgbClr val="FFEFFF"/>
          </a:solidFill>
          <a:ln w="254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7" name="Скругленный прямоугольник 46"/>
          <p:cNvSpPr/>
          <p:nvPr/>
        </p:nvSpPr>
        <p:spPr>
          <a:xfrm>
            <a:off x="3620732" y="3287548"/>
            <a:ext cx="4756636" cy="3055512"/>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25400">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Скругленный прямоугольник 7"/>
          <p:cNvSpPr/>
          <p:nvPr/>
        </p:nvSpPr>
        <p:spPr>
          <a:xfrm>
            <a:off x="5078510" y="5628372"/>
            <a:ext cx="1427584" cy="345233"/>
          </a:xfrm>
          <a:prstGeom prst="roundRect">
            <a:avLst/>
          </a:prstGeom>
          <a:gradFill>
            <a:gsLst>
              <a:gs pos="0">
                <a:schemeClr val="accent1">
                  <a:lumMod val="20000"/>
                  <a:lumOff val="80000"/>
                </a:schemeClr>
              </a:gs>
              <a:gs pos="56000">
                <a:schemeClr val="accent1">
                  <a:lumMod val="40000"/>
                  <a:lumOff val="60000"/>
                </a:schemeClr>
              </a:gs>
              <a:gs pos="75000">
                <a:schemeClr val="accent1">
                  <a:lumMod val="60000"/>
                  <a:lumOff val="40000"/>
                </a:schemeClr>
              </a:gs>
              <a:gs pos="100000">
                <a:schemeClr val="accent1">
                  <a:lumMod val="75000"/>
                </a:schemeClr>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2">
                    <a:lumMod val="25000"/>
                  </a:schemeClr>
                </a:solidFill>
                <a:latin typeface="Palatino Linotype" panose="02040502050505030304" pitchFamily="18" charset="0"/>
              </a:rPr>
              <a:t>БЮДЖЕТ</a:t>
            </a:r>
            <a:endParaRPr lang="ru-RU" sz="1600" b="1" dirty="0">
              <a:solidFill>
                <a:schemeClr val="bg2">
                  <a:lumMod val="25000"/>
                </a:schemeClr>
              </a:solidFill>
              <a:latin typeface="Palatino Linotype" panose="02040502050505030304" pitchFamily="18" charset="0"/>
            </a:endParaRPr>
          </a:p>
        </p:txBody>
      </p:sp>
      <p:sp>
        <p:nvSpPr>
          <p:cNvPr id="9" name="Скругленный прямоугольник 8"/>
          <p:cNvSpPr/>
          <p:nvPr/>
        </p:nvSpPr>
        <p:spPr>
          <a:xfrm>
            <a:off x="6379045" y="4743572"/>
            <a:ext cx="1391442" cy="373224"/>
          </a:xfrm>
          <a:prstGeom prst="roundRect">
            <a:avLst/>
          </a:prstGeom>
          <a:gradFill>
            <a:gsLst>
              <a:gs pos="0">
                <a:srgbClr val="FFCCFF"/>
              </a:gs>
              <a:gs pos="56000">
                <a:srgbClr val="FF7C80"/>
              </a:gs>
              <a:gs pos="75000">
                <a:srgbClr val="FF5050"/>
              </a:gs>
              <a:gs pos="100000">
                <a:srgbClr val="FF0000"/>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РАСХОДЫ</a:t>
            </a:r>
            <a:endParaRPr lang="ru-RU" sz="1600" dirty="0">
              <a:solidFill>
                <a:schemeClr val="bg2">
                  <a:lumMod val="50000"/>
                </a:schemeClr>
              </a:solidFill>
              <a:latin typeface="Palatino Linotype" panose="02040502050505030304" pitchFamily="18" charset="0"/>
            </a:endParaRPr>
          </a:p>
        </p:txBody>
      </p:sp>
      <p:sp>
        <p:nvSpPr>
          <p:cNvPr id="11" name="Скругленный прямоугольник 10"/>
          <p:cNvSpPr/>
          <p:nvPr/>
        </p:nvSpPr>
        <p:spPr>
          <a:xfrm>
            <a:off x="4014501" y="4745944"/>
            <a:ext cx="1438982" cy="373224"/>
          </a:xfrm>
          <a:prstGeom prst="roundRect">
            <a:avLst/>
          </a:prstGeom>
          <a:gradFill>
            <a:gsLst>
              <a:gs pos="0">
                <a:srgbClr val="CCFF66"/>
              </a:gs>
              <a:gs pos="56000">
                <a:srgbClr val="99FF33"/>
              </a:gs>
              <a:gs pos="75000">
                <a:srgbClr val="99FF66"/>
              </a:gs>
              <a:gs pos="100000">
                <a:srgbClr val="33CC33"/>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ДОХОДЫ</a:t>
            </a:r>
            <a:endParaRPr lang="ru-RU" sz="1600" dirty="0">
              <a:solidFill>
                <a:schemeClr val="bg2">
                  <a:lumMod val="50000"/>
                </a:schemeClr>
              </a:solidFill>
              <a:latin typeface="Palatino Linotype" panose="02040502050505030304" pitchFamily="18" charset="0"/>
            </a:endParaRPr>
          </a:p>
        </p:txBody>
      </p:sp>
      <p:cxnSp>
        <p:nvCxnSpPr>
          <p:cNvPr id="13" name="Прямая соединительная линия 12"/>
          <p:cNvCxnSpPr/>
          <p:nvPr/>
        </p:nvCxnSpPr>
        <p:spPr>
          <a:xfrm>
            <a:off x="5462774" y="4917626"/>
            <a:ext cx="882463" cy="1255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Дуга 14"/>
          <p:cNvSpPr/>
          <p:nvPr/>
        </p:nvSpPr>
        <p:spPr>
          <a:xfrm rot="10800000">
            <a:off x="5878076" y="4228055"/>
            <a:ext cx="1205981" cy="1404258"/>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17" name="Дуга 16"/>
          <p:cNvSpPr/>
          <p:nvPr/>
        </p:nvSpPr>
        <p:spPr>
          <a:xfrm rot="5400000">
            <a:off x="4497151" y="4241135"/>
            <a:ext cx="1365166" cy="1378099"/>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25" name="Скругленный прямоугольник 24"/>
          <p:cNvSpPr/>
          <p:nvPr/>
        </p:nvSpPr>
        <p:spPr>
          <a:xfrm>
            <a:off x="835252" y="1601629"/>
            <a:ext cx="1438982" cy="373224"/>
          </a:xfrm>
          <a:prstGeom prst="roundRect">
            <a:avLst/>
          </a:prstGeom>
          <a:gradFill>
            <a:gsLst>
              <a:gs pos="0">
                <a:srgbClr val="CCFF66"/>
              </a:gs>
              <a:gs pos="56000">
                <a:srgbClr val="99FF33"/>
              </a:gs>
              <a:gs pos="75000">
                <a:srgbClr val="99FF66"/>
              </a:gs>
              <a:gs pos="100000">
                <a:srgbClr val="33CC33"/>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ДОХОДЫ</a:t>
            </a:r>
            <a:endParaRPr lang="ru-RU" sz="1600" dirty="0">
              <a:solidFill>
                <a:schemeClr val="bg2">
                  <a:lumMod val="50000"/>
                </a:schemeClr>
              </a:solidFill>
              <a:latin typeface="Palatino Linotype" panose="02040502050505030304" pitchFamily="18" charset="0"/>
            </a:endParaRPr>
          </a:p>
        </p:txBody>
      </p:sp>
      <p:sp>
        <p:nvSpPr>
          <p:cNvPr id="26" name="Скругленный прямоугольник 25"/>
          <p:cNvSpPr/>
          <p:nvPr/>
        </p:nvSpPr>
        <p:spPr>
          <a:xfrm>
            <a:off x="3345789" y="2090405"/>
            <a:ext cx="1322335" cy="373224"/>
          </a:xfrm>
          <a:prstGeom prst="roundRect">
            <a:avLst/>
          </a:prstGeom>
          <a:gradFill>
            <a:gsLst>
              <a:gs pos="0">
                <a:srgbClr val="FFCCFF"/>
              </a:gs>
              <a:gs pos="56000">
                <a:srgbClr val="FF7C80"/>
              </a:gs>
              <a:gs pos="75000">
                <a:srgbClr val="FF5050"/>
              </a:gs>
              <a:gs pos="100000">
                <a:srgbClr val="FF0000"/>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РАСХОДЫ</a:t>
            </a:r>
            <a:endParaRPr lang="ru-RU" sz="1600" dirty="0">
              <a:solidFill>
                <a:schemeClr val="bg2">
                  <a:lumMod val="50000"/>
                </a:schemeClr>
              </a:solidFill>
              <a:latin typeface="Palatino Linotype" panose="02040502050505030304" pitchFamily="18" charset="0"/>
            </a:endParaRPr>
          </a:p>
        </p:txBody>
      </p:sp>
      <p:sp>
        <p:nvSpPr>
          <p:cNvPr id="27" name="Скругленный прямоугольник 26"/>
          <p:cNvSpPr/>
          <p:nvPr/>
        </p:nvSpPr>
        <p:spPr>
          <a:xfrm>
            <a:off x="1935095" y="2724862"/>
            <a:ext cx="1427584" cy="345233"/>
          </a:xfrm>
          <a:prstGeom prst="roundRect">
            <a:avLst/>
          </a:prstGeom>
          <a:gradFill>
            <a:gsLst>
              <a:gs pos="0">
                <a:schemeClr val="accent1">
                  <a:lumMod val="20000"/>
                  <a:lumOff val="80000"/>
                </a:schemeClr>
              </a:gs>
              <a:gs pos="56000">
                <a:schemeClr val="accent1">
                  <a:lumMod val="40000"/>
                  <a:lumOff val="60000"/>
                </a:schemeClr>
              </a:gs>
              <a:gs pos="75000">
                <a:schemeClr val="accent1">
                  <a:lumMod val="60000"/>
                  <a:lumOff val="40000"/>
                </a:schemeClr>
              </a:gs>
              <a:gs pos="100000">
                <a:schemeClr val="accent1">
                  <a:lumMod val="75000"/>
                </a:schemeClr>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2">
                    <a:lumMod val="25000"/>
                  </a:schemeClr>
                </a:solidFill>
                <a:latin typeface="Palatino Linotype" panose="02040502050505030304" pitchFamily="18" charset="0"/>
              </a:rPr>
              <a:t>БЮДЖЕТ</a:t>
            </a:r>
            <a:endParaRPr lang="ru-RU" sz="1600" b="1" dirty="0">
              <a:solidFill>
                <a:schemeClr val="bg2">
                  <a:lumMod val="25000"/>
                </a:schemeClr>
              </a:solidFill>
              <a:latin typeface="Palatino Linotype" panose="02040502050505030304" pitchFamily="18" charset="0"/>
            </a:endParaRPr>
          </a:p>
        </p:txBody>
      </p:sp>
      <p:sp>
        <p:nvSpPr>
          <p:cNvPr id="28" name="Скругленный прямоугольник 27"/>
          <p:cNvSpPr/>
          <p:nvPr/>
        </p:nvSpPr>
        <p:spPr>
          <a:xfrm>
            <a:off x="8520517" y="2778443"/>
            <a:ext cx="1427584" cy="345233"/>
          </a:xfrm>
          <a:prstGeom prst="roundRect">
            <a:avLst/>
          </a:prstGeom>
          <a:gradFill>
            <a:gsLst>
              <a:gs pos="0">
                <a:schemeClr val="accent1">
                  <a:lumMod val="20000"/>
                  <a:lumOff val="80000"/>
                </a:schemeClr>
              </a:gs>
              <a:gs pos="56000">
                <a:schemeClr val="accent1">
                  <a:lumMod val="40000"/>
                  <a:lumOff val="60000"/>
                </a:schemeClr>
              </a:gs>
              <a:gs pos="75000">
                <a:schemeClr val="accent1">
                  <a:lumMod val="60000"/>
                  <a:lumOff val="40000"/>
                </a:schemeClr>
              </a:gs>
              <a:gs pos="100000">
                <a:schemeClr val="accent1">
                  <a:lumMod val="75000"/>
                </a:schemeClr>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2">
                    <a:lumMod val="25000"/>
                  </a:schemeClr>
                </a:solidFill>
                <a:latin typeface="Palatino Linotype" panose="02040502050505030304" pitchFamily="18" charset="0"/>
              </a:rPr>
              <a:t>БЮДЖЕТ</a:t>
            </a:r>
            <a:endParaRPr lang="ru-RU" sz="1600" b="1" dirty="0">
              <a:solidFill>
                <a:schemeClr val="bg2">
                  <a:lumMod val="25000"/>
                </a:schemeClr>
              </a:solidFill>
              <a:latin typeface="Palatino Linotype" panose="02040502050505030304" pitchFamily="18" charset="0"/>
            </a:endParaRPr>
          </a:p>
        </p:txBody>
      </p:sp>
      <p:sp>
        <p:nvSpPr>
          <p:cNvPr id="29" name="Скругленный прямоугольник 28"/>
          <p:cNvSpPr/>
          <p:nvPr/>
        </p:nvSpPr>
        <p:spPr>
          <a:xfrm>
            <a:off x="7298202" y="2090405"/>
            <a:ext cx="1438982" cy="373224"/>
          </a:xfrm>
          <a:prstGeom prst="roundRect">
            <a:avLst/>
          </a:prstGeom>
          <a:gradFill>
            <a:gsLst>
              <a:gs pos="0">
                <a:srgbClr val="CCFF66"/>
              </a:gs>
              <a:gs pos="56000">
                <a:srgbClr val="99FF33"/>
              </a:gs>
              <a:gs pos="75000">
                <a:srgbClr val="99FF66"/>
              </a:gs>
              <a:gs pos="100000">
                <a:srgbClr val="33CC33"/>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ДОХОДЫ</a:t>
            </a:r>
            <a:endParaRPr lang="ru-RU" sz="1600" dirty="0">
              <a:solidFill>
                <a:schemeClr val="bg2">
                  <a:lumMod val="50000"/>
                </a:schemeClr>
              </a:solidFill>
              <a:latin typeface="Palatino Linotype" panose="02040502050505030304" pitchFamily="18" charset="0"/>
            </a:endParaRPr>
          </a:p>
        </p:txBody>
      </p:sp>
      <p:sp>
        <p:nvSpPr>
          <p:cNvPr id="30" name="Скругленный прямоугольник 29"/>
          <p:cNvSpPr/>
          <p:nvPr/>
        </p:nvSpPr>
        <p:spPr>
          <a:xfrm>
            <a:off x="9779203" y="1615624"/>
            <a:ext cx="1322335" cy="373224"/>
          </a:xfrm>
          <a:prstGeom prst="roundRect">
            <a:avLst/>
          </a:prstGeom>
          <a:gradFill>
            <a:gsLst>
              <a:gs pos="0">
                <a:srgbClr val="FFCCFF"/>
              </a:gs>
              <a:gs pos="56000">
                <a:srgbClr val="FF7C80"/>
              </a:gs>
              <a:gs pos="75000">
                <a:srgbClr val="FF5050"/>
              </a:gs>
              <a:gs pos="100000">
                <a:srgbClr val="FF0000"/>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РАСХОДЫ</a:t>
            </a:r>
            <a:endParaRPr lang="ru-RU" sz="1600" dirty="0">
              <a:solidFill>
                <a:schemeClr val="bg2">
                  <a:lumMod val="50000"/>
                </a:schemeClr>
              </a:solidFill>
              <a:latin typeface="Palatino Linotype" panose="02040502050505030304" pitchFamily="18" charset="0"/>
            </a:endParaRPr>
          </a:p>
        </p:txBody>
      </p:sp>
      <p:cxnSp>
        <p:nvCxnSpPr>
          <p:cNvPr id="33" name="Прямая соединительная линия 32"/>
          <p:cNvCxnSpPr>
            <a:stCxn id="25" idx="3"/>
            <a:endCxn id="26" idx="1"/>
          </p:cNvCxnSpPr>
          <p:nvPr/>
        </p:nvCxnSpPr>
        <p:spPr>
          <a:xfrm>
            <a:off x="2274234" y="1788241"/>
            <a:ext cx="1071555" cy="48877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a:stCxn id="30" idx="1"/>
            <a:endCxn id="29" idx="3"/>
          </p:cNvCxnSpPr>
          <p:nvPr/>
        </p:nvCxnSpPr>
        <p:spPr>
          <a:xfrm flipH="1">
            <a:off x="8737184" y="1802236"/>
            <a:ext cx="1042019" cy="4747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Дуга 35"/>
          <p:cNvSpPr/>
          <p:nvPr/>
        </p:nvSpPr>
        <p:spPr>
          <a:xfrm rot="5400000">
            <a:off x="1369753" y="1327162"/>
            <a:ext cx="1365166" cy="1378099"/>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37" name="Дуга 36"/>
          <p:cNvSpPr/>
          <p:nvPr/>
        </p:nvSpPr>
        <p:spPr>
          <a:xfrm rot="5400000">
            <a:off x="7864818" y="1392815"/>
            <a:ext cx="1365166" cy="1378099"/>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38" name="Дуга 37"/>
          <p:cNvSpPr/>
          <p:nvPr/>
        </p:nvSpPr>
        <p:spPr>
          <a:xfrm rot="10800000">
            <a:off x="2737250" y="1294536"/>
            <a:ext cx="1205981" cy="1404258"/>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39" name="Дуга 38"/>
          <p:cNvSpPr/>
          <p:nvPr/>
        </p:nvSpPr>
        <p:spPr>
          <a:xfrm rot="10800000">
            <a:off x="9258193" y="1379735"/>
            <a:ext cx="1205981" cy="1404258"/>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40" name="TextBox 39"/>
          <p:cNvSpPr txBox="1"/>
          <p:nvPr/>
        </p:nvSpPr>
        <p:spPr>
          <a:xfrm flipH="1">
            <a:off x="4019834" y="3511972"/>
            <a:ext cx="3958431" cy="1107996"/>
          </a:xfrm>
          <a:prstGeom prst="rect">
            <a:avLst/>
          </a:prstGeom>
          <a:noFill/>
        </p:spPr>
        <p:txBody>
          <a:bodyPr wrap="square" rtlCol="0">
            <a:spAutoFit/>
          </a:bodyPr>
          <a:lstStyle/>
          <a:p>
            <a:pPr algn="just"/>
            <a:r>
              <a:rPr lang="ru-RU" b="1" i="1" dirty="0">
                <a:latin typeface="Palatino Linotype" panose="02040502050505030304" pitchFamily="18" charset="0"/>
              </a:rPr>
              <a:t>Сбалансированность бюджетов </a:t>
            </a:r>
            <a:r>
              <a:rPr lang="ru-RU" sz="1600" b="1" i="1" dirty="0">
                <a:latin typeface="Palatino Linotype" panose="02040502050505030304" pitchFamily="18" charset="0"/>
              </a:rPr>
              <a:t>– </a:t>
            </a:r>
            <a:r>
              <a:rPr lang="ru-RU" sz="1600" dirty="0">
                <a:latin typeface="Palatino Linotype" panose="02040502050505030304" pitchFamily="18" charset="0"/>
              </a:rPr>
              <a:t>состояние </a:t>
            </a:r>
            <a:r>
              <a:rPr lang="ru-RU" sz="1600" dirty="0" smtClean="0">
                <a:latin typeface="Palatino Linotype" panose="02040502050505030304" pitchFamily="18" charset="0"/>
              </a:rPr>
              <a:t>бюджетов, при </a:t>
            </a:r>
            <a:r>
              <a:rPr lang="ru-RU" sz="1600" dirty="0">
                <a:latin typeface="Palatino Linotype" panose="02040502050505030304" pitchFamily="18" charset="0"/>
              </a:rPr>
              <a:t>котором доходы и расходы уравновешены или равны друг другу.</a:t>
            </a:r>
          </a:p>
        </p:txBody>
      </p:sp>
      <p:sp>
        <p:nvSpPr>
          <p:cNvPr id="41" name="Заголовок 1"/>
          <p:cNvSpPr txBox="1">
            <a:spLocks/>
          </p:cNvSpPr>
          <p:nvPr/>
        </p:nvSpPr>
        <p:spPr>
          <a:xfrm>
            <a:off x="822435" y="129561"/>
            <a:ext cx="10515600" cy="7803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Основные характеристики бюджета</a:t>
            </a:r>
            <a:endPar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p:txBody>
      </p:sp>
      <p:sp>
        <p:nvSpPr>
          <p:cNvPr id="42" name="TextBox 41"/>
          <p:cNvSpPr txBox="1"/>
          <p:nvPr/>
        </p:nvSpPr>
        <p:spPr>
          <a:xfrm>
            <a:off x="8649026" y="3382762"/>
            <a:ext cx="2481052" cy="1107996"/>
          </a:xfrm>
          <a:prstGeom prst="rect">
            <a:avLst/>
          </a:prstGeom>
          <a:noFill/>
        </p:spPr>
        <p:txBody>
          <a:bodyPr wrap="square" rtlCol="0">
            <a:spAutoFit/>
          </a:bodyPr>
          <a:lstStyle/>
          <a:p>
            <a:pPr algn="just"/>
            <a:r>
              <a:rPr lang="ru-RU" b="1" i="1" dirty="0">
                <a:latin typeface="Palatino Linotype" panose="02040502050505030304" pitchFamily="18" charset="0"/>
              </a:rPr>
              <a:t>Дефицит бюджета </a:t>
            </a:r>
            <a:r>
              <a:rPr lang="ru-RU" dirty="0">
                <a:latin typeface="Palatino Linotype" panose="02040502050505030304" pitchFamily="18" charset="0"/>
              </a:rPr>
              <a:t>–</a:t>
            </a:r>
          </a:p>
          <a:p>
            <a:pPr algn="just"/>
            <a:r>
              <a:rPr lang="ru-RU" sz="1600" dirty="0">
                <a:latin typeface="Palatino Linotype" panose="02040502050505030304" pitchFamily="18" charset="0"/>
              </a:rPr>
              <a:t>превышение </a:t>
            </a:r>
            <a:r>
              <a:rPr lang="ru-RU" sz="1600" dirty="0" smtClean="0">
                <a:latin typeface="Palatino Linotype" panose="02040502050505030304" pitchFamily="18" charset="0"/>
              </a:rPr>
              <a:t>расходов бюджета над его </a:t>
            </a:r>
            <a:r>
              <a:rPr lang="ru-RU" sz="1600" dirty="0">
                <a:latin typeface="Palatino Linotype" panose="02040502050505030304" pitchFamily="18" charset="0"/>
              </a:rPr>
              <a:t>доходами</a:t>
            </a:r>
          </a:p>
        </p:txBody>
      </p:sp>
      <p:sp>
        <p:nvSpPr>
          <p:cNvPr id="43" name="TextBox 42"/>
          <p:cNvSpPr txBox="1"/>
          <p:nvPr/>
        </p:nvSpPr>
        <p:spPr>
          <a:xfrm>
            <a:off x="754215" y="3192499"/>
            <a:ext cx="2681998" cy="1107996"/>
          </a:xfrm>
          <a:prstGeom prst="rect">
            <a:avLst/>
          </a:prstGeom>
          <a:noFill/>
        </p:spPr>
        <p:txBody>
          <a:bodyPr wrap="square" rtlCol="0">
            <a:spAutoFit/>
          </a:bodyPr>
          <a:lstStyle/>
          <a:p>
            <a:pPr algn="just"/>
            <a:r>
              <a:rPr lang="ru-RU" b="1" i="1" dirty="0">
                <a:latin typeface="Palatino Linotype" panose="02040502050505030304" pitchFamily="18" charset="0"/>
              </a:rPr>
              <a:t>Профицит бюджета </a:t>
            </a:r>
            <a:r>
              <a:rPr lang="ru-RU" dirty="0">
                <a:latin typeface="Palatino Linotype" panose="02040502050505030304" pitchFamily="18" charset="0"/>
              </a:rPr>
              <a:t>–</a:t>
            </a:r>
          </a:p>
          <a:p>
            <a:pPr algn="just"/>
            <a:r>
              <a:rPr lang="ru-RU" sz="1600" dirty="0">
                <a:latin typeface="Palatino Linotype" panose="02040502050505030304" pitchFamily="18" charset="0"/>
              </a:rPr>
              <a:t>превышение доходов </a:t>
            </a:r>
            <a:r>
              <a:rPr lang="ru-RU" sz="1600" dirty="0" smtClean="0">
                <a:latin typeface="Palatino Linotype" panose="02040502050505030304" pitchFamily="18" charset="0"/>
              </a:rPr>
              <a:t>бюджета над </a:t>
            </a:r>
            <a:r>
              <a:rPr lang="ru-RU" sz="1600" dirty="0">
                <a:latin typeface="Palatino Linotype" panose="02040502050505030304" pitchFamily="18" charset="0"/>
              </a:rPr>
              <a:t>его расходами</a:t>
            </a:r>
          </a:p>
        </p:txBody>
      </p:sp>
      <p:cxnSp>
        <p:nvCxnSpPr>
          <p:cNvPr id="50" name="Прямая соединительная линия 49"/>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117775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0"/>
            <a:ext cx="10972800" cy="738554"/>
          </a:xfrm>
        </p:spPr>
        <p:txBody>
          <a:bodyPr>
            <a:noAutofit/>
          </a:bodyPr>
          <a:lstStyle/>
          <a:p>
            <a:pPr algn="ctr">
              <a:lnSpc>
                <a:spcPct val="100000"/>
              </a:lnSpc>
            </a:pP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Рассмотрение проекта решения о районном бюджете</a:t>
            </a:r>
            <a:b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endPar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6" name="Объект 5"/>
          <p:cNvGraphicFramePr>
            <a:graphicFrameLocks noGrp="1"/>
          </p:cNvGraphicFramePr>
          <p:nvPr>
            <p:ph idx="1"/>
            <p:extLst>
              <p:ext uri="{D42A27DB-BD31-4B8C-83A1-F6EECF244321}">
                <p14:modId xmlns="" xmlns:p14="http://schemas.microsoft.com/office/powerpoint/2010/main" val="1099323412"/>
              </p:ext>
            </p:extLst>
          </p:nvPr>
        </p:nvGraphicFramePr>
        <p:xfrm>
          <a:off x="644324" y="589084"/>
          <a:ext cx="10972800" cy="6268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Прямая соединительная линия 4"/>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934172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90097"/>
            <a:ext cx="11184640" cy="1552015"/>
          </a:xfrm>
        </p:spPr>
        <p:txBody>
          <a:bodyPr>
            <a:noAutofit/>
          </a:bodyPr>
          <a:lstStyle/>
          <a:p>
            <a:pPr algn="ctr">
              <a:lnSpc>
                <a:spcPct val="100000"/>
              </a:lnSpc>
            </a:pP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Основные направления </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бюджетной и налоговой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политики </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Тамбовского района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на </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2020 - 20</a:t>
            </a:r>
            <a:r>
              <a:rPr lang="en-US"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 годы</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0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Бюджетная политика:</a:t>
            </a:r>
            <a:br>
              <a:rPr lang="ru-RU" sz="20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endParaRPr lang="ru-RU" sz="20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4059052532"/>
              </p:ext>
            </p:extLst>
          </p:nvPr>
        </p:nvGraphicFramePr>
        <p:xfrm>
          <a:off x="609600" y="1239141"/>
          <a:ext cx="10534116" cy="5076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605321" y="1771313"/>
            <a:ext cx="304800" cy="307777"/>
          </a:xfrm>
          <a:prstGeom prst="rect">
            <a:avLst/>
          </a:prstGeom>
        </p:spPr>
        <p:txBody>
          <a:bodyPr wrap="square">
            <a:spAutoFit/>
          </a:bodyPr>
          <a:lstStyle/>
          <a:p>
            <a:pPr algn="ctr">
              <a:defRPr/>
            </a:pPr>
            <a:r>
              <a:rPr lang="ru-RU" sz="1400" b="1" i="1" dirty="0" smtClean="0">
                <a:solidFill>
                  <a:srgbClr val="6076B4">
                    <a:lumMod val="75000"/>
                  </a:srgbClr>
                </a:solidFill>
              </a:rPr>
              <a:t>1</a:t>
            </a:r>
            <a:endParaRPr lang="ru-RU" sz="1400" b="1" i="1" dirty="0">
              <a:solidFill>
                <a:srgbClr val="6076B4">
                  <a:lumMod val="75000"/>
                </a:srgbClr>
              </a:solidFill>
            </a:endParaRPr>
          </a:p>
        </p:txBody>
      </p:sp>
      <p:sp>
        <p:nvSpPr>
          <p:cNvPr id="16" name="Прямоугольник 15"/>
          <p:cNvSpPr/>
          <p:nvPr/>
        </p:nvSpPr>
        <p:spPr>
          <a:xfrm>
            <a:off x="526988" y="2948046"/>
            <a:ext cx="461473" cy="307777"/>
          </a:xfrm>
          <a:prstGeom prst="rect">
            <a:avLst/>
          </a:prstGeom>
        </p:spPr>
        <p:txBody>
          <a:bodyPr wrap="square">
            <a:spAutoFit/>
          </a:bodyPr>
          <a:lstStyle/>
          <a:p>
            <a:pPr algn="ctr">
              <a:defRPr/>
            </a:pPr>
            <a:r>
              <a:rPr lang="ru-RU" sz="1400" b="1" i="1" dirty="0" smtClean="0">
                <a:solidFill>
                  <a:srgbClr val="6076B4">
                    <a:lumMod val="75000"/>
                  </a:srgbClr>
                </a:solidFill>
              </a:rPr>
              <a:t>2</a:t>
            </a:r>
            <a:endParaRPr lang="ru-RU" sz="1400" b="1" i="1" dirty="0">
              <a:solidFill>
                <a:srgbClr val="6076B4">
                  <a:lumMod val="75000"/>
                </a:srgbClr>
              </a:solidFill>
            </a:endParaRPr>
          </a:p>
        </p:txBody>
      </p:sp>
      <p:sp>
        <p:nvSpPr>
          <p:cNvPr id="17" name="Прямоугольник 16"/>
          <p:cNvSpPr/>
          <p:nvPr/>
        </p:nvSpPr>
        <p:spPr>
          <a:xfrm>
            <a:off x="526987" y="4112822"/>
            <a:ext cx="461473" cy="307777"/>
          </a:xfrm>
          <a:prstGeom prst="rect">
            <a:avLst/>
          </a:prstGeom>
        </p:spPr>
        <p:txBody>
          <a:bodyPr wrap="square">
            <a:spAutoFit/>
          </a:bodyPr>
          <a:lstStyle/>
          <a:p>
            <a:pPr algn="ctr">
              <a:defRPr/>
            </a:pPr>
            <a:r>
              <a:rPr lang="ru-RU" sz="1400" b="1" i="1" dirty="0" smtClean="0">
                <a:solidFill>
                  <a:srgbClr val="6076B4">
                    <a:lumMod val="75000"/>
                  </a:srgbClr>
                </a:solidFill>
              </a:rPr>
              <a:t>3</a:t>
            </a:r>
            <a:endParaRPr lang="ru-RU" sz="1400" b="1" i="1" dirty="0">
              <a:solidFill>
                <a:srgbClr val="6076B4">
                  <a:lumMod val="75000"/>
                </a:srgbClr>
              </a:solidFill>
            </a:endParaRPr>
          </a:p>
        </p:txBody>
      </p:sp>
      <p:sp>
        <p:nvSpPr>
          <p:cNvPr id="18" name="Прямоугольник 17"/>
          <p:cNvSpPr/>
          <p:nvPr/>
        </p:nvSpPr>
        <p:spPr>
          <a:xfrm>
            <a:off x="526986" y="4701894"/>
            <a:ext cx="461473" cy="307777"/>
          </a:xfrm>
          <a:prstGeom prst="rect">
            <a:avLst/>
          </a:prstGeom>
        </p:spPr>
        <p:txBody>
          <a:bodyPr wrap="square">
            <a:spAutoFit/>
          </a:bodyPr>
          <a:lstStyle/>
          <a:p>
            <a:pPr algn="ctr">
              <a:defRPr/>
            </a:pPr>
            <a:r>
              <a:rPr lang="ru-RU" sz="1400" b="1" i="1" dirty="0" smtClean="0">
                <a:solidFill>
                  <a:srgbClr val="723008"/>
                </a:solidFill>
              </a:rPr>
              <a:t>4</a:t>
            </a:r>
            <a:endParaRPr lang="ru-RU" sz="1400" b="1" i="1" dirty="0">
              <a:solidFill>
                <a:srgbClr val="723008"/>
              </a:solidFill>
            </a:endParaRPr>
          </a:p>
        </p:txBody>
      </p:sp>
      <p:sp>
        <p:nvSpPr>
          <p:cNvPr id="20" name="Прямоугольник 19"/>
          <p:cNvSpPr/>
          <p:nvPr/>
        </p:nvSpPr>
        <p:spPr>
          <a:xfrm>
            <a:off x="526985" y="5878365"/>
            <a:ext cx="387416" cy="307777"/>
          </a:xfrm>
          <a:prstGeom prst="rect">
            <a:avLst/>
          </a:prstGeom>
        </p:spPr>
        <p:txBody>
          <a:bodyPr wrap="square">
            <a:spAutoFit/>
          </a:bodyPr>
          <a:lstStyle/>
          <a:p>
            <a:pPr algn="ctr">
              <a:defRPr/>
            </a:pPr>
            <a:r>
              <a:rPr lang="ru-RU" sz="1400" b="1" i="1" dirty="0">
                <a:solidFill>
                  <a:srgbClr val="723008"/>
                </a:solidFill>
              </a:rPr>
              <a:t>5</a:t>
            </a:r>
          </a:p>
        </p:txBody>
      </p:sp>
      <p:cxnSp>
        <p:nvCxnSpPr>
          <p:cNvPr id="13" name="Прямая соединительная линия 12"/>
          <p:cNvCxnSpPr/>
          <p:nvPr/>
        </p:nvCxnSpPr>
        <p:spPr>
          <a:xfrm flipV="1">
            <a:off x="757721" y="1239324"/>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8754055" y="1166326"/>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894637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6985" y="379702"/>
            <a:ext cx="10972800" cy="684276"/>
          </a:xfrm>
        </p:spPr>
        <p:txBody>
          <a:bodyPr>
            <a:noAutofit/>
          </a:bodyPr>
          <a:lstStyle/>
          <a:p>
            <a:pPr algn="ctr">
              <a:lnSpc>
                <a:spcPct val="100000"/>
              </a:lnSpc>
            </a:pPr>
            <a:r>
              <a:rPr lang="ru-RU" sz="20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Н</a:t>
            </a:r>
            <a:r>
              <a:rPr lang="ru-RU" sz="20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алоговая политика:</a:t>
            </a:r>
            <a:endParaRPr lang="ru-RU" sz="20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2173478852"/>
              </p:ext>
            </p:extLst>
          </p:nvPr>
        </p:nvGraphicFramePr>
        <p:xfrm>
          <a:off x="609600" y="1222049"/>
          <a:ext cx="10499933" cy="5110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605321" y="1771313"/>
            <a:ext cx="304800" cy="307777"/>
          </a:xfrm>
          <a:prstGeom prst="rect">
            <a:avLst/>
          </a:prstGeom>
        </p:spPr>
        <p:txBody>
          <a:bodyPr wrap="square">
            <a:spAutoFit/>
          </a:bodyPr>
          <a:lstStyle/>
          <a:p>
            <a:pPr algn="ctr">
              <a:defRPr/>
            </a:pPr>
            <a:r>
              <a:rPr lang="ru-RU" sz="1400" b="1" i="1" dirty="0" smtClean="0">
                <a:solidFill>
                  <a:srgbClr val="6076B4">
                    <a:lumMod val="75000"/>
                  </a:srgbClr>
                </a:solidFill>
              </a:rPr>
              <a:t>1</a:t>
            </a:r>
            <a:endParaRPr lang="ru-RU" sz="1400" b="1" i="1" dirty="0">
              <a:solidFill>
                <a:srgbClr val="6076B4">
                  <a:lumMod val="75000"/>
                </a:srgbClr>
              </a:solidFill>
            </a:endParaRPr>
          </a:p>
        </p:txBody>
      </p:sp>
      <p:sp>
        <p:nvSpPr>
          <p:cNvPr id="14" name="Прямоугольник 13"/>
          <p:cNvSpPr/>
          <p:nvPr/>
        </p:nvSpPr>
        <p:spPr>
          <a:xfrm>
            <a:off x="526990" y="3528364"/>
            <a:ext cx="461473" cy="307777"/>
          </a:xfrm>
          <a:prstGeom prst="rect">
            <a:avLst/>
          </a:prstGeom>
        </p:spPr>
        <p:txBody>
          <a:bodyPr wrap="square">
            <a:spAutoFit/>
          </a:bodyPr>
          <a:lstStyle/>
          <a:p>
            <a:pPr algn="ctr">
              <a:defRPr/>
            </a:pPr>
            <a:r>
              <a:rPr lang="ru-RU" sz="1400" b="1" i="1" dirty="0">
                <a:solidFill>
                  <a:srgbClr val="723008"/>
                </a:solidFill>
              </a:rPr>
              <a:t>4</a:t>
            </a:r>
          </a:p>
        </p:txBody>
      </p:sp>
      <p:sp>
        <p:nvSpPr>
          <p:cNvPr id="15" name="Прямоугольник 14"/>
          <p:cNvSpPr/>
          <p:nvPr/>
        </p:nvSpPr>
        <p:spPr>
          <a:xfrm>
            <a:off x="526988" y="2357421"/>
            <a:ext cx="461473" cy="307777"/>
          </a:xfrm>
          <a:prstGeom prst="rect">
            <a:avLst/>
          </a:prstGeom>
        </p:spPr>
        <p:txBody>
          <a:bodyPr wrap="square">
            <a:spAutoFit/>
          </a:bodyPr>
          <a:lstStyle/>
          <a:p>
            <a:pPr algn="ctr">
              <a:defRPr/>
            </a:pPr>
            <a:r>
              <a:rPr lang="ru-RU" sz="1400" b="1" i="1" dirty="0">
                <a:solidFill>
                  <a:srgbClr val="723008"/>
                </a:solidFill>
              </a:rPr>
              <a:t>2</a:t>
            </a:r>
          </a:p>
        </p:txBody>
      </p:sp>
      <p:sp>
        <p:nvSpPr>
          <p:cNvPr id="16" name="Прямоугольник 15"/>
          <p:cNvSpPr/>
          <p:nvPr/>
        </p:nvSpPr>
        <p:spPr>
          <a:xfrm>
            <a:off x="526988" y="2948046"/>
            <a:ext cx="461473" cy="307777"/>
          </a:xfrm>
          <a:prstGeom prst="rect">
            <a:avLst/>
          </a:prstGeom>
        </p:spPr>
        <p:txBody>
          <a:bodyPr wrap="square">
            <a:spAutoFit/>
          </a:bodyPr>
          <a:lstStyle/>
          <a:p>
            <a:pPr algn="ctr">
              <a:defRPr/>
            </a:pPr>
            <a:r>
              <a:rPr lang="ru-RU" sz="1400" b="1" i="1" dirty="0" smtClean="0">
                <a:solidFill>
                  <a:srgbClr val="6076B4">
                    <a:lumMod val="75000"/>
                  </a:srgbClr>
                </a:solidFill>
              </a:rPr>
              <a:t>3</a:t>
            </a:r>
            <a:endParaRPr lang="ru-RU" sz="1400" b="1" i="1" dirty="0">
              <a:solidFill>
                <a:srgbClr val="6076B4">
                  <a:lumMod val="75000"/>
                </a:srgbClr>
              </a:solidFill>
            </a:endParaRPr>
          </a:p>
        </p:txBody>
      </p:sp>
      <p:sp>
        <p:nvSpPr>
          <p:cNvPr id="17" name="Прямоугольник 16"/>
          <p:cNvSpPr/>
          <p:nvPr/>
        </p:nvSpPr>
        <p:spPr>
          <a:xfrm>
            <a:off x="526987" y="4112822"/>
            <a:ext cx="461473" cy="307777"/>
          </a:xfrm>
          <a:prstGeom prst="rect">
            <a:avLst/>
          </a:prstGeom>
        </p:spPr>
        <p:txBody>
          <a:bodyPr wrap="square">
            <a:spAutoFit/>
          </a:bodyPr>
          <a:lstStyle/>
          <a:p>
            <a:pPr algn="ctr">
              <a:defRPr/>
            </a:pPr>
            <a:r>
              <a:rPr lang="ru-RU" sz="1400" b="1" i="1" dirty="0">
                <a:solidFill>
                  <a:srgbClr val="6076B4">
                    <a:lumMod val="75000"/>
                  </a:srgbClr>
                </a:solidFill>
              </a:rPr>
              <a:t>5</a:t>
            </a:r>
          </a:p>
        </p:txBody>
      </p:sp>
      <p:sp>
        <p:nvSpPr>
          <p:cNvPr id="18" name="Прямоугольник 17"/>
          <p:cNvSpPr/>
          <p:nvPr/>
        </p:nvSpPr>
        <p:spPr>
          <a:xfrm>
            <a:off x="526986" y="4701894"/>
            <a:ext cx="461473" cy="307777"/>
          </a:xfrm>
          <a:prstGeom prst="rect">
            <a:avLst/>
          </a:prstGeom>
        </p:spPr>
        <p:txBody>
          <a:bodyPr wrap="square">
            <a:spAutoFit/>
          </a:bodyPr>
          <a:lstStyle/>
          <a:p>
            <a:pPr algn="ctr">
              <a:defRPr/>
            </a:pPr>
            <a:r>
              <a:rPr lang="ru-RU" sz="1400" b="1" i="1" dirty="0">
                <a:solidFill>
                  <a:srgbClr val="723008"/>
                </a:solidFill>
              </a:rPr>
              <a:t>6</a:t>
            </a:r>
          </a:p>
        </p:txBody>
      </p:sp>
      <p:sp>
        <p:nvSpPr>
          <p:cNvPr id="19" name="Прямоугольник 18"/>
          <p:cNvSpPr/>
          <p:nvPr/>
        </p:nvSpPr>
        <p:spPr>
          <a:xfrm>
            <a:off x="526985" y="5288002"/>
            <a:ext cx="461473" cy="307777"/>
          </a:xfrm>
          <a:prstGeom prst="rect">
            <a:avLst/>
          </a:prstGeom>
        </p:spPr>
        <p:txBody>
          <a:bodyPr wrap="square">
            <a:spAutoFit/>
          </a:bodyPr>
          <a:lstStyle/>
          <a:p>
            <a:pPr algn="ctr">
              <a:defRPr/>
            </a:pPr>
            <a:r>
              <a:rPr lang="ru-RU" sz="1400" b="1" i="1" dirty="0">
                <a:solidFill>
                  <a:srgbClr val="6076B4">
                    <a:lumMod val="75000"/>
                  </a:srgbClr>
                </a:solidFill>
              </a:rPr>
              <a:t>7</a:t>
            </a:r>
          </a:p>
        </p:txBody>
      </p:sp>
      <p:sp>
        <p:nvSpPr>
          <p:cNvPr id="20" name="Прямоугольник 19"/>
          <p:cNvSpPr/>
          <p:nvPr/>
        </p:nvSpPr>
        <p:spPr>
          <a:xfrm>
            <a:off x="526985" y="5878365"/>
            <a:ext cx="387416" cy="307777"/>
          </a:xfrm>
          <a:prstGeom prst="rect">
            <a:avLst/>
          </a:prstGeom>
        </p:spPr>
        <p:txBody>
          <a:bodyPr wrap="square">
            <a:spAutoFit/>
          </a:bodyPr>
          <a:lstStyle/>
          <a:p>
            <a:pPr algn="ctr">
              <a:defRPr/>
            </a:pPr>
            <a:r>
              <a:rPr lang="ru-RU" sz="1400" b="1" i="1" dirty="0">
                <a:solidFill>
                  <a:srgbClr val="723008"/>
                </a:solidFill>
              </a:rPr>
              <a:t>8</a:t>
            </a:r>
          </a:p>
        </p:txBody>
      </p:sp>
      <p:cxnSp>
        <p:nvCxnSpPr>
          <p:cNvPr id="21" name="Прямая соединительная линия 20"/>
          <p:cNvCxnSpPr/>
          <p:nvPr/>
        </p:nvCxnSpPr>
        <p:spPr>
          <a:xfrm flipV="1">
            <a:off x="720693" y="1231354"/>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8717027" y="1147665"/>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66555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504093" y="128951"/>
            <a:ext cx="10972800" cy="820615"/>
          </a:xfrm>
        </p:spPr>
        <p:txBody>
          <a:bodyPr/>
          <a:lstStyle/>
          <a:p>
            <a:pPr algn="ct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Доходы бюджета</a:t>
            </a:r>
            <a:endParaRPr lang="ru-RU" sz="26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p:txBody>
      </p:sp>
      <p:cxnSp>
        <p:nvCxnSpPr>
          <p:cNvPr id="5" name="Прямая соединительная линия 4"/>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Овал 7"/>
          <p:cNvSpPr/>
          <p:nvPr/>
        </p:nvSpPr>
        <p:spPr>
          <a:xfrm>
            <a:off x="4273658" y="4784390"/>
            <a:ext cx="3433665" cy="1884783"/>
          </a:xfrm>
          <a:prstGeom prst="ellipse">
            <a:avLst/>
          </a:prstGeom>
          <a:solidFill>
            <a:srgbClr val="FF5050">
              <a:alpha val="66000"/>
            </a:srgbClr>
          </a:solidFill>
          <a:ln w="12700">
            <a:solidFill>
              <a:srgbClr val="C00000"/>
            </a:solidFill>
          </a:ln>
          <a:scene3d>
            <a:camera prst="orthographicFront"/>
            <a:lightRig rig="threePt" dir="t"/>
          </a:scene3d>
          <a:sp3d prstMaterial="plastic">
            <a:bevelT w="1587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p:cNvSpPr txBox="1"/>
          <p:nvPr/>
        </p:nvSpPr>
        <p:spPr>
          <a:xfrm flipH="1">
            <a:off x="4553575" y="5326671"/>
            <a:ext cx="2873829" cy="800219"/>
          </a:xfrm>
          <a:prstGeom prst="rect">
            <a:avLst/>
          </a:prstGeom>
          <a:noFill/>
        </p:spPr>
        <p:txBody>
          <a:bodyPr wrap="square" rtlCol="0">
            <a:spAutoFit/>
          </a:bodyPr>
          <a:lstStyle/>
          <a:p>
            <a:pPr algn="ctr"/>
            <a:r>
              <a:rPr lang="ru-RU" b="1" dirty="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Доходы бюджета </a:t>
            </a:r>
            <a:r>
              <a:rPr lang="ru-RU" dirty="0">
                <a:solidFill>
                  <a:srgbClr val="000000"/>
                </a:solidFill>
                <a:latin typeface="Palatino Linotype" panose="02040502050505030304" pitchFamily="18" charset="0"/>
                <a:cs typeface="Times New Roman" panose="02020603050405020304" pitchFamily="18" charset="0"/>
              </a:rPr>
              <a:t>– </a:t>
            </a:r>
            <a:r>
              <a:rPr lang="ru-RU" sz="1400" dirty="0">
                <a:solidFill>
                  <a:srgbClr val="000000"/>
                </a:solidFill>
                <a:latin typeface="Palatino Linotype" panose="02040502050505030304" pitchFamily="18" charset="0"/>
                <a:cs typeface="Times New Roman" panose="02020603050405020304" pitchFamily="18" charset="0"/>
              </a:rPr>
              <a:t>поступающие  в бюджет денежные </a:t>
            </a:r>
            <a:r>
              <a:rPr lang="ru-RU" sz="1400" dirty="0" smtClean="0">
                <a:solidFill>
                  <a:srgbClr val="000000"/>
                </a:solidFill>
                <a:latin typeface="Palatino Linotype" panose="02040502050505030304" pitchFamily="18" charset="0"/>
                <a:cs typeface="Times New Roman" panose="02020603050405020304" pitchFamily="18" charset="0"/>
              </a:rPr>
              <a:t>средства</a:t>
            </a:r>
            <a:endParaRPr lang="ru-RU" sz="1400" dirty="0">
              <a:latin typeface="Palatino Linotype" panose="02040502050505030304" pitchFamily="18" charset="0"/>
              <a:cs typeface="Times New Roman" panose="02020603050405020304" pitchFamily="18" charset="0"/>
            </a:endParaRPr>
          </a:p>
        </p:txBody>
      </p:sp>
      <p:sp>
        <p:nvSpPr>
          <p:cNvPr id="10" name="Блок-схема: документ 9"/>
          <p:cNvSpPr/>
          <p:nvPr/>
        </p:nvSpPr>
        <p:spPr>
          <a:xfrm>
            <a:off x="504093" y="1780381"/>
            <a:ext cx="3293706" cy="2698311"/>
          </a:xfrm>
          <a:prstGeom prst="flowChartDocument">
            <a:avLst/>
          </a:prstGeom>
          <a:gradFill>
            <a:gsLst>
              <a:gs pos="0">
                <a:srgbClr val="F8EAFA"/>
              </a:gs>
              <a:gs pos="43000">
                <a:srgbClr val="E3ACF2"/>
              </a:gs>
              <a:gs pos="80000">
                <a:srgbClr val="CBA7F3"/>
              </a:gs>
              <a:gs pos="100000">
                <a:srgbClr val="BE90F0"/>
              </a:gs>
            </a:gsLst>
            <a:lin ang="18900000" scaled="1"/>
          </a:gradFill>
          <a:ln>
            <a:solidFill>
              <a:srgbClr val="7030A0"/>
            </a:solidFill>
          </a:ln>
          <a:scene3d>
            <a:camera prst="orthographicFront"/>
            <a:lightRig rig="threePt" dir="t"/>
          </a:scene3d>
          <a:sp3d>
            <a:bevelT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rgbClr val="000000"/>
              </a:solidFill>
              <a:latin typeface="Palatino Linotype" panose="02040502050505030304" pitchFamily="18" charset="0"/>
              <a:cs typeface="Times New Roman" panose="02020603050405020304" pitchFamily="18" charset="0"/>
            </a:endParaRPr>
          </a:p>
          <a:p>
            <a:pPr algn="ctr"/>
            <a:r>
              <a:rPr lang="ru-RU" b="1" dirty="0" smtClean="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Налоговые доходы</a:t>
            </a:r>
            <a:endParaRPr lang="ru-RU" b="1" dirty="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a:p>
            <a:pPr algn="ctr"/>
            <a:r>
              <a:rPr lang="ru-RU" sz="1400" dirty="0">
                <a:solidFill>
                  <a:srgbClr val="000000"/>
                </a:solidFill>
                <a:latin typeface="Palatino Linotype" panose="02040502050505030304" pitchFamily="18" charset="0"/>
                <a:cs typeface="Times New Roman" panose="02020603050405020304" pitchFamily="18" charset="0"/>
              </a:rPr>
              <a:t>доходы от предусмотренных законодательством Российской Федерации о налогах и сборах федеральных налогов и сборов, в том числе от налогов, предусмотренных специальными налоговыми режимами, региональных и местных налогов, а также пеней и штрафов по </a:t>
            </a:r>
            <a:r>
              <a:rPr lang="ru-RU" sz="1400" dirty="0" smtClean="0">
                <a:solidFill>
                  <a:srgbClr val="000000"/>
                </a:solidFill>
                <a:latin typeface="Palatino Linotype" panose="02040502050505030304" pitchFamily="18" charset="0"/>
                <a:cs typeface="Times New Roman" panose="02020603050405020304" pitchFamily="18" charset="0"/>
              </a:rPr>
              <a:t>ним</a:t>
            </a:r>
            <a:endParaRPr lang="ru-RU" dirty="0"/>
          </a:p>
        </p:txBody>
      </p:sp>
      <p:sp>
        <p:nvSpPr>
          <p:cNvPr id="11" name="Блок-схема: документ 10"/>
          <p:cNvSpPr/>
          <p:nvPr/>
        </p:nvSpPr>
        <p:spPr>
          <a:xfrm flipH="1">
            <a:off x="8258068" y="1780382"/>
            <a:ext cx="3330551" cy="2698311"/>
          </a:xfrm>
          <a:prstGeom prst="flowChartDocument">
            <a:avLst/>
          </a:prstGeom>
          <a:gradFill>
            <a:gsLst>
              <a:gs pos="0">
                <a:srgbClr val="F8EAFA"/>
              </a:gs>
              <a:gs pos="43000">
                <a:srgbClr val="E3ACF2"/>
              </a:gs>
              <a:gs pos="80000">
                <a:srgbClr val="CBA7F3"/>
              </a:gs>
              <a:gs pos="100000">
                <a:srgbClr val="BE90F0"/>
              </a:gs>
            </a:gsLst>
            <a:lin ang="18900000" scaled="1"/>
          </a:gradFill>
          <a:ln>
            <a:solidFill>
              <a:srgbClr val="7030A0"/>
            </a:solidFill>
          </a:ln>
          <a:scene3d>
            <a:camera prst="orthographicFront"/>
            <a:lightRig rig="threePt" dir="t"/>
          </a:scene3d>
          <a:sp3d>
            <a:bevelT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rgbClr val="000000"/>
              </a:solidFill>
              <a:latin typeface="Palatino Linotype" panose="02040502050505030304" pitchFamily="18" charset="0"/>
              <a:cs typeface="Times New Roman" panose="02020603050405020304" pitchFamily="18" charset="0"/>
            </a:endParaRPr>
          </a:p>
          <a:p>
            <a:pPr algn="ctr"/>
            <a:r>
              <a:rPr lang="ru-RU" b="1" dirty="0" smtClean="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Безвозмездные поступления </a:t>
            </a:r>
            <a:endParaRPr lang="ru-RU" b="1" dirty="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a:p>
            <a:pPr algn="ctr"/>
            <a:r>
              <a:rPr lang="ru-RU" sz="1400" dirty="0">
                <a:solidFill>
                  <a:srgbClr val="000000"/>
                </a:solidFill>
                <a:latin typeface="Palatino Linotype" panose="02040502050505030304" pitchFamily="18" charset="0"/>
                <a:cs typeface="Times New Roman" panose="02020603050405020304" pitchFamily="18" charset="0"/>
              </a:rPr>
              <a:t>дотации, субсидии, субвенции, межбюджетные трансферты из бюджетов </a:t>
            </a:r>
            <a:r>
              <a:rPr lang="ru-RU" sz="1400" dirty="0" smtClean="0">
                <a:solidFill>
                  <a:srgbClr val="000000"/>
                </a:solidFill>
                <a:latin typeface="Palatino Linotype" panose="02040502050505030304" pitchFamily="18" charset="0"/>
                <a:cs typeface="Times New Roman" panose="02020603050405020304" pitchFamily="18" charset="0"/>
              </a:rPr>
              <a:t>других уровней; </a:t>
            </a:r>
            <a:r>
              <a:rPr lang="ru-RU" sz="1400" dirty="0">
                <a:solidFill>
                  <a:srgbClr val="000000"/>
                </a:solidFill>
                <a:latin typeface="Palatino Linotype" panose="02040502050505030304" pitchFamily="18" charset="0"/>
                <a:cs typeface="Times New Roman" panose="02020603050405020304" pitchFamily="18" charset="0"/>
              </a:rPr>
              <a:t>безвозмездные поступления от физических и юридических лиц, в том числе добровольные пожертвования</a:t>
            </a:r>
            <a:endParaRPr lang="ru-RU" sz="1400" dirty="0">
              <a:latin typeface="Palatino Linotype" panose="02040502050505030304" pitchFamily="18" charset="0"/>
              <a:cs typeface="Times New Roman" panose="02020603050405020304" pitchFamily="18" charset="0"/>
            </a:endParaRPr>
          </a:p>
          <a:p>
            <a:pPr algn="ctr"/>
            <a:endParaRPr lang="ru-RU" dirty="0"/>
          </a:p>
        </p:txBody>
      </p:sp>
      <p:sp>
        <p:nvSpPr>
          <p:cNvPr id="12" name="Скругленный прямоугольник 11"/>
          <p:cNvSpPr/>
          <p:nvPr/>
        </p:nvSpPr>
        <p:spPr>
          <a:xfrm>
            <a:off x="4143150" y="1201740"/>
            <a:ext cx="3769566" cy="2913057"/>
          </a:xfrm>
          <a:prstGeom prst="roundRect">
            <a:avLst/>
          </a:prstGeom>
          <a:gradFill flip="none" rotWithShape="1">
            <a:gsLst>
              <a:gs pos="0">
                <a:srgbClr val="F8EAFA"/>
              </a:gs>
              <a:gs pos="43000">
                <a:srgbClr val="E3ACF2"/>
              </a:gs>
              <a:gs pos="80000">
                <a:srgbClr val="CBA7F3"/>
              </a:gs>
              <a:gs pos="100000">
                <a:srgbClr val="BE90F0"/>
              </a:gs>
            </a:gsLst>
            <a:lin ang="18900000" scaled="1"/>
            <a:tileRect/>
          </a:gradFill>
          <a:ln>
            <a:solidFill>
              <a:srgbClr val="7030A0"/>
            </a:solidFill>
          </a:ln>
          <a:scene3d>
            <a:camera prst="orthographicFront"/>
            <a:lightRig rig="threePt" dir="t"/>
          </a:scene3d>
          <a:sp3d>
            <a:bevelT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Неналоговые доходы</a:t>
            </a:r>
            <a:endParaRPr lang="ru-RU" b="1" dirty="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a:p>
            <a:pPr algn="ctr"/>
            <a:r>
              <a:rPr lang="ru-RU" sz="1400" dirty="0">
                <a:solidFill>
                  <a:srgbClr val="000000"/>
                </a:solidFill>
                <a:latin typeface="Palatino Linotype" panose="02040502050505030304" pitchFamily="18" charset="0"/>
                <a:cs typeface="Times New Roman" panose="02020603050405020304" pitchFamily="18" charset="0"/>
              </a:rPr>
              <a:t>доходы от использования имущества, находящегося в </a:t>
            </a:r>
            <a:r>
              <a:rPr lang="ru-RU" sz="1400" dirty="0" smtClean="0">
                <a:solidFill>
                  <a:srgbClr val="000000"/>
                </a:solidFill>
                <a:latin typeface="Palatino Linotype" panose="02040502050505030304" pitchFamily="18" charset="0"/>
                <a:cs typeface="Times New Roman" panose="02020603050405020304" pitchFamily="18" charset="0"/>
              </a:rPr>
              <a:t>государственной или муниципальной </a:t>
            </a:r>
            <a:r>
              <a:rPr lang="ru-RU" sz="1400" dirty="0">
                <a:solidFill>
                  <a:srgbClr val="000000"/>
                </a:solidFill>
                <a:latin typeface="Palatino Linotype" panose="02040502050505030304" pitchFamily="18" charset="0"/>
                <a:cs typeface="Times New Roman" panose="02020603050405020304" pitchFamily="18" charset="0"/>
              </a:rPr>
              <a:t>собственности; доходы от продажи имущества; доходы от платных услуг, оказываемых казенными учреждениями; средства, полученные в результате применения мер гражданско-правовой, административной и уголовной ответственности; средства самообложения граждан; иные неналоговые </a:t>
            </a:r>
            <a:r>
              <a:rPr lang="ru-RU" sz="1400" dirty="0" smtClean="0">
                <a:solidFill>
                  <a:srgbClr val="000000"/>
                </a:solidFill>
                <a:latin typeface="Palatino Linotype" panose="02040502050505030304" pitchFamily="18" charset="0"/>
                <a:cs typeface="Times New Roman" panose="02020603050405020304" pitchFamily="18" charset="0"/>
              </a:rPr>
              <a:t>доходы</a:t>
            </a:r>
            <a:endParaRPr lang="ru-RU" sz="1400" dirty="0">
              <a:latin typeface="Palatino Linotype" panose="02040502050505030304" pitchFamily="18" charset="0"/>
              <a:cs typeface="Times New Roman" panose="02020603050405020304" pitchFamily="18" charset="0"/>
            </a:endParaRPr>
          </a:p>
        </p:txBody>
      </p:sp>
      <p:sp>
        <p:nvSpPr>
          <p:cNvPr id="13" name="Стрелка вниз 12"/>
          <p:cNvSpPr/>
          <p:nvPr/>
        </p:nvSpPr>
        <p:spPr>
          <a:xfrm>
            <a:off x="5756988" y="4114797"/>
            <a:ext cx="485192" cy="542281"/>
          </a:xfrm>
          <a:prstGeom prst="downArrow">
            <a:avLst/>
          </a:prstGeom>
          <a:gradFill>
            <a:gsLst>
              <a:gs pos="0">
                <a:srgbClr val="F8EAFA"/>
              </a:gs>
              <a:gs pos="43000">
                <a:srgbClr val="E3ACF2"/>
              </a:gs>
              <a:gs pos="80000">
                <a:srgbClr val="CBA7F3"/>
              </a:gs>
              <a:gs pos="100000">
                <a:srgbClr val="BE90F0"/>
              </a:gs>
            </a:gsLst>
            <a:lin ang="18900000" scaled="1"/>
          </a:gradFill>
          <a:ln>
            <a:solidFill>
              <a:srgbClr val="7030A0"/>
            </a:solidFill>
          </a:ln>
          <a:scene3d>
            <a:camera prst="orthographicFront"/>
            <a:lightRig rig="contrasting"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Стрелка вниз 13"/>
          <p:cNvSpPr/>
          <p:nvPr/>
        </p:nvSpPr>
        <p:spPr>
          <a:xfrm rot="19032144">
            <a:off x="3155544" y="3919128"/>
            <a:ext cx="485192" cy="1316286"/>
          </a:xfrm>
          <a:prstGeom prst="downArrow">
            <a:avLst/>
          </a:prstGeom>
          <a:gradFill>
            <a:gsLst>
              <a:gs pos="0">
                <a:srgbClr val="F8EAFA"/>
              </a:gs>
              <a:gs pos="43000">
                <a:srgbClr val="E3ACF2"/>
              </a:gs>
              <a:gs pos="80000">
                <a:srgbClr val="CBA7F3"/>
              </a:gs>
              <a:gs pos="100000">
                <a:srgbClr val="BE90F0"/>
              </a:gs>
            </a:gsLst>
            <a:lin ang="18900000" scaled="1"/>
          </a:gradFill>
          <a:ln>
            <a:solidFill>
              <a:srgbClr val="7030A0"/>
            </a:solidFill>
          </a:ln>
          <a:scene3d>
            <a:camera prst="orthographicFront"/>
            <a:lightRig rig="contrasting"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Стрелка вниз 14"/>
          <p:cNvSpPr/>
          <p:nvPr/>
        </p:nvSpPr>
        <p:spPr>
          <a:xfrm rot="3016555">
            <a:off x="8274661" y="3878588"/>
            <a:ext cx="485192" cy="1316286"/>
          </a:xfrm>
          <a:prstGeom prst="downArrow">
            <a:avLst/>
          </a:prstGeom>
          <a:gradFill>
            <a:gsLst>
              <a:gs pos="0">
                <a:srgbClr val="F8EAFA"/>
              </a:gs>
              <a:gs pos="43000">
                <a:srgbClr val="E3ACF2"/>
              </a:gs>
              <a:gs pos="80000">
                <a:srgbClr val="CBA7F3"/>
              </a:gs>
              <a:gs pos="100000">
                <a:srgbClr val="BE90F0"/>
              </a:gs>
            </a:gsLst>
            <a:lin ang="18900000" scaled="1"/>
          </a:gradFill>
          <a:ln>
            <a:solidFill>
              <a:srgbClr val="7030A0"/>
            </a:solidFill>
          </a:ln>
          <a:scene3d>
            <a:camera prst="orthographicFront"/>
            <a:lightRig rig="balanced"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 xmlns:p14="http://schemas.microsoft.com/office/powerpoint/2010/main" val="2263234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287684" y="1241936"/>
            <a:ext cx="1584176" cy="307777"/>
          </a:xfrm>
          <a:prstGeom prst="rect">
            <a:avLst/>
          </a:prstGeom>
          <a:noFill/>
        </p:spPr>
        <p:txBody>
          <a:bodyPr wrap="square" rtlCol="0">
            <a:spAutoFit/>
          </a:bodyPr>
          <a:lstStyle/>
          <a:p>
            <a:pPr algn="r"/>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sp useBgFill="1">
        <p:nvSpPr>
          <p:cNvPr id="11" name="Заголовок 1"/>
          <p:cNvSpPr>
            <a:spLocks noGrp="1"/>
          </p:cNvSpPr>
          <p:nvPr>
            <p:ph type="title"/>
          </p:nvPr>
        </p:nvSpPr>
        <p:spPr>
          <a:xfrm>
            <a:off x="618701" y="5988"/>
            <a:ext cx="10533185" cy="844062"/>
          </a:xfrm>
        </p:spPr>
        <p:txBody>
          <a:bodyPr>
            <a:noAutofit/>
          </a:bodyPr>
          <a:lstStyle/>
          <a:p>
            <a:pPr algn="ctr">
              <a:lnSpc>
                <a:spcPct val="100000"/>
              </a:lnSpc>
            </a:pP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доходов </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районного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бюджета в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2019-2022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годах</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доходов краевого бюджета в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2016-2019 годах</a:t>
            </a:r>
            <a:endPar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6" name="Прямая соединительная линия 5"/>
          <p:cNvCxnSpPr/>
          <p:nvPr/>
        </p:nvCxnSpPr>
        <p:spPr>
          <a:xfrm flipV="1">
            <a:off x="755780" y="850050"/>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8752114" y="783772"/>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2" name="Содержимое 11"/>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169758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086" y="17534"/>
            <a:ext cx="10972800" cy="876300"/>
          </a:xfrm>
        </p:spPr>
        <p:txBody>
          <a:bodyPr>
            <a:noAutofit/>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Информация об объеме дотаций на выравнивание бюджетной обеспеченности бюджету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Тамбовского района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2013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года</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5" name="Объект 4"/>
          <p:cNvGraphicFramePr>
            <a:graphicFrameLocks noGrp="1"/>
          </p:cNvGraphicFramePr>
          <p:nvPr>
            <p:ph idx="1"/>
            <p:extLst>
              <p:ext uri="{D42A27DB-BD31-4B8C-83A1-F6EECF244321}">
                <p14:modId xmlns="" xmlns:p14="http://schemas.microsoft.com/office/powerpoint/2010/main" val="652993391"/>
              </p:ext>
            </p:extLst>
          </p:nvPr>
        </p:nvGraphicFramePr>
        <p:xfrm>
          <a:off x="1437764" y="1153768"/>
          <a:ext cx="9305192" cy="4746066"/>
        </p:xfrm>
        <a:graphic>
          <a:graphicData uri="http://schemas.openxmlformats.org/drawingml/2006/table">
            <a:tbl>
              <a:tblPr firstRow="1" bandRow="1">
                <a:tableStyleId>{5C22544A-7EE6-4342-B048-85BDC9FD1C3A}</a:tableStyleId>
              </a:tblPr>
              <a:tblGrid>
                <a:gridCol w="2326298">
                  <a:extLst>
                    <a:ext uri="{9D8B030D-6E8A-4147-A177-3AD203B41FA5}">
                      <a16:colId xmlns="" xmlns:a16="http://schemas.microsoft.com/office/drawing/2014/main" val="4075872786"/>
                    </a:ext>
                  </a:extLst>
                </a:gridCol>
                <a:gridCol w="2326298">
                  <a:extLst>
                    <a:ext uri="{9D8B030D-6E8A-4147-A177-3AD203B41FA5}">
                      <a16:colId xmlns="" xmlns:a16="http://schemas.microsoft.com/office/drawing/2014/main" val="2631992924"/>
                    </a:ext>
                  </a:extLst>
                </a:gridCol>
                <a:gridCol w="2326298">
                  <a:extLst>
                    <a:ext uri="{9D8B030D-6E8A-4147-A177-3AD203B41FA5}">
                      <a16:colId xmlns="" xmlns:a16="http://schemas.microsoft.com/office/drawing/2014/main" val="2538839750"/>
                    </a:ext>
                  </a:extLst>
                </a:gridCol>
                <a:gridCol w="2326298">
                  <a:extLst>
                    <a:ext uri="{9D8B030D-6E8A-4147-A177-3AD203B41FA5}">
                      <a16:colId xmlns="" xmlns:a16="http://schemas.microsoft.com/office/drawing/2014/main" val="94443944"/>
                    </a:ext>
                  </a:extLst>
                </a:gridCol>
              </a:tblGrid>
              <a:tr h="962025">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Год</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Объем дотаций на выравнивание бюджетной обеспеченности, тыс. рублей</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Отношение к прошлому году,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Уровень расчетной бюджетной обеспеченности,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592924678"/>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2013</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38547300"/>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299913379"/>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4046232929"/>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078071264"/>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11 564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1,660252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982766431"/>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12</a:t>
                      </a:r>
                      <a:r>
                        <a:rPr lang="ru-RU" sz="1400" baseline="0" dirty="0" smtClean="0">
                          <a:effectLst/>
                          <a:latin typeface="Times New Roman" panose="02020603050405020304" pitchFamily="18" charset="0"/>
                          <a:ea typeface="Calibri" panose="020F0502020204030204" pitchFamily="34" charset="0"/>
                          <a:cs typeface="Times New Roman" panose="02020603050405020304" pitchFamily="18" charset="0"/>
                        </a:rPr>
                        <a:t> 468</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107,8</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1,582259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60452416"/>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10</a:t>
                      </a:r>
                      <a:r>
                        <a:rPr lang="ru-RU" sz="1400" baseline="0" dirty="0" smtClean="0">
                          <a:effectLst/>
                          <a:latin typeface="Times New Roman" panose="02020603050405020304" pitchFamily="18" charset="0"/>
                          <a:ea typeface="Calibri" panose="020F0502020204030204" pitchFamily="34" charset="0"/>
                          <a:cs typeface="Times New Roman" panose="02020603050405020304" pitchFamily="18" charset="0"/>
                        </a:rPr>
                        <a:t> 523</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84,4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1,661482</a:t>
                      </a:r>
                      <a:endParaRPr lang="ru-RU" sz="1400" dirty="0">
                        <a:effectLst/>
                        <a:latin typeface="Times New Roman" pitchFamily="18" charset="0"/>
                        <a:ea typeface="Calibri" panose="020F0502020204030204" pitchFamily="34" charset="0"/>
                        <a:cs typeface="Times New Roman" pitchFamily="18" charset="0"/>
                      </a:endParaRPr>
                    </a:p>
                  </a:txBody>
                  <a:tcPr marL="68580" marR="68580" marT="0" marB="0" anchor="ctr"/>
                </a:tc>
                <a:extLst>
                  <a:ext uri="{0D108BD9-81ED-4DB2-BD59-A6C34878D82A}">
                    <a16:rowId xmlns="" xmlns:a16="http://schemas.microsoft.com/office/drawing/2014/main" val="804711499"/>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2020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Calibri" panose="020F0502020204030204" pitchFamily="34" charset="0"/>
                          <a:ea typeface="Calibri" panose="020F0502020204030204" pitchFamily="34" charset="0"/>
                          <a:cs typeface="Times New Roman" panose="02020603050405020304" pitchFamily="18" charset="0"/>
                        </a:rPr>
                        <a:t>42 520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914400" rtl="0" eaLnBrk="1" latinLnBrk="0" hangingPunct="1">
                        <a:lnSpc>
                          <a:spcPct val="115000"/>
                        </a:lnSpc>
                        <a:spcAft>
                          <a:spcPts val="0"/>
                        </a:spcAft>
                      </a:pPr>
                      <a:r>
                        <a:rPr lang="ru-RU" sz="1400" kern="1200" dirty="0" err="1"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Св</a:t>
                      </a:r>
                      <a:r>
                        <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 200</a:t>
                      </a:r>
                    </a:p>
                  </a:txBody>
                  <a:tcPr marL="68580" marR="68580" marT="0" marB="0" anchor="ctr"/>
                </a:tc>
                <a:tc>
                  <a:txBody>
                    <a:bodyPr/>
                    <a:lstStyle/>
                    <a:p>
                      <a:pPr marL="0" algn="ctr" defTabSz="914400" rtl="0" eaLnBrk="1" latinLnBrk="0" hangingPunct="1">
                        <a:lnSpc>
                          <a:spcPct val="115000"/>
                        </a:lnSpc>
                        <a:spcAft>
                          <a:spcPts val="0"/>
                        </a:spcAft>
                      </a:pPr>
                      <a:r>
                        <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1,310436</a:t>
                      </a:r>
                      <a:endParaRPr lang="ru-RU" sz="14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711836415"/>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2021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30 555</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914400" rtl="0" eaLnBrk="1" latinLnBrk="0" hangingPunct="1">
                        <a:lnSpc>
                          <a:spcPct val="115000"/>
                        </a:lnSpc>
                        <a:spcAft>
                          <a:spcPts val="0"/>
                        </a:spcAft>
                      </a:pPr>
                      <a:r>
                        <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71,9</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1,292690</a:t>
                      </a:r>
                      <a:endParaRPr lang="ru-RU" sz="14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526944651"/>
                  </a:ext>
                </a:extLst>
              </a:tr>
              <a:tr h="427050">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2022</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25 598</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914400" rtl="0" eaLnBrk="1" latinLnBrk="0" hangingPunct="1">
                        <a:lnSpc>
                          <a:spcPct val="115000"/>
                        </a:lnSpc>
                        <a:spcAft>
                          <a:spcPts val="0"/>
                        </a:spcAft>
                      </a:pPr>
                      <a:r>
                        <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83,8</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1,284848</a:t>
                      </a:r>
                      <a:endParaRPr lang="ru-RU" sz="14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993567582"/>
                  </a:ext>
                </a:extLst>
              </a:tr>
            </a:tbl>
          </a:graphicData>
        </a:graphic>
      </p:graphicFrame>
      <p:cxnSp>
        <p:nvCxnSpPr>
          <p:cNvPr id="7" name="Прямая соединительная линия 6"/>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040265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086" y="0"/>
            <a:ext cx="10972800" cy="847725"/>
          </a:xfrm>
        </p:spPr>
        <p:txBody>
          <a:bodyPr>
            <a:noAutofit/>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Информация о динамике собственных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доходов</a:t>
            </a:r>
            <a:b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Тамбовского района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2013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года</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5" name="Объект 4"/>
          <p:cNvGraphicFramePr>
            <a:graphicFrameLocks noGrp="1"/>
          </p:cNvGraphicFramePr>
          <p:nvPr>
            <p:ph idx="1"/>
            <p:extLst>
              <p:ext uri="{D42A27DB-BD31-4B8C-83A1-F6EECF244321}">
                <p14:modId xmlns="" xmlns:p14="http://schemas.microsoft.com/office/powerpoint/2010/main" val="555611505"/>
              </p:ext>
            </p:extLst>
          </p:nvPr>
        </p:nvGraphicFramePr>
        <p:xfrm>
          <a:off x="865909" y="1067848"/>
          <a:ext cx="10515600" cy="4470400"/>
        </p:xfrm>
        <a:graphic>
          <a:graphicData uri="http://schemas.openxmlformats.org/drawingml/2006/table">
            <a:tbl>
              <a:tblPr firstRow="1" bandRow="1">
                <a:tableStyleId>{5C22544A-7EE6-4342-B048-85BDC9FD1C3A}</a:tableStyleId>
              </a:tblPr>
              <a:tblGrid>
                <a:gridCol w="3505200">
                  <a:extLst>
                    <a:ext uri="{9D8B030D-6E8A-4147-A177-3AD203B41FA5}">
                      <a16:colId xmlns="" xmlns:a16="http://schemas.microsoft.com/office/drawing/2014/main" val="256414198"/>
                    </a:ext>
                  </a:extLst>
                </a:gridCol>
                <a:gridCol w="3505200">
                  <a:extLst>
                    <a:ext uri="{9D8B030D-6E8A-4147-A177-3AD203B41FA5}">
                      <a16:colId xmlns="" xmlns:a16="http://schemas.microsoft.com/office/drawing/2014/main" val="1545275678"/>
                    </a:ext>
                  </a:extLst>
                </a:gridCol>
                <a:gridCol w="3505200">
                  <a:extLst>
                    <a:ext uri="{9D8B030D-6E8A-4147-A177-3AD203B41FA5}">
                      <a16:colId xmlns="" xmlns:a16="http://schemas.microsoft.com/office/drawing/2014/main" val="3085412335"/>
                    </a:ext>
                  </a:extLst>
                </a:gridCol>
              </a:tblGrid>
              <a:tr h="762000">
                <a:tc>
                  <a:txBody>
                    <a:bodyPr/>
                    <a:lstStyle/>
                    <a:p>
                      <a:pPr algn="ctr">
                        <a:lnSpc>
                          <a:spcPct val="115000"/>
                        </a:lnSpc>
                        <a:spcAft>
                          <a:spcPts val="0"/>
                        </a:spcAft>
                      </a:pPr>
                      <a:endPar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Объем собственных (налоговых и неналоговых) доходов, тыс. рублей</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Отношение к прошлому году,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extLst>
                  <a:ext uri="{0D108BD9-81ED-4DB2-BD59-A6C34878D82A}">
                    <a16:rowId xmlns="" xmlns:a16="http://schemas.microsoft.com/office/drawing/2014/main" val="3760170704"/>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2013</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126 222</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105,9</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1397847632"/>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112 832</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89,4</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929160490"/>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135 577</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120,2</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1053567230"/>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127 011</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93,7</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3029505011"/>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135 135</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106,4</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2782570563"/>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186 707</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138,2</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1287040819"/>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196 194</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105,1</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3734087562"/>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2020</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 188 022</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95,8</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2512590250"/>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2021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191 878</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102,1</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290242812"/>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2022</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199 826</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104,1</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1951897828"/>
                  </a:ext>
                </a:extLst>
              </a:tr>
            </a:tbl>
          </a:graphicData>
        </a:graphic>
      </p:graphicFrame>
      <p:cxnSp>
        <p:nvCxnSpPr>
          <p:cNvPr id="7" name="Прямая соединительная линия 6"/>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27772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367004" y="29771"/>
            <a:ext cx="10972800" cy="8286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Налоговые и неналоговые доходы </a:t>
            </a:r>
            <a:b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районного бюджета</a:t>
            </a:r>
            <a:endPar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8" name="TextBox 7"/>
          <p:cNvSpPr txBox="1"/>
          <p:nvPr/>
        </p:nvSpPr>
        <p:spPr>
          <a:xfrm>
            <a:off x="9998224" y="1144654"/>
            <a:ext cx="1584176" cy="307777"/>
          </a:xfrm>
          <a:prstGeom prst="rect">
            <a:avLst/>
          </a:prstGeom>
          <a:noFill/>
        </p:spPr>
        <p:txBody>
          <a:bodyPr wrap="square" rtlCol="0">
            <a:spAutoFit/>
          </a:bodyPr>
          <a:lstStyle/>
          <a:p>
            <a:pPr algn="r"/>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cxnSp>
        <p:nvCxnSpPr>
          <p:cNvPr id="6" name="Прямая соединительная линия 5"/>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Диаграмма 10"/>
          <p:cNvGraphicFramePr/>
          <p:nvPr/>
        </p:nvGraphicFramePr>
        <p:xfrm>
          <a:off x="1250066" y="1030147"/>
          <a:ext cx="9178724" cy="54169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087602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926" y="62104"/>
            <a:ext cx="10959313" cy="926301"/>
          </a:xfrm>
        </p:spPr>
        <p:txBody>
          <a:bodyPr>
            <a:normAutofit/>
          </a:bodyPr>
          <a:lstStyle/>
          <a:p>
            <a:pPr algn="ctr">
              <a:lnSpc>
                <a:spcPct val="100000"/>
              </a:lnSpc>
            </a:pP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Объёмы поступлений налоговых доходов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на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2019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2022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годы</a:t>
            </a:r>
          </a:p>
        </p:txBody>
      </p:sp>
      <p:sp>
        <p:nvSpPr>
          <p:cNvPr id="3" name="TextBox 2"/>
          <p:cNvSpPr txBox="1"/>
          <p:nvPr/>
        </p:nvSpPr>
        <p:spPr>
          <a:xfrm>
            <a:off x="9889435" y="1151819"/>
            <a:ext cx="1565896" cy="307777"/>
          </a:xfrm>
          <a:prstGeom prst="rect">
            <a:avLst/>
          </a:prstGeom>
          <a:noFill/>
        </p:spPr>
        <p:txBody>
          <a:bodyPr wrap="square" rtlCol="0">
            <a:spAutoFit/>
          </a:bodyPr>
          <a:lstStyle/>
          <a:p>
            <a:pPr algn="r"/>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cxnSp>
        <p:nvCxnSpPr>
          <p:cNvPr id="7" name="Прямая соединительная линия 6"/>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Объект 3"/>
          <p:cNvGraphicFramePr>
            <a:graphicFrameLocks noGrp="1"/>
          </p:cNvGraphicFramePr>
          <p:nvPr>
            <p:ph idx="1"/>
            <p:extLst>
              <p:ext uri="{D42A27DB-BD31-4B8C-83A1-F6EECF244321}">
                <p14:modId xmlns="" xmlns:p14="http://schemas.microsoft.com/office/powerpoint/2010/main" val="2068102460"/>
              </p:ext>
            </p:extLst>
          </p:nvPr>
        </p:nvGraphicFramePr>
        <p:xfrm>
          <a:off x="729336" y="1649470"/>
          <a:ext cx="10725995" cy="4968240"/>
        </p:xfrm>
        <a:graphic>
          <a:graphicData uri="http://schemas.openxmlformats.org/drawingml/2006/table">
            <a:tbl>
              <a:tblPr firstRow="1" bandRow="1">
                <a:tableStyleId>{5C22544A-7EE6-4342-B048-85BDC9FD1C3A}</a:tableStyleId>
              </a:tblPr>
              <a:tblGrid>
                <a:gridCol w="4866394">
                  <a:extLst>
                    <a:ext uri="{9D8B030D-6E8A-4147-A177-3AD203B41FA5}">
                      <a16:colId xmlns="" xmlns:a16="http://schemas.microsoft.com/office/drawing/2014/main" val="20000"/>
                    </a:ext>
                  </a:extLst>
                </a:gridCol>
                <a:gridCol w="2226365">
                  <a:extLst>
                    <a:ext uri="{9D8B030D-6E8A-4147-A177-3AD203B41FA5}">
                      <a16:colId xmlns="" xmlns:a16="http://schemas.microsoft.com/office/drawing/2014/main" val="20001"/>
                    </a:ext>
                  </a:extLst>
                </a:gridCol>
                <a:gridCol w="1192696">
                  <a:extLst>
                    <a:ext uri="{9D8B030D-6E8A-4147-A177-3AD203B41FA5}">
                      <a16:colId xmlns="" xmlns:a16="http://schemas.microsoft.com/office/drawing/2014/main" val="20002"/>
                    </a:ext>
                  </a:extLst>
                </a:gridCol>
                <a:gridCol w="1222513">
                  <a:extLst>
                    <a:ext uri="{9D8B030D-6E8A-4147-A177-3AD203B41FA5}">
                      <a16:colId xmlns="" xmlns:a16="http://schemas.microsoft.com/office/drawing/2014/main" val="20003"/>
                    </a:ext>
                  </a:extLst>
                </a:gridCol>
                <a:gridCol w="1218027">
                  <a:extLst>
                    <a:ext uri="{9D8B030D-6E8A-4147-A177-3AD203B41FA5}">
                      <a16:colId xmlns="" xmlns:a16="http://schemas.microsoft.com/office/drawing/2014/main" val="20004"/>
                    </a:ext>
                  </a:extLst>
                </a:gridCol>
              </a:tblGrid>
              <a:tr h="0">
                <a:tc>
                  <a:txBody>
                    <a:bodyPr/>
                    <a:lstStyle/>
                    <a:p>
                      <a:pPr algn="ctr"/>
                      <a:r>
                        <a:rPr lang="ru-RU" sz="1600" dirty="0" smtClean="0">
                          <a:latin typeface="Palatino Linotype" panose="02040502050505030304" pitchFamily="18" charset="0"/>
                        </a:rPr>
                        <a:t>Наименование показателя</a:t>
                      </a:r>
                      <a:endParaRPr lang="ru-RU" sz="1600" dirty="0">
                        <a:latin typeface="Palatino Linotype" panose="02040502050505030304" pitchFamily="18" charset="0"/>
                      </a:endParaRPr>
                    </a:p>
                  </a:txBody>
                  <a:tcPr anchor="ctr"/>
                </a:tc>
                <a:tc>
                  <a:txBody>
                    <a:bodyPr/>
                    <a:lstStyle/>
                    <a:p>
                      <a:pPr algn="ctr"/>
                      <a:r>
                        <a:rPr lang="ru-RU" sz="1600" b="1" dirty="0" smtClean="0">
                          <a:solidFill>
                            <a:schemeClr val="bg1"/>
                          </a:solidFill>
                          <a:latin typeface="Palatino Linotype" panose="02040502050505030304" pitchFamily="18" charset="0"/>
                        </a:rPr>
                        <a:t>2019 год (ожидаемое)</a:t>
                      </a:r>
                      <a:endParaRPr lang="ru-RU" sz="1600" b="1" dirty="0">
                        <a:solidFill>
                          <a:schemeClr val="bg1"/>
                        </a:solidFill>
                        <a:latin typeface="Palatino Linotype" panose="02040502050505030304" pitchFamily="18" charset="0"/>
                      </a:endParaRPr>
                    </a:p>
                  </a:txBody>
                  <a:tcPr anchor="ctr"/>
                </a:tc>
                <a:tc>
                  <a:txBody>
                    <a:bodyPr/>
                    <a:lstStyle/>
                    <a:p>
                      <a:pPr algn="ctr"/>
                      <a:r>
                        <a:rPr lang="ru-RU" sz="1600" b="1" dirty="0" smtClean="0">
                          <a:solidFill>
                            <a:schemeClr val="bg1"/>
                          </a:solidFill>
                          <a:latin typeface="Palatino Linotype" panose="02040502050505030304" pitchFamily="18" charset="0"/>
                        </a:rPr>
                        <a:t>2020 год </a:t>
                      </a:r>
                    </a:p>
                  </a:txBody>
                  <a:tcPr anchor="ctr"/>
                </a:tc>
                <a:tc>
                  <a:txBody>
                    <a:bodyPr/>
                    <a:lstStyle/>
                    <a:p>
                      <a:pPr algn="ctr"/>
                      <a:r>
                        <a:rPr lang="ru-RU" sz="1600" b="1" dirty="0" smtClean="0">
                          <a:solidFill>
                            <a:schemeClr val="bg1"/>
                          </a:solidFill>
                          <a:latin typeface="Palatino Linotype" panose="02040502050505030304" pitchFamily="18" charset="0"/>
                        </a:rPr>
                        <a:t>2021 год </a:t>
                      </a:r>
                    </a:p>
                  </a:txBody>
                  <a:tcPr anchor="ctr"/>
                </a:tc>
                <a:tc>
                  <a:txBody>
                    <a:bodyPr/>
                    <a:lstStyle/>
                    <a:p>
                      <a:pPr algn="ctr"/>
                      <a:r>
                        <a:rPr lang="ru-RU" sz="1600" b="1" dirty="0" smtClean="0">
                          <a:solidFill>
                            <a:schemeClr val="bg1"/>
                          </a:solidFill>
                          <a:latin typeface="Palatino Linotype" panose="02040502050505030304" pitchFamily="18" charset="0"/>
                        </a:rPr>
                        <a:t>2022 год </a:t>
                      </a:r>
                    </a:p>
                  </a:txBody>
                  <a:tcPr anchor="ctr"/>
                </a:tc>
                <a:extLst>
                  <a:ext uri="{0D108BD9-81ED-4DB2-BD59-A6C34878D82A}">
                    <a16:rowId xmlns="" xmlns:a16="http://schemas.microsoft.com/office/drawing/2014/main" val="10000"/>
                  </a:ext>
                </a:extLst>
              </a:tr>
              <a:tr h="329406">
                <a:tc>
                  <a:txBody>
                    <a:bodyPr/>
                    <a:lstStyle/>
                    <a:p>
                      <a:pPr algn="l"/>
                      <a:r>
                        <a:rPr lang="ru-RU" sz="1600" b="1" i="0" u="none" strike="noStrike" baseline="0" dirty="0" smtClean="0">
                          <a:solidFill>
                            <a:schemeClr val="tx1"/>
                          </a:solidFill>
                          <a:latin typeface="Palatino Linotype" panose="02040502050505030304" pitchFamily="18" charset="0"/>
                        </a:rPr>
                        <a:t>Налоговые доходы - всего,</a:t>
                      </a:r>
                    </a:p>
                    <a:p>
                      <a:pPr algn="l"/>
                      <a:r>
                        <a:rPr lang="ru-RU" sz="1600" b="1" i="0" u="none" strike="noStrike" baseline="0" dirty="0" smtClean="0">
                          <a:solidFill>
                            <a:schemeClr val="tx1"/>
                          </a:solidFill>
                          <a:latin typeface="Palatino Linotype" panose="02040502050505030304" pitchFamily="18" charset="0"/>
                        </a:rPr>
                        <a:t>в том числе:</a:t>
                      </a:r>
                      <a:endParaRPr lang="ru-RU" sz="1600" b="1" dirty="0">
                        <a:solidFill>
                          <a:schemeClr val="tx1"/>
                        </a:solidFill>
                        <a:latin typeface="Palatino Linotype" panose="02040502050505030304" pitchFamily="18" charset="0"/>
                      </a:endParaRPr>
                    </a:p>
                  </a:txBody>
                  <a:tcPr anchor="ctr"/>
                </a:tc>
                <a:tc>
                  <a:txBody>
                    <a:bodyPr/>
                    <a:lstStyle/>
                    <a:p>
                      <a:pPr algn="ctr"/>
                      <a:r>
                        <a:rPr lang="ru-RU" sz="1600" b="1" dirty="0" smtClean="0">
                          <a:solidFill>
                            <a:schemeClr val="tx1"/>
                          </a:solidFill>
                          <a:latin typeface="Palatino Linotype" panose="02040502050505030304" pitchFamily="18" charset="0"/>
                        </a:rPr>
                        <a:t>143 101</a:t>
                      </a:r>
                    </a:p>
                  </a:txBody>
                  <a:tcPr anchor="ctr"/>
                </a:tc>
                <a:tc>
                  <a:txBody>
                    <a:bodyPr/>
                    <a:lstStyle/>
                    <a:p>
                      <a:pPr algn="ctr"/>
                      <a:r>
                        <a:rPr lang="ru-RU" sz="1600" b="1" dirty="0" smtClean="0">
                          <a:solidFill>
                            <a:schemeClr val="tx1"/>
                          </a:solidFill>
                          <a:latin typeface="Palatino Linotype" panose="02040502050505030304" pitchFamily="18" charset="0"/>
                        </a:rPr>
                        <a:t>161 153</a:t>
                      </a:r>
                      <a:endParaRPr lang="ru-RU" sz="1600" b="1" dirty="0">
                        <a:solidFill>
                          <a:schemeClr val="tx1"/>
                        </a:solidFill>
                        <a:latin typeface="Palatino Linotype" panose="02040502050505030304" pitchFamily="18" charset="0"/>
                      </a:endParaRPr>
                    </a:p>
                  </a:txBody>
                  <a:tcPr anchor="ctr"/>
                </a:tc>
                <a:tc>
                  <a:txBody>
                    <a:bodyPr/>
                    <a:lstStyle/>
                    <a:p>
                      <a:pPr algn="ctr"/>
                      <a:r>
                        <a:rPr lang="ru-RU" sz="1600" b="1" dirty="0" smtClean="0">
                          <a:solidFill>
                            <a:schemeClr val="tx1"/>
                          </a:solidFill>
                          <a:latin typeface="Palatino Linotype" panose="02040502050505030304" pitchFamily="18" charset="0"/>
                        </a:rPr>
                        <a:t>165 009</a:t>
                      </a:r>
                    </a:p>
                  </a:txBody>
                  <a:tcPr anchor="ctr"/>
                </a:tc>
                <a:tc>
                  <a:txBody>
                    <a:bodyPr/>
                    <a:lstStyle/>
                    <a:p>
                      <a:pPr algn="ctr"/>
                      <a:r>
                        <a:rPr lang="ru-RU" sz="1600" b="1" dirty="0" smtClean="0">
                          <a:solidFill>
                            <a:schemeClr val="tx1"/>
                          </a:solidFill>
                          <a:latin typeface="Palatino Linotype" panose="02040502050505030304" pitchFamily="18" charset="0"/>
                        </a:rPr>
                        <a:t>172 957</a:t>
                      </a:r>
                    </a:p>
                  </a:txBody>
                  <a:tcPr anchor="ctr"/>
                </a:tc>
                <a:extLst>
                  <a:ext uri="{0D108BD9-81ED-4DB2-BD59-A6C34878D82A}">
                    <a16:rowId xmlns="" xmlns:a16="http://schemas.microsoft.com/office/drawing/2014/main" val="10001"/>
                  </a:ext>
                </a:extLst>
              </a:tr>
              <a:tr h="329406">
                <a:tc>
                  <a:txBody>
                    <a:bodyPr/>
                    <a:lstStyle/>
                    <a:p>
                      <a:r>
                        <a:rPr lang="ru-RU" sz="1600" dirty="0" smtClean="0">
                          <a:latin typeface="Palatino Linotype" panose="02040502050505030304" pitchFamily="18" charset="0"/>
                        </a:rPr>
                        <a:t>Налог на доходы физических лиц </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118 537</a:t>
                      </a:r>
                    </a:p>
                  </a:txBody>
                  <a:tcPr anchor="ctr"/>
                </a:tc>
                <a:tc>
                  <a:txBody>
                    <a:bodyPr/>
                    <a:lstStyle/>
                    <a:p>
                      <a:pPr algn="ctr"/>
                      <a:r>
                        <a:rPr lang="ru-RU" sz="1600" dirty="0" smtClean="0">
                          <a:latin typeface="Palatino Linotype" panose="02040502050505030304" pitchFamily="18" charset="0"/>
                        </a:rPr>
                        <a:t>135 202</a:t>
                      </a:r>
                    </a:p>
                  </a:txBody>
                  <a:tcPr anchor="ctr"/>
                </a:tc>
                <a:tc>
                  <a:txBody>
                    <a:bodyPr/>
                    <a:lstStyle/>
                    <a:p>
                      <a:pPr algn="ctr"/>
                      <a:r>
                        <a:rPr lang="ru-RU" sz="1600" dirty="0" smtClean="0">
                          <a:latin typeface="Palatino Linotype" panose="02040502050505030304" pitchFamily="18" charset="0"/>
                        </a:rPr>
                        <a:t>145 937</a:t>
                      </a:r>
                    </a:p>
                  </a:txBody>
                  <a:tcPr anchor="ctr"/>
                </a:tc>
                <a:tc>
                  <a:txBody>
                    <a:bodyPr/>
                    <a:lstStyle/>
                    <a:p>
                      <a:pPr algn="ctr"/>
                      <a:r>
                        <a:rPr lang="ru-RU" sz="1600" dirty="0" smtClean="0">
                          <a:latin typeface="Palatino Linotype" panose="02040502050505030304" pitchFamily="18" charset="0"/>
                        </a:rPr>
                        <a:t>155 932</a:t>
                      </a:r>
                    </a:p>
                  </a:txBody>
                  <a:tcPr anchor="ctr"/>
                </a:tc>
                <a:extLst>
                  <a:ext uri="{0D108BD9-81ED-4DB2-BD59-A6C34878D82A}">
                    <a16:rowId xmlns="" xmlns:a16="http://schemas.microsoft.com/office/drawing/2014/main" val="10003"/>
                  </a:ext>
                </a:extLst>
              </a:tr>
              <a:tr h="404019">
                <a:tc>
                  <a:txBody>
                    <a:bodyPr/>
                    <a:lstStyle/>
                    <a:p>
                      <a:r>
                        <a:rPr lang="ru-RU" sz="1600" dirty="0" smtClean="0">
                          <a:latin typeface="Palatino Linotype" panose="02040502050505030304" pitchFamily="18" charset="0"/>
                        </a:rPr>
                        <a:t>Акцизы по подакцизным товарам (продукции), производимым на территории Российской Федерации </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7 753</a:t>
                      </a:r>
                    </a:p>
                  </a:txBody>
                  <a:tcPr anchor="ctr"/>
                </a:tc>
                <a:tc>
                  <a:txBody>
                    <a:bodyPr/>
                    <a:lstStyle/>
                    <a:p>
                      <a:pPr algn="ctr"/>
                      <a:r>
                        <a:rPr lang="ru-RU" sz="1600" dirty="0" smtClean="0">
                          <a:latin typeface="Palatino Linotype" panose="02040502050505030304" pitchFamily="18" charset="0"/>
                        </a:rPr>
                        <a:t>7 965</a:t>
                      </a:r>
                    </a:p>
                  </a:txBody>
                  <a:tcPr anchor="ctr"/>
                </a:tc>
                <a:tc>
                  <a:txBody>
                    <a:bodyPr/>
                    <a:lstStyle/>
                    <a:p>
                      <a:pPr algn="ctr"/>
                      <a:r>
                        <a:rPr lang="ru-RU" sz="1600" dirty="0" smtClean="0">
                          <a:latin typeface="Palatino Linotype" panose="02040502050505030304" pitchFamily="18" charset="0"/>
                        </a:rPr>
                        <a:t>7 929</a:t>
                      </a:r>
                    </a:p>
                  </a:txBody>
                  <a:tcPr anchor="ctr"/>
                </a:tc>
                <a:tc>
                  <a:txBody>
                    <a:bodyPr/>
                    <a:lstStyle/>
                    <a:p>
                      <a:pPr algn="ctr"/>
                      <a:r>
                        <a:rPr lang="ru-RU" sz="1600" dirty="0" smtClean="0">
                          <a:latin typeface="Palatino Linotype" panose="02040502050505030304" pitchFamily="18" charset="0"/>
                        </a:rPr>
                        <a:t>7 929</a:t>
                      </a:r>
                    </a:p>
                  </a:txBody>
                  <a:tcPr anchor="ctr"/>
                </a:tc>
                <a:extLst>
                  <a:ext uri="{0D108BD9-81ED-4DB2-BD59-A6C34878D82A}">
                    <a16:rowId xmlns="" xmlns:a16="http://schemas.microsoft.com/office/drawing/2014/main" val="10004"/>
                  </a:ext>
                </a:extLst>
              </a:tr>
              <a:tr h="390525">
                <a:tc>
                  <a:txBody>
                    <a:bodyPr/>
                    <a:lstStyle/>
                    <a:p>
                      <a:r>
                        <a:rPr lang="ru-RU" sz="1600" dirty="0" smtClean="0">
                          <a:latin typeface="Palatino Linotype" panose="02040502050505030304" pitchFamily="18" charset="0"/>
                        </a:rPr>
                        <a:t>Налог, взимаемый в связи с применением упрощенной системы налогообложения</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2 667</a:t>
                      </a:r>
                    </a:p>
                  </a:txBody>
                  <a:tcPr anchor="ctr"/>
                </a:tc>
                <a:tc>
                  <a:txBody>
                    <a:bodyPr/>
                    <a:lstStyle/>
                    <a:p>
                      <a:pPr algn="ctr"/>
                      <a:r>
                        <a:rPr lang="ru-RU" sz="1600" dirty="0" smtClean="0">
                          <a:latin typeface="Palatino Linotype" panose="02040502050505030304" pitchFamily="18" charset="0"/>
                        </a:rPr>
                        <a:t>2 874</a:t>
                      </a:r>
                    </a:p>
                  </a:txBody>
                  <a:tcPr anchor="ctr"/>
                </a:tc>
                <a:tc>
                  <a:txBody>
                    <a:bodyPr/>
                    <a:lstStyle/>
                    <a:p>
                      <a:pPr algn="ctr"/>
                      <a:r>
                        <a:rPr lang="ru-RU" sz="1600" dirty="0" smtClean="0">
                          <a:latin typeface="Palatino Linotype" panose="02040502050505030304" pitchFamily="18" charset="0"/>
                        </a:rPr>
                        <a:t>3 105</a:t>
                      </a:r>
                    </a:p>
                  </a:txBody>
                  <a:tcPr anchor="ctr"/>
                </a:tc>
                <a:tc>
                  <a:txBody>
                    <a:bodyPr/>
                    <a:lstStyle/>
                    <a:p>
                      <a:pPr algn="ctr"/>
                      <a:r>
                        <a:rPr lang="ru-RU" sz="1600" dirty="0" smtClean="0">
                          <a:latin typeface="Palatino Linotype" panose="02040502050505030304" pitchFamily="18" charset="0"/>
                        </a:rPr>
                        <a:t>3 388</a:t>
                      </a:r>
                    </a:p>
                  </a:txBody>
                  <a:tcPr anchor="ctr"/>
                </a:tc>
                <a:extLst>
                  <a:ext uri="{0D108BD9-81ED-4DB2-BD59-A6C34878D82A}">
                    <a16:rowId xmlns="" xmlns:a16="http://schemas.microsoft.com/office/drawing/2014/main" val="10005"/>
                  </a:ext>
                </a:extLst>
              </a:tr>
              <a:tr h="318135">
                <a:tc>
                  <a:txBody>
                    <a:bodyPr/>
                    <a:lstStyle/>
                    <a:p>
                      <a:r>
                        <a:rPr lang="ru-RU" sz="1600" dirty="0" smtClean="0">
                          <a:latin typeface="Palatino Linotype" panose="02040502050505030304" pitchFamily="18" charset="0"/>
                        </a:rPr>
                        <a:t>Единый налог на вмененный доход</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9 383</a:t>
                      </a:r>
                    </a:p>
                  </a:txBody>
                  <a:tcPr anchor="ctr"/>
                </a:tc>
                <a:tc>
                  <a:txBody>
                    <a:bodyPr/>
                    <a:lstStyle/>
                    <a:p>
                      <a:pPr algn="ctr"/>
                      <a:r>
                        <a:rPr lang="ru-RU" sz="1600" dirty="0" smtClean="0">
                          <a:latin typeface="Palatino Linotype" panose="02040502050505030304" pitchFamily="18" charset="0"/>
                        </a:rPr>
                        <a:t>10 150</a:t>
                      </a:r>
                    </a:p>
                  </a:txBody>
                  <a:tcPr anchor="ctr"/>
                </a:tc>
                <a:tc>
                  <a:txBody>
                    <a:bodyPr/>
                    <a:lstStyle/>
                    <a:p>
                      <a:pPr algn="ctr"/>
                      <a:r>
                        <a:rPr lang="ru-RU" sz="1600" dirty="0" smtClean="0">
                          <a:latin typeface="Palatino Linotype" panose="02040502050505030304" pitchFamily="18" charset="0"/>
                        </a:rPr>
                        <a:t>2 856</a:t>
                      </a:r>
                    </a:p>
                  </a:txBody>
                  <a:tcPr anchor="ctr"/>
                </a:tc>
                <a:tc>
                  <a:txBody>
                    <a:bodyPr/>
                    <a:lstStyle/>
                    <a:p>
                      <a:pPr algn="ctr"/>
                      <a:r>
                        <a:rPr lang="ru-RU" sz="1600" dirty="0" smtClean="0">
                          <a:latin typeface="Palatino Linotype" panose="02040502050505030304" pitchFamily="18" charset="0"/>
                        </a:rPr>
                        <a:t>504</a:t>
                      </a:r>
                    </a:p>
                  </a:txBody>
                  <a:tcPr anchor="ctr"/>
                </a:tc>
                <a:extLst>
                  <a:ext uri="{0D108BD9-81ED-4DB2-BD59-A6C34878D82A}">
                    <a16:rowId xmlns="" xmlns:a16="http://schemas.microsoft.com/office/drawing/2014/main" val="10006"/>
                  </a:ext>
                </a:extLst>
              </a:tr>
              <a:tr h="329406">
                <a:tc>
                  <a:txBody>
                    <a:bodyPr/>
                    <a:lstStyle/>
                    <a:p>
                      <a:r>
                        <a:rPr lang="ru-RU" sz="1600" dirty="0" smtClean="0">
                          <a:latin typeface="Palatino Linotype" panose="02040502050505030304" pitchFamily="18" charset="0"/>
                        </a:rPr>
                        <a:t>Единый сельскохозяйственный налог</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2 620</a:t>
                      </a:r>
                    </a:p>
                  </a:txBody>
                  <a:tcPr anchor="ctr"/>
                </a:tc>
                <a:tc>
                  <a:txBody>
                    <a:bodyPr/>
                    <a:lstStyle/>
                    <a:p>
                      <a:pPr algn="ctr"/>
                      <a:r>
                        <a:rPr lang="ru-RU" sz="1600" dirty="0" smtClean="0">
                          <a:latin typeface="Palatino Linotype" panose="02040502050505030304" pitchFamily="18" charset="0"/>
                        </a:rPr>
                        <a:t>2 807</a:t>
                      </a:r>
                    </a:p>
                  </a:txBody>
                  <a:tcPr anchor="ctr"/>
                </a:tc>
                <a:tc>
                  <a:txBody>
                    <a:bodyPr/>
                    <a:lstStyle/>
                    <a:p>
                      <a:pPr algn="ctr"/>
                      <a:r>
                        <a:rPr lang="ru-RU" sz="1600" dirty="0" smtClean="0">
                          <a:latin typeface="Palatino Linotype" panose="02040502050505030304" pitchFamily="18" charset="0"/>
                        </a:rPr>
                        <a:t>3 006</a:t>
                      </a:r>
                    </a:p>
                  </a:txBody>
                  <a:tcPr anchor="ctr"/>
                </a:tc>
                <a:tc>
                  <a:txBody>
                    <a:bodyPr/>
                    <a:lstStyle/>
                    <a:p>
                      <a:pPr algn="ctr"/>
                      <a:r>
                        <a:rPr lang="ru-RU" sz="1600" dirty="0" smtClean="0">
                          <a:latin typeface="Palatino Linotype" panose="02040502050505030304" pitchFamily="18" charset="0"/>
                        </a:rPr>
                        <a:t>3 006</a:t>
                      </a:r>
                    </a:p>
                  </a:txBody>
                  <a:tcPr anchor="ctr"/>
                </a:tc>
                <a:extLst>
                  <a:ext uri="{0D108BD9-81ED-4DB2-BD59-A6C34878D82A}">
                    <a16:rowId xmlns="" xmlns:a16="http://schemas.microsoft.com/office/drawing/2014/main" val="10007"/>
                  </a:ext>
                </a:extLst>
              </a:tr>
              <a:tr h="318294">
                <a:tc>
                  <a:txBody>
                    <a:bodyPr/>
                    <a:lstStyle/>
                    <a:p>
                      <a:r>
                        <a:rPr lang="ru-RU" sz="1600" dirty="0" smtClean="0">
                          <a:latin typeface="Palatino Linotype" panose="02040502050505030304" pitchFamily="18" charset="0"/>
                        </a:rPr>
                        <a:t>Налог, взимаемый в связи с применением патентной системы налогообложения, зачисляемый в бюджеты муниципальных районов</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7</a:t>
                      </a:r>
                    </a:p>
                  </a:txBody>
                  <a:tcPr anchor="ctr"/>
                </a:tc>
                <a:tc>
                  <a:txBody>
                    <a:bodyPr/>
                    <a:lstStyle/>
                    <a:p>
                      <a:pPr algn="ctr"/>
                      <a:r>
                        <a:rPr lang="ru-RU" sz="1600" dirty="0" smtClean="0">
                          <a:latin typeface="Palatino Linotype" panose="02040502050505030304" pitchFamily="18" charset="0"/>
                        </a:rPr>
                        <a:t>0</a:t>
                      </a:r>
                    </a:p>
                  </a:txBody>
                  <a:tcPr anchor="ctr"/>
                </a:tc>
                <a:tc>
                  <a:txBody>
                    <a:bodyPr/>
                    <a:lstStyle/>
                    <a:p>
                      <a:pPr algn="ctr"/>
                      <a:r>
                        <a:rPr lang="ru-RU" sz="1600" dirty="0" smtClean="0">
                          <a:latin typeface="Palatino Linotype" panose="02040502050505030304" pitchFamily="18" charset="0"/>
                        </a:rPr>
                        <a:t>0</a:t>
                      </a:r>
                    </a:p>
                  </a:txBody>
                  <a:tcPr anchor="ctr"/>
                </a:tc>
                <a:tc>
                  <a:txBody>
                    <a:bodyPr/>
                    <a:lstStyle/>
                    <a:p>
                      <a:pPr algn="ctr"/>
                      <a:r>
                        <a:rPr lang="ru-RU" sz="1600" dirty="0" smtClean="0">
                          <a:latin typeface="Palatino Linotype" panose="02040502050505030304" pitchFamily="18" charset="0"/>
                        </a:rPr>
                        <a:t>0</a:t>
                      </a:r>
                    </a:p>
                  </a:txBody>
                  <a:tcPr anchor="ctr"/>
                </a:tc>
                <a:extLst>
                  <a:ext uri="{0D108BD9-81ED-4DB2-BD59-A6C34878D82A}">
                    <a16:rowId xmlns="" xmlns:a16="http://schemas.microsoft.com/office/drawing/2014/main" val="10008"/>
                  </a:ext>
                </a:extLst>
              </a:tr>
              <a:tr h="329406">
                <a:tc>
                  <a:txBody>
                    <a:bodyPr/>
                    <a:lstStyle/>
                    <a:p>
                      <a:r>
                        <a:rPr lang="ru-RU" sz="1600" dirty="0" smtClean="0">
                          <a:latin typeface="Palatino Linotype" panose="02040502050505030304" pitchFamily="18" charset="0"/>
                        </a:rPr>
                        <a:t>ГОСУДАРСТВЕННАЯ ПОШЛИНА</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2 134</a:t>
                      </a:r>
                    </a:p>
                  </a:txBody>
                  <a:tcPr anchor="ctr"/>
                </a:tc>
                <a:tc>
                  <a:txBody>
                    <a:bodyPr/>
                    <a:lstStyle/>
                    <a:p>
                      <a:pPr algn="ctr"/>
                      <a:r>
                        <a:rPr lang="ru-RU" sz="1600" dirty="0" smtClean="0">
                          <a:latin typeface="Palatino Linotype" panose="02040502050505030304" pitchFamily="18" charset="0"/>
                        </a:rPr>
                        <a:t>2 155</a:t>
                      </a:r>
                    </a:p>
                  </a:txBody>
                  <a:tcPr anchor="ctr"/>
                </a:tc>
                <a:tc>
                  <a:txBody>
                    <a:bodyPr/>
                    <a:lstStyle/>
                    <a:p>
                      <a:pPr algn="ctr"/>
                      <a:r>
                        <a:rPr lang="ru-RU" sz="1600" dirty="0" smtClean="0">
                          <a:latin typeface="Palatino Linotype" panose="02040502050505030304" pitchFamily="18" charset="0"/>
                        </a:rPr>
                        <a:t>2 176</a:t>
                      </a:r>
                    </a:p>
                  </a:txBody>
                  <a:tcPr anchor="ctr"/>
                </a:tc>
                <a:tc>
                  <a:txBody>
                    <a:bodyPr/>
                    <a:lstStyle/>
                    <a:p>
                      <a:pPr algn="ctr"/>
                      <a:r>
                        <a:rPr lang="ru-RU" sz="1600" dirty="0" smtClean="0">
                          <a:latin typeface="Palatino Linotype" panose="02040502050505030304" pitchFamily="18" charset="0"/>
                        </a:rPr>
                        <a:t>2 198</a:t>
                      </a:r>
                    </a:p>
                  </a:txBody>
                  <a:tcPr anchor="ctr"/>
                </a:tc>
                <a:extLst>
                  <a:ext uri="{0D108BD9-81ED-4DB2-BD59-A6C34878D82A}">
                    <a16:rowId xmlns="" xmlns:a16="http://schemas.microsoft.com/office/drawing/2014/main" val="10013"/>
                  </a:ext>
                </a:extLst>
              </a:tr>
            </a:tbl>
          </a:graphicData>
        </a:graphic>
      </p:graphicFrame>
    </p:spTree>
    <p:extLst>
      <p:ext uri="{BB962C8B-B14F-4D97-AF65-F5344CB8AC3E}">
        <p14:creationId xmlns="" xmlns:p14="http://schemas.microsoft.com/office/powerpoint/2010/main" val="2456806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8053" y="-254977"/>
            <a:ext cx="10972800" cy="1441939"/>
          </a:xfrm>
        </p:spPr>
        <p:txBody>
          <a:bodyPr/>
          <a:lstStyle/>
          <a:p>
            <a:pPr algn="ctr"/>
            <a:r>
              <a:rPr lang="ru-RU" b="1" dirty="0" smtClean="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t>Глоссарий</a:t>
            </a:r>
            <a:endParaRPr lang="ru-RU" b="1"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3" name="Объект 2"/>
          <p:cNvSpPr>
            <a:spLocks noGrp="1"/>
          </p:cNvSpPr>
          <p:nvPr>
            <p:ph idx="1"/>
          </p:nvPr>
        </p:nvSpPr>
        <p:spPr>
          <a:xfrm>
            <a:off x="729760" y="1336431"/>
            <a:ext cx="10609385" cy="5145396"/>
          </a:xfrm>
        </p:spPr>
        <p:txBody>
          <a:bodyPr>
            <a:noAutofit/>
          </a:bodyPr>
          <a:lstStyle/>
          <a:p>
            <a:pPr algn="just"/>
            <a:r>
              <a:rPr lang="ru-RU" sz="1800" b="1" dirty="0" smtClean="0">
                <a:solidFill>
                  <a:schemeClr val="accent1">
                    <a:lumMod val="50000"/>
                  </a:schemeClr>
                </a:solidFill>
                <a:latin typeface="Palatino Linotype" panose="02040502050505030304" pitchFamily="18" charset="0"/>
              </a:rPr>
              <a:t>Бюджет</a:t>
            </a:r>
            <a:r>
              <a:rPr lang="ru-RU" sz="1800" dirty="0" smtClean="0">
                <a:latin typeface="Palatino Linotype" panose="02040502050505030304" pitchFamily="18" charset="0"/>
              </a:rPr>
              <a:t>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algn="just"/>
            <a:r>
              <a:rPr lang="ru-RU" sz="1800" b="1" dirty="0">
                <a:solidFill>
                  <a:schemeClr val="accent1">
                    <a:lumMod val="50000"/>
                  </a:schemeClr>
                </a:solidFill>
                <a:latin typeface="Palatino Linotype" panose="02040502050505030304" pitchFamily="18" charset="0"/>
              </a:rPr>
              <a:t>Консолидированный бюджет</a:t>
            </a:r>
            <a:r>
              <a:rPr lang="ru-RU" sz="1800" dirty="0" smtClean="0">
                <a:solidFill>
                  <a:schemeClr val="accent1">
                    <a:lumMod val="50000"/>
                  </a:schemeClr>
                </a:solidFill>
                <a:latin typeface="Palatino Linotype" panose="02040502050505030304" pitchFamily="18" charset="0"/>
              </a:rPr>
              <a:t> </a:t>
            </a:r>
            <a:r>
              <a:rPr lang="ru-RU" sz="1800" dirty="0" smtClean="0">
                <a:latin typeface="Palatino Linotype" panose="02040502050505030304" pitchFamily="18" charset="0"/>
              </a:rPr>
              <a:t>–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a:t>
            </a:r>
          </a:p>
          <a:p>
            <a:pPr algn="just">
              <a:lnSpc>
                <a:spcPct val="90000"/>
              </a:lnSpc>
            </a:pPr>
            <a:r>
              <a:rPr lang="ru-RU" sz="1800" b="1" dirty="0">
                <a:solidFill>
                  <a:schemeClr val="accent1">
                    <a:lumMod val="50000"/>
                  </a:schemeClr>
                </a:solidFill>
                <a:latin typeface="Palatino Linotype" panose="02040502050505030304" pitchFamily="18" charset="0"/>
              </a:rPr>
              <a:t>Бюджетная система Российской Федерации</a:t>
            </a:r>
            <a:r>
              <a:rPr lang="ru-RU" sz="1800" dirty="0">
                <a:solidFill>
                  <a:schemeClr val="accent1">
                    <a:lumMod val="50000"/>
                  </a:schemeClr>
                </a:solidFill>
                <a:latin typeface="Palatino Linotype" panose="02040502050505030304" pitchFamily="18" charset="0"/>
              </a:rPr>
              <a:t> </a:t>
            </a:r>
            <a:r>
              <a:rPr lang="ru-RU" sz="1800" dirty="0">
                <a:latin typeface="Palatino Linotype" panose="02040502050505030304" pitchFamily="18" charset="0"/>
              </a:rPr>
              <a:t>– основанная на экономических отношениях и государственном устройстве Российской Федерации, регулируемая законодательством Российской Федерации совокупность бюджетов и бюджетов государственных внебюджетных </a:t>
            </a:r>
            <a:r>
              <a:rPr lang="ru-RU" sz="1800" dirty="0" smtClean="0">
                <a:latin typeface="Palatino Linotype" panose="02040502050505030304" pitchFamily="18" charset="0"/>
              </a:rPr>
              <a:t>фондов.</a:t>
            </a:r>
            <a:endParaRPr lang="ru-RU" sz="1800" dirty="0">
              <a:latin typeface="Palatino Linotype" panose="02040502050505030304" pitchFamily="18" charset="0"/>
            </a:endParaRPr>
          </a:p>
          <a:p>
            <a:pPr algn="just">
              <a:lnSpc>
                <a:spcPct val="90000"/>
              </a:lnSpc>
            </a:pPr>
            <a:r>
              <a:rPr lang="ru-RU" sz="1800" b="1" dirty="0">
                <a:solidFill>
                  <a:schemeClr val="accent1">
                    <a:lumMod val="50000"/>
                  </a:schemeClr>
                </a:solidFill>
                <a:latin typeface="Palatino Linotype" panose="02040502050505030304" pitchFamily="18" charset="0"/>
              </a:rPr>
              <a:t>Доходы бюджета </a:t>
            </a:r>
            <a:r>
              <a:rPr lang="ru-RU" sz="1800" dirty="0">
                <a:latin typeface="Palatino Linotype" panose="02040502050505030304" pitchFamily="18" charset="0"/>
              </a:rPr>
              <a:t>– поступающие в бюджет денежные средства, за исключением средств, являющихся источниками финансирования дефицита </a:t>
            </a:r>
            <a:r>
              <a:rPr lang="ru-RU" sz="1800" dirty="0" smtClean="0">
                <a:latin typeface="Palatino Linotype" panose="02040502050505030304" pitchFamily="18" charset="0"/>
              </a:rPr>
              <a:t>бюджета.</a:t>
            </a:r>
            <a:endParaRPr lang="ru-RU" sz="1800" dirty="0">
              <a:latin typeface="Palatino Linotype" panose="02040502050505030304" pitchFamily="18" charset="0"/>
            </a:endParaRPr>
          </a:p>
          <a:p>
            <a:pPr algn="just">
              <a:lnSpc>
                <a:spcPct val="90000"/>
              </a:lnSpc>
            </a:pPr>
            <a:r>
              <a:rPr lang="ru-RU" sz="1800" b="1" dirty="0">
                <a:solidFill>
                  <a:schemeClr val="accent1">
                    <a:lumMod val="50000"/>
                  </a:schemeClr>
                </a:solidFill>
                <a:latin typeface="Palatino Linotype" panose="02040502050505030304" pitchFamily="18" charset="0"/>
              </a:rPr>
              <a:t>Расходы бюджета </a:t>
            </a:r>
            <a:r>
              <a:rPr lang="ru-RU" sz="1800" dirty="0">
                <a:latin typeface="Palatino Linotype" panose="02040502050505030304" pitchFamily="18" charset="0"/>
              </a:rPr>
              <a:t>– выплачиваемые из бюджета денежные средства, за исключением средств, </a:t>
            </a:r>
            <a:r>
              <a:rPr lang="ru-RU" sz="1800" dirty="0" smtClean="0">
                <a:latin typeface="Palatino Linotype" panose="02040502050505030304" pitchFamily="18" charset="0"/>
              </a:rPr>
              <a:t>являющихся источниками </a:t>
            </a:r>
            <a:r>
              <a:rPr lang="ru-RU" sz="1800" dirty="0">
                <a:latin typeface="Palatino Linotype" panose="02040502050505030304" pitchFamily="18" charset="0"/>
              </a:rPr>
              <a:t>финансирования дефицита </a:t>
            </a:r>
            <a:r>
              <a:rPr lang="ru-RU" sz="1800" dirty="0" smtClean="0">
                <a:latin typeface="Palatino Linotype" panose="02040502050505030304" pitchFamily="18" charset="0"/>
              </a:rPr>
              <a:t>бюджета.</a:t>
            </a:r>
            <a:endParaRPr lang="ru-RU" sz="1800" dirty="0">
              <a:latin typeface="Palatino Linotype" panose="02040502050505030304" pitchFamily="18" charset="0"/>
            </a:endParaRPr>
          </a:p>
          <a:p>
            <a:pPr algn="just">
              <a:lnSpc>
                <a:spcPct val="90000"/>
              </a:lnSpc>
            </a:pPr>
            <a:r>
              <a:rPr lang="ru-RU" sz="1800" b="1" dirty="0">
                <a:solidFill>
                  <a:schemeClr val="accent1">
                    <a:lumMod val="50000"/>
                  </a:schemeClr>
                </a:solidFill>
                <a:latin typeface="Palatino Linotype" panose="02040502050505030304" pitchFamily="18" charset="0"/>
              </a:rPr>
              <a:t>Дефицит бюджета </a:t>
            </a:r>
            <a:r>
              <a:rPr lang="ru-RU" sz="1800" dirty="0">
                <a:latin typeface="Palatino Linotype" panose="02040502050505030304" pitchFamily="18" charset="0"/>
              </a:rPr>
              <a:t>– превышение расходов над </a:t>
            </a:r>
            <a:r>
              <a:rPr lang="ru-RU" sz="1800" dirty="0" smtClean="0">
                <a:latin typeface="Palatino Linotype" panose="02040502050505030304" pitchFamily="18" charset="0"/>
              </a:rPr>
              <a:t>доходами.</a:t>
            </a:r>
            <a:endParaRPr lang="ru-RU" sz="1800" dirty="0">
              <a:latin typeface="Palatino Linotype" panose="02040502050505030304" pitchFamily="18" charset="0"/>
            </a:endParaRPr>
          </a:p>
          <a:p>
            <a:pPr algn="just">
              <a:lnSpc>
                <a:spcPct val="90000"/>
              </a:lnSpc>
            </a:pPr>
            <a:r>
              <a:rPr lang="ru-RU" sz="1800" b="1" dirty="0">
                <a:solidFill>
                  <a:schemeClr val="accent1">
                    <a:lumMod val="50000"/>
                  </a:schemeClr>
                </a:solidFill>
                <a:latin typeface="Palatino Linotype" panose="02040502050505030304" pitchFamily="18" charset="0"/>
              </a:rPr>
              <a:t>Профицит бюджета </a:t>
            </a:r>
            <a:r>
              <a:rPr lang="ru-RU" sz="1800" dirty="0">
                <a:latin typeface="Palatino Linotype" panose="02040502050505030304" pitchFamily="18" charset="0"/>
              </a:rPr>
              <a:t>– превышение доходов над </a:t>
            </a:r>
            <a:r>
              <a:rPr lang="ru-RU" sz="1800" dirty="0" smtClean="0">
                <a:latin typeface="Palatino Linotype" panose="02040502050505030304" pitchFamily="18" charset="0"/>
              </a:rPr>
              <a:t>расходами.</a:t>
            </a:r>
            <a:endParaRPr lang="ru-RU" sz="1800" dirty="0">
              <a:latin typeface="Palatino Linotype" panose="02040502050505030304" pitchFamily="18" charset="0"/>
            </a:endParaRPr>
          </a:p>
          <a:p>
            <a:pPr algn="just"/>
            <a:r>
              <a:rPr lang="ru-RU" sz="1800" b="1" dirty="0">
                <a:solidFill>
                  <a:schemeClr val="accent1">
                    <a:lumMod val="50000"/>
                  </a:schemeClr>
                </a:solidFill>
                <a:latin typeface="Palatino Linotype" panose="02040502050505030304" pitchFamily="18" charset="0"/>
              </a:rPr>
              <a:t>Бюджетные ассигнования </a:t>
            </a:r>
            <a:r>
              <a:rPr lang="ru-RU" sz="1800" dirty="0">
                <a:latin typeface="Palatino Linotype" panose="02040502050505030304" pitchFamily="18" charset="0"/>
              </a:rPr>
              <a:t>– предельные объемы денежных средств, предусмотренных в соответствующем финансовом году для исполнения бюджетных </a:t>
            </a:r>
            <a:r>
              <a:rPr lang="ru-RU" sz="1800" dirty="0" smtClean="0">
                <a:latin typeface="Palatino Linotype" panose="02040502050505030304" pitchFamily="18" charset="0"/>
              </a:rPr>
              <a:t>обязательств.</a:t>
            </a:r>
            <a:endParaRPr lang="ru-RU" sz="1800" dirty="0">
              <a:latin typeface="Palatino Linotype" panose="02040502050505030304" pitchFamily="18" charset="0"/>
            </a:endParaRPr>
          </a:p>
          <a:p>
            <a:pPr algn="just"/>
            <a:endParaRPr lang="ru-RU" sz="1800" dirty="0" smtClean="0">
              <a:latin typeface="+mn-lt"/>
            </a:endParaRPr>
          </a:p>
        </p:txBody>
      </p:sp>
      <p:cxnSp>
        <p:nvCxnSpPr>
          <p:cNvPr id="6" name="Прямая соединительная линия 5"/>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554042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058" y="233783"/>
            <a:ext cx="11061814" cy="719845"/>
          </a:xfrm>
        </p:spPr>
        <p:txBody>
          <a:bodyPr>
            <a:noAutofit/>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Объёмы поступлений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неналоговых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доходов на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2019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2022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годы</a:t>
            </a:r>
          </a:p>
        </p:txBody>
      </p:sp>
      <p:sp>
        <p:nvSpPr>
          <p:cNvPr id="7" name="TextBox 6"/>
          <p:cNvSpPr txBox="1"/>
          <p:nvPr/>
        </p:nvSpPr>
        <p:spPr>
          <a:xfrm>
            <a:off x="9878936" y="1110355"/>
            <a:ext cx="1565896" cy="307777"/>
          </a:xfrm>
          <a:prstGeom prst="rect">
            <a:avLst/>
          </a:prstGeom>
          <a:noFill/>
        </p:spPr>
        <p:txBody>
          <a:bodyPr wrap="square" rtlCol="0">
            <a:spAutoFit/>
          </a:bodyPr>
          <a:lstStyle/>
          <a:p>
            <a:pPr algn="r"/>
            <a:r>
              <a:rPr lang="ru-RU" sz="1400" b="1" dirty="0" smtClean="0">
                <a:solidFill>
                  <a:schemeClr val="accent5">
                    <a:lumMod val="50000"/>
                  </a:schemeClr>
                </a:solidFill>
                <a:latin typeface="Palatino Linotype" panose="02040502050505030304" pitchFamily="18" charset="0"/>
              </a:rPr>
              <a:t>млн. рублей</a:t>
            </a:r>
            <a:endParaRPr lang="ru-RU" sz="1400" b="1" dirty="0">
              <a:solidFill>
                <a:schemeClr val="accent5">
                  <a:lumMod val="50000"/>
                </a:schemeClr>
              </a:solidFill>
              <a:latin typeface="Palatino Linotype" panose="02040502050505030304" pitchFamily="18" charset="0"/>
            </a:endParaRPr>
          </a:p>
        </p:txBody>
      </p:sp>
      <p:cxnSp>
        <p:nvCxnSpPr>
          <p:cNvPr id="6" name="Прямая соединительная линия 5"/>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Объект 3"/>
          <p:cNvGraphicFramePr>
            <a:graphicFrameLocks noGrp="1"/>
          </p:cNvGraphicFramePr>
          <p:nvPr>
            <p:ph idx="1"/>
            <p:extLst>
              <p:ext uri="{D42A27DB-BD31-4B8C-83A1-F6EECF244321}">
                <p14:modId xmlns="" xmlns:p14="http://schemas.microsoft.com/office/powerpoint/2010/main" val="3606820594"/>
              </p:ext>
            </p:extLst>
          </p:nvPr>
        </p:nvGraphicFramePr>
        <p:xfrm>
          <a:off x="728282" y="1718546"/>
          <a:ext cx="10716550" cy="5131002"/>
        </p:xfrm>
        <a:graphic>
          <a:graphicData uri="http://schemas.openxmlformats.org/drawingml/2006/table">
            <a:tbl>
              <a:tblPr firstRow="1" bandRow="1">
                <a:tableStyleId>{5C22544A-7EE6-4342-B048-85BDC9FD1C3A}</a:tableStyleId>
              </a:tblPr>
              <a:tblGrid>
                <a:gridCol w="4907205">
                  <a:extLst>
                    <a:ext uri="{9D8B030D-6E8A-4147-A177-3AD203B41FA5}">
                      <a16:colId xmlns="" xmlns:a16="http://schemas.microsoft.com/office/drawing/2014/main" val="20000"/>
                    </a:ext>
                  </a:extLst>
                </a:gridCol>
                <a:gridCol w="2089288">
                  <a:extLst>
                    <a:ext uri="{9D8B030D-6E8A-4147-A177-3AD203B41FA5}">
                      <a16:colId xmlns="" xmlns:a16="http://schemas.microsoft.com/office/drawing/2014/main" val="20001"/>
                    </a:ext>
                  </a:extLst>
                </a:gridCol>
                <a:gridCol w="1309895">
                  <a:extLst>
                    <a:ext uri="{9D8B030D-6E8A-4147-A177-3AD203B41FA5}">
                      <a16:colId xmlns="" xmlns:a16="http://schemas.microsoft.com/office/drawing/2014/main" val="20002"/>
                    </a:ext>
                  </a:extLst>
                </a:gridCol>
                <a:gridCol w="1212573">
                  <a:extLst>
                    <a:ext uri="{9D8B030D-6E8A-4147-A177-3AD203B41FA5}">
                      <a16:colId xmlns="" xmlns:a16="http://schemas.microsoft.com/office/drawing/2014/main" val="20003"/>
                    </a:ext>
                  </a:extLst>
                </a:gridCol>
                <a:gridCol w="1197589">
                  <a:extLst>
                    <a:ext uri="{9D8B030D-6E8A-4147-A177-3AD203B41FA5}">
                      <a16:colId xmlns="" xmlns:a16="http://schemas.microsoft.com/office/drawing/2014/main" val="20004"/>
                    </a:ext>
                  </a:extLst>
                </a:gridCol>
              </a:tblGrid>
              <a:tr h="224554">
                <a:tc>
                  <a:txBody>
                    <a:bodyPr/>
                    <a:lstStyle/>
                    <a:p>
                      <a:pPr algn="ctr"/>
                      <a:r>
                        <a:rPr lang="ru-RU" sz="1600" b="1" dirty="0" smtClean="0">
                          <a:latin typeface="Palatino Linotype" panose="02040502050505030304" pitchFamily="18" charset="0"/>
                        </a:rPr>
                        <a:t>Наименование показателя</a:t>
                      </a:r>
                    </a:p>
                  </a:txBody>
                  <a:tcPr anchor="ctr"/>
                </a:tc>
                <a:tc>
                  <a:txBody>
                    <a:bodyPr/>
                    <a:lstStyle/>
                    <a:p>
                      <a:pPr algn="ctr"/>
                      <a:r>
                        <a:rPr lang="ru-RU" sz="1600" b="1" dirty="0" smtClean="0">
                          <a:solidFill>
                            <a:schemeClr val="bg1"/>
                          </a:solidFill>
                          <a:latin typeface="Palatino Linotype" panose="02040502050505030304" pitchFamily="18" charset="0"/>
                        </a:rPr>
                        <a:t>2019 год (ожидаемое)</a:t>
                      </a:r>
                      <a:endParaRPr lang="ru-RU" sz="1600" b="1" dirty="0">
                        <a:solidFill>
                          <a:schemeClr val="bg1"/>
                        </a:solidFill>
                        <a:latin typeface="Palatino Linotype" panose="02040502050505030304" pitchFamily="18" charset="0"/>
                      </a:endParaRPr>
                    </a:p>
                  </a:txBody>
                  <a:tcPr anchor="ctr"/>
                </a:tc>
                <a:tc>
                  <a:txBody>
                    <a:bodyPr/>
                    <a:lstStyle/>
                    <a:p>
                      <a:pPr algn="ctr"/>
                      <a:r>
                        <a:rPr lang="ru-RU" sz="1600" b="1" dirty="0" smtClean="0">
                          <a:solidFill>
                            <a:schemeClr val="bg1"/>
                          </a:solidFill>
                          <a:latin typeface="Palatino Linotype" panose="02040502050505030304" pitchFamily="18" charset="0"/>
                        </a:rPr>
                        <a:t>2020 год </a:t>
                      </a:r>
                    </a:p>
                  </a:txBody>
                  <a:tcPr anchor="ctr"/>
                </a:tc>
                <a:tc>
                  <a:txBody>
                    <a:bodyPr/>
                    <a:lstStyle/>
                    <a:p>
                      <a:pPr algn="ctr"/>
                      <a:r>
                        <a:rPr lang="ru-RU" sz="1600" b="1" dirty="0" smtClean="0">
                          <a:solidFill>
                            <a:schemeClr val="bg1"/>
                          </a:solidFill>
                          <a:latin typeface="Palatino Linotype" panose="02040502050505030304" pitchFamily="18" charset="0"/>
                        </a:rPr>
                        <a:t>2021 год </a:t>
                      </a:r>
                    </a:p>
                  </a:txBody>
                  <a:tcPr anchor="ctr"/>
                </a:tc>
                <a:tc>
                  <a:txBody>
                    <a:bodyPr/>
                    <a:lstStyle/>
                    <a:p>
                      <a:pPr algn="ctr"/>
                      <a:r>
                        <a:rPr lang="ru-RU" sz="1600" b="1" dirty="0" smtClean="0">
                          <a:solidFill>
                            <a:schemeClr val="bg1"/>
                          </a:solidFill>
                          <a:latin typeface="Palatino Linotype" panose="02040502050505030304" pitchFamily="18" charset="0"/>
                        </a:rPr>
                        <a:t>2022 год </a:t>
                      </a:r>
                    </a:p>
                  </a:txBody>
                  <a:tcPr anchor="ctr"/>
                </a:tc>
                <a:extLst>
                  <a:ext uri="{0D108BD9-81ED-4DB2-BD59-A6C34878D82A}">
                    <a16:rowId xmlns="" xmlns:a16="http://schemas.microsoft.com/office/drawing/2014/main" val="10000"/>
                  </a:ext>
                </a:extLst>
              </a:tr>
              <a:tr h="345642">
                <a:tc>
                  <a:txBody>
                    <a:bodyPr/>
                    <a:lstStyle/>
                    <a:p>
                      <a:r>
                        <a:rPr lang="ru-RU" sz="1600" b="1" dirty="0" smtClean="0">
                          <a:latin typeface="Palatino Linotype" panose="02040502050505030304" pitchFamily="18" charset="0"/>
                        </a:rPr>
                        <a:t>НЕНАЛОГОВЫЕ ДОХОДЫ - всего, в том числе:</a:t>
                      </a:r>
                      <a:endParaRPr lang="ru-RU" sz="1600" b="1" dirty="0">
                        <a:latin typeface="Palatino Linotype" panose="02040502050505030304" pitchFamily="18" charset="0"/>
                      </a:endParaRPr>
                    </a:p>
                  </a:txBody>
                  <a:tcPr anchor="ctr"/>
                </a:tc>
                <a:tc>
                  <a:txBody>
                    <a:bodyPr/>
                    <a:lstStyle/>
                    <a:p>
                      <a:pPr algn="ctr"/>
                      <a:r>
                        <a:rPr lang="ru-RU" sz="1600" b="1" dirty="0" smtClean="0">
                          <a:solidFill>
                            <a:schemeClr val="tx1"/>
                          </a:solidFill>
                          <a:latin typeface="Palatino Linotype" panose="02040502050505030304" pitchFamily="18" charset="0"/>
                        </a:rPr>
                        <a:t>53 093</a:t>
                      </a:r>
                      <a:endParaRPr lang="ru-RU" sz="1600" b="1" dirty="0">
                        <a:solidFill>
                          <a:schemeClr val="tx1"/>
                        </a:solidFill>
                        <a:latin typeface="Palatino Linotype" panose="02040502050505030304" pitchFamily="18" charset="0"/>
                      </a:endParaRPr>
                    </a:p>
                  </a:txBody>
                  <a:tcPr anchor="ctr"/>
                </a:tc>
                <a:tc>
                  <a:txBody>
                    <a:bodyPr/>
                    <a:lstStyle/>
                    <a:p>
                      <a:pPr algn="ctr"/>
                      <a:r>
                        <a:rPr lang="ru-RU" sz="1600" b="1" dirty="0" smtClean="0">
                          <a:solidFill>
                            <a:schemeClr val="tx1"/>
                          </a:solidFill>
                          <a:latin typeface="Palatino Linotype" panose="02040502050505030304" pitchFamily="18" charset="0"/>
                        </a:rPr>
                        <a:t>26 869</a:t>
                      </a:r>
                      <a:endParaRPr lang="ru-RU" sz="1600" b="1" dirty="0">
                        <a:solidFill>
                          <a:schemeClr val="tx1"/>
                        </a:solidFill>
                        <a:latin typeface="Palatino Linotype" panose="02040502050505030304" pitchFamily="18" charset="0"/>
                      </a:endParaRPr>
                    </a:p>
                  </a:txBody>
                  <a:tcPr anchor="ctr"/>
                </a:tc>
                <a:tc>
                  <a:txBody>
                    <a:bodyPr/>
                    <a:lstStyle/>
                    <a:p>
                      <a:pPr algn="ctr"/>
                      <a:r>
                        <a:rPr lang="ru-RU" sz="1600" b="1" dirty="0" smtClean="0">
                          <a:solidFill>
                            <a:schemeClr val="tx1"/>
                          </a:solidFill>
                          <a:latin typeface="Palatino Linotype" panose="02040502050505030304" pitchFamily="18" charset="0"/>
                        </a:rPr>
                        <a:t>26 869</a:t>
                      </a:r>
                      <a:endParaRPr lang="ru-RU" sz="1600" b="1" dirty="0">
                        <a:solidFill>
                          <a:schemeClr val="tx1"/>
                        </a:solidFill>
                        <a:latin typeface="Palatino Linotype" panose="02040502050505030304" pitchFamily="18" charset="0"/>
                      </a:endParaRPr>
                    </a:p>
                  </a:txBody>
                  <a:tcPr anchor="ctr"/>
                </a:tc>
                <a:tc>
                  <a:txBody>
                    <a:bodyPr/>
                    <a:lstStyle/>
                    <a:p>
                      <a:pPr algn="ctr"/>
                      <a:r>
                        <a:rPr lang="ru-RU" sz="1600" b="1" dirty="0" smtClean="0">
                          <a:solidFill>
                            <a:schemeClr val="tx1"/>
                          </a:solidFill>
                          <a:latin typeface="Palatino Linotype" panose="02040502050505030304" pitchFamily="18" charset="0"/>
                        </a:rPr>
                        <a:t>26 869</a:t>
                      </a:r>
                      <a:endParaRPr lang="ru-RU" sz="1600" b="1" dirty="0">
                        <a:solidFill>
                          <a:schemeClr val="tx1"/>
                        </a:solidFill>
                        <a:latin typeface="Palatino Linotype" panose="02040502050505030304" pitchFamily="18" charset="0"/>
                      </a:endParaRPr>
                    </a:p>
                  </a:txBody>
                  <a:tcPr anchor="ctr"/>
                </a:tc>
                <a:extLst>
                  <a:ext uri="{0D108BD9-81ED-4DB2-BD59-A6C34878D82A}">
                    <a16:rowId xmlns="" xmlns:a16="http://schemas.microsoft.com/office/drawing/2014/main" val="10001"/>
                  </a:ext>
                </a:extLst>
              </a:tr>
              <a:tr h="388866">
                <a:tc>
                  <a:txBody>
                    <a:bodyPr/>
                    <a:lstStyle/>
                    <a:p>
                      <a:r>
                        <a:rPr lang="ru-RU" sz="1600" dirty="0" smtClean="0">
                          <a:latin typeface="Palatino Linotype" panose="02040502050505030304" pitchFamily="18" charset="0"/>
                        </a:rPr>
                        <a:t>ДОХОДЫ ОТ ИСПОЛЬЗОВАНИЯ ИМУЩЕСТВА, НАХОДЯЩЕГОСЯ В ГОСУДАРСТВЕННОЙ И МУНИЦИПАЛЬНОЙ СОБСТВЕННОСТИ</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30 837</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25 837</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25 837</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25 837</a:t>
                      </a:r>
                      <a:endParaRPr lang="ru-RU" sz="1600" dirty="0">
                        <a:latin typeface="Palatino Linotype" panose="02040502050505030304" pitchFamily="18" charset="0"/>
                      </a:endParaRPr>
                    </a:p>
                  </a:txBody>
                  <a:tcPr anchor="ctr"/>
                </a:tc>
                <a:extLst>
                  <a:ext uri="{0D108BD9-81ED-4DB2-BD59-A6C34878D82A}">
                    <a16:rowId xmlns="" xmlns:a16="http://schemas.microsoft.com/office/drawing/2014/main" val="10002"/>
                  </a:ext>
                </a:extLst>
              </a:tr>
              <a:tr h="360484">
                <a:tc>
                  <a:txBody>
                    <a:bodyPr/>
                    <a:lstStyle/>
                    <a:p>
                      <a:r>
                        <a:rPr lang="ru-RU" sz="1600" dirty="0" smtClean="0">
                          <a:latin typeface="Palatino Linotype" panose="02040502050505030304" pitchFamily="18" charset="0"/>
                        </a:rPr>
                        <a:t>ПЛАТЕЖИ ПРИ ПОЛЬЗОВАНИИ ПРИРОДНЫМИ РЕСУРСАМИ</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390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390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390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390</a:t>
                      </a:r>
                      <a:endParaRPr lang="ru-RU" sz="1600" dirty="0">
                        <a:latin typeface="Palatino Linotype" panose="02040502050505030304" pitchFamily="18" charset="0"/>
                      </a:endParaRPr>
                    </a:p>
                  </a:txBody>
                  <a:tcPr anchor="ctr"/>
                </a:tc>
                <a:extLst>
                  <a:ext uri="{0D108BD9-81ED-4DB2-BD59-A6C34878D82A}">
                    <a16:rowId xmlns="" xmlns:a16="http://schemas.microsoft.com/office/drawing/2014/main" val="10003"/>
                  </a:ext>
                </a:extLst>
              </a:tr>
              <a:tr h="413239">
                <a:tc>
                  <a:txBody>
                    <a:bodyPr/>
                    <a:lstStyle/>
                    <a:p>
                      <a:r>
                        <a:rPr lang="ru-RU" sz="1600" dirty="0" smtClean="0">
                          <a:latin typeface="Palatino Linotype" panose="02040502050505030304" pitchFamily="18" charset="0"/>
                        </a:rPr>
                        <a:t>ДОХОДЫ ЗА ОКАЗАНИЕ ПЛАТНЫХ УСЛУГ (РАБОТ) И КОМПЕНСАЦИИ ЗАТРАТ ГОСУДАРСТВА</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326</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0</a:t>
                      </a:r>
                    </a:p>
                  </a:txBody>
                  <a:tcPr anchor="ctr"/>
                </a:tc>
                <a:tc>
                  <a:txBody>
                    <a:bodyPr/>
                    <a:lstStyle/>
                    <a:p>
                      <a:pPr algn="ctr"/>
                      <a:r>
                        <a:rPr lang="ru-RU" sz="1600" dirty="0" smtClean="0">
                          <a:latin typeface="Palatino Linotype" panose="02040502050505030304" pitchFamily="18" charset="0"/>
                        </a:rPr>
                        <a:t>0</a:t>
                      </a:r>
                    </a:p>
                  </a:txBody>
                  <a:tcPr anchor="ctr"/>
                </a:tc>
                <a:tc>
                  <a:txBody>
                    <a:bodyPr/>
                    <a:lstStyle/>
                    <a:p>
                      <a:pPr algn="ctr"/>
                      <a:r>
                        <a:rPr lang="ru-RU" sz="1600" dirty="0" smtClean="0">
                          <a:latin typeface="Palatino Linotype" panose="02040502050505030304" pitchFamily="18" charset="0"/>
                        </a:rPr>
                        <a:t>0 </a:t>
                      </a:r>
                      <a:endParaRPr lang="ru-RU" sz="1600" dirty="0">
                        <a:latin typeface="Palatino Linotype" panose="02040502050505030304" pitchFamily="18" charset="0"/>
                      </a:endParaRPr>
                    </a:p>
                  </a:txBody>
                  <a:tcPr anchor="ctr"/>
                </a:tc>
                <a:extLst>
                  <a:ext uri="{0D108BD9-81ED-4DB2-BD59-A6C34878D82A}">
                    <a16:rowId xmlns="" xmlns:a16="http://schemas.microsoft.com/office/drawing/2014/main" val="10004"/>
                  </a:ext>
                </a:extLst>
              </a:tr>
              <a:tr h="426134">
                <a:tc>
                  <a:txBody>
                    <a:bodyPr/>
                    <a:lstStyle/>
                    <a:p>
                      <a:r>
                        <a:rPr lang="ru-RU" sz="1600" dirty="0" smtClean="0">
                          <a:latin typeface="Palatino Linotype" panose="02040502050505030304" pitchFamily="18" charset="0"/>
                        </a:rPr>
                        <a:t>ДОХОДЫ ОТ ПРОДАЖИ МАТЕРИАЛЬНЫХ И НЕМАТЕРИАЛЬНЫХ АКТИВОВ</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19 250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500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500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500</a:t>
                      </a:r>
                      <a:endParaRPr lang="ru-RU" sz="1600" dirty="0">
                        <a:latin typeface="Palatino Linotype" panose="02040502050505030304" pitchFamily="18" charset="0"/>
                      </a:endParaRPr>
                    </a:p>
                  </a:txBody>
                  <a:tcPr anchor="ctr"/>
                </a:tc>
                <a:extLst>
                  <a:ext uri="{0D108BD9-81ED-4DB2-BD59-A6C34878D82A}">
                    <a16:rowId xmlns="" xmlns:a16="http://schemas.microsoft.com/office/drawing/2014/main" val="10005"/>
                  </a:ext>
                </a:extLst>
              </a:tr>
              <a:tr h="272561">
                <a:tc>
                  <a:txBody>
                    <a:bodyPr/>
                    <a:lstStyle/>
                    <a:p>
                      <a:r>
                        <a:rPr lang="ru-RU" sz="1600" dirty="0" smtClean="0">
                          <a:latin typeface="Palatino Linotype" panose="02040502050505030304" pitchFamily="18" charset="0"/>
                        </a:rPr>
                        <a:t>ШТРАФЫ, САНКЦИИ, ВОЗМЕЩЕНИЕ УЩЕРБА</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2 289</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142</a:t>
                      </a:r>
                    </a:p>
                  </a:txBody>
                  <a:tcPr anchor="ctr"/>
                </a:tc>
                <a:tc>
                  <a:txBody>
                    <a:bodyPr/>
                    <a:lstStyle/>
                    <a:p>
                      <a:pPr algn="ctr"/>
                      <a:r>
                        <a:rPr lang="ru-RU" sz="1600" dirty="0" smtClean="0">
                          <a:latin typeface="Palatino Linotype" panose="02040502050505030304" pitchFamily="18" charset="0"/>
                        </a:rPr>
                        <a:t>142</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142</a:t>
                      </a:r>
                      <a:endParaRPr lang="ru-RU" sz="1600" dirty="0">
                        <a:latin typeface="Palatino Linotype" panose="02040502050505030304" pitchFamily="18" charset="0"/>
                      </a:endParaRPr>
                    </a:p>
                  </a:txBody>
                  <a:tcPr anchor="ctr"/>
                </a:tc>
                <a:extLst>
                  <a:ext uri="{0D108BD9-81ED-4DB2-BD59-A6C34878D82A}">
                    <a16:rowId xmlns="" xmlns:a16="http://schemas.microsoft.com/office/drawing/2014/main" val="10008"/>
                  </a:ext>
                </a:extLst>
              </a:tr>
              <a:tr h="345642">
                <a:tc>
                  <a:txBody>
                    <a:bodyPr/>
                    <a:lstStyle/>
                    <a:p>
                      <a:r>
                        <a:rPr lang="ru-RU" sz="1600" dirty="0" smtClean="0">
                          <a:latin typeface="Palatino Linotype" panose="02040502050505030304" pitchFamily="18" charset="0"/>
                        </a:rPr>
                        <a:t>Прочие неналоговые доходы</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0</a:t>
                      </a:r>
                    </a:p>
                  </a:txBody>
                  <a:tcPr anchor="ctr"/>
                </a:tc>
                <a:extLst>
                  <a:ext uri="{0D108BD9-81ED-4DB2-BD59-A6C34878D82A}">
                    <a16:rowId xmlns="" xmlns:a16="http://schemas.microsoft.com/office/drawing/2014/main" val="10009"/>
                  </a:ext>
                </a:extLst>
              </a:tr>
            </a:tbl>
          </a:graphicData>
        </a:graphic>
      </p:graphicFrame>
    </p:spTree>
    <p:extLst>
      <p:ext uri="{BB962C8B-B14F-4D97-AF65-F5344CB8AC3E}">
        <p14:creationId xmlns="" xmlns:p14="http://schemas.microsoft.com/office/powerpoint/2010/main" val="31066978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257" y="90097"/>
            <a:ext cx="8229600" cy="666229"/>
          </a:xfrm>
        </p:spPr>
        <p:txBody>
          <a:bodyPr>
            <a:normAutofit fontScale="90000"/>
          </a:bodyPr>
          <a:lstStyle/>
          <a:p>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Основные налоговые доходы районного бюджета</a:t>
            </a:r>
            <a:endPar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13" name="TextBox 12"/>
          <p:cNvSpPr txBox="1"/>
          <p:nvPr/>
        </p:nvSpPr>
        <p:spPr>
          <a:xfrm>
            <a:off x="9820227" y="1151315"/>
            <a:ext cx="1584176" cy="307777"/>
          </a:xfrm>
          <a:prstGeom prst="rect">
            <a:avLst/>
          </a:prstGeom>
          <a:noFill/>
        </p:spPr>
        <p:txBody>
          <a:bodyPr wrap="square" rtlCol="0">
            <a:spAutoFit/>
          </a:bodyPr>
          <a:lstStyle/>
          <a:p>
            <a:pPr algn="r"/>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cxnSp>
        <p:nvCxnSpPr>
          <p:cNvPr id="7" name="Прямая соединительная линия 6"/>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Содержимое 9"/>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447380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780" y="90097"/>
            <a:ext cx="10515600" cy="692312"/>
          </a:xfrm>
        </p:spPr>
        <p:txBody>
          <a:bodyPr>
            <a:normAutofit fontScale="90000"/>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доходов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районного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бюджета</a:t>
            </a:r>
            <a:b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на 2020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и плановый период 2021 и 2022 годов (по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долям)</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8" name="Прямая соединительная линия 7"/>
          <p:cNvCxnSpPr/>
          <p:nvPr/>
        </p:nvCxnSpPr>
        <p:spPr>
          <a:xfrm flipV="1">
            <a:off x="755780" y="982091"/>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Рисунок 15" descr="Безымянный.jpg"/>
          <p:cNvPicPr>
            <a:picLocks noChangeAspect="1"/>
          </p:cNvPicPr>
          <p:nvPr/>
        </p:nvPicPr>
        <p:blipFill>
          <a:blip r:embed="rId2" cstate="print"/>
          <a:stretch>
            <a:fillRect/>
          </a:stretch>
        </p:blipFill>
        <p:spPr>
          <a:xfrm>
            <a:off x="1391494" y="5660020"/>
            <a:ext cx="8458562" cy="486137"/>
          </a:xfrm>
          <a:prstGeom prst="rect">
            <a:avLst/>
          </a:prstGeom>
        </p:spPr>
      </p:pic>
      <p:graphicFrame>
        <p:nvGraphicFramePr>
          <p:cNvPr id="12" name="Диаграмма 11"/>
          <p:cNvGraphicFramePr/>
          <p:nvPr/>
        </p:nvGraphicFramePr>
        <p:xfrm>
          <a:off x="358815" y="1527858"/>
          <a:ext cx="4097438" cy="32727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Диаграмма 14"/>
          <p:cNvGraphicFramePr/>
          <p:nvPr/>
        </p:nvGraphicFramePr>
        <p:xfrm>
          <a:off x="3810000" y="1551008"/>
          <a:ext cx="4361727" cy="32495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Диаграмма 16"/>
          <p:cNvGraphicFramePr/>
          <p:nvPr/>
        </p:nvGraphicFramePr>
        <p:xfrm>
          <a:off x="8067555" y="1608881"/>
          <a:ext cx="3750198" cy="32032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 xmlns:p14="http://schemas.microsoft.com/office/powerpoint/2010/main" val="1043565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1156996" y="146294"/>
            <a:ext cx="9507894" cy="6728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b="1" dirty="0" smtClean="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t>Распределение межбюджетных трансфертов из других бюджетов бюджетной системы районному бюджету</a:t>
            </a:r>
            <a:endParaRPr lang="ru-RU" sz="2400" b="1"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6" name="Прямая соединительная линия 5"/>
          <p:cNvCxnSpPr/>
          <p:nvPr/>
        </p:nvCxnSpPr>
        <p:spPr>
          <a:xfrm flipV="1">
            <a:off x="755780" y="966479"/>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820227" y="1151315"/>
            <a:ext cx="1584176" cy="307777"/>
          </a:xfrm>
          <a:prstGeom prst="rect">
            <a:avLst/>
          </a:prstGeom>
          <a:noFill/>
        </p:spPr>
        <p:txBody>
          <a:bodyPr wrap="square" rtlCol="0">
            <a:spAutoFit/>
          </a:bodyPr>
          <a:lstStyle/>
          <a:p>
            <a:pPr algn="r"/>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graphicFrame>
        <p:nvGraphicFramePr>
          <p:cNvPr id="9" name="Диаграмма 8"/>
          <p:cNvGraphicFramePr/>
          <p:nvPr/>
        </p:nvGraphicFramePr>
        <p:xfrm>
          <a:off x="567159" y="1342663"/>
          <a:ext cx="11343190" cy="48960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1549650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7448" y="243985"/>
            <a:ext cx="8229600" cy="599329"/>
          </a:xfrm>
        </p:spPr>
        <p:txBody>
          <a:bodyPr>
            <a:normAutofit/>
          </a:bodyPr>
          <a:lstStyle/>
          <a:p>
            <a:pPr algn="ct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Динамика расходов районного бюджета</a:t>
            </a:r>
            <a:endPar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5" name="TextBox 4"/>
          <p:cNvSpPr txBox="1"/>
          <p:nvPr/>
        </p:nvSpPr>
        <p:spPr>
          <a:xfrm>
            <a:off x="9970132" y="1092699"/>
            <a:ext cx="1584176"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srgbClr val="4472C4">
                    <a:lumMod val="50000"/>
                  </a:srgbClr>
                </a:solidFill>
                <a:effectLst/>
                <a:uLnTx/>
                <a:uFillTx/>
                <a:latin typeface="Palatino Linotype" panose="02040502050505030304" pitchFamily="18" charset="0"/>
                <a:ea typeface="+mn-ea"/>
                <a:cs typeface="+mn-cs"/>
              </a:rPr>
              <a:t>тыс. рублей</a:t>
            </a:r>
            <a:endParaRPr kumimoji="0" lang="ru-RU" sz="1400" b="1" i="0" u="none" strike="noStrike" kern="1200" cap="none" spc="0" normalizeH="0" baseline="0" noProof="0" dirty="0">
              <a:ln>
                <a:noFill/>
              </a:ln>
              <a:solidFill>
                <a:srgbClr val="4472C4">
                  <a:lumMod val="50000"/>
                </a:srgbClr>
              </a:solidFill>
              <a:effectLst/>
              <a:uLnTx/>
              <a:uFillTx/>
              <a:latin typeface="Palatino Linotype" panose="02040502050505030304" pitchFamily="18" charset="0"/>
              <a:ea typeface="+mn-ea"/>
              <a:cs typeface="+mn-cs"/>
            </a:endParaRPr>
          </a:p>
        </p:txBody>
      </p:sp>
      <p:cxnSp>
        <p:nvCxnSpPr>
          <p:cNvPr id="7" name="Прямая соединительная линия 6"/>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3" name="Содержимое 12"/>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47068893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36883" y="-47475"/>
            <a:ext cx="9038387" cy="890698"/>
          </a:xfrm>
        </p:spPr>
        <p:txBody>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расходов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районного бюджета в 2020-2022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годах</a:t>
            </a:r>
            <a:r>
              <a:rPr lang="ru-RU" sz="20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0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1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по разделам классификации  расходов бюджета</a:t>
            </a:r>
            <a:endParaRPr lang="ru-RU" sz="16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7" name="Прямая соединительная линия 6"/>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301469" y="902825"/>
            <a:ext cx="1110706" cy="307777"/>
          </a:xfrm>
          <a:prstGeom prst="rect">
            <a:avLst/>
          </a:prstGeom>
          <a:noFill/>
        </p:spPr>
        <p:txBody>
          <a:bodyPr wrap="square" rtlCol="0">
            <a:spAutoFit/>
          </a:bodyPr>
          <a:lstStyle/>
          <a:p>
            <a:r>
              <a:rPr lang="ru-RU" sz="1400" dirty="0" smtClean="0"/>
              <a:t>тыс. руб.</a:t>
            </a:r>
            <a:endParaRPr lang="ru-RU" sz="1400" dirty="0"/>
          </a:p>
        </p:txBody>
      </p:sp>
      <p:graphicFrame>
        <p:nvGraphicFramePr>
          <p:cNvPr id="10" name="Содержимое 9"/>
          <p:cNvGraphicFramePr>
            <a:graphicFrameLocks noGrp="1"/>
          </p:cNvGraphicFramePr>
          <p:nvPr>
            <p:ph idx="1"/>
          </p:nvPr>
        </p:nvGraphicFramePr>
        <p:xfrm>
          <a:off x="838200" y="1192192"/>
          <a:ext cx="1087538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02770855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4344" y="90097"/>
            <a:ext cx="10477542" cy="899940"/>
          </a:xfrm>
        </p:spPr>
        <p:txBody>
          <a:bodyPr/>
          <a:lstStyle/>
          <a:p>
            <a:pPr algn="ctr">
              <a:lnSpc>
                <a:spcPct val="100000"/>
              </a:lnSpc>
            </a:pP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расходов районного бюджета на 2020 год </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1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по </a:t>
            </a:r>
            <a:r>
              <a:rPr lang="ru-RU" sz="1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разделам </a:t>
            </a:r>
            <a:r>
              <a:rPr lang="ru-RU" sz="1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классификации расходов бюджетов (тыс.руб.)</a:t>
            </a:r>
            <a:endParaRPr lang="ru-RU" sz="1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7" name="Прямая соединительная линия 6"/>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877616"/>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8" name="Содержимое 7"/>
          <p:cNvGraphicFramePr>
            <a:graphicFrameLocks noGrp="1"/>
          </p:cNvGraphicFramePr>
          <p:nvPr>
            <p:ph idx="1"/>
          </p:nvPr>
        </p:nvGraphicFramePr>
        <p:xfrm>
          <a:off x="838200" y="1111170"/>
          <a:ext cx="10515600" cy="53359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6903347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вал 6"/>
          <p:cNvSpPr/>
          <p:nvPr/>
        </p:nvSpPr>
        <p:spPr>
          <a:xfrm>
            <a:off x="755780" y="2418196"/>
            <a:ext cx="3324335" cy="3233334"/>
          </a:xfrm>
          <a:prstGeom prst="ellipse">
            <a:avLst/>
          </a:prstGeom>
          <a:gradFill flip="none" rotWithShape="1">
            <a:gsLst>
              <a:gs pos="0">
                <a:schemeClr val="bg1"/>
              </a:gs>
              <a:gs pos="46000">
                <a:schemeClr val="accent6">
                  <a:lumMod val="95000"/>
                  <a:lumOff val="5000"/>
                </a:schemeClr>
              </a:gs>
              <a:gs pos="100000">
                <a:schemeClr val="accent6">
                  <a:lumMod val="60000"/>
                </a:schemeClr>
              </a:gs>
            </a:gsLst>
            <a:path path="circle">
              <a:fillToRect r="100000" b="100000"/>
            </a:path>
            <a:tileRect l="-100000" t="-100000"/>
          </a:gradFill>
          <a:ln>
            <a:solidFill>
              <a:schemeClr val="accent6">
                <a:lumMod val="75000"/>
              </a:schemeClr>
            </a:solidFill>
          </a:ln>
          <a:scene3d>
            <a:camera prst="orthographicFront"/>
            <a:lightRig rig="threePt" dir="t"/>
          </a:scene3d>
          <a:sp3d>
            <a:bevelT w="127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Овал 26"/>
          <p:cNvSpPr/>
          <p:nvPr/>
        </p:nvSpPr>
        <p:spPr>
          <a:xfrm>
            <a:off x="8186206" y="1888518"/>
            <a:ext cx="2622502" cy="2638285"/>
          </a:xfrm>
          <a:prstGeom prst="ellipse">
            <a:avLst/>
          </a:prstGeom>
          <a:gradFill flip="none" rotWithShape="1">
            <a:gsLst>
              <a:gs pos="0">
                <a:schemeClr val="bg1"/>
              </a:gs>
              <a:gs pos="46000">
                <a:schemeClr val="accent6">
                  <a:lumMod val="95000"/>
                  <a:lumOff val="5000"/>
                </a:schemeClr>
              </a:gs>
              <a:gs pos="100000">
                <a:schemeClr val="accent6">
                  <a:lumMod val="60000"/>
                </a:schemeClr>
              </a:gs>
            </a:gsLst>
            <a:path path="circle">
              <a:fillToRect r="100000" b="100000"/>
            </a:path>
            <a:tileRect l="-100000" t="-100000"/>
          </a:gradFill>
          <a:ln>
            <a:solidFill>
              <a:schemeClr val="accent6">
                <a:lumMod val="75000"/>
              </a:schemeClr>
            </a:solidFill>
          </a:ln>
          <a:scene3d>
            <a:camera prst="orthographicFront"/>
            <a:lightRig rig="threePt" dir="t"/>
          </a:scene3d>
          <a:sp3d>
            <a:bevelT w="127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Овал 25"/>
          <p:cNvSpPr/>
          <p:nvPr/>
        </p:nvSpPr>
        <p:spPr>
          <a:xfrm>
            <a:off x="4695655" y="2269916"/>
            <a:ext cx="2598761" cy="2611517"/>
          </a:xfrm>
          <a:prstGeom prst="ellipse">
            <a:avLst/>
          </a:prstGeom>
          <a:gradFill flip="none" rotWithShape="1">
            <a:gsLst>
              <a:gs pos="0">
                <a:schemeClr val="bg1"/>
              </a:gs>
              <a:gs pos="46000">
                <a:schemeClr val="accent6">
                  <a:lumMod val="95000"/>
                  <a:lumOff val="5000"/>
                </a:schemeClr>
              </a:gs>
              <a:gs pos="100000">
                <a:schemeClr val="accent6">
                  <a:lumMod val="60000"/>
                </a:schemeClr>
              </a:gs>
            </a:gsLst>
            <a:path path="circle">
              <a:fillToRect r="100000" b="100000"/>
            </a:path>
            <a:tileRect l="-100000" t="-100000"/>
          </a:gradFill>
          <a:ln>
            <a:solidFill>
              <a:schemeClr val="accent6">
                <a:lumMod val="75000"/>
              </a:schemeClr>
            </a:solidFill>
          </a:ln>
          <a:scene3d>
            <a:camera prst="orthographicFront"/>
            <a:lightRig rig="threePt" dir="t"/>
          </a:scene3d>
          <a:sp3d>
            <a:bevelT w="127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Заголовок 5"/>
          <p:cNvSpPr>
            <a:spLocks noGrp="1"/>
          </p:cNvSpPr>
          <p:nvPr>
            <p:ph type="title"/>
          </p:nvPr>
        </p:nvSpPr>
        <p:spPr>
          <a:xfrm>
            <a:off x="1074211" y="70559"/>
            <a:ext cx="9432758" cy="900273"/>
          </a:xfrm>
        </p:spPr>
        <p:txBody>
          <a:bodyPr>
            <a:normAutofit/>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Расходы на социально-культурную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сферу в общем </a:t>
            </a:r>
            <a:b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объеме расходов</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8" name="Овал 7"/>
          <p:cNvSpPr/>
          <p:nvPr/>
        </p:nvSpPr>
        <p:spPr>
          <a:xfrm>
            <a:off x="1169043" y="2824223"/>
            <a:ext cx="2465408" cy="2419109"/>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r="100000" b="100000"/>
            </a:path>
            <a:tileRect l="-100000" t="-100000"/>
          </a:gradFill>
          <a:ln>
            <a:solidFill>
              <a:schemeClr val="accent4">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latin typeface="Times New Roman" pitchFamily="18" charset="0"/>
                <a:cs typeface="Times New Roman" pitchFamily="18" charset="0"/>
              </a:rPr>
              <a:t>701 992</a:t>
            </a:r>
            <a:endParaRPr lang="ru-RU" sz="1400" b="1" dirty="0">
              <a:solidFill>
                <a:schemeClr val="tx1"/>
              </a:solidFill>
              <a:latin typeface="Times New Roman" pitchFamily="18" charset="0"/>
              <a:cs typeface="Times New Roman" pitchFamily="18" charset="0"/>
            </a:endParaRPr>
          </a:p>
          <a:p>
            <a:pPr algn="ctr"/>
            <a:endParaRPr lang="ru-RU" sz="1400" b="1" dirty="0">
              <a:solidFill>
                <a:schemeClr val="tx1"/>
              </a:solidFill>
              <a:latin typeface="Times New Roman" pitchFamily="18" charset="0"/>
              <a:cs typeface="Times New Roman" pitchFamily="18" charset="0"/>
            </a:endParaRPr>
          </a:p>
          <a:p>
            <a:pPr algn="ctr"/>
            <a:r>
              <a:rPr lang="ru-RU" sz="1400" b="1" dirty="0" smtClean="0">
                <a:solidFill>
                  <a:schemeClr val="bg2">
                    <a:lumMod val="50000"/>
                  </a:schemeClr>
                </a:solidFill>
                <a:latin typeface="Times New Roman" pitchFamily="18" charset="0"/>
                <a:cs typeface="Times New Roman" pitchFamily="18" charset="0"/>
              </a:rPr>
              <a:t>77,49 %</a:t>
            </a:r>
            <a:endParaRPr lang="ru-RU" sz="1400" b="1" dirty="0">
              <a:solidFill>
                <a:schemeClr val="bg2">
                  <a:lumMod val="50000"/>
                </a:schemeClr>
              </a:solidFill>
              <a:latin typeface="Times New Roman" pitchFamily="18" charset="0"/>
              <a:cs typeface="Times New Roman" pitchFamily="18" charset="0"/>
            </a:endParaRPr>
          </a:p>
        </p:txBody>
      </p:sp>
      <p:sp>
        <p:nvSpPr>
          <p:cNvPr id="10" name="Овал 9"/>
          <p:cNvSpPr/>
          <p:nvPr/>
        </p:nvSpPr>
        <p:spPr>
          <a:xfrm>
            <a:off x="5092862" y="2731625"/>
            <a:ext cx="1851948" cy="1724628"/>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r="100000" b="100000"/>
            </a:path>
            <a:tileRect l="-100000" t="-100000"/>
          </a:gradFill>
          <a:ln>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tx1"/>
              </a:solidFill>
            </a:endParaRPr>
          </a:p>
          <a:p>
            <a:pPr algn="ctr"/>
            <a:endParaRPr lang="ru-RU" sz="1600" dirty="0">
              <a:solidFill>
                <a:schemeClr val="tx1"/>
              </a:solidFill>
            </a:endParaRPr>
          </a:p>
          <a:p>
            <a:pPr algn="ctr"/>
            <a:r>
              <a:rPr lang="ru-RU" sz="1200" b="1" dirty="0" smtClean="0">
                <a:solidFill>
                  <a:schemeClr val="tx1"/>
                </a:solidFill>
                <a:latin typeface="Times New Roman" pitchFamily="18" charset="0"/>
                <a:cs typeface="Times New Roman" pitchFamily="18" charset="0"/>
              </a:rPr>
              <a:t>726 106</a:t>
            </a:r>
            <a:endParaRPr lang="ru-RU" sz="1200" b="1" dirty="0">
              <a:solidFill>
                <a:schemeClr val="tx1"/>
              </a:solidFill>
              <a:latin typeface="Times New Roman" pitchFamily="18" charset="0"/>
              <a:cs typeface="Times New Roman" pitchFamily="18" charset="0"/>
            </a:endParaRPr>
          </a:p>
          <a:p>
            <a:pPr algn="ctr"/>
            <a:endParaRPr lang="ru-RU" sz="1400" dirty="0">
              <a:solidFill>
                <a:schemeClr val="tx1"/>
              </a:solidFill>
              <a:latin typeface="Times New Roman" pitchFamily="18" charset="0"/>
              <a:cs typeface="Times New Roman" pitchFamily="18" charset="0"/>
            </a:endParaRPr>
          </a:p>
          <a:p>
            <a:pPr algn="ctr"/>
            <a:r>
              <a:rPr lang="ru-RU" sz="1400" b="1" dirty="0" smtClean="0">
                <a:solidFill>
                  <a:schemeClr val="bg2">
                    <a:lumMod val="50000"/>
                  </a:schemeClr>
                </a:solidFill>
                <a:latin typeface="Times New Roman" pitchFamily="18" charset="0"/>
                <a:cs typeface="Times New Roman" pitchFamily="18" charset="0"/>
              </a:rPr>
              <a:t>78,61 %</a:t>
            </a:r>
            <a:endParaRPr lang="ru-RU" sz="1400" b="1" dirty="0">
              <a:solidFill>
                <a:schemeClr val="bg2">
                  <a:lumMod val="50000"/>
                </a:schemeClr>
              </a:solidFill>
              <a:latin typeface="Times New Roman" pitchFamily="18" charset="0"/>
              <a:cs typeface="Times New Roman" pitchFamily="18" charset="0"/>
            </a:endParaRPr>
          </a:p>
          <a:p>
            <a:pPr algn="ctr"/>
            <a:endParaRPr lang="ru-RU" sz="1600" dirty="0">
              <a:solidFill>
                <a:schemeClr val="tx1"/>
              </a:solidFill>
            </a:endParaRPr>
          </a:p>
          <a:p>
            <a:pPr algn="ctr"/>
            <a:endParaRPr lang="ru-RU" sz="1600" dirty="0">
              <a:solidFill>
                <a:schemeClr val="tx1"/>
              </a:solidFill>
            </a:endParaRPr>
          </a:p>
        </p:txBody>
      </p:sp>
      <p:sp>
        <p:nvSpPr>
          <p:cNvPr id="2" name="TextBox 1"/>
          <p:cNvSpPr txBox="1"/>
          <p:nvPr/>
        </p:nvSpPr>
        <p:spPr>
          <a:xfrm>
            <a:off x="2126817" y="5785878"/>
            <a:ext cx="1082348" cy="369332"/>
          </a:xfrm>
          <a:prstGeom prst="rect">
            <a:avLst/>
          </a:prstGeom>
          <a:noFill/>
        </p:spPr>
        <p:txBody>
          <a:bodyPr wrap="none" rtlCol="0">
            <a:spAutoFit/>
          </a:bodyPr>
          <a:lstStyle/>
          <a:p>
            <a:r>
              <a:rPr lang="ru-RU" b="1" dirty="0" smtClean="0">
                <a:latin typeface="Palatino Linotype" panose="02040502050505030304" pitchFamily="18" charset="0"/>
              </a:rPr>
              <a:t>2020 </a:t>
            </a:r>
            <a:r>
              <a:rPr lang="ru-RU" b="1" dirty="0">
                <a:latin typeface="Palatino Linotype" panose="02040502050505030304" pitchFamily="18" charset="0"/>
              </a:rPr>
              <a:t>год</a:t>
            </a:r>
          </a:p>
        </p:txBody>
      </p:sp>
      <p:sp>
        <p:nvSpPr>
          <p:cNvPr id="3" name="TextBox 2"/>
          <p:cNvSpPr txBox="1"/>
          <p:nvPr/>
        </p:nvSpPr>
        <p:spPr>
          <a:xfrm>
            <a:off x="5473485" y="4934969"/>
            <a:ext cx="1082348" cy="369332"/>
          </a:xfrm>
          <a:prstGeom prst="rect">
            <a:avLst/>
          </a:prstGeom>
          <a:noFill/>
        </p:spPr>
        <p:txBody>
          <a:bodyPr wrap="none" rtlCol="0">
            <a:spAutoFit/>
          </a:bodyPr>
          <a:lstStyle/>
          <a:p>
            <a:r>
              <a:rPr lang="ru-RU" b="1" dirty="0" smtClean="0">
                <a:latin typeface="Palatino Linotype" panose="02040502050505030304" pitchFamily="18" charset="0"/>
              </a:rPr>
              <a:t>2021 </a:t>
            </a:r>
            <a:r>
              <a:rPr lang="ru-RU" b="1" dirty="0">
                <a:latin typeface="Palatino Linotype" panose="02040502050505030304" pitchFamily="18" charset="0"/>
              </a:rPr>
              <a:t>год</a:t>
            </a:r>
          </a:p>
        </p:txBody>
      </p:sp>
      <p:sp>
        <p:nvSpPr>
          <p:cNvPr id="13" name="TextBox 12"/>
          <p:cNvSpPr txBox="1"/>
          <p:nvPr/>
        </p:nvSpPr>
        <p:spPr>
          <a:xfrm>
            <a:off x="9039906" y="4758644"/>
            <a:ext cx="1131565" cy="369332"/>
          </a:xfrm>
          <a:prstGeom prst="rect">
            <a:avLst/>
          </a:prstGeom>
          <a:noFill/>
        </p:spPr>
        <p:txBody>
          <a:bodyPr wrap="square" rtlCol="0">
            <a:spAutoFit/>
          </a:bodyPr>
          <a:lstStyle/>
          <a:p>
            <a:r>
              <a:rPr lang="ru-RU" b="1" dirty="0" smtClean="0">
                <a:latin typeface="Palatino Linotype" panose="02040502050505030304" pitchFamily="18" charset="0"/>
              </a:rPr>
              <a:t>2022 </a:t>
            </a:r>
            <a:r>
              <a:rPr lang="ru-RU" b="1" dirty="0">
                <a:latin typeface="Palatino Linotype" panose="02040502050505030304" pitchFamily="18" charset="0"/>
              </a:rPr>
              <a:t>год</a:t>
            </a:r>
          </a:p>
        </p:txBody>
      </p:sp>
      <p:sp>
        <p:nvSpPr>
          <p:cNvPr id="15" name="Овал 14"/>
          <p:cNvSpPr/>
          <p:nvPr/>
        </p:nvSpPr>
        <p:spPr>
          <a:xfrm>
            <a:off x="1206590" y="1992627"/>
            <a:ext cx="207640" cy="216024"/>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3500000" scaled="1"/>
            <a:tileRect/>
          </a:gradFill>
          <a:ln>
            <a:solidFill>
              <a:schemeClr val="accent5">
                <a:lumMod val="60000"/>
                <a:lumOff val="40000"/>
              </a:schemeClr>
            </a:solidFill>
          </a:ln>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TextBox 13"/>
          <p:cNvSpPr txBox="1"/>
          <p:nvPr/>
        </p:nvSpPr>
        <p:spPr>
          <a:xfrm>
            <a:off x="1528638" y="1931362"/>
            <a:ext cx="1544012" cy="338554"/>
          </a:xfrm>
          <a:prstGeom prst="rect">
            <a:avLst/>
          </a:prstGeom>
          <a:noFill/>
        </p:spPr>
        <p:txBody>
          <a:bodyPr wrap="none" rtlCol="0">
            <a:spAutoFit/>
          </a:bodyPr>
          <a:lstStyle/>
          <a:p>
            <a:r>
              <a:rPr lang="ru-RU" sz="1600" dirty="0" smtClean="0">
                <a:latin typeface="Palatino Linotype" panose="02040502050505030304" pitchFamily="18" charset="0"/>
              </a:rPr>
              <a:t>Всего расходы</a:t>
            </a:r>
            <a:endParaRPr lang="ru-RU" sz="1600" dirty="0">
              <a:latin typeface="Palatino Linotype" panose="02040502050505030304" pitchFamily="18" charset="0"/>
            </a:endParaRPr>
          </a:p>
        </p:txBody>
      </p:sp>
      <p:sp>
        <p:nvSpPr>
          <p:cNvPr id="17" name="Овал 16"/>
          <p:cNvSpPr/>
          <p:nvPr/>
        </p:nvSpPr>
        <p:spPr>
          <a:xfrm>
            <a:off x="1206590" y="1502792"/>
            <a:ext cx="207640" cy="240777"/>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solidFill>
              <a:srgbClr val="FFFF00"/>
            </a:solidFill>
          </a:ln>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TextBox 15"/>
          <p:cNvSpPr txBox="1"/>
          <p:nvPr/>
        </p:nvSpPr>
        <p:spPr>
          <a:xfrm>
            <a:off x="1535076" y="1444529"/>
            <a:ext cx="4854706" cy="338554"/>
          </a:xfrm>
          <a:prstGeom prst="rect">
            <a:avLst/>
          </a:prstGeom>
          <a:noFill/>
        </p:spPr>
        <p:txBody>
          <a:bodyPr wrap="square" rtlCol="0">
            <a:spAutoFit/>
          </a:bodyPr>
          <a:lstStyle/>
          <a:p>
            <a:r>
              <a:rPr lang="ru-RU" sz="1600" dirty="0">
                <a:latin typeface="Palatino Linotype" panose="02040502050505030304" pitchFamily="18" charset="0"/>
              </a:rPr>
              <a:t>Расходы на социально-культурную сферу</a:t>
            </a:r>
          </a:p>
        </p:txBody>
      </p:sp>
      <p:sp>
        <p:nvSpPr>
          <p:cNvPr id="18" name="TextBox 17"/>
          <p:cNvSpPr txBox="1"/>
          <p:nvPr/>
        </p:nvSpPr>
        <p:spPr>
          <a:xfrm>
            <a:off x="1783188" y="2372810"/>
            <a:ext cx="1363352" cy="369332"/>
          </a:xfrm>
          <a:prstGeom prst="rect">
            <a:avLst/>
          </a:prstGeom>
          <a:noFill/>
        </p:spPr>
        <p:txBody>
          <a:bodyPr wrap="square" rtlCol="0">
            <a:spAutoFit/>
          </a:bodyPr>
          <a:lstStyle/>
          <a:p>
            <a:pPr algn="ctr"/>
            <a:r>
              <a:rPr lang="ru-RU" b="1" dirty="0" smtClean="0">
                <a:effectLst>
                  <a:outerShdw blurRad="38100" dist="38100" dir="2700000" algn="tl">
                    <a:srgbClr val="000000">
                      <a:alpha val="43137"/>
                    </a:srgbClr>
                  </a:outerShdw>
                </a:effectLst>
                <a:latin typeface="Palatino Linotype" panose="02040502050505030304" pitchFamily="18" charset="0"/>
              </a:rPr>
              <a:t>905 960</a:t>
            </a:r>
            <a:endParaRPr lang="ru-RU" b="1" dirty="0">
              <a:effectLst>
                <a:outerShdw blurRad="38100" dist="38100" dir="2700000" algn="tl">
                  <a:srgbClr val="000000">
                    <a:alpha val="43137"/>
                  </a:srgbClr>
                </a:outerShdw>
              </a:effectLst>
              <a:latin typeface="Palatino Linotype" panose="02040502050505030304" pitchFamily="18" charset="0"/>
            </a:endParaRPr>
          </a:p>
        </p:txBody>
      </p:sp>
      <p:sp>
        <p:nvSpPr>
          <p:cNvPr id="19" name="TextBox 18"/>
          <p:cNvSpPr txBox="1"/>
          <p:nvPr/>
        </p:nvSpPr>
        <p:spPr>
          <a:xfrm>
            <a:off x="5471077" y="2326511"/>
            <a:ext cx="1087164" cy="369332"/>
          </a:xfrm>
          <a:prstGeom prst="rect">
            <a:avLst/>
          </a:prstGeom>
          <a:noFill/>
        </p:spPr>
        <p:txBody>
          <a:bodyPr wrap="square" rtlCol="0">
            <a:spAutoFit/>
          </a:bodyPr>
          <a:lstStyle/>
          <a:p>
            <a:r>
              <a:rPr lang="ru-RU" b="1" dirty="0" smtClean="0">
                <a:effectLst>
                  <a:outerShdw blurRad="38100" dist="38100" dir="2700000" algn="tl">
                    <a:srgbClr val="000000">
                      <a:alpha val="43137"/>
                    </a:srgbClr>
                  </a:outerShdw>
                </a:effectLst>
                <a:latin typeface="Palatino Linotype" panose="02040502050505030304" pitchFamily="18" charset="0"/>
              </a:rPr>
              <a:t>923 650</a:t>
            </a:r>
            <a:endParaRPr lang="ru-RU" b="1" dirty="0">
              <a:effectLst>
                <a:outerShdw blurRad="38100" dist="38100" dir="2700000" algn="tl">
                  <a:srgbClr val="000000">
                    <a:alpha val="43137"/>
                  </a:srgbClr>
                </a:outerShdw>
              </a:effectLst>
              <a:latin typeface="Palatino Linotype" panose="02040502050505030304" pitchFamily="18" charset="0"/>
            </a:endParaRPr>
          </a:p>
        </p:txBody>
      </p:sp>
      <p:sp>
        <p:nvSpPr>
          <p:cNvPr id="20" name="TextBox 19"/>
          <p:cNvSpPr txBox="1"/>
          <p:nvPr/>
        </p:nvSpPr>
        <p:spPr>
          <a:xfrm>
            <a:off x="9001167" y="1724628"/>
            <a:ext cx="992579" cy="369332"/>
          </a:xfrm>
          <a:prstGeom prst="rect">
            <a:avLst/>
          </a:prstGeom>
          <a:noFill/>
        </p:spPr>
        <p:txBody>
          <a:bodyPr wrap="square" rtlCol="0">
            <a:spAutoFit/>
          </a:bodyPr>
          <a:lstStyle/>
          <a:p>
            <a:r>
              <a:rPr lang="ru-RU" b="1" dirty="0" smtClean="0">
                <a:effectLst>
                  <a:outerShdw blurRad="38100" dist="38100" dir="2700000" algn="tl">
                    <a:srgbClr val="000000">
                      <a:alpha val="43137"/>
                    </a:srgbClr>
                  </a:outerShdw>
                </a:effectLst>
                <a:latin typeface="Palatino Linotype" panose="02040502050505030304" pitchFamily="18" charset="0"/>
              </a:rPr>
              <a:t>949 331</a:t>
            </a:r>
            <a:endParaRPr lang="ru-RU" b="1" dirty="0">
              <a:effectLst>
                <a:outerShdw blurRad="38100" dist="38100" dir="2700000" algn="tl">
                  <a:srgbClr val="000000">
                    <a:alpha val="43137"/>
                  </a:srgbClr>
                </a:outerShdw>
              </a:effectLst>
              <a:latin typeface="Palatino Linotype" panose="02040502050505030304" pitchFamily="18" charset="0"/>
            </a:endParaRPr>
          </a:p>
        </p:txBody>
      </p:sp>
      <p:sp>
        <p:nvSpPr>
          <p:cNvPr id="23" name="Овал 22"/>
          <p:cNvSpPr/>
          <p:nvPr/>
        </p:nvSpPr>
        <p:spPr>
          <a:xfrm>
            <a:off x="8576842" y="2280213"/>
            <a:ext cx="1794074" cy="1794075"/>
          </a:xfrm>
          <a:prstGeom prst="ellipse">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r="100000" b="100000"/>
            </a:path>
          </a:gradFill>
          <a:ln>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tx1"/>
              </a:solidFill>
            </a:endParaRPr>
          </a:p>
          <a:p>
            <a:pPr algn="ctr"/>
            <a:endParaRPr lang="ru-RU" sz="1600" dirty="0">
              <a:solidFill>
                <a:schemeClr val="tx1"/>
              </a:solidFill>
            </a:endParaRPr>
          </a:p>
          <a:p>
            <a:pPr algn="ctr"/>
            <a:r>
              <a:rPr lang="ru-RU" sz="1200" b="1" dirty="0" smtClean="0">
                <a:solidFill>
                  <a:schemeClr val="tx1"/>
                </a:solidFill>
                <a:latin typeface="Times New Roman" pitchFamily="18" charset="0"/>
                <a:cs typeface="Times New Roman" pitchFamily="18" charset="0"/>
              </a:rPr>
              <a:t>751 725</a:t>
            </a:r>
            <a:endParaRPr lang="ru-RU" sz="1200" b="1" dirty="0">
              <a:solidFill>
                <a:schemeClr val="tx1"/>
              </a:solidFill>
              <a:latin typeface="Times New Roman" pitchFamily="18" charset="0"/>
              <a:cs typeface="Times New Roman" pitchFamily="18" charset="0"/>
            </a:endParaRPr>
          </a:p>
          <a:p>
            <a:pPr algn="ctr"/>
            <a:endParaRPr lang="ru-RU" sz="1400" dirty="0">
              <a:solidFill>
                <a:schemeClr val="tx1"/>
              </a:solidFill>
              <a:latin typeface="Times New Roman" pitchFamily="18" charset="0"/>
              <a:cs typeface="Times New Roman" pitchFamily="18" charset="0"/>
            </a:endParaRPr>
          </a:p>
          <a:p>
            <a:pPr algn="ctr"/>
            <a:r>
              <a:rPr lang="ru-RU" sz="1400" b="1" dirty="0" smtClean="0">
                <a:solidFill>
                  <a:schemeClr val="bg2">
                    <a:lumMod val="50000"/>
                  </a:schemeClr>
                </a:solidFill>
                <a:latin typeface="Times New Roman" pitchFamily="18" charset="0"/>
                <a:cs typeface="Times New Roman" pitchFamily="18" charset="0"/>
              </a:rPr>
              <a:t>79,18 %</a:t>
            </a:r>
            <a:endParaRPr lang="ru-RU" sz="1400" b="1" dirty="0">
              <a:solidFill>
                <a:schemeClr val="bg2">
                  <a:lumMod val="50000"/>
                </a:schemeClr>
              </a:solidFill>
              <a:latin typeface="Times New Roman" pitchFamily="18" charset="0"/>
              <a:cs typeface="Times New Roman" pitchFamily="18" charset="0"/>
            </a:endParaRPr>
          </a:p>
          <a:p>
            <a:pPr algn="ctr"/>
            <a:endParaRPr lang="ru-RU" sz="1600" dirty="0">
              <a:solidFill>
                <a:schemeClr val="tx1"/>
              </a:solidFill>
            </a:endParaRPr>
          </a:p>
          <a:p>
            <a:pPr algn="ctr"/>
            <a:endParaRPr lang="ru-RU" sz="1600" dirty="0">
              <a:solidFill>
                <a:schemeClr val="tx1"/>
              </a:solidFill>
            </a:endParaRPr>
          </a:p>
        </p:txBody>
      </p:sp>
      <p:sp>
        <p:nvSpPr>
          <p:cNvPr id="21" name="TextBox 20"/>
          <p:cNvSpPr txBox="1"/>
          <p:nvPr/>
        </p:nvSpPr>
        <p:spPr>
          <a:xfrm>
            <a:off x="10612315" y="1117942"/>
            <a:ext cx="1252266" cy="307777"/>
          </a:xfrm>
          <a:prstGeom prst="rect">
            <a:avLst/>
          </a:prstGeom>
          <a:noFill/>
        </p:spPr>
        <p:txBody>
          <a:bodyPr wrap="none" rtlCol="0">
            <a:spAutoFit/>
          </a:bodyPr>
          <a:lstStyle/>
          <a:p>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cxnSp>
        <p:nvCxnSpPr>
          <p:cNvPr id="22" name="Прямая соединительная линия 21"/>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5055009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6" y="155134"/>
            <a:ext cx="12108581" cy="581828"/>
          </a:xfrm>
        </p:spPr>
        <p:txBody>
          <a:bodyPr>
            <a:normAutofit/>
          </a:bodyPr>
          <a:lstStyle/>
          <a:p>
            <a:pPr algn="ct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Расходы на социально-культурную сферу в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2020 году</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8" name="Объект 7"/>
          <p:cNvGraphicFramePr>
            <a:graphicFrameLocks noGrp="1"/>
          </p:cNvGraphicFramePr>
          <p:nvPr>
            <p:ph idx="1"/>
            <p:extLst>
              <p:ext uri="{D42A27DB-BD31-4B8C-83A1-F6EECF244321}">
                <p14:modId xmlns="" xmlns:p14="http://schemas.microsoft.com/office/powerpoint/2010/main" val="4089791379"/>
              </p:ext>
            </p:extLst>
          </p:nvPr>
        </p:nvGraphicFramePr>
        <p:xfrm>
          <a:off x="755780" y="1246287"/>
          <a:ext cx="10820011" cy="52895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085850" y="1246287"/>
            <a:ext cx="1252266" cy="307777"/>
          </a:xfrm>
          <a:prstGeom prst="rect">
            <a:avLst/>
          </a:prstGeom>
          <a:noFill/>
        </p:spPr>
        <p:txBody>
          <a:bodyPr wrap="none" rtlCol="0">
            <a:spAutoFit/>
          </a:bodyPr>
          <a:lstStyle/>
          <a:p>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cxnSp>
        <p:nvCxnSpPr>
          <p:cNvPr id="6" name="Прямая соединительная линия 5"/>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Диаграмма 10"/>
          <p:cNvGraphicFramePr/>
          <p:nvPr/>
        </p:nvGraphicFramePr>
        <p:xfrm>
          <a:off x="671332" y="1088020"/>
          <a:ext cx="11215868" cy="55211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9481765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427" y="54927"/>
            <a:ext cx="10972800" cy="754289"/>
          </a:xfrm>
        </p:spPr>
        <p:txBody>
          <a:bodyPr>
            <a:noAutofit/>
          </a:bodyPr>
          <a:lstStyle/>
          <a:p>
            <a:pPr algn="ctr">
              <a:lnSpc>
                <a:spcPct val="100000"/>
              </a:lnSpc>
            </a:pPr>
            <a:r>
              <a:rPr lang="ru-RU" sz="22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Распределение бюджетных ассигнований дорожного фонда </a:t>
            </a:r>
            <a:r>
              <a:rPr lang="ru-RU" sz="22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Тамбовского района на 2020 год</a:t>
            </a:r>
            <a:endParaRPr lang="ru-RU" sz="22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6" name="TextBox 5"/>
          <p:cNvSpPr txBox="1"/>
          <p:nvPr/>
        </p:nvSpPr>
        <p:spPr>
          <a:xfrm>
            <a:off x="11125167" y="737390"/>
            <a:ext cx="10983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schemeClr val="accent5">
                    <a:lumMod val="50000"/>
                  </a:schemeClr>
                </a:solidFill>
                <a:effectLst/>
                <a:uLnTx/>
                <a:uFillTx/>
                <a:latin typeface="Palatino Linotype"/>
                <a:ea typeface="+mn-ea"/>
                <a:cs typeface="+mn-cs"/>
              </a:rPr>
              <a:t> тыс.рублей</a:t>
            </a:r>
            <a:endParaRPr kumimoji="0" lang="ru-RU" sz="1200" b="1" i="0" u="none" strike="noStrike" kern="1200" cap="none" spc="0" normalizeH="0" baseline="0" noProof="0" dirty="0">
              <a:ln>
                <a:noFill/>
              </a:ln>
              <a:solidFill>
                <a:schemeClr val="accent5">
                  <a:lumMod val="50000"/>
                </a:schemeClr>
              </a:solidFill>
              <a:effectLst/>
              <a:uLnTx/>
              <a:uFillTx/>
              <a:latin typeface="Palatino Linotype"/>
              <a:ea typeface="+mn-ea"/>
              <a:cs typeface="+mn-cs"/>
            </a:endParaRPr>
          </a:p>
        </p:txBody>
      </p:sp>
      <p:cxnSp>
        <p:nvCxnSpPr>
          <p:cNvPr id="8" name="Прямая соединительная линия 7"/>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Объект 4"/>
          <p:cNvGraphicFramePr>
            <a:graphicFrameLocks noGrp="1"/>
          </p:cNvGraphicFramePr>
          <p:nvPr>
            <p:ph idx="1"/>
            <p:extLst>
              <p:ext uri="{D42A27DB-BD31-4B8C-83A1-F6EECF244321}">
                <p14:modId xmlns="" xmlns:p14="http://schemas.microsoft.com/office/powerpoint/2010/main" val="2371474319"/>
              </p:ext>
            </p:extLst>
          </p:nvPr>
        </p:nvGraphicFramePr>
        <p:xfrm>
          <a:off x="80427" y="1261642"/>
          <a:ext cx="11914893" cy="5295705"/>
        </p:xfrm>
        <a:graphic>
          <a:graphicData uri="http://schemas.openxmlformats.org/drawingml/2006/table">
            <a:tbl>
              <a:tblPr firstRow="1" bandRow="1">
                <a:tableStyleId>{5C22544A-7EE6-4342-B048-85BDC9FD1C3A}</a:tableStyleId>
              </a:tblPr>
              <a:tblGrid>
                <a:gridCol w="325973">
                  <a:extLst>
                    <a:ext uri="{9D8B030D-6E8A-4147-A177-3AD203B41FA5}">
                      <a16:colId xmlns="" xmlns:a16="http://schemas.microsoft.com/office/drawing/2014/main" val="3334256192"/>
                    </a:ext>
                  </a:extLst>
                </a:gridCol>
                <a:gridCol w="10566400">
                  <a:extLst>
                    <a:ext uri="{9D8B030D-6E8A-4147-A177-3AD203B41FA5}">
                      <a16:colId xmlns="" xmlns:a16="http://schemas.microsoft.com/office/drawing/2014/main" val="3572588798"/>
                    </a:ext>
                  </a:extLst>
                </a:gridCol>
                <a:gridCol w="1022520">
                  <a:extLst>
                    <a:ext uri="{9D8B030D-6E8A-4147-A177-3AD203B41FA5}">
                      <a16:colId xmlns="" xmlns:a16="http://schemas.microsoft.com/office/drawing/2014/main" val="455734138"/>
                    </a:ext>
                  </a:extLst>
                </a:gridCol>
              </a:tblGrid>
              <a:tr h="614615">
                <a:tc>
                  <a:txBody>
                    <a:bodyPr/>
                    <a:lstStyle/>
                    <a:p>
                      <a:endParaRPr lang="ru-RU" sz="1000" dirty="0">
                        <a:latin typeface="Palatino Linotype" panose="02040502050505030304" pitchFamily="18" charset="0"/>
                      </a:endParaRPr>
                    </a:p>
                  </a:txBody>
                  <a:tcPr/>
                </a:tc>
                <a:tc>
                  <a:txBody>
                    <a:bodyPr/>
                    <a:lstStyle/>
                    <a:p>
                      <a:pPr algn="ctr"/>
                      <a:r>
                        <a:rPr lang="ru-RU" sz="1000" b="1" dirty="0" smtClean="0">
                          <a:latin typeface="Palatino Linotype" panose="02040502050505030304" pitchFamily="18" charset="0"/>
                        </a:rPr>
                        <a:t>Наименование</a:t>
                      </a:r>
                      <a:endParaRPr lang="ru-RU" sz="1000" b="1" dirty="0">
                        <a:latin typeface="Palatino Linotype" panose="02040502050505030304" pitchFamily="18" charset="0"/>
                      </a:endParaRPr>
                    </a:p>
                  </a:txBody>
                  <a:tcPr anchor="ctr"/>
                </a:tc>
                <a:tc>
                  <a:txBody>
                    <a:bodyPr/>
                    <a:lstStyle/>
                    <a:p>
                      <a:pPr algn="ctr" fontAlgn="ctr"/>
                      <a:r>
                        <a:rPr lang="ru-RU" sz="1000" b="1" i="0" u="none" strike="noStrike" dirty="0" smtClean="0">
                          <a:solidFill>
                            <a:schemeClr val="bg1"/>
                          </a:solidFill>
                          <a:effectLst/>
                          <a:latin typeface="Palatino Linotype" panose="02040502050505030304" pitchFamily="18" charset="0"/>
                        </a:rPr>
                        <a:t>2020 год</a:t>
                      </a:r>
                      <a:endParaRPr lang="ru-RU" sz="1000" b="1" i="0" u="none" strike="noStrike" dirty="0">
                        <a:solidFill>
                          <a:schemeClr val="bg1"/>
                        </a:solidFill>
                        <a:effectLst/>
                        <a:latin typeface="Palatino Linotype" panose="02040502050505030304" pitchFamily="18" charset="0"/>
                      </a:endParaRPr>
                    </a:p>
                  </a:txBody>
                  <a:tcPr marL="9525" marR="9525" marT="9525" marB="0" anchor="ctr"/>
                </a:tc>
                <a:extLst>
                  <a:ext uri="{0D108BD9-81ED-4DB2-BD59-A6C34878D82A}">
                    <a16:rowId xmlns="" xmlns:a16="http://schemas.microsoft.com/office/drawing/2014/main" val="4032686739"/>
                  </a:ext>
                </a:extLst>
              </a:tr>
              <a:tr h="434454">
                <a:tc>
                  <a:txBody>
                    <a:bodyPr/>
                    <a:lstStyle/>
                    <a:p>
                      <a:pPr algn="ctr"/>
                      <a:endParaRPr lang="ru-RU" sz="1600" b="1" dirty="0">
                        <a:latin typeface="Palatino Linotype" panose="02040502050505030304" pitchFamily="18" charset="0"/>
                      </a:endParaRPr>
                    </a:p>
                  </a:txBody>
                  <a:tcPr/>
                </a:tc>
                <a:tc>
                  <a:txBody>
                    <a:bodyPr/>
                    <a:lstStyle/>
                    <a:p>
                      <a:r>
                        <a:rPr lang="ru-RU" sz="1600" b="1" dirty="0" smtClean="0">
                          <a:latin typeface="Palatino Linotype" panose="02040502050505030304" pitchFamily="18" charset="0"/>
                        </a:rPr>
                        <a:t>Муниципальная программа «Развитие транспортной системы Тамбовского района</a:t>
                      </a:r>
                      <a:endParaRPr lang="ru-RU" sz="1600" b="1" dirty="0">
                        <a:latin typeface="Palatino Linotype" panose="02040502050505030304" pitchFamily="18" charset="0"/>
                      </a:endParaRPr>
                    </a:p>
                  </a:txBody>
                  <a:tcPr marL="9525" marR="9525" marT="9525" marB="0" anchor="ctr"/>
                </a:tc>
                <a:tc>
                  <a:txBody>
                    <a:bodyPr/>
                    <a:lstStyle/>
                    <a:p>
                      <a:pPr algn="ctr"/>
                      <a:endParaRPr lang="ru-RU" sz="1600" b="1" dirty="0">
                        <a:latin typeface="Palatino Linotype" panose="02040502050505030304" pitchFamily="18" charset="0"/>
                      </a:endParaRPr>
                    </a:p>
                  </a:txBody>
                  <a:tcPr marL="9525" marR="9525" marT="9525" marB="0" anchor="ctr"/>
                </a:tc>
                <a:extLst>
                  <a:ext uri="{0D108BD9-81ED-4DB2-BD59-A6C34878D82A}">
                    <a16:rowId xmlns="" xmlns:a16="http://schemas.microsoft.com/office/drawing/2014/main" val="3457846572"/>
                  </a:ext>
                </a:extLst>
              </a:tr>
              <a:tr h="434454">
                <a:tc>
                  <a:txBody>
                    <a:bodyPr/>
                    <a:lstStyle/>
                    <a:p>
                      <a:pPr algn="ctr"/>
                      <a:endParaRPr lang="ru-RU" sz="1600" dirty="0">
                        <a:latin typeface="Palatino Linotype" panose="02040502050505030304" pitchFamily="18" charset="0"/>
                      </a:endParaRPr>
                    </a:p>
                  </a:txBody>
                  <a:tcPr/>
                </a:tc>
                <a:tc>
                  <a:txBody>
                    <a:bodyPr/>
                    <a:lstStyle/>
                    <a:p>
                      <a:r>
                        <a:rPr lang="ru-RU" sz="1600" i="1" dirty="0" smtClean="0">
                          <a:latin typeface="Palatino Linotype" panose="02040502050505030304" pitchFamily="18" charset="0"/>
                        </a:rPr>
                        <a:t>Подпрограмма «Развитие сети автомобильных дорог общего</a:t>
                      </a:r>
                      <a:r>
                        <a:rPr lang="ru-RU" sz="1600" i="1" baseline="0" dirty="0" smtClean="0">
                          <a:latin typeface="Palatino Linotype" panose="02040502050505030304" pitchFamily="18" charset="0"/>
                        </a:rPr>
                        <a:t> пользования на территории Тамбовского района»</a:t>
                      </a:r>
                      <a:r>
                        <a:rPr lang="ru-RU" sz="1600" i="1" dirty="0" smtClean="0">
                          <a:latin typeface="Palatino Linotype" panose="02040502050505030304" pitchFamily="18" charset="0"/>
                        </a:rPr>
                        <a:t>"</a:t>
                      </a:r>
                      <a:endParaRPr lang="ru-RU" sz="1600" i="1" dirty="0">
                        <a:latin typeface="Palatino Linotype" panose="02040502050505030304" pitchFamily="18" charset="0"/>
                      </a:endParaRPr>
                    </a:p>
                  </a:txBody>
                  <a:tcPr marL="9525" marR="9525" marT="9525" marB="0" anchor="ctr"/>
                </a:tc>
                <a:tc>
                  <a:txBody>
                    <a:bodyPr/>
                    <a:lstStyle/>
                    <a:p>
                      <a:pPr algn="ctr"/>
                      <a:r>
                        <a:rPr lang="ru-RU" sz="1600" i="1" dirty="0" smtClean="0">
                          <a:latin typeface="Palatino Linotype" panose="02040502050505030304" pitchFamily="18" charset="0"/>
                        </a:rPr>
                        <a:t>19 892,8</a:t>
                      </a:r>
                      <a:endParaRPr lang="ru-RU" sz="1600" i="1" dirty="0">
                        <a:latin typeface="Palatino Linotype" panose="02040502050505030304" pitchFamily="18" charset="0"/>
                      </a:endParaRPr>
                    </a:p>
                  </a:txBody>
                  <a:tcPr anchor="ctr"/>
                </a:tc>
                <a:extLst>
                  <a:ext uri="{0D108BD9-81ED-4DB2-BD59-A6C34878D82A}">
                    <a16:rowId xmlns="" xmlns:a16="http://schemas.microsoft.com/office/drawing/2014/main" val="2275221086"/>
                  </a:ext>
                </a:extLst>
              </a:tr>
              <a:tr h="434454">
                <a:tc>
                  <a:txBody>
                    <a:bodyPr/>
                    <a:lstStyle/>
                    <a:p>
                      <a:pPr algn="ctr"/>
                      <a:endParaRPr lang="ru-RU" sz="1600" dirty="0">
                        <a:latin typeface="Palatino Linotype" panose="02040502050505030304" pitchFamily="18" charset="0"/>
                      </a:endParaRPr>
                    </a:p>
                  </a:txBody>
                  <a:tcPr/>
                </a:tc>
                <a:tc>
                  <a:txBody>
                    <a:bodyPr/>
                    <a:lstStyle/>
                    <a:p>
                      <a:pPr algn="l" fontAlgn="ctr"/>
                      <a:r>
                        <a:rPr lang="ru-RU" sz="1600" kern="1200" dirty="0" smtClean="0">
                          <a:solidFill>
                            <a:schemeClr val="dk1"/>
                          </a:solidFill>
                          <a:latin typeface="Palatino Linotype" panose="02040502050505030304" pitchFamily="18" charset="0"/>
                          <a:ea typeface="+mn-ea"/>
                          <a:cs typeface="+mn-cs"/>
                        </a:rPr>
                        <a:t>Приведение в нормативное состояние автомобильных дорог местного значения муниципального района</a:t>
                      </a:r>
                      <a:endParaRPr lang="ru-RU" sz="1600" kern="1200" dirty="0">
                        <a:solidFill>
                          <a:schemeClr val="dk1"/>
                        </a:solidFill>
                        <a:latin typeface="Palatino Linotype" panose="02040502050505030304" pitchFamily="18" charset="0"/>
                        <a:ea typeface="+mn-ea"/>
                        <a:cs typeface="+mn-cs"/>
                      </a:endParaRPr>
                    </a:p>
                  </a:txBody>
                  <a:tcPr marL="9525" marR="9525" marT="9525" marB="0" anchor="ctr"/>
                </a:tc>
                <a:tc>
                  <a:txBody>
                    <a:bodyPr/>
                    <a:lstStyle/>
                    <a:p>
                      <a:pPr algn="ctr"/>
                      <a:r>
                        <a:rPr lang="ru-RU" sz="1600" dirty="0" smtClean="0">
                          <a:latin typeface="Palatino Linotype" panose="02040502050505030304" pitchFamily="18" charset="0"/>
                        </a:rPr>
                        <a:t>9 682,4</a:t>
                      </a:r>
                      <a:endParaRPr lang="ru-RU" sz="1600" dirty="0">
                        <a:latin typeface="Palatino Linotype" panose="02040502050505030304" pitchFamily="18" charset="0"/>
                      </a:endParaRPr>
                    </a:p>
                  </a:txBody>
                  <a:tcPr anchor="ctr"/>
                </a:tc>
                <a:extLst>
                  <a:ext uri="{0D108BD9-81ED-4DB2-BD59-A6C34878D82A}">
                    <a16:rowId xmlns="" xmlns:a16="http://schemas.microsoft.com/office/drawing/2014/main" val="3353935522"/>
                  </a:ext>
                </a:extLst>
              </a:tr>
              <a:tr h="623574">
                <a:tc>
                  <a:txBody>
                    <a:bodyPr/>
                    <a:lstStyle/>
                    <a:p>
                      <a:pPr algn="ctr"/>
                      <a:endParaRPr lang="ru-RU" sz="1600" b="1" dirty="0">
                        <a:latin typeface="Palatino Linotype" panose="02040502050505030304" pitchFamily="18" charset="0"/>
                      </a:endParaRPr>
                    </a:p>
                  </a:txBody>
                  <a:tcPr/>
                </a:tc>
                <a:tc>
                  <a:txBody>
                    <a:bodyPr/>
                    <a:lstStyle/>
                    <a:p>
                      <a:pPr algn="l" fontAlgn="ctr"/>
                      <a:r>
                        <a:rPr lang="ru-RU" sz="1600" kern="1200" dirty="0" smtClean="0">
                          <a:solidFill>
                            <a:schemeClr val="dk1"/>
                          </a:solidFill>
                          <a:latin typeface="Palatino Linotype" panose="02040502050505030304" pitchFamily="18" charset="0"/>
                          <a:ea typeface="+mn-ea"/>
                          <a:cs typeface="+mn-cs"/>
                        </a:rPr>
                        <a:t>Обустройство автомобильных дорог и обеспечение условий для безопасного дорожного движения на территории Амурской области</a:t>
                      </a:r>
                      <a:endParaRPr lang="ru-RU" sz="1600" kern="1200" dirty="0">
                        <a:solidFill>
                          <a:schemeClr val="dk1"/>
                        </a:solidFill>
                        <a:latin typeface="Palatino Linotype" panose="02040502050505030304" pitchFamily="18" charset="0"/>
                        <a:ea typeface="+mn-ea"/>
                        <a:cs typeface="+mn-cs"/>
                      </a:endParaRPr>
                    </a:p>
                  </a:txBody>
                  <a:tcPr marL="9525" marR="9525" marT="9525" marB="0" anchor="ctr"/>
                </a:tc>
                <a:tc>
                  <a:txBody>
                    <a:bodyPr/>
                    <a:lstStyle/>
                    <a:p>
                      <a:pPr algn="ctr"/>
                      <a:r>
                        <a:rPr lang="ru-RU" sz="1600" dirty="0" smtClean="0">
                          <a:latin typeface="Palatino Linotype" panose="02040502050505030304" pitchFamily="18" charset="0"/>
                        </a:rPr>
                        <a:t>1 914,9</a:t>
                      </a:r>
                      <a:endParaRPr lang="ru-RU" sz="1600" dirty="0">
                        <a:latin typeface="Palatino Linotype" panose="02040502050505030304" pitchFamily="18" charset="0"/>
                      </a:endParaRPr>
                    </a:p>
                  </a:txBody>
                  <a:tcPr marL="9525" marR="9525" marT="9525" marB="0" anchor="ctr"/>
                </a:tc>
              </a:tr>
              <a:tr h="623574">
                <a:tc>
                  <a:txBody>
                    <a:bodyPr/>
                    <a:lstStyle/>
                    <a:p>
                      <a:pPr algn="ctr"/>
                      <a:endParaRPr lang="ru-RU" sz="1600" b="1" dirty="0">
                        <a:latin typeface="Palatino Linotype" panose="02040502050505030304" pitchFamily="18" charset="0"/>
                      </a:endParaRPr>
                    </a:p>
                  </a:txBody>
                  <a:tcPr/>
                </a:tc>
                <a:tc>
                  <a:txBody>
                    <a:bodyPr/>
                    <a:lstStyle/>
                    <a:p>
                      <a:pPr algn="l" fontAlgn="ctr"/>
                      <a:r>
                        <a:rPr lang="ru-RU" sz="1600" kern="1200" dirty="0" smtClean="0">
                          <a:solidFill>
                            <a:schemeClr val="dk1"/>
                          </a:solidFill>
                          <a:latin typeface="Palatino Linotype" panose="02040502050505030304" pitchFamily="18" charset="0"/>
                          <a:ea typeface="+mn-ea"/>
                          <a:cs typeface="+mn-cs"/>
                        </a:rPr>
                        <a:t>Содержание, ремонт автомобильных дорог общего пользования местного значения и сооружений</a:t>
                      </a:r>
                      <a:r>
                        <a:rPr lang="ru-RU" sz="1600" kern="1200" baseline="0" dirty="0" smtClean="0">
                          <a:solidFill>
                            <a:schemeClr val="dk1"/>
                          </a:solidFill>
                          <a:latin typeface="Palatino Linotype" panose="02040502050505030304" pitchFamily="18" charset="0"/>
                          <a:ea typeface="+mn-ea"/>
                          <a:cs typeface="+mn-cs"/>
                        </a:rPr>
                        <a:t> на них на территории Тамбовского района</a:t>
                      </a:r>
                      <a:endParaRPr lang="ru-RU" sz="1600" kern="1200" dirty="0">
                        <a:solidFill>
                          <a:schemeClr val="dk1"/>
                        </a:solidFill>
                        <a:latin typeface="Palatino Linotype" panose="02040502050505030304" pitchFamily="18" charset="0"/>
                        <a:ea typeface="+mn-ea"/>
                        <a:cs typeface="+mn-cs"/>
                      </a:endParaRPr>
                    </a:p>
                  </a:txBody>
                  <a:tcPr marL="9525" marR="9525" marT="9525" marB="0" anchor="ctr"/>
                </a:tc>
                <a:tc>
                  <a:txBody>
                    <a:bodyPr/>
                    <a:lstStyle/>
                    <a:p>
                      <a:pPr algn="ctr"/>
                      <a:r>
                        <a:rPr lang="ru-RU" sz="1600" dirty="0" smtClean="0">
                          <a:latin typeface="Palatino Linotype" panose="02040502050505030304" pitchFamily="18" charset="0"/>
                        </a:rPr>
                        <a:t>1</a:t>
                      </a:r>
                      <a:r>
                        <a:rPr lang="ru-RU" sz="1600" baseline="0" dirty="0" smtClean="0">
                          <a:latin typeface="Palatino Linotype" panose="02040502050505030304" pitchFamily="18" charset="0"/>
                        </a:rPr>
                        <a:t> 000,00</a:t>
                      </a:r>
                      <a:endParaRPr lang="ru-RU" sz="1600" dirty="0">
                        <a:latin typeface="Palatino Linotype" panose="02040502050505030304" pitchFamily="18" charset="0"/>
                      </a:endParaRPr>
                    </a:p>
                  </a:txBody>
                  <a:tcPr marL="9525" marR="9525" marT="9525" marB="0" anchor="ctr"/>
                </a:tc>
                <a:extLst>
                  <a:ext uri="{0D108BD9-81ED-4DB2-BD59-A6C34878D82A}">
                    <a16:rowId xmlns="" xmlns:a16="http://schemas.microsoft.com/office/drawing/2014/main" val="3533729402"/>
                  </a:ext>
                </a:extLst>
              </a:tr>
              <a:tr h="982896">
                <a:tc>
                  <a:txBody>
                    <a:bodyPr/>
                    <a:lstStyle/>
                    <a:p>
                      <a:pPr algn="ctr"/>
                      <a:endParaRPr lang="ru-RU" sz="1600" dirty="0">
                        <a:latin typeface="Palatino Linotype" panose="02040502050505030304" pitchFamily="18" charset="0"/>
                      </a:endParaRPr>
                    </a:p>
                  </a:txBody>
                  <a:tcPr/>
                </a:tc>
                <a:tc>
                  <a:txBody>
                    <a:bodyPr/>
                    <a:lstStyle/>
                    <a:p>
                      <a:pPr algn="l" fontAlgn="ctr"/>
                      <a:r>
                        <a:rPr lang="ru-RU" sz="1600" kern="1200" dirty="0" smtClean="0">
                          <a:solidFill>
                            <a:schemeClr val="dk1"/>
                          </a:solidFill>
                          <a:latin typeface="Palatino Linotype" panose="02040502050505030304" pitchFamily="18" charset="0"/>
                          <a:ea typeface="+mn-ea"/>
                          <a:cs typeface="+mn-cs"/>
                        </a:rPr>
                        <a:t>Межбюджетные трансферты бюджетам сельсоветов района за счет средств дорожного фонда района по переданным полномочиям по осуществлению дорожной деятельности в отношении автомобильных дорог в границах населенных пунктов поселений</a:t>
                      </a:r>
                      <a:endParaRPr lang="ru-RU" sz="1600" kern="1200" dirty="0">
                        <a:solidFill>
                          <a:schemeClr val="dk1"/>
                        </a:solidFill>
                        <a:latin typeface="Palatino Linotype" panose="02040502050505030304" pitchFamily="18" charset="0"/>
                        <a:ea typeface="+mn-ea"/>
                        <a:cs typeface="+mn-cs"/>
                      </a:endParaRPr>
                    </a:p>
                  </a:txBody>
                  <a:tcPr marL="9525" marR="9525" marT="9525" marB="0" anchor="ctr"/>
                </a:tc>
                <a:tc>
                  <a:txBody>
                    <a:bodyPr/>
                    <a:lstStyle/>
                    <a:p>
                      <a:pPr algn="ctr"/>
                      <a:r>
                        <a:rPr lang="ru-RU" sz="1600" dirty="0" smtClean="0">
                          <a:latin typeface="Palatino Linotype" panose="02040502050505030304" pitchFamily="18" charset="0"/>
                        </a:rPr>
                        <a:t>7 295,5</a:t>
                      </a:r>
                      <a:endParaRPr lang="ru-RU" sz="1600" dirty="0">
                        <a:latin typeface="Palatino Linotype" panose="02040502050505030304" pitchFamily="18" charset="0"/>
                      </a:endParaRPr>
                    </a:p>
                  </a:txBody>
                  <a:tcPr anchor="ctr"/>
                </a:tc>
                <a:extLst>
                  <a:ext uri="{0D108BD9-81ED-4DB2-BD59-A6C34878D82A}">
                    <a16:rowId xmlns="" xmlns:a16="http://schemas.microsoft.com/office/drawing/2014/main" val="3878176787"/>
                  </a:ext>
                </a:extLst>
              </a:tr>
              <a:tr h="1147684">
                <a:tc>
                  <a:txBody>
                    <a:bodyPr/>
                    <a:lstStyle/>
                    <a:p>
                      <a:pPr algn="ctr"/>
                      <a:endParaRPr lang="ru-RU" sz="1600" b="1" dirty="0">
                        <a:latin typeface="Palatino Linotype" panose="02040502050505030304" pitchFamily="18" charset="0"/>
                      </a:endParaRPr>
                    </a:p>
                  </a:txBody>
                  <a:tcPr/>
                </a:tc>
                <a:tc>
                  <a:txBody>
                    <a:bodyPr/>
                    <a:lstStyle/>
                    <a:p>
                      <a:pPr algn="l" fontAlgn="ctr"/>
                      <a:endParaRPr lang="ru-RU" sz="1600" kern="1200" dirty="0" smtClean="0">
                        <a:solidFill>
                          <a:schemeClr val="dk1"/>
                        </a:solidFill>
                        <a:latin typeface="Palatino Linotype" panose="02040502050505030304" pitchFamily="18" charset="0"/>
                        <a:ea typeface="+mn-ea"/>
                        <a:cs typeface="+mn-cs"/>
                      </a:endParaRPr>
                    </a:p>
                    <a:p>
                      <a:pPr algn="l" fontAlgn="ctr"/>
                      <a:r>
                        <a:rPr lang="ru-RU" sz="1600" b="1" kern="1200" dirty="0" smtClean="0">
                          <a:solidFill>
                            <a:schemeClr val="dk1"/>
                          </a:solidFill>
                          <a:latin typeface="Palatino Linotype" panose="02040502050505030304" pitchFamily="18" charset="0"/>
                          <a:ea typeface="+mn-ea"/>
                          <a:cs typeface="+mn-cs"/>
                        </a:rPr>
                        <a:t>ИТОГО</a:t>
                      </a:r>
                      <a:endParaRPr lang="ru-RU" sz="1600" b="1" kern="1200" dirty="0">
                        <a:solidFill>
                          <a:schemeClr val="dk1"/>
                        </a:solidFill>
                        <a:latin typeface="Palatino Linotype" panose="02040502050505030304" pitchFamily="18" charset="0"/>
                        <a:ea typeface="+mn-ea"/>
                        <a:cs typeface="+mn-cs"/>
                      </a:endParaRPr>
                    </a:p>
                  </a:txBody>
                  <a:tcPr marL="9525" marR="9525" marT="9525" marB="0" anchor="ctr"/>
                </a:tc>
                <a:tc>
                  <a:txBody>
                    <a:bodyPr/>
                    <a:lstStyle/>
                    <a:p>
                      <a:pPr algn="ctr"/>
                      <a:r>
                        <a:rPr lang="ru-RU" sz="1600" b="1" dirty="0" smtClean="0">
                          <a:latin typeface="Palatino Linotype" panose="02040502050505030304" pitchFamily="18" charset="0"/>
                        </a:rPr>
                        <a:t>19</a:t>
                      </a:r>
                      <a:r>
                        <a:rPr lang="ru-RU" sz="1600" b="1" baseline="0" dirty="0" smtClean="0">
                          <a:latin typeface="Palatino Linotype" panose="02040502050505030304" pitchFamily="18" charset="0"/>
                        </a:rPr>
                        <a:t> 892,8</a:t>
                      </a:r>
                      <a:endParaRPr lang="ru-RU" sz="1600" b="1" dirty="0">
                        <a:latin typeface="Palatino Linotype" panose="02040502050505030304" pitchFamily="18" charset="0"/>
                      </a:endParaRPr>
                    </a:p>
                  </a:txBody>
                  <a:tcPr marL="9525" marR="9525" marT="9525" marB="0" anchor="ctr"/>
                </a:tc>
                <a:extLst>
                  <a:ext uri="{0D108BD9-81ED-4DB2-BD59-A6C34878D82A}">
                    <a16:rowId xmlns="" xmlns:a16="http://schemas.microsoft.com/office/drawing/2014/main" val="3005006157"/>
                  </a:ext>
                </a:extLst>
              </a:tr>
            </a:tbl>
          </a:graphicData>
        </a:graphic>
      </p:graphicFrame>
    </p:spTree>
    <p:extLst>
      <p:ext uri="{BB962C8B-B14F-4D97-AF65-F5344CB8AC3E}">
        <p14:creationId xmlns="" xmlns:p14="http://schemas.microsoft.com/office/powerpoint/2010/main" val="3550469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6139" y="947398"/>
            <a:ext cx="10568354" cy="5057749"/>
          </a:xfrm>
        </p:spPr>
        <p:txBody>
          <a:bodyPr>
            <a:normAutofit/>
          </a:bodyPr>
          <a:lstStyle/>
          <a:p>
            <a:pPr algn="just"/>
            <a:r>
              <a:rPr lang="ru-RU" sz="1800" b="1" dirty="0" smtClean="0">
                <a:solidFill>
                  <a:schemeClr val="accent1">
                    <a:lumMod val="50000"/>
                  </a:schemeClr>
                </a:solidFill>
                <a:latin typeface="Palatino Linotype" panose="02040502050505030304" pitchFamily="18" charset="0"/>
              </a:rPr>
              <a:t>Межбюджетные трансферты </a:t>
            </a:r>
            <a:r>
              <a:rPr lang="ru-RU" sz="1800" dirty="0" smtClean="0">
                <a:latin typeface="Palatino Linotype" panose="02040502050505030304" pitchFamily="18" charset="0"/>
              </a:rPr>
              <a:t>– средства, предоставляемые одним бюджетом бюджетной системы Российской Федерации другому бюджету бюджетной системы Российской Федерации.</a:t>
            </a:r>
          </a:p>
          <a:p>
            <a:pPr algn="just"/>
            <a:r>
              <a:rPr lang="ru-RU" sz="1800" b="1" dirty="0" smtClean="0">
                <a:solidFill>
                  <a:schemeClr val="accent1">
                    <a:lumMod val="50000"/>
                  </a:schemeClr>
                </a:solidFill>
                <a:latin typeface="Palatino Linotype" panose="02040502050505030304" pitchFamily="18" charset="0"/>
              </a:rPr>
              <a:t>Дотации</a:t>
            </a:r>
            <a:r>
              <a:rPr lang="ru-RU" sz="1800" dirty="0" smtClean="0">
                <a:latin typeface="Palatino Linotype" panose="02040502050505030304" pitchFamily="18" charset="0"/>
              </a:rPr>
              <a:t> – межбюджетные трансферты, предоставляемые на безвозмездной основе без установления направлений и (или) условий их использования.</a:t>
            </a:r>
          </a:p>
          <a:p>
            <a:pPr algn="just"/>
            <a:r>
              <a:rPr lang="ru-RU" sz="1800" b="1" dirty="0" smtClean="0">
                <a:solidFill>
                  <a:schemeClr val="accent1">
                    <a:lumMod val="50000"/>
                  </a:schemeClr>
                </a:solidFill>
                <a:latin typeface="Palatino Linotype" panose="02040502050505030304" pitchFamily="18" charset="0"/>
              </a:rPr>
              <a:t>Субсидии</a:t>
            </a:r>
            <a:r>
              <a:rPr lang="ru-RU" sz="1800" b="1" dirty="0" smtClean="0">
                <a:latin typeface="Palatino Linotype" panose="02040502050505030304" pitchFamily="18" charset="0"/>
              </a:rPr>
              <a:t> </a:t>
            </a:r>
            <a:r>
              <a:rPr lang="ru-RU" sz="1800" dirty="0">
                <a:latin typeface="Palatino Linotype" panose="02040502050505030304" pitchFamily="18" charset="0"/>
              </a:rPr>
              <a:t>– денежные средства, предоставляемые на условиях долевого финансирования нижестоящим бюджетам для осуществления их расходных обязательств по вопросам местного </a:t>
            </a:r>
            <a:r>
              <a:rPr lang="ru-RU" sz="1800" dirty="0" smtClean="0">
                <a:latin typeface="Palatino Linotype" panose="02040502050505030304" pitchFamily="18" charset="0"/>
              </a:rPr>
              <a:t>значения.</a:t>
            </a:r>
            <a:endParaRPr lang="ru-RU" sz="1800" dirty="0">
              <a:latin typeface="Palatino Linotype" panose="02040502050505030304" pitchFamily="18" charset="0"/>
            </a:endParaRPr>
          </a:p>
          <a:p>
            <a:pPr algn="just"/>
            <a:r>
              <a:rPr lang="ru-RU" sz="1800" b="1" dirty="0" smtClean="0">
                <a:solidFill>
                  <a:schemeClr val="accent1">
                    <a:lumMod val="50000"/>
                  </a:schemeClr>
                </a:solidFill>
                <a:latin typeface="Palatino Linotype" panose="02040502050505030304" pitchFamily="18" charset="0"/>
              </a:rPr>
              <a:t>Субвенции</a:t>
            </a:r>
            <a:r>
              <a:rPr lang="ru-RU" sz="1800" b="1" dirty="0" smtClean="0">
                <a:latin typeface="Palatino Linotype" panose="02040502050505030304" pitchFamily="18" charset="0"/>
              </a:rPr>
              <a:t> </a:t>
            </a:r>
            <a:r>
              <a:rPr lang="ru-RU" sz="1800" dirty="0">
                <a:latin typeface="Palatino Linotype" panose="02040502050505030304" pitchFamily="18" charset="0"/>
              </a:rPr>
              <a:t>– денежные средства, предоставляемые местным бюджетам на выполнение переданных полномочий государственных органов </a:t>
            </a:r>
            <a:r>
              <a:rPr lang="ru-RU" sz="1800" dirty="0" smtClean="0">
                <a:latin typeface="Palatino Linotype" panose="02040502050505030304" pitchFamily="18" charset="0"/>
              </a:rPr>
              <a:t>власти.</a:t>
            </a:r>
            <a:endParaRPr lang="ru-RU" sz="1800" dirty="0">
              <a:latin typeface="Palatino Linotype" panose="02040502050505030304" pitchFamily="18" charset="0"/>
            </a:endParaRPr>
          </a:p>
          <a:p>
            <a:pPr algn="just"/>
            <a:r>
              <a:rPr lang="ru-RU" sz="1800" b="1" dirty="0">
                <a:solidFill>
                  <a:schemeClr val="accent5">
                    <a:lumMod val="75000"/>
                  </a:schemeClr>
                </a:solidFill>
                <a:latin typeface="Palatino Linotype" panose="02040502050505030304" pitchFamily="18" charset="0"/>
              </a:rPr>
              <a:t>В</a:t>
            </a:r>
            <a:r>
              <a:rPr lang="ru-RU" sz="1800" b="1" dirty="0">
                <a:solidFill>
                  <a:schemeClr val="accent1">
                    <a:lumMod val="50000"/>
                  </a:schemeClr>
                </a:solidFill>
                <a:latin typeface="Palatino Linotype" panose="02040502050505030304" pitchFamily="18" charset="0"/>
              </a:rPr>
              <a:t>едомственная структура расходов бюджета </a:t>
            </a:r>
            <a:r>
              <a:rPr lang="ru-RU" sz="1800" dirty="0">
                <a:latin typeface="Palatino Linotype" panose="02040502050505030304" pitchFamily="18" charset="0"/>
              </a:rPr>
              <a:t>- распределение бюджетных ассигнований, предусмотренных законом (решением) о бюджете, по главным распорядителям бюджетных средств, разделам, подразделам, целевым статьям, группам (группам и подгруппам) видов расходов бюджетов либо по главным распорядителям бюджетных средств, разделам, подразделам и (или) целевым статьям (государственным (муниципальным) программам и непрограммным направлениям деятельности), группам (группам и подгруппам) видов расходов классификации расходов </a:t>
            </a:r>
            <a:r>
              <a:rPr lang="ru-RU" sz="1800" dirty="0" smtClean="0">
                <a:latin typeface="Palatino Linotype" panose="02040502050505030304" pitchFamily="18" charset="0"/>
              </a:rPr>
              <a:t>бюджетов.</a:t>
            </a:r>
            <a:endParaRPr lang="ru-RU" sz="1800" dirty="0">
              <a:latin typeface="Palatino Linotype" panose="02040502050505030304" pitchFamily="18" charset="0"/>
            </a:endParaRPr>
          </a:p>
          <a:p>
            <a:pPr algn="just"/>
            <a:endParaRPr lang="ru-RU" sz="1900" dirty="0">
              <a:latin typeface="+mn-lt"/>
            </a:endParaRPr>
          </a:p>
          <a:p>
            <a:pPr algn="just"/>
            <a:endParaRPr lang="ru-RU" sz="1800" dirty="0" smtClean="0">
              <a:latin typeface="+mn-lt"/>
            </a:endParaRPr>
          </a:p>
          <a:p>
            <a:pPr algn="just"/>
            <a:endParaRPr lang="ru-RU" sz="1800" dirty="0">
              <a:latin typeface="+mn-lt"/>
            </a:endParaRPr>
          </a:p>
        </p:txBody>
      </p:sp>
    </p:spTree>
    <p:extLst>
      <p:ext uri="{BB962C8B-B14F-4D97-AF65-F5344CB8AC3E}">
        <p14:creationId xmlns="" xmlns:p14="http://schemas.microsoft.com/office/powerpoint/2010/main" val="34124780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3062" y="237561"/>
            <a:ext cx="10972800" cy="723900"/>
          </a:xfrm>
        </p:spPr>
        <p:txBody>
          <a:bodyPr>
            <a:noAutofit/>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Сравнительная характеристика форм межбюджетных трансфертов местным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бюджетам</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p:txBody>
      </p:sp>
      <p:cxnSp>
        <p:nvCxnSpPr>
          <p:cNvPr id="7" name="Прямая соединительная линия 6"/>
          <p:cNvCxnSpPr/>
          <p:nvPr/>
        </p:nvCxnSpPr>
        <p:spPr>
          <a:xfrm flipV="1">
            <a:off x="727788" y="961869"/>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24122" y="895739"/>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Объект 3"/>
          <p:cNvGraphicFramePr>
            <a:graphicFrameLocks noGrp="1"/>
          </p:cNvGraphicFramePr>
          <p:nvPr>
            <p:ph idx="1"/>
            <p:extLst>
              <p:ext uri="{D42A27DB-BD31-4B8C-83A1-F6EECF244321}">
                <p14:modId xmlns="" xmlns:p14="http://schemas.microsoft.com/office/powerpoint/2010/main" val="3552183319"/>
              </p:ext>
            </p:extLst>
          </p:nvPr>
        </p:nvGraphicFramePr>
        <p:xfrm>
          <a:off x="533399" y="1218821"/>
          <a:ext cx="10972801" cy="4892612"/>
        </p:xfrm>
        <a:graphic>
          <a:graphicData uri="http://schemas.openxmlformats.org/drawingml/2006/table">
            <a:tbl>
              <a:tblPr firstRow="1" bandRow="1">
                <a:tableStyleId>{5C22544A-7EE6-4342-B048-85BDC9FD1C3A}</a:tableStyleId>
              </a:tblPr>
              <a:tblGrid>
                <a:gridCol w="1752600">
                  <a:extLst>
                    <a:ext uri="{9D8B030D-6E8A-4147-A177-3AD203B41FA5}">
                      <a16:colId xmlns="" xmlns:a16="http://schemas.microsoft.com/office/drawing/2014/main" val="3944564796"/>
                    </a:ext>
                  </a:extLst>
                </a:gridCol>
                <a:gridCol w="1762125">
                  <a:extLst>
                    <a:ext uri="{9D8B030D-6E8A-4147-A177-3AD203B41FA5}">
                      <a16:colId xmlns="" xmlns:a16="http://schemas.microsoft.com/office/drawing/2014/main" val="1792870201"/>
                    </a:ext>
                  </a:extLst>
                </a:gridCol>
                <a:gridCol w="904875">
                  <a:extLst>
                    <a:ext uri="{9D8B030D-6E8A-4147-A177-3AD203B41FA5}">
                      <a16:colId xmlns="" xmlns:a16="http://schemas.microsoft.com/office/drawing/2014/main" val="4140013482"/>
                    </a:ext>
                  </a:extLst>
                </a:gridCol>
                <a:gridCol w="1495425">
                  <a:extLst>
                    <a:ext uri="{9D8B030D-6E8A-4147-A177-3AD203B41FA5}">
                      <a16:colId xmlns="" xmlns:a16="http://schemas.microsoft.com/office/drawing/2014/main" val="2805904638"/>
                    </a:ext>
                  </a:extLst>
                </a:gridCol>
                <a:gridCol w="1581150">
                  <a:extLst>
                    <a:ext uri="{9D8B030D-6E8A-4147-A177-3AD203B41FA5}">
                      <a16:colId xmlns="" xmlns:a16="http://schemas.microsoft.com/office/drawing/2014/main" val="1294931968"/>
                    </a:ext>
                  </a:extLst>
                </a:gridCol>
                <a:gridCol w="1895475">
                  <a:extLst>
                    <a:ext uri="{9D8B030D-6E8A-4147-A177-3AD203B41FA5}">
                      <a16:colId xmlns="" xmlns:a16="http://schemas.microsoft.com/office/drawing/2014/main" val="521739048"/>
                    </a:ext>
                  </a:extLst>
                </a:gridCol>
                <a:gridCol w="1581151">
                  <a:extLst>
                    <a:ext uri="{9D8B030D-6E8A-4147-A177-3AD203B41FA5}">
                      <a16:colId xmlns="" xmlns:a16="http://schemas.microsoft.com/office/drawing/2014/main" val="864129720"/>
                    </a:ext>
                  </a:extLst>
                </a:gridCol>
              </a:tblGrid>
              <a:tr h="1341107">
                <a:tc>
                  <a:txBody>
                    <a:bodyPr/>
                    <a:lstStyle/>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Наименование межбюджетного трансферта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endParaRPr lang="ru-RU" sz="1400" b="1" kern="1200" dirty="0" smtClean="0">
                        <a:solidFill>
                          <a:schemeClr val="lt1"/>
                        </a:solidFill>
                        <a:effectLst/>
                        <a:latin typeface="Times New Roman" panose="02020603050405020304" pitchFamily="18" charset="0"/>
                        <a:ea typeface="+mn-ea"/>
                        <a:cs typeface="Times New Roman" panose="02020603050405020304" pitchFamily="18" charset="0"/>
                      </a:endParaRPr>
                    </a:p>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Функция</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endParaRPr lang="ru-RU" sz="1400" b="1" kern="1200" dirty="0" smtClean="0">
                        <a:solidFill>
                          <a:schemeClr val="lt1"/>
                        </a:solidFill>
                        <a:effectLst/>
                        <a:latin typeface="Times New Roman" panose="02020603050405020304" pitchFamily="18" charset="0"/>
                        <a:ea typeface="+mn-ea"/>
                        <a:cs typeface="Times New Roman" panose="02020603050405020304" pitchFamily="18" charset="0"/>
                      </a:endParaRPr>
                    </a:p>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Наличие цели</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Наличие методики распределения</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Чем утверждается методика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Основной принцип расчета объема трансферта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Соблюдение принципа равенства бюджетных прав</a:t>
                      </a: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737001251"/>
                  </a:ext>
                </a:extLst>
              </a:tr>
              <a:tr h="367723">
                <a:tc>
                  <a:txBody>
                    <a:bodyPr/>
                    <a:lstStyle/>
                    <a:p>
                      <a:pPr algn="ctr"/>
                      <a:r>
                        <a:rPr lang="ru-RU" sz="1100" dirty="0" smtClean="0">
                          <a:latin typeface="Times New Roman" panose="02020603050405020304" pitchFamily="18" charset="0"/>
                          <a:cs typeface="Times New Roman" panose="02020603050405020304" pitchFamily="18" charset="0"/>
                        </a:rPr>
                        <a:t>1</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2</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3</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4</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5</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6</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7</a:t>
                      </a:r>
                      <a:endParaRPr lang="ru-RU" sz="11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450284309"/>
                  </a:ext>
                </a:extLst>
              </a:tr>
              <a:tr h="1241236">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Дотации на выравнивание бюджетной обеспеченности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Выравнивание финансовых возможностей по решению вопросов местного значения</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нет</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да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закон</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Исходя из численности населения и (или) бюджетной обеспеченности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обязательно</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307651025"/>
                  </a:ext>
                </a:extLst>
              </a:tr>
              <a:tr h="1942546">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Иные МБТ (в том числе, дотации на поддержку мер по обеспечению сбалансированности бюджетов)</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Единовременное выделение средств на решение отдельных вопросов местного значения, обеспечение сбалансированности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Не обязательна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да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smtClean="0">
                          <a:effectLst/>
                          <a:latin typeface="Calibri" panose="020F0502020204030204" pitchFamily="34" charset="0"/>
                          <a:ea typeface="Times New Roman" panose="02020603050405020304" pitchFamily="18" charset="0"/>
                          <a:cs typeface="Times New Roman" panose="02020603050405020304" pitchFamily="18" charset="0"/>
                        </a:rPr>
                        <a:t>решением</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На основании заявленной потребности в средствах</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Не обязательно</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591292071"/>
                  </a:ext>
                </a:extLst>
              </a:tr>
            </a:tbl>
          </a:graphicData>
        </a:graphic>
      </p:graphicFrame>
    </p:spTree>
    <p:extLst>
      <p:ext uri="{BB962C8B-B14F-4D97-AF65-F5344CB8AC3E}">
        <p14:creationId xmlns="" xmlns:p14="http://schemas.microsoft.com/office/powerpoint/2010/main" val="5892362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5726" y="243985"/>
            <a:ext cx="11385731" cy="506083"/>
          </a:xfrm>
        </p:spPr>
        <p:txBody>
          <a:bodyPr>
            <a:noAutofit/>
          </a:bodyPr>
          <a:lstStyle/>
          <a:p>
            <a:pPr algn="ctr">
              <a:lnSpc>
                <a:spcPct val="100000"/>
              </a:lnSpc>
            </a:pPr>
            <a:r>
              <a:rPr lang="ru-RU" sz="22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Перечень межбюджетных трансфертов местным бюджетам и НПА, регламентирующие порядок и методику их </a:t>
            </a:r>
            <a:r>
              <a:rPr lang="ru-RU" sz="22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предоставления</a:t>
            </a:r>
            <a:endParaRPr lang="ru-RU" sz="22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988227488"/>
              </p:ext>
            </p:extLst>
          </p:nvPr>
        </p:nvGraphicFramePr>
        <p:xfrm>
          <a:off x="305725" y="1026611"/>
          <a:ext cx="11385731" cy="4853327"/>
        </p:xfrm>
        <a:graphic>
          <a:graphicData uri="http://schemas.openxmlformats.org/drawingml/2006/table">
            <a:tbl>
              <a:tblPr firstRow="1" bandRow="1">
                <a:tableStyleId>{5C22544A-7EE6-4342-B048-85BDC9FD1C3A}</a:tableStyleId>
              </a:tblPr>
              <a:tblGrid>
                <a:gridCol w="360681">
                  <a:extLst>
                    <a:ext uri="{9D8B030D-6E8A-4147-A177-3AD203B41FA5}">
                      <a16:colId xmlns="" xmlns:a16="http://schemas.microsoft.com/office/drawing/2014/main" val="20000"/>
                    </a:ext>
                  </a:extLst>
                </a:gridCol>
                <a:gridCol w="8408852">
                  <a:extLst>
                    <a:ext uri="{9D8B030D-6E8A-4147-A177-3AD203B41FA5}">
                      <a16:colId xmlns="" xmlns:a16="http://schemas.microsoft.com/office/drawing/2014/main" val="20001"/>
                    </a:ext>
                  </a:extLst>
                </a:gridCol>
                <a:gridCol w="2616198">
                  <a:extLst>
                    <a:ext uri="{9D8B030D-6E8A-4147-A177-3AD203B41FA5}">
                      <a16:colId xmlns="" xmlns:a16="http://schemas.microsoft.com/office/drawing/2014/main" val="20002"/>
                    </a:ext>
                  </a:extLst>
                </a:gridCol>
              </a:tblGrid>
              <a:tr h="561046">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п/п</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900" b="1" dirty="0">
                          <a:effectLst/>
                          <a:latin typeface="Times New Roman" panose="02020603050405020304" pitchFamily="18" charset="0"/>
                          <a:ea typeface="Calibri" panose="020F0502020204030204" pitchFamily="34" charset="0"/>
                          <a:cs typeface="Times New Roman" panose="02020603050405020304" pitchFamily="18" charset="0"/>
                        </a:rPr>
                        <a:t>Наименование формы и вида МБТ</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900" b="1" dirty="0" smtClean="0">
                          <a:effectLst/>
                          <a:latin typeface="Times New Roman" panose="02020603050405020304" pitchFamily="18" charset="0"/>
                          <a:ea typeface="Calibri" panose="020F0502020204030204" pitchFamily="34" charset="0"/>
                          <a:cs typeface="Times New Roman" panose="02020603050405020304" pitchFamily="18" charset="0"/>
                        </a:rPr>
                        <a:t>Реквизиты </a:t>
                      </a:r>
                      <a:r>
                        <a:rPr lang="ru-RU" sz="900" b="1" dirty="0">
                          <a:effectLst/>
                          <a:latin typeface="Times New Roman" panose="02020603050405020304" pitchFamily="18" charset="0"/>
                          <a:ea typeface="Calibri" panose="020F0502020204030204" pitchFamily="34" charset="0"/>
                          <a:cs typeface="Times New Roman" panose="02020603050405020304" pitchFamily="18" charset="0"/>
                        </a:rPr>
                        <a:t>НПА</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0"/>
                  </a:ext>
                </a:extLst>
              </a:tr>
              <a:tr h="596281">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1" dirty="0" smtClean="0">
                          <a:latin typeface="+mn-lt"/>
                        </a:rPr>
                        <a:t>ДОТАЦИИ</a:t>
                      </a: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900" b="1" dirty="0" smtClean="0"/>
                    </a:p>
                  </a:txBody>
                  <a:tcPr/>
                </a:tc>
                <a:tc hMerge="1">
                  <a:txBody>
                    <a:bodyPr/>
                    <a:lstStyle/>
                    <a:p>
                      <a:endParaRPr lang="ru-RU"/>
                    </a:p>
                  </a:txBody>
                  <a:tcPr/>
                </a:tc>
                <a:extLst>
                  <a:ext uri="{0D108BD9-81ED-4DB2-BD59-A6C34878D82A}">
                    <a16:rowId xmlns="" xmlns:a16="http://schemas.microsoft.com/office/drawing/2014/main" val="10001"/>
                  </a:ext>
                </a:extLst>
              </a:tr>
              <a:tr h="1029941">
                <a:tc>
                  <a:txBody>
                    <a:bodyPr/>
                    <a:lstStyle/>
                    <a:p>
                      <a:pPr algn="ctr"/>
                      <a:r>
                        <a:rPr lang="ru-RU" sz="900" dirty="0" smtClean="0"/>
                        <a:t>1</a:t>
                      </a:r>
                      <a:endParaRPr lang="ru-RU" sz="900" dirty="0"/>
                    </a:p>
                  </a:txBody>
                  <a:tcPr anchor="ctr"/>
                </a:tc>
                <a:tc>
                  <a:txBody>
                    <a:bodyPr/>
                    <a:lstStyle/>
                    <a:p>
                      <a:pPr algn="just">
                        <a:lnSpc>
                          <a:spcPct val="115000"/>
                        </a:lnSpc>
                        <a:spcAft>
                          <a:spcPts val="1000"/>
                        </a:spcAft>
                      </a:pPr>
                      <a:r>
                        <a:rPr lang="ru-RU" sz="1600" dirty="0">
                          <a:effectLst/>
                          <a:latin typeface="+mn-lt"/>
                          <a:ea typeface="Times New Roman" panose="02020603050405020304" pitchFamily="18" charset="0"/>
                          <a:cs typeface="Times New Roman" panose="02020603050405020304" pitchFamily="18" charset="0"/>
                        </a:rPr>
                        <a:t>Дотации на выравнивание бюджетной обеспеченности поселений</a:t>
                      </a:r>
                    </a:p>
                  </a:txBody>
                  <a:tcPr marL="68580" marR="68580" marT="0" marB="0" anchor="ctr"/>
                </a:tc>
                <a:tc>
                  <a:txBody>
                    <a:bodyPr/>
                    <a:lstStyle/>
                    <a:p>
                      <a:pPr algn="l"/>
                      <a:r>
                        <a:rPr lang="ru-RU" sz="1600" kern="1200" dirty="0" smtClean="0">
                          <a:solidFill>
                            <a:schemeClr val="dk1"/>
                          </a:solidFill>
                          <a:effectLst/>
                          <a:latin typeface="+mn-lt"/>
                          <a:ea typeface="+mn-ea"/>
                          <a:cs typeface="+mn-cs"/>
                        </a:rPr>
                        <a:t>Закон Амурской области от 11.10.2011 № 529 - ОЗ</a:t>
                      </a:r>
                      <a:endParaRPr lang="ru-RU" sz="1600" dirty="0">
                        <a:latin typeface="+mn-lt"/>
                      </a:endParaRPr>
                    </a:p>
                  </a:txBody>
                  <a:tcPr anchor="ctr"/>
                </a:tc>
                <a:extLst>
                  <a:ext uri="{0D108BD9-81ED-4DB2-BD59-A6C34878D82A}">
                    <a16:rowId xmlns="" xmlns:a16="http://schemas.microsoft.com/office/drawing/2014/main" val="10002"/>
                  </a:ext>
                </a:extLst>
              </a:tr>
              <a:tr h="546543">
                <a:tc gridSpan="3">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ru-RU" sz="1600" dirty="0" smtClean="0">
                          <a:effectLst/>
                          <a:latin typeface="+mn-lt"/>
                          <a:ea typeface="Times New Roman" panose="02020603050405020304" pitchFamily="18" charset="0"/>
                          <a:cs typeface="Times New Roman" panose="02020603050405020304" pitchFamily="18" charset="0"/>
                        </a:rPr>
                        <a:t>Иные межбюджетные трансферты</a:t>
                      </a:r>
                    </a:p>
                  </a:txBody>
                  <a:tcPr marL="68580" marR="68580" marT="0" marB="0" anchor="ctr"/>
                </a:tc>
                <a:tc hMerge="1">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endParaRPr lang="ru-RU"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txBody>
                  <a:tcPr/>
                </a:tc>
                <a:tc hMerge="1">
                  <a:txBody>
                    <a:bodyPr/>
                    <a:lstStyle/>
                    <a:p>
                      <a:endParaRPr lang="ru-RU"/>
                    </a:p>
                  </a:txBody>
                  <a:tcPr/>
                </a:tc>
                <a:extLst>
                  <a:ext uri="{0D108BD9-81ED-4DB2-BD59-A6C34878D82A}">
                    <a16:rowId xmlns="" xmlns:a16="http://schemas.microsoft.com/office/drawing/2014/main" val="10004"/>
                  </a:ext>
                </a:extLst>
              </a:tr>
              <a:tr h="1466763">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ctr"/>
                      <a:r>
                        <a:rPr lang="ru-RU" sz="1600" b="0" i="0" u="none" strike="noStrike" dirty="0" smtClean="0">
                          <a:latin typeface="+mn-lt"/>
                        </a:rPr>
                        <a:t>  Межбюджетные трансферты бюджетам сельсоветов района за счет средств дорожного фонда района по переданным полномочиям по осуществлению дорожной деятельности в отношении автомобильных дорог в границах населенных пунктов поселений</a:t>
                      </a:r>
                      <a:endParaRPr lang="ru-RU" sz="1600" b="0" i="0" u="none" strike="noStrike" dirty="0">
                        <a:latin typeface="+mn-lt"/>
                      </a:endParaRPr>
                    </a:p>
                  </a:txBody>
                  <a:tcPr marL="0" marR="0" marT="0" marB="0" anchor="ctr"/>
                </a:tc>
                <a:tc>
                  <a:txBody>
                    <a:bodyPr/>
                    <a:lstStyle/>
                    <a:p>
                      <a:pPr algn="l">
                        <a:lnSpc>
                          <a:spcPct val="115000"/>
                        </a:lnSpc>
                        <a:spcAft>
                          <a:spcPts val="1000"/>
                        </a:spcAft>
                      </a:pPr>
                      <a:r>
                        <a:rPr lang="ru-RU" sz="1600" dirty="0" smtClean="0">
                          <a:effectLst/>
                          <a:latin typeface="+mn-lt"/>
                          <a:ea typeface="Calibri" panose="020F0502020204030204" pitchFamily="34" charset="0"/>
                          <a:cs typeface="Times New Roman" panose="02020603050405020304" pitchFamily="18" charset="0"/>
                        </a:rPr>
                        <a:t>Решение районного Совета народных депутатов </a:t>
                      </a:r>
                      <a:r>
                        <a:rPr lang="ru-RU" sz="1600" dirty="0">
                          <a:effectLst/>
                          <a:latin typeface="+mn-lt"/>
                          <a:ea typeface="Calibri" panose="020F0502020204030204" pitchFamily="34" charset="0"/>
                          <a:cs typeface="Times New Roman" panose="02020603050405020304" pitchFamily="18" charset="0"/>
                        </a:rPr>
                        <a:t>от </a:t>
                      </a:r>
                      <a:r>
                        <a:rPr lang="ru-RU" sz="1600" dirty="0" smtClean="0">
                          <a:effectLst/>
                          <a:latin typeface="+mn-lt"/>
                          <a:ea typeface="Calibri" panose="020F0502020204030204" pitchFamily="34" charset="0"/>
                          <a:cs typeface="Times New Roman" panose="02020603050405020304" pitchFamily="18" charset="0"/>
                        </a:rPr>
                        <a:t>13.12.2011 </a:t>
                      </a:r>
                      <a:r>
                        <a:rPr lang="ru-RU" sz="1600" dirty="0">
                          <a:effectLst/>
                          <a:latin typeface="+mn-lt"/>
                          <a:ea typeface="Calibri" panose="020F0502020204030204" pitchFamily="34" charset="0"/>
                          <a:cs typeface="Times New Roman" panose="02020603050405020304" pitchFamily="18" charset="0"/>
                        </a:rPr>
                        <a:t>№ </a:t>
                      </a:r>
                      <a:r>
                        <a:rPr lang="ru-RU" sz="1600" dirty="0" smtClean="0">
                          <a:effectLst/>
                          <a:latin typeface="+mn-lt"/>
                          <a:ea typeface="Calibri" panose="020F0502020204030204" pitchFamily="34" charset="0"/>
                          <a:cs typeface="Times New Roman" panose="02020603050405020304" pitchFamily="18" charset="0"/>
                        </a:rPr>
                        <a:t> 63</a:t>
                      </a:r>
                      <a:endParaRPr lang="ru-RU" sz="16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5"/>
                  </a:ext>
                </a:extLst>
              </a:tr>
              <a:tr h="652753">
                <a:tc>
                  <a:txBody>
                    <a:bodyPr/>
                    <a:lstStyle/>
                    <a:p>
                      <a:pPr algn="ctr">
                        <a:lnSpc>
                          <a:spcPct val="115000"/>
                        </a:lnSpc>
                        <a:spcAft>
                          <a:spcPts val="1000"/>
                        </a:spcAft>
                      </a:pP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endParaRPr lang="ru-RU"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endParaRPr lang="ru-RU" sz="16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6"/>
                  </a:ext>
                </a:extLst>
              </a:tr>
            </a:tbl>
          </a:graphicData>
        </a:graphic>
      </p:graphicFrame>
      <p:sp>
        <p:nvSpPr>
          <p:cNvPr id="6" name="TextBox 5"/>
          <p:cNvSpPr txBox="1"/>
          <p:nvPr/>
        </p:nvSpPr>
        <p:spPr>
          <a:xfrm>
            <a:off x="10612315" y="90097"/>
            <a:ext cx="264816" cy="307777"/>
          </a:xfrm>
          <a:prstGeom prst="rect">
            <a:avLst/>
          </a:prstGeom>
          <a:noFill/>
        </p:spPr>
        <p:txBody>
          <a:bodyPr wrap="none" rtlCol="0">
            <a:spAutoFit/>
          </a:bodyPr>
          <a:lstStyle/>
          <a:p>
            <a:r>
              <a:rPr lang="ru-RU" sz="1400" b="1" i="1" dirty="0">
                <a:solidFill>
                  <a:schemeClr val="bg1">
                    <a:lumMod val="50000"/>
                  </a:schemeClr>
                </a:solidFill>
              </a:rPr>
              <a:t>  </a:t>
            </a:r>
          </a:p>
        </p:txBody>
      </p:sp>
      <p:cxnSp>
        <p:nvCxnSpPr>
          <p:cNvPr id="5" name="Прямая соединительная линия 4"/>
          <p:cNvCxnSpPr/>
          <p:nvPr/>
        </p:nvCxnSpPr>
        <p:spPr>
          <a:xfrm flipV="1">
            <a:off x="727788" y="948700"/>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24122" y="895739"/>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2206476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5192" y="42943"/>
            <a:ext cx="10898155" cy="1110843"/>
          </a:xfrm>
        </p:spPr>
        <p:txBody>
          <a:bodyPr>
            <a:normAutofit fontScale="90000"/>
          </a:bodyPr>
          <a:lstStyle/>
          <a:p>
            <a:pPr algn="ctr">
              <a:lnSpc>
                <a:spcPct val="100000"/>
              </a:lnSpc>
            </a:pP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межбюджетных трансфертов местным бюджетам </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в 2019-2022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годах</a:t>
            </a:r>
            <a:r>
              <a:rPr lang="ru-RU" sz="26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endParaRPr lang="ru-RU" sz="1800" dirty="0">
              <a:solidFill>
                <a:schemeClr val="accent5">
                  <a:lumMod val="50000"/>
                </a:schemeClr>
              </a:solidFill>
              <a:latin typeface="Palatino Linotype" panose="02040502050505030304" pitchFamily="18" charset="0"/>
            </a:endParaRPr>
          </a:p>
        </p:txBody>
      </p:sp>
      <p:sp>
        <p:nvSpPr>
          <p:cNvPr id="7" name="TextBox 6"/>
          <p:cNvSpPr txBox="1"/>
          <p:nvPr/>
        </p:nvSpPr>
        <p:spPr>
          <a:xfrm>
            <a:off x="9931078" y="1534465"/>
            <a:ext cx="149313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schemeClr val="accent5">
                    <a:lumMod val="50000"/>
                  </a:schemeClr>
                </a:solidFill>
                <a:effectLst/>
                <a:uLnTx/>
                <a:uFillTx/>
                <a:latin typeface="Palatino Linotype"/>
                <a:ea typeface="+mn-ea"/>
                <a:cs typeface="+mn-cs"/>
              </a:rPr>
              <a:t>тыс. рублей</a:t>
            </a:r>
            <a:endParaRPr kumimoji="0" lang="ru-RU" sz="1400" b="1" i="0" u="none" strike="noStrike" kern="1200" cap="none" spc="0" normalizeH="0" baseline="0" noProof="0" dirty="0">
              <a:ln>
                <a:noFill/>
              </a:ln>
              <a:solidFill>
                <a:schemeClr val="accent5">
                  <a:lumMod val="50000"/>
                </a:schemeClr>
              </a:solidFill>
              <a:effectLst/>
              <a:uLnTx/>
              <a:uFillTx/>
              <a:latin typeface="Palatino Linotype"/>
              <a:ea typeface="+mn-ea"/>
              <a:cs typeface="+mn-cs"/>
            </a:endParaRPr>
          </a:p>
        </p:txBody>
      </p:sp>
      <p:cxnSp>
        <p:nvCxnSpPr>
          <p:cNvPr id="8" name="Прямая соединительная линия 7"/>
          <p:cNvCxnSpPr/>
          <p:nvPr/>
        </p:nvCxnSpPr>
        <p:spPr>
          <a:xfrm flipV="1">
            <a:off x="783771" y="1225336"/>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8780105" y="1138334"/>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Объект 5"/>
          <p:cNvGraphicFramePr>
            <a:graphicFrameLocks noGrp="1"/>
          </p:cNvGraphicFramePr>
          <p:nvPr>
            <p:ph idx="1"/>
            <p:extLst>
              <p:ext uri="{D42A27DB-BD31-4B8C-83A1-F6EECF244321}">
                <p14:modId xmlns="" xmlns:p14="http://schemas.microsoft.com/office/powerpoint/2010/main" val="4130028337"/>
              </p:ext>
            </p:extLst>
          </p:nvPr>
        </p:nvGraphicFramePr>
        <p:xfrm>
          <a:off x="578736" y="1937559"/>
          <a:ext cx="10706581" cy="3641437"/>
        </p:xfrm>
        <a:graphic>
          <a:graphicData uri="http://schemas.openxmlformats.org/drawingml/2006/table">
            <a:tbl>
              <a:tblPr firstRow="1" bandRow="1">
                <a:tableStyleId>{5C22544A-7EE6-4342-B048-85BDC9FD1C3A}</a:tableStyleId>
              </a:tblPr>
              <a:tblGrid>
                <a:gridCol w="2529815">
                  <a:extLst>
                    <a:ext uri="{9D8B030D-6E8A-4147-A177-3AD203B41FA5}">
                      <a16:colId xmlns="" xmlns:a16="http://schemas.microsoft.com/office/drawing/2014/main" val="20000"/>
                    </a:ext>
                  </a:extLst>
                </a:gridCol>
                <a:gridCol w="2123632">
                  <a:extLst>
                    <a:ext uri="{9D8B030D-6E8A-4147-A177-3AD203B41FA5}">
                      <a16:colId xmlns="" xmlns:a16="http://schemas.microsoft.com/office/drawing/2014/main" val="20001"/>
                    </a:ext>
                  </a:extLst>
                </a:gridCol>
                <a:gridCol w="1938968">
                  <a:extLst>
                    <a:ext uri="{9D8B030D-6E8A-4147-A177-3AD203B41FA5}">
                      <a16:colId xmlns="" xmlns:a16="http://schemas.microsoft.com/office/drawing/2014/main" val="20002"/>
                    </a:ext>
                  </a:extLst>
                </a:gridCol>
                <a:gridCol w="2057083">
                  <a:extLst>
                    <a:ext uri="{9D8B030D-6E8A-4147-A177-3AD203B41FA5}">
                      <a16:colId xmlns="" xmlns:a16="http://schemas.microsoft.com/office/drawing/2014/main" val="20003"/>
                    </a:ext>
                  </a:extLst>
                </a:gridCol>
                <a:gridCol w="2057083">
                  <a:extLst>
                    <a:ext uri="{9D8B030D-6E8A-4147-A177-3AD203B41FA5}">
                      <a16:colId xmlns="" xmlns:a16="http://schemas.microsoft.com/office/drawing/2014/main" val="20004"/>
                    </a:ext>
                  </a:extLst>
                </a:gridCol>
              </a:tblGrid>
              <a:tr h="822196">
                <a:tc>
                  <a:txBody>
                    <a:bodyPr/>
                    <a:lstStyle/>
                    <a:p>
                      <a:pPr algn="ctr"/>
                      <a:r>
                        <a:rPr lang="ru-RU" dirty="0" smtClean="0"/>
                        <a:t>Наименование</a:t>
                      </a:r>
                      <a:endParaRPr lang="ru-RU" dirty="0"/>
                    </a:p>
                  </a:txBody>
                  <a:tcPr/>
                </a:tc>
                <a:tc>
                  <a:txBody>
                    <a:bodyPr/>
                    <a:lstStyle/>
                    <a:p>
                      <a:pPr algn="ctr"/>
                      <a:r>
                        <a:rPr lang="ru-RU" dirty="0" smtClean="0">
                          <a:solidFill>
                            <a:schemeClr val="bg1"/>
                          </a:solidFill>
                        </a:rPr>
                        <a:t>2019 год</a:t>
                      </a:r>
                      <a:endParaRPr lang="ru-RU" dirty="0">
                        <a:solidFill>
                          <a:schemeClr val="bg1"/>
                        </a:solidFill>
                      </a:endParaRPr>
                    </a:p>
                  </a:txBody>
                  <a:tcPr/>
                </a:tc>
                <a:tc>
                  <a:txBody>
                    <a:bodyPr/>
                    <a:lstStyle/>
                    <a:p>
                      <a:pPr algn="ctr"/>
                      <a:r>
                        <a:rPr lang="ru-RU" dirty="0" smtClean="0"/>
                        <a:t>2020 год</a:t>
                      </a:r>
                      <a:endParaRPr lang="ru-RU" dirty="0"/>
                    </a:p>
                  </a:txBody>
                  <a:tcPr/>
                </a:tc>
                <a:tc>
                  <a:txBody>
                    <a:bodyPr/>
                    <a:lstStyle/>
                    <a:p>
                      <a:pPr algn="ctr"/>
                      <a:r>
                        <a:rPr lang="ru-RU" dirty="0" smtClean="0"/>
                        <a:t>2021 год</a:t>
                      </a:r>
                      <a:endParaRPr lang="ru-RU" dirty="0"/>
                    </a:p>
                  </a:txBody>
                  <a:tcPr/>
                </a:tc>
                <a:tc>
                  <a:txBody>
                    <a:bodyPr/>
                    <a:lstStyle/>
                    <a:p>
                      <a:pPr algn="ctr"/>
                      <a:r>
                        <a:rPr lang="ru-RU" dirty="0" smtClean="0"/>
                        <a:t>2022 год</a:t>
                      </a:r>
                      <a:endParaRPr lang="ru-RU" dirty="0"/>
                    </a:p>
                  </a:txBody>
                  <a:tcPr/>
                </a:tc>
                <a:extLst>
                  <a:ext uri="{0D108BD9-81ED-4DB2-BD59-A6C34878D82A}">
                    <a16:rowId xmlns="" xmlns:a16="http://schemas.microsoft.com/office/drawing/2014/main" val="10000"/>
                  </a:ext>
                </a:extLst>
              </a:tr>
              <a:tr h="937602">
                <a:tc>
                  <a:txBody>
                    <a:bodyPr/>
                    <a:lstStyle/>
                    <a:p>
                      <a:r>
                        <a:rPr lang="ru-RU" dirty="0" smtClean="0"/>
                        <a:t>Дотации</a:t>
                      </a:r>
                      <a:endParaRPr lang="ru-RU" dirty="0"/>
                    </a:p>
                  </a:txBody>
                  <a:tcPr anchor="ctr"/>
                </a:tc>
                <a:tc>
                  <a:txBody>
                    <a:bodyPr/>
                    <a:lstStyle/>
                    <a:p>
                      <a:pPr algn="ctr"/>
                      <a:r>
                        <a:rPr lang="ru-RU" dirty="0" smtClean="0">
                          <a:solidFill>
                            <a:schemeClr val="tx1"/>
                          </a:solidFill>
                        </a:rPr>
                        <a:t>14 117</a:t>
                      </a:r>
                      <a:endParaRPr lang="ru-RU" dirty="0">
                        <a:solidFill>
                          <a:schemeClr val="tx1"/>
                        </a:solidFill>
                      </a:endParaRPr>
                    </a:p>
                  </a:txBody>
                  <a:tcPr anchor="ctr"/>
                </a:tc>
                <a:tc>
                  <a:txBody>
                    <a:bodyPr/>
                    <a:lstStyle/>
                    <a:p>
                      <a:pPr algn="ctr"/>
                      <a:r>
                        <a:rPr lang="ru-RU" dirty="0" smtClean="0">
                          <a:solidFill>
                            <a:schemeClr val="tx1"/>
                          </a:solidFill>
                        </a:rPr>
                        <a:t>19 211</a:t>
                      </a:r>
                      <a:endParaRPr lang="ru-RU" dirty="0">
                        <a:solidFill>
                          <a:schemeClr val="tx1"/>
                        </a:solidFill>
                      </a:endParaRPr>
                    </a:p>
                  </a:txBody>
                  <a:tcPr anchor="ctr"/>
                </a:tc>
                <a:tc>
                  <a:txBody>
                    <a:bodyPr/>
                    <a:lstStyle/>
                    <a:p>
                      <a:pPr algn="ctr"/>
                      <a:r>
                        <a:rPr lang="ru-RU" dirty="0" smtClean="0">
                          <a:solidFill>
                            <a:schemeClr val="tx1"/>
                          </a:solidFill>
                        </a:rPr>
                        <a:t>19 457</a:t>
                      </a:r>
                      <a:endParaRPr lang="ru-RU" dirty="0">
                        <a:solidFill>
                          <a:schemeClr val="tx1"/>
                        </a:solidFill>
                      </a:endParaRPr>
                    </a:p>
                  </a:txBody>
                  <a:tcPr anchor="ctr"/>
                </a:tc>
                <a:tc>
                  <a:txBody>
                    <a:bodyPr/>
                    <a:lstStyle/>
                    <a:p>
                      <a:pPr algn="ctr"/>
                      <a:r>
                        <a:rPr lang="ru-RU" dirty="0" smtClean="0">
                          <a:solidFill>
                            <a:schemeClr val="tx1"/>
                          </a:solidFill>
                        </a:rPr>
                        <a:t>19 714</a:t>
                      </a:r>
                      <a:endParaRPr lang="ru-RU" dirty="0">
                        <a:solidFill>
                          <a:schemeClr val="tx1"/>
                        </a:solidFill>
                      </a:endParaRPr>
                    </a:p>
                  </a:txBody>
                  <a:tcPr anchor="ctr"/>
                </a:tc>
                <a:extLst>
                  <a:ext uri="{0D108BD9-81ED-4DB2-BD59-A6C34878D82A}">
                    <a16:rowId xmlns="" xmlns:a16="http://schemas.microsoft.com/office/drawing/2014/main" val="10001"/>
                  </a:ext>
                </a:extLst>
              </a:tr>
              <a:tr h="868660">
                <a:tc>
                  <a:txBody>
                    <a:bodyPr/>
                    <a:lstStyle/>
                    <a:p>
                      <a:r>
                        <a:rPr lang="ru-RU" dirty="0" smtClean="0"/>
                        <a:t>Иные МБТ</a:t>
                      </a:r>
                      <a:endParaRPr lang="ru-RU" dirty="0"/>
                    </a:p>
                  </a:txBody>
                  <a:tcPr anchor="ctr"/>
                </a:tc>
                <a:tc>
                  <a:txBody>
                    <a:bodyPr/>
                    <a:lstStyle/>
                    <a:p>
                      <a:pPr algn="ctr"/>
                      <a:r>
                        <a:rPr lang="ru-RU" dirty="0" smtClean="0">
                          <a:solidFill>
                            <a:schemeClr val="tx1"/>
                          </a:solidFill>
                        </a:rPr>
                        <a:t>8</a:t>
                      </a:r>
                      <a:r>
                        <a:rPr lang="ru-RU" baseline="0" dirty="0" smtClean="0">
                          <a:solidFill>
                            <a:schemeClr val="tx1"/>
                          </a:solidFill>
                        </a:rPr>
                        <a:t> 496</a:t>
                      </a:r>
                      <a:endParaRPr lang="ru-RU" dirty="0">
                        <a:solidFill>
                          <a:schemeClr val="tx1"/>
                        </a:solidFill>
                      </a:endParaRPr>
                    </a:p>
                  </a:txBody>
                  <a:tcPr anchor="ctr"/>
                </a:tc>
                <a:tc>
                  <a:txBody>
                    <a:bodyPr/>
                    <a:lstStyle/>
                    <a:p>
                      <a:pPr algn="ctr"/>
                      <a:r>
                        <a:rPr lang="ru-RU" dirty="0" smtClean="0">
                          <a:solidFill>
                            <a:schemeClr val="tx1"/>
                          </a:solidFill>
                        </a:rPr>
                        <a:t>7 296</a:t>
                      </a:r>
                      <a:endParaRPr lang="ru-RU" dirty="0">
                        <a:solidFill>
                          <a:schemeClr val="tx1"/>
                        </a:solidFill>
                      </a:endParaRPr>
                    </a:p>
                  </a:txBody>
                  <a:tcPr anchor="ctr"/>
                </a:tc>
                <a:tc>
                  <a:txBody>
                    <a:bodyPr/>
                    <a:lstStyle/>
                    <a:p>
                      <a:pPr algn="ctr"/>
                      <a:r>
                        <a:rPr lang="ru-RU" dirty="0" smtClean="0">
                          <a:solidFill>
                            <a:schemeClr val="tx1"/>
                          </a:solidFill>
                        </a:rPr>
                        <a:t>7 296</a:t>
                      </a:r>
                      <a:endParaRPr lang="ru-RU" dirty="0">
                        <a:solidFill>
                          <a:schemeClr val="tx1"/>
                        </a:solidFill>
                      </a:endParaRPr>
                    </a:p>
                  </a:txBody>
                  <a:tcPr anchor="ctr"/>
                </a:tc>
                <a:tc>
                  <a:txBody>
                    <a:bodyPr/>
                    <a:lstStyle/>
                    <a:p>
                      <a:pPr algn="ctr"/>
                      <a:r>
                        <a:rPr lang="ru-RU" dirty="0" smtClean="0">
                          <a:solidFill>
                            <a:schemeClr val="tx1"/>
                          </a:solidFill>
                        </a:rPr>
                        <a:t>7 296</a:t>
                      </a:r>
                      <a:endParaRPr lang="ru-RU" dirty="0">
                        <a:solidFill>
                          <a:schemeClr val="tx1"/>
                        </a:solidFill>
                      </a:endParaRPr>
                    </a:p>
                  </a:txBody>
                  <a:tcPr anchor="ctr"/>
                </a:tc>
                <a:extLst>
                  <a:ext uri="{0D108BD9-81ED-4DB2-BD59-A6C34878D82A}">
                    <a16:rowId xmlns="" xmlns:a16="http://schemas.microsoft.com/office/drawing/2014/main" val="10004"/>
                  </a:ext>
                </a:extLst>
              </a:tr>
              <a:tr h="1012979">
                <a:tc>
                  <a:txBody>
                    <a:bodyPr/>
                    <a:lstStyle/>
                    <a:p>
                      <a:r>
                        <a:rPr lang="ru-RU" b="1" dirty="0" smtClean="0"/>
                        <a:t>ИТОГО</a:t>
                      </a:r>
                      <a:endParaRPr lang="ru-RU" b="1" dirty="0"/>
                    </a:p>
                  </a:txBody>
                  <a:tcPr anchor="ctr"/>
                </a:tc>
                <a:tc>
                  <a:txBody>
                    <a:bodyPr/>
                    <a:lstStyle/>
                    <a:p>
                      <a:pPr algn="ctr"/>
                      <a:r>
                        <a:rPr lang="ru-RU" b="1" dirty="0" smtClean="0">
                          <a:solidFill>
                            <a:schemeClr val="tx1"/>
                          </a:solidFill>
                        </a:rPr>
                        <a:t>22 613</a:t>
                      </a:r>
                      <a:endParaRPr lang="ru-RU" b="1" dirty="0">
                        <a:solidFill>
                          <a:schemeClr val="tx1"/>
                        </a:solidFill>
                      </a:endParaRPr>
                    </a:p>
                  </a:txBody>
                  <a:tcPr anchor="ctr"/>
                </a:tc>
                <a:tc>
                  <a:txBody>
                    <a:bodyPr/>
                    <a:lstStyle/>
                    <a:p>
                      <a:pPr algn="ctr"/>
                      <a:r>
                        <a:rPr lang="ru-RU" b="1" dirty="0" smtClean="0">
                          <a:solidFill>
                            <a:schemeClr val="tx1"/>
                          </a:solidFill>
                        </a:rPr>
                        <a:t>26 507</a:t>
                      </a:r>
                      <a:endParaRPr lang="ru-RU" b="1" dirty="0">
                        <a:solidFill>
                          <a:schemeClr val="tx1"/>
                        </a:solidFill>
                      </a:endParaRPr>
                    </a:p>
                  </a:txBody>
                  <a:tcPr anchor="ctr"/>
                </a:tc>
                <a:tc>
                  <a:txBody>
                    <a:bodyPr/>
                    <a:lstStyle/>
                    <a:p>
                      <a:pPr algn="ctr"/>
                      <a:r>
                        <a:rPr lang="ru-RU" b="1" dirty="0" smtClean="0">
                          <a:solidFill>
                            <a:schemeClr val="tx1"/>
                          </a:solidFill>
                        </a:rPr>
                        <a:t>26 753</a:t>
                      </a:r>
                      <a:endParaRPr lang="ru-RU" b="1" dirty="0">
                        <a:solidFill>
                          <a:schemeClr val="tx1"/>
                        </a:solidFill>
                      </a:endParaRPr>
                    </a:p>
                  </a:txBody>
                  <a:tcPr anchor="ctr"/>
                </a:tc>
                <a:tc>
                  <a:txBody>
                    <a:bodyPr/>
                    <a:lstStyle/>
                    <a:p>
                      <a:pPr algn="ctr"/>
                      <a:r>
                        <a:rPr lang="ru-RU" b="1" dirty="0" smtClean="0">
                          <a:solidFill>
                            <a:schemeClr val="tx1"/>
                          </a:solidFill>
                        </a:rPr>
                        <a:t>27 010</a:t>
                      </a:r>
                      <a:endParaRPr lang="ru-RU" b="1" dirty="0">
                        <a:solidFill>
                          <a:schemeClr val="tx1"/>
                        </a:solidFill>
                      </a:endParaRPr>
                    </a:p>
                  </a:txBody>
                  <a:tcPr anchor="ctr"/>
                </a:tc>
                <a:extLst>
                  <a:ext uri="{0D108BD9-81ED-4DB2-BD59-A6C34878D82A}">
                    <a16:rowId xmlns="" xmlns:a16="http://schemas.microsoft.com/office/drawing/2014/main" val="10005"/>
                  </a:ext>
                </a:extLst>
              </a:tr>
            </a:tbl>
          </a:graphicData>
        </a:graphic>
      </p:graphicFrame>
    </p:spTree>
    <p:extLst>
      <p:ext uri="{BB962C8B-B14F-4D97-AF65-F5344CB8AC3E}">
        <p14:creationId xmlns="" xmlns:p14="http://schemas.microsoft.com/office/powerpoint/2010/main" val="2381820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7100" y="62105"/>
            <a:ext cx="10972800" cy="805116"/>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algn="ct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Зачем формировать и исполнять бюджет по программам?</a:t>
            </a:r>
            <a:endPar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3" name="Объект 2"/>
          <p:cNvSpPr>
            <a:spLocks noGrp="1"/>
          </p:cNvSpPr>
          <p:nvPr>
            <p:ph idx="1"/>
          </p:nvPr>
        </p:nvSpPr>
        <p:spPr>
          <a:xfrm>
            <a:off x="507100" y="1663925"/>
            <a:ext cx="11024050" cy="3876085"/>
          </a:xfrm>
        </p:spPr>
        <p:txBody>
          <a:bodyPr>
            <a:normAutofit/>
          </a:bodyPr>
          <a:lstStyle/>
          <a:p>
            <a:pPr marL="0" indent="0" algn="just">
              <a:buNone/>
            </a:pPr>
            <a:r>
              <a:rPr lang="ru-RU" dirty="0" smtClean="0">
                <a:latin typeface="Times New Roman"/>
              </a:rPr>
              <a:t>	</a:t>
            </a:r>
            <a:r>
              <a:rPr lang="ru-RU" sz="2400" dirty="0" smtClean="0">
                <a:solidFill>
                  <a:schemeClr val="tx1"/>
                </a:solidFill>
                <a:latin typeface="Palatino Linotype" panose="02040502050505030304" pitchFamily="18" charset="0"/>
              </a:rPr>
              <a:t>Преимуществом </a:t>
            </a:r>
            <a:r>
              <a:rPr lang="ru-RU" sz="2400" dirty="0">
                <a:solidFill>
                  <a:schemeClr val="tx1"/>
                </a:solidFill>
                <a:latin typeface="Palatino Linotype" panose="02040502050505030304" pitchFamily="18" charset="0"/>
              </a:rPr>
              <a:t>программного бюджета является распределение расходов не </a:t>
            </a:r>
            <a:r>
              <a:rPr lang="ru-RU" sz="2400" dirty="0" smtClean="0">
                <a:solidFill>
                  <a:schemeClr val="tx1"/>
                </a:solidFill>
                <a:latin typeface="Palatino Linotype" panose="02040502050505030304" pitchFamily="18" charset="0"/>
              </a:rPr>
              <a:t>по ведомственному </a:t>
            </a:r>
            <a:r>
              <a:rPr lang="ru-RU" sz="2400" dirty="0">
                <a:solidFill>
                  <a:schemeClr val="tx1"/>
                </a:solidFill>
                <a:latin typeface="Palatino Linotype" panose="02040502050505030304" pitchFamily="18" charset="0"/>
              </a:rPr>
              <a:t>принципу, а по </a:t>
            </a:r>
            <a:r>
              <a:rPr lang="ru-RU" sz="2400" dirty="0" smtClean="0">
                <a:solidFill>
                  <a:schemeClr val="tx1"/>
                </a:solidFill>
                <a:latin typeface="Palatino Linotype" panose="02040502050505030304" pitchFamily="18" charset="0"/>
              </a:rPr>
              <a:t>программам. Муниципальная </a:t>
            </a:r>
            <a:r>
              <a:rPr lang="ru-RU" sz="2400" dirty="0">
                <a:solidFill>
                  <a:schemeClr val="tx1"/>
                </a:solidFill>
                <a:latin typeface="Palatino Linotype" panose="02040502050505030304" pitchFamily="18" charset="0"/>
              </a:rPr>
              <a:t>программа имеет цель, задачи </a:t>
            </a:r>
            <a:r>
              <a:rPr lang="ru-RU" sz="2400" dirty="0" smtClean="0">
                <a:solidFill>
                  <a:schemeClr val="tx1"/>
                </a:solidFill>
                <a:latin typeface="Palatino Linotype" panose="02040502050505030304" pitchFamily="18" charset="0"/>
              </a:rPr>
              <a:t>и показатели </a:t>
            </a:r>
            <a:r>
              <a:rPr lang="ru-RU" sz="2400" dirty="0">
                <a:solidFill>
                  <a:schemeClr val="tx1"/>
                </a:solidFill>
                <a:latin typeface="Palatino Linotype" panose="02040502050505030304" pitchFamily="18" charset="0"/>
              </a:rPr>
              <a:t>эффективности, которые отражают степень их достижения (решения), то </a:t>
            </a:r>
            <a:r>
              <a:rPr lang="ru-RU" sz="2400" dirty="0" smtClean="0">
                <a:solidFill>
                  <a:schemeClr val="tx1"/>
                </a:solidFill>
                <a:latin typeface="Palatino Linotype" panose="02040502050505030304" pitchFamily="18" charset="0"/>
              </a:rPr>
              <a:t>есть действия </a:t>
            </a:r>
            <a:r>
              <a:rPr lang="ru-RU" sz="2400" dirty="0">
                <a:solidFill>
                  <a:schemeClr val="tx1"/>
                </a:solidFill>
                <a:latin typeface="Palatino Linotype" panose="02040502050505030304" pitchFamily="18" charset="0"/>
              </a:rPr>
              <a:t>и бюджетные средства направлены на достижение заданного результата</a:t>
            </a:r>
            <a:r>
              <a:rPr lang="ru-RU" sz="2400" dirty="0" smtClean="0">
                <a:solidFill>
                  <a:schemeClr val="tx1"/>
                </a:solidFill>
                <a:latin typeface="Palatino Linotype" panose="02040502050505030304" pitchFamily="18" charset="0"/>
              </a:rPr>
              <a:t>.</a:t>
            </a:r>
          </a:p>
          <a:p>
            <a:pPr marL="0" indent="0" algn="just">
              <a:buNone/>
            </a:pPr>
            <a:endParaRPr lang="ru-RU" sz="2400" dirty="0">
              <a:solidFill>
                <a:schemeClr val="tx1"/>
              </a:solidFill>
              <a:latin typeface="Palatino Linotype" panose="02040502050505030304" pitchFamily="18" charset="0"/>
            </a:endParaRPr>
          </a:p>
          <a:p>
            <a:pPr marL="0" indent="0" algn="just">
              <a:buNone/>
            </a:pPr>
            <a:r>
              <a:rPr lang="ru-RU" sz="2400" dirty="0" smtClean="0">
                <a:solidFill>
                  <a:schemeClr val="tx1"/>
                </a:solidFill>
                <a:latin typeface="Palatino Linotype" panose="02040502050505030304" pitchFamily="18" charset="0"/>
              </a:rPr>
              <a:t>	При </a:t>
            </a:r>
            <a:r>
              <a:rPr lang="ru-RU" sz="2400" dirty="0">
                <a:solidFill>
                  <a:schemeClr val="tx1"/>
                </a:solidFill>
                <a:latin typeface="Palatino Linotype" panose="02040502050505030304" pitchFamily="18" charset="0"/>
              </a:rPr>
              <a:t>этом значение показателей является индикатором по данному </a:t>
            </a:r>
            <a:r>
              <a:rPr lang="ru-RU" sz="2400" dirty="0" smtClean="0">
                <a:solidFill>
                  <a:schemeClr val="tx1"/>
                </a:solidFill>
                <a:latin typeface="Palatino Linotype" panose="02040502050505030304" pitchFamily="18" charset="0"/>
              </a:rPr>
              <a:t>направлению деятельности </a:t>
            </a:r>
            <a:r>
              <a:rPr lang="ru-RU" sz="2400" dirty="0">
                <a:solidFill>
                  <a:schemeClr val="tx1"/>
                </a:solidFill>
                <a:latin typeface="Palatino Linotype" panose="02040502050505030304" pitchFamily="18" charset="0"/>
              </a:rPr>
              <a:t>и сигнализирует о плохом или хорошем результате, необходимости </a:t>
            </a:r>
            <a:r>
              <a:rPr lang="ru-RU" sz="2400" dirty="0" smtClean="0">
                <a:solidFill>
                  <a:schemeClr val="tx1"/>
                </a:solidFill>
                <a:latin typeface="Palatino Linotype" panose="02040502050505030304" pitchFamily="18" charset="0"/>
              </a:rPr>
              <a:t>принятия новых </a:t>
            </a:r>
            <a:r>
              <a:rPr lang="ru-RU" sz="2400" dirty="0">
                <a:solidFill>
                  <a:schemeClr val="tx1"/>
                </a:solidFill>
                <a:latin typeface="Palatino Linotype" panose="02040502050505030304" pitchFamily="18" charset="0"/>
              </a:rPr>
              <a:t>решений.</a:t>
            </a:r>
          </a:p>
        </p:txBody>
      </p:sp>
      <p:cxnSp>
        <p:nvCxnSpPr>
          <p:cNvPr id="6" name="Прямая соединительная линия 5"/>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5502911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9149" y="29131"/>
            <a:ext cx="10972800" cy="805116"/>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algn="ct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Динамика программных расходов районного бюджета </a:t>
            </a:r>
            <a:endPar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6" name="Прямая соединительная линия 5"/>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612315" y="1096531"/>
            <a:ext cx="1252266" cy="307777"/>
          </a:xfrm>
          <a:prstGeom prst="rect">
            <a:avLst/>
          </a:prstGeom>
          <a:noFill/>
        </p:spPr>
        <p:txBody>
          <a:bodyPr wrap="none" rtlCol="0">
            <a:spAutoFit/>
          </a:bodyPr>
          <a:lstStyle/>
          <a:p>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graphicFrame>
        <p:nvGraphicFramePr>
          <p:cNvPr id="9" name="Диаграмма 8"/>
          <p:cNvGraphicFramePr/>
          <p:nvPr/>
        </p:nvGraphicFramePr>
        <p:xfrm>
          <a:off x="555585" y="1331089"/>
          <a:ext cx="11435787" cy="51623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5790549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7904" y="191917"/>
            <a:ext cx="11868966" cy="719015"/>
          </a:xfrm>
          <a:noFill/>
          <a:ln>
            <a:noFill/>
          </a:ln>
        </p:spPr>
        <p:style>
          <a:lnRef idx="2">
            <a:schemeClr val="accent5"/>
          </a:lnRef>
          <a:fillRef idx="1">
            <a:schemeClr val="lt1"/>
          </a:fillRef>
          <a:effectRef idx="0">
            <a:schemeClr val="accent5"/>
          </a:effectRef>
          <a:fontRef idx="minor">
            <a:schemeClr val="dk1"/>
          </a:fontRef>
        </p:style>
        <p:txBody>
          <a:bodyPr>
            <a:noAutofit/>
          </a:bodyPr>
          <a:lstStyle/>
          <a:p>
            <a:pPr algn="ctr">
              <a:lnSpc>
                <a:spcPct val="100000"/>
              </a:lnSpc>
            </a:pPr>
            <a:r>
              <a:rPr lang="ru-RU" sz="22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Распределение бюджетных ассигнований на реализацию муниципальных программ на 2020 год</a:t>
            </a:r>
            <a:endParaRPr lang="ru-RU" sz="22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8" name="Объект 6"/>
          <p:cNvGraphicFramePr>
            <a:graphicFrameLocks noGrp="1"/>
          </p:cNvGraphicFramePr>
          <p:nvPr>
            <p:ph sz="quarter" idx="4"/>
            <p:extLst>
              <p:ext uri="{D42A27DB-BD31-4B8C-83A1-F6EECF244321}">
                <p14:modId xmlns="" xmlns:p14="http://schemas.microsoft.com/office/powerpoint/2010/main" val="4047163149"/>
              </p:ext>
            </p:extLst>
          </p:nvPr>
        </p:nvGraphicFramePr>
        <p:xfrm>
          <a:off x="5602147" y="928888"/>
          <a:ext cx="7011471" cy="5495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TextBox 28"/>
          <p:cNvSpPr txBox="1"/>
          <p:nvPr/>
        </p:nvSpPr>
        <p:spPr>
          <a:xfrm>
            <a:off x="11269152" y="865191"/>
            <a:ext cx="1237497" cy="276999"/>
          </a:xfrm>
          <a:prstGeom prst="rect">
            <a:avLst/>
          </a:prstGeom>
          <a:noFill/>
        </p:spPr>
        <p:txBody>
          <a:bodyPr wrap="square" rtlCol="0">
            <a:spAutoFit/>
          </a:bodyPr>
          <a:lstStyle/>
          <a:p>
            <a:r>
              <a:rPr lang="ru-RU" sz="1200" dirty="0" smtClean="0">
                <a:solidFill>
                  <a:prstClr val="black"/>
                </a:solidFill>
              </a:rPr>
              <a:t>тыс. рублей</a:t>
            </a:r>
            <a:endParaRPr lang="ru-RU" sz="1200" dirty="0">
              <a:solidFill>
                <a:prstClr val="black"/>
              </a:solidFill>
            </a:endParaRPr>
          </a:p>
        </p:txBody>
      </p:sp>
      <p:cxnSp>
        <p:nvCxnSpPr>
          <p:cNvPr id="31" name="Прямая соединительная линия 30"/>
          <p:cNvCxnSpPr/>
          <p:nvPr/>
        </p:nvCxnSpPr>
        <p:spPr>
          <a:xfrm flipV="1">
            <a:off x="785781" y="892881"/>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8782115" y="803665"/>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9" name="Объект 6"/>
          <p:cNvGraphicFramePr>
            <a:graphicFrameLocks/>
          </p:cNvGraphicFramePr>
          <p:nvPr>
            <p:extLst>
              <p:ext uri="{D42A27DB-BD31-4B8C-83A1-F6EECF244321}">
                <p14:modId xmlns="" xmlns:p14="http://schemas.microsoft.com/office/powerpoint/2010/main" val="1093132441"/>
              </p:ext>
            </p:extLst>
          </p:nvPr>
        </p:nvGraphicFramePr>
        <p:xfrm>
          <a:off x="-422030" y="952285"/>
          <a:ext cx="7112197" cy="55989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 xmlns:p14="http://schemas.microsoft.com/office/powerpoint/2010/main" val="37089496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450" y="162047"/>
            <a:ext cx="11011163" cy="613458"/>
          </a:xfrm>
        </p:spPr>
        <p:txBody>
          <a:bodyPr>
            <a:normAutofit fontScale="90000"/>
          </a:bodyPr>
          <a:lstStyle/>
          <a:p>
            <a:pPr algn="ctr">
              <a:lnSpc>
                <a:spcPct val="100000"/>
              </a:lnSpc>
            </a:pPr>
            <a:r>
              <a:rPr lang="ru-RU" sz="27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Распределение ассигнований </a:t>
            </a:r>
            <a:r>
              <a:rPr lang="ru-RU" sz="27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районного </a:t>
            </a:r>
            <a:r>
              <a:rPr lang="ru-RU" sz="27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бюджета на </a:t>
            </a:r>
            <a:r>
              <a:rPr lang="ru-RU" sz="27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2020-2022 </a:t>
            </a:r>
            <a:r>
              <a:rPr lang="ru-RU" sz="27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годы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18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в </a:t>
            </a:r>
            <a:r>
              <a:rPr lang="ru-RU" sz="18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разрезе </a:t>
            </a:r>
            <a:r>
              <a:rPr lang="ru-RU" sz="18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муниципальных программ</a:t>
            </a:r>
            <a:r>
              <a:rPr lang="ru-RU" sz="18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t>
            </a:r>
            <a:r>
              <a:rPr lang="ru-RU" sz="18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и подпрограмм</a:t>
            </a:r>
            <a:endParaRPr lang="ru-RU" sz="18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5" name="Объект 4"/>
          <p:cNvGraphicFramePr>
            <a:graphicFrameLocks noGrp="1"/>
          </p:cNvGraphicFramePr>
          <p:nvPr>
            <p:ph idx="1"/>
            <p:extLst>
              <p:ext uri="{D42A27DB-BD31-4B8C-83A1-F6EECF244321}">
                <p14:modId xmlns="" xmlns:p14="http://schemas.microsoft.com/office/powerpoint/2010/main" val="2749591550"/>
              </p:ext>
            </p:extLst>
          </p:nvPr>
        </p:nvGraphicFramePr>
        <p:xfrm>
          <a:off x="556846" y="775507"/>
          <a:ext cx="10972800" cy="5937810"/>
        </p:xfrm>
        <a:graphic>
          <a:graphicData uri="http://schemas.openxmlformats.org/drawingml/2006/table">
            <a:tbl>
              <a:tblPr firstRow="1" bandRow="1">
                <a:tableStyleId>{5C22544A-7EE6-4342-B048-85BDC9FD1C3A}</a:tableStyleId>
              </a:tblPr>
              <a:tblGrid>
                <a:gridCol w="383931">
                  <a:extLst>
                    <a:ext uri="{9D8B030D-6E8A-4147-A177-3AD203B41FA5}">
                      <a16:colId xmlns="" xmlns:a16="http://schemas.microsoft.com/office/drawing/2014/main" val="362266838"/>
                    </a:ext>
                  </a:extLst>
                </a:gridCol>
                <a:gridCol w="7675685">
                  <a:extLst>
                    <a:ext uri="{9D8B030D-6E8A-4147-A177-3AD203B41FA5}">
                      <a16:colId xmlns="" xmlns:a16="http://schemas.microsoft.com/office/drawing/2014/main" val="2997573379"/>
                    </a:ext>
                  </a:extLst>
                </a:gridCol>
                <a:gridCol w="975946">
                  <a:extLst>
                    <a:ext uri="{9D8B030D-6E8A-4147-A177-3AD203B41FA5}">
                      <a16:colId xmlns="" xmlns:a16="http://schemas.microsoft.com/office/drawing/2014/main" val="1668693803"/>
                    </a:ext>
                  </a:extLst>
                </a:gridCol>
                <a:gridCol w="975946">
                  <a:extLst>
                    <a:ext uri="{9D8B030D-6E8A-4147-A177-3AD203B41FA5}">
                      <a16:colId xmlns="" xmlns:a16="http://schemas.microsoft.com/office/drawing/2014/main" val="1110253511"/>
                    </a:ext>
                  </a:extLst>
                </a:gridCol>
                <a:gridCol w="961292">
                  <a:extLst>
                    <a:ext uri="{9D8B030D-6E8A-4147-A177-3AD203B41FA5}">
                      <a16:colId xmlns="" xmlns:a16="http://schemas.microsoft.com/office/drawing/2014/main" val="3602214359"/>
                    </a:ext>
                  </a:extLst>
                </a:gridCol>
              </a:tblGrid>
              <a:tr h="264469">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2020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2021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2022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 xmlns:a16="http://schemas.microsoft.com/office/drawing/2014/main" val="4173102718"/>
                  </a:ext>
                </a:extLst>
              </a:tr>
              <a:tr h="25714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1" i="0" u="none" strike="noStrike" dirty="0" smtClean="0">
                          <a:solidFill>
                            <a:srgbClr val="000000"/>
                          </a:solidFill>
                          <a:effectLst/>
                          <a:latin typeface="Times New Roman" panose="02020603050405020304" pitchFamily="18" charset="0"/>
                        </a:rPr>
                        <a:t>1.</a:t>
                      </a:r>
                    </a:p>
                  </a:txBody>
                  <a:tcPr marL="9525" marR="9525" marT="9525" marB="0" anchor="ctr"/>
                </a:tc>
                <a:tc>
                  <a:txBody>
                    <a:bodyPr/>
                    <a:lstStyle/>
                    <a:p>
                      <a:pPr algn="l" fontAlgn="t"/>
                      <a:r>
                        <a:rPr lang="ru-RU" sz="1050" b="1" i="0" u="none" strike="noStrike" dirty="0">
                          <a:latin typeface="Times New Roman"/>
                        </a:rPr>
                        <a:t>Муниципальная программа "Развитие и сохранение культуры и искусства в Тамбовском </a:t>
                      </a:r>
                      <a:r>
                        <a:rPr lang="ru-RU" sz="1050" b="1" i="0" u="none" strike="noStrike" dirty="0" smtClean="0">
                          <a:latin typeface="Times New Roman"/>
                        </a:rPr>
                        <a:t>районе"</a:t>
                      </a:r>
                      <a:endParaRPr lang="ru-RU" sz="1050" b="1" i="0" u="none" strike="noStrike" dirty="0">
                        <a:latin typeface="Times New Roman"/>
                      </a:endParaRPr>
                    </a:p>
                  </a:txBody>
                  <a:tcPr marL="9525" marR="9525" marT="9525" marB="0"/>
                </a:tc>
                <a:tc>
                  <a:txBody>
                    <a:bodyPr/>
                    <a:lstStyle/>
                    <a:p>
                      <a:pPr algn="ctr" fontAlgn="ctr"/>
                      <a:r>
                        <a:rPr lang="ru-RU" sz="1050" b="1" i="0" u="none" strike="noStrike" dirty="0" smtClean="0">
                          <a:solidFill>
                            <a:srgbClr val="000000"/>
                          </a:solidFill>
                          <a:effectLst/>
                          <a:latin typeface="Times New Roman" panose="02020603050405020304" pitchFamily="18" charset="0"/>
                        </a:rPr>
                        <a:t>112 248,3</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111 871,8</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111 871,8</a:t>
                      </a:r>
                      <a:endParaRPr lang="ru-RU" sz="105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226554891"/>
                  </a:ext>
                </a:extLst>
              </a:tr>
              <a:tr h="20368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smtClean="0">
                          <a:solidFill>
                            <a:srgbClr val="000000"/>
                          </a:solidFill>
                          <a:effectLst/>
                          <a:latin typeface="Times New Roman" panose="02020603050405020304" pitchFamily="18" charset="0"/>
                        </a:rPr>
                        <a:t>1.1.</a:t>
                      </a:r>
                    </a:p>
                  </a:txBody>
                  <a:tcPr marL="9525" marR="9525" marT="9525" marB="0" anchor="ctr"/>
                </a:tc>
                <a:tc>
                  <a:txBody>
                    <a:bodyPr/>
                    <a:lstStyle/>
                    <a:p>
                      <a:pPr algn="l" fontAlgn="t"/>
                      <a:r>
                        <a:rPr lang="ru-RU" sz="1050" b="0" i="1" u="none" strike="noStrike" dirty="0">
                          <a:latin typeface="Times New Roman"/>
                        </a:rPr>
                        <a:t>Подпрограмма "</a:t>
                      </a:r>
                      <a:r>
                        <a:rPr lang="ru-RU" sz="1050" b="0" i="1" u="none" strike="noStrike" dirty="0" err="1">
                          <a:latin typeface="Times New Roman"/>
                        </a:rPr>
                        <a:t>Предпрофессиональное</a:t>
                      </a:r>
                      <a:r>
                        <a:rPr lang="ru-RU" sz="1050" b="0" i="1" u="none" strike="noStrike" dirty="0">
                          <a:latin typeface="Times New Roman"/>
                        </a:rPr>
                        <a:t> искусство"</a:t>
                      </a:r>
                    </a:p>
                  </a:txBody>
                  <a:tcPr marL="9525" marR="9525" marT="9525" marB="0"/>
                </a:tc>
                <a:tc>
                  <a:txBody>
                    <a:bodyPr/>
                    <a:lstStyle/>
                    <a:p>
                      <a:pPr algn="ctr" fontAlgn="ctr"/>
                      <a:r>
                        <a:rPr lang="ru-RU" sz="1050" b="0" i="1" u="none" strike="noStrike" dirty="0" smtClean="0">
                          <a:solidFill>
                            <a:srgbClr val="000000"/>
                          </a:solidFill>
                          <a:effectLst/>
                          <a:latin typeface="Times New Roman" panose="02020603050405020304" pitchFamily="18" charset="0"/>
                        </a:rPr>
                        <a:t>7 099,9</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7 099,9</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7</a:t>
                      </a:r>
                      <a:r>
                        <a:rPr lang="ru-RU" sz="1050" b="0" i="1" u="none" strike="noStrike" baseline="0" dirty="0" smtClean="0">
                          <a:solidFill>
                            <a:srgbClr val="000000"/>
                          </a:solidFill>
                          <a:effectLst/>
                          <a:latin typeface="Times New Roman" panose="02020603050405020304" pitchFamily="18" charset="0"/>
                        </a:rPr>
                        <a:t> 099,9</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403244114"/>
                  </a:ext>
                </a:extLst>
              </a:tr>
              <a:tr h="413289">
                <a:tc>
                  <a:txBody>
                    <a:bodyPr/>
                    <a:lstStyle/>
                    <a:p>
                      <a:pPr algn="ctr"/>
                      <a:r>
                        <a:rPr lang="ru-RU" sz="1050" i="0" dirty="0" smtClean="0"/>
                        <a:t>1.2.</a:t>
                      </a:r>
                      <a:endParaRPr lang="ru-RU" sz="1050" i="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"Народное творчество и </a:t>
                      </a:r>
                      <a:r>
                        <a:rPr lang="ru-RU" sz="1050" b="0" i="1" u="none" strike="noStrike" dirty="0" err="1" smtClean="0">
                          <a:solidFill>
                            <a:srgbClr val="000000"/>
                          </a:solidFill>
                          <a:effectLst/>
                          <a:latin typeface="Times New Roman" panose="02020603050405020304" pitchFamily="18" charset="0"/>
                        </a:rPr>
                        <a:t>досуговая</a:t>
                      </a:r>
                      <a:r>
                        <a:rPr lang="ru-RU" sz="1050" b="0" i="1" u="none" strike="noStrike" dirty="0" smtClean="0">
                          <a:solidFill>
                            <a:srgbClr val="000000"/>
                          </a:solidFill>
                          <a:effectLst/>
                          <a:latin typeface="Times New Roman" panose="02020603050405020304" pitchFamily="18" charset="0"/>
                        </a:rPr>
                        <a:t> деятельность»</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60 798,7</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60 422,2</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60 422,2</a:t>
                      </a:r>
                    </a:p>
                  </a:txBody>
                  <a:tcPr marL="9525" marR="9525" marT="9525" marB="0" anchor="ctr"/>
                </a:tc>
                <a:extLst>
                  <a:ext uri="{0D108BD9-81ED-4DB2-BD59-A6C34878D82A}">
                    <a16:rowId xmlns="" xmlns:a16="http://schemas.microsoft.com/office/drawing/2014/main" val="1628803903"/>
                  </a:ext>
                </a:extLst>
              </a:tr>
              <a:tr h="413289">
                <a:tc>
                  <a:txBody>
                    <a:bodyPr/>
                    <a:lstStyle/>
                    <a:p>
                      <a:pPr algn="ctr"/>
                      <a:r>
                        <a:rPr lang="ru-RU" sz="1050" i="0" dirty="0" smtClean="0"/>
                        <a:t>1.3.</a:t>
                      </a:r>
                      <a:endParaRPr lang="ru-RU" sz="1050" i="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"Историко-культурное наследие"</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3 261,3</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3 261,3</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3 261,3</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4080420532"/>
                  </a:ext>
                </a:extLst>
              </a:tr>
              <a:tr h="413289">
                <a:tc>
                  <a:txBody>
                    <a:bodyPr/>
                    <a:lstStyle/>
                    <a:p>
                      <a:pPr algn="ctr"/>
                      <a:r>
                        <a:rPr lang="ru-RU" sz="1050" b="0" i="0" dirty="0" smtClean="0"/>
                        <a:t>1.4.</a:t>
                      </a:r>
                      <a:endParaRPr lang="ru-RU" sz="1050" b="0" i="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 Библиотечное обслуживание"</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17 272,3</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17 272,3</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17 272,3</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4231944240"/>
                  </a:ext>
                </a:extLst>
              </a:tr>
              <a:tr h="33101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smtClean="0">
                          <a:solidFill>
                            <a:srgbClr val="000000"/>
                          </a:solidFill>
                          <a:effectLst/>
                          <a:latin typeface="Times New Roman" panose="02020603050405020304" pitchFamily="18" charset="0"/>
                        </a:rPr>
                        <a:t>1.5.</a:t>
                      </a:r>
                    </a:p>
                  </a:txBody>
                  <a:tcPr marL="9525" marR="9525" marT="9525" marB="0" anchor="ct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"Обеспечение реализации основных направлений государственной политики в сфере реализации муниципальной программы</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23 816,1</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23 816,1</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23 816,1</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383781827"/>
                  </a:ext>
                </a:extLst>
              </a:tr>
              <a:tr h="328094">
                <a:tc>
                  <a:txBody>
                    <a:bodyPr/>
                    <a:lstStyle/>
                    <a:p>
                      <a:pPr algn="ctr" fontAlgn="ctr"/>
                      <a:r>
                        <a:rPr lang="ru-RU" sz="1050" b="1" i="0" u="none" strike="noStrike" dirty="0" smtClean="0">
                          <a:solidFill>
                            <a:srgbClr val="000000"/>
                          </a:solidFill>
                          <a:effectLst/>
                          <a:latin typeface="Times New Roman" panose="02020603050405020304" pitchFamily="18" charset="0"/>
                        </a:rPr>
                        <a:t>2.</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050" b="1" i="0" u="none" strike="noStrike" dirty="0" smtClean="0">
                          <a:solidFill>
                            <a:srgbClr val="000000"/>
                          </a:solidFill>
                          <a:effectLst/>
                          <a:latin typeface="Times New Roman" panose="02020603050405020304" pitchFamily="18" charset="0"/>
                        </a:rPr>
                        <a:t>Муниципальная программа "Повышение эффективности использования муниципального имущества Тамбовского района"</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4 095,4</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4 095,4</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4 095,4</a:t>
                      </a:r>
                      <a:endParaRPr lang="ru-RU" sz="105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755524342"/>
                  </a:ext>
                </a:extLst>
              </a:tr>
              <a:tr h="331014">
                <a:tc>
                  <a:txBody>
                    <a:bodyPr/>
                    <a:lstStyle/>
                    <a:p>
                      <a:pPr algn="ctr"/>
                      <a:r>
                        <a:rPr lang="ru-RU" sz="1050" b="1" i="0" dirty="0" smtClean="0"/>
                        <a:t>3.</a:t>
                      </a:r>
                      <a:endParaRPr lang="ru-RU" sz="1050" b="1" i="0" dirty="0"/>
                    </a:p>
                  </a:txBody>
                  <a:tcPr/>
                </a:tc>
                <a:tc>
                  <a:txBody>
                    <a:bodyPr/>
                    <a:lstStyle/>
                    <a:p>
                      <a:pPr algn="l" fontAlgn="ctr"/>
                      <a:r>
                        <a:rPr lang="ru-RU" sz="1050" b="1" i="0" u="none" strike="noStrike" dirty="0" smtClean="0">
                          <a:solidFill>
                            <a:srgbClr val="000000"/>
                          </a:solidFill>
                          <a:effectLst/>
                          <a:latin typeface="Times New Roman" panose="02020603050405020304" pitchFamily="18" charset="0"/>
                        </a:rPr>
                        <a:t>Муниципальная программа "Повышение эффективности управления муниципальными финансами и муниципальным долгом Тамбовского района"</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21 361,0</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20 721,0</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20 521,0</a:t>
                      </a:r>
                      <a:endParaRPr lang="ru-RU" sz="105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4131875088"/>
                  </a:ext>
                </a:extLst>
              </a:tr>
              <a:tr h="256971">
                <a:tc>
                  <a:txBody>
                    <a:bodyPr/>
                    <a:lstStyle/>
                    <a:p>
                      <a:pPr algn="ctr"/>
                      <a:r>
                        <a:rPr lang="ru-RU" sz="1050" b="1" i="0" dirty="0" smtClean="0"/>
                        <a:t>4.</a:t>
                      </a:r>
                      <a:endParaRPr lang="ru-RU" sz="1050" b="1" i="0" dirty="0"/>
                    </a:p>
                  </a:txBody>
                  <a:tcPr/>
                </a:tc>
                <a:tc>
                  <a:txBody>
                    <a:bodyPr/>
                    <a:lstStyle/>
                    <a:p>
                      <a:pPr algn="l" fontAlgn="ctr"/>
                      <a:r>
                        <a:rPr lang="ru-RU" sz="1050" b="1" i="0" u="none" strike="noStrike" dirty="0" smtClean="0">
                          <a:solidFill>
                            <a:srgbClr val="000000"/>
                          </a:solidFill>
                          <a:effectLst/>
                          <a:latin typeface="Times New Roman" panose="02020603050405020304" pitchFamily="18" charset="0"/>
                        </a:rPr>
                        <a:t>Муниципальная программа «Развитие субъектов малого и среднего предпринимательства в Тамбовском районе"</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1 130,9</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1 130,9</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1 130,9</a:t>
                      </a:r>
                      <a:endParaRPr lang="ru-RU" sz="105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58947651"/>
                  </a:ext>
                </a:extLst>
              </a:tr>
              <a:tr h="328094">
                <a:tc>
                  <a:txBody>
                    <a:bodyPr/>
                    <a:lstStyle/>
                    <a:p>
                      <a:pPr algn="ctr"/>
                      <a:r>
                        <a:rPr lang="ru-RU" sz="1050" b="1" i="0" dirty="0" smtClean="0"/>
                        <a:t>5.</a:t>
                      </a:r>
                      <a:endParaRPr lang="ru-RU" sz="1050" b="1" i="0" dirty="0"/>
                    </a:p>
                  </a:txBody>
                  <a:tcPr/>
                </a:tc>
                <a:tc>
                  <a:txBody>
                    <a:bodyPr/>
                    <a:lstStyle/>
                    <a:p>
                      <a:pPr algn="l" fontAlgn="ctr"/>
                      <a:r>
                        <a:rPr lang="ru-RU" sz="1050" b="1" i="0" u="none" strike="noStrike" dirty="0" smtClean="0">
                          <a:solidFill>
                            <a:srgbClr val="000000"/>
                          </a:solidFill>
                          <a:effectLst/>
                          <a:latin typeface="Times New Roman" panose="02020603050405020304" pitchFamily="18" charset="0"/>
                        </a:rPr>
                        <a:t>Муниципальная программа "Развитие физической культуры, спорта и молодежной политики в Тамбовском районе"</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8 839,3</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8</a:t>
                      </a:r>
                      <a:r>
                        <a:rPr lang="ru-RU" sz="1050" b="1" i="0" u="none" strike="noStrike" baseline="0" dirty="0" smtClean="0">
                          <a:solidFill>
                            <a:srgbClr val="000000"/>
                          </a:solidFill>
                          <a:effectLst/>
                          <a:latin typeface="Times New Roman" panose="02020603050405020304" pitchFamily="18" charset="0"/>
                        </a:rPr>
                        <a:t> 839,3</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8 839,3</a:t>
                      </a:r>
                      <a:endParaRPr lang="ru-RU" sz="105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031155326"/>
                  </a:ext>
                </a:extLst>
              </a:tr>
              <a:tr h="413289">
                <a:tc>
                  <a:txBody>
                    <a:bodyPr/>
                    <a:lstStyle/>
                    <a:p>
                      <a:pPr algn="ctr"/>
                      <a:r>
                        <a:rPr lang="ru-RU" sz="1050" b="0" i="0" dirty="0" smtClean="0"/>
                        <a:t>5.1.</a:t>
                      </a:r>
                      <a:endParaRPr lang="ru-RU" sz="1050" b="0" i="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"Развитие инфраструктуры физической культуры, массового спорта и поддержка спорта высших достижений"</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600,0</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600,0</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600,0</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4093045640"/>
                  </a:ext>
                </a:extLst>
              </a:tr>
              <a:tr h="413289">
                <a:tc>
                  <a:txBody>
                    <a:bodyPr/>
                    <a:lstStyle/>
                    <a:p>
                      <a:pPr algn="ctr"/>
                      <a:r>
                        <a:rPr lang="ru-RU" sz="1050" b="0" i="0" dirty="0" smtClean="0"/>
                        <a:t>5.2.</a:t>
                      </a:r>
                      <a:endParaRPr lang="ru-RU" sz="1050" b="0" i="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"Обеспечение реализации основных направлений государственной политики в сфере развития физической культуры и спорта"</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1 548,5</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1 548,5</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1 548,5</a:t>
                      </a:r>
                    </a:p>
                  </a:txBody>
                  <a:tcPr marL="9525" marR="9525" marT="9525" marB="0" anchor="ctr"/>
                </a:tc>
                <a:extLst>
                  <a:ext uri="{0D108BD9-81ED-4DB2-BD59-A6C34878D82A}">
                    <a16:rowId xmlns="" xmlns:a16="http://schemas.microsoft.com/office/drawing/2014/main" val="120863666"/>
                  </a:ext>
                </a:extLst>
              </a:tr>
              <a:tr h="413289">
                <a:tc>
                  <a:txBody>
                    <a:bodyPr/>
                    <a:lstStyle/>
                    <a:p>
                      <a:pPr algn="ctr"/>
                      <a:r>
                        <a:rPr lang="ru-RU" sz="1050" b="0" i="0" dirty="0" smtClean="0"/>
                        <a:t>5.3.</a:t>
                      </a:r>
                      <a:endParaRPr lang="ru-RU" sz="1050" b="0" i="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"Вовлечение молодежи в социальную практику"</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200,0</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200,0</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200,0</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064657525"/>
                  </a:ext>
                </a:extLst>
              </a:tr>
              <a:tr h="413289">
                <a:tc>
                  <a:txBody>
                    <a:bodyPr/>
                    <a:lstStyle/>
                    <a:p>
                      <a:pPr algn="ctr"/>
                      <a:r>
                        <a:rPr lang="ru-RU" sz="1050" b="0" i="0" dirty="0" smtClean="0"/>
                        <a:t>5.4.</a:t>
                      </a:r>
                      <a:endParaRPr lang="ru-RU" sz="1050" b="0" i="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"Обеспечение реализации основных направлений государственной политики в сфере развития массового спорта"</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6 490,8</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6 490,8</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6 490,8</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196322600"/>
                  </a:ext>
                </a:extLst>
              </a:tr>
              <a:tr h="331014">
                <a:tc>
                  <a:txBody>
                    <a:bodyPr/>
                    <a:lstStyle/>
                    <a:p>
                      <a:pPr algn="ctr"/>
                      <a:r>
                        <a:rPr lang="ru-RU" sz="1050" b="0" i="0" dirty="0" smtClean="0"/>
                        <a:t>6.</a:t>
                      </a:r>
                      <a:endParaRPr lang="ru-RU" sz="1050" b="0" i="0" dirty="0"/>
                    </a:p>
                  </a:txBody>
                  <a:tcPr/>
                </a:tc>
                <a:tc>
                  <a:txBody>
                    <a:bodyPr/>
                    <a:lstStyle/>
                    <a:p>
                      <a:pPr algn="l" fontAlgn="ctr"/>
                      <a:r>
                        <a:rPr lang="ru-RU" sz="1050" b="1" i="0" u="none" strike="noStrike" dirty="0" smtClean="0">
                          <a:solidFill>
                            <a:srgbClr val="000000"/>
                          </a:solidFill>
                          <a:effectLst/>
                          <a:latin typeface="Times New Roman" panose="02020603050405020304" pitchFamily="18" charset="0"/>
                        </a:rPr>
                        <a:t>Муниципальная программа "Снижение рисков и смягчение последствий чрезвычайных ситуаций природного и техногенного характера, а также обеспечение безопасности населения района"</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140,0</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140,0</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140,0</a:t>
                      </a:r>
                      <a:endParaRPr lang="ru-RU" sz="105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59324603"/>
                  </a:ext>
                </a:extLst>
              </a:tr>
              <a:tr h="413289">
                <a:tc>
                  <a:txBody>
                    <a:bodyPr/>
                    <a:lstStyle/>
                    <a:p>
                      <a:pPr algn="ctr"/>
                      <a:r>
                        <a:rPr lang="ru-RU" sz="1050" b="0" i="0" dirty="0" smtClean="0"/>
                        <a:t>6.1.</a:t>
                      </a:r>
                      <a:endParaRPr lang="ru-RU" sz="1050" b="0" i="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"Развитие системы гражданской обороны, защиты населения и территорий от чрезвычайных ситуаций"</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140,0</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140,0</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140,0</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370566013"/>
                  </a:ext>
                </a:extLst>
              </a:tr>
            </a:tbl>
          </a:graphicData>
        </a:graphic>
      </p:graphicFrame>
      <p:sp>
        <p:nvSpPr>
          <p:cNvPr id="6" name="TextBox 5"/>
          <p:cNvSpPr txBox="1"/>
          <p:nvPr/>
        </p:nvSpPr>
        <p:spPr>
          <a:xfrm>
            <a:off x="10304585" y="520863"/>
            <a:ext cx="1457305" cy="307777"/>
          </a:xfrm>
          <a:prstGeom prst="rect">
            <a:avLst/>
          </a:prstGeom>
          <a:noFill/>
        </p:spPr>
        <p:txBody>
          <a:bodyPr wrap="square" rtlCol="0">
            <a:spAutoFit/>
          </a:bodyPr>
          <a:lstStyle/>
          <a:p>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spTree>
    <p:extLst>
      <p:ext uri="{BB962C8B-B14F-4D97-AF65-F5344CB8AC3E}">
        <p14:creationId xmlns="" xmlns:p14="http://schemas.microsoft.com/office/powerpoint/2010/main" val="8960085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Объект 4"/>
          <p:cNvGraphicFramePr>
            <a:graphicFrameLocks noGrp="1"/>
          </p:cNvGraphicFramePr>
          <p:nvPr>
            <p:ph idx="1"/>
            <p:extLst>
              <p:ext uri="{D42A27DB-BD31-4B8C-83A1-F6EECF244321}">
                <p14:modId xmlns="" xmlns:p14="http://schemas.microsoft.com/office/powerpoint/2010/main" val="847448706"/>
              </p:ext>
            </p:extLst>
          </p:nvPr>
        </p:nvGraphicFramePr>
        <p:xfrm>
          <a:off x="589084" y="547343"/>
          <a:ext cx="11019693" cy="4551875"/>
        </p:xfrm>
        <a:graphic>
          <a:graphicData uri="http://schemas.openxmlformats.org/drawingml/2006/table">
            <a:tbl>
              <a:tblPr firstRow="1" bandRow="1">
                <a:tableStyleId>{5C22544A-7EE6-4342-B048-85BDC9FD1C3A}</a:tableStyleId>
              </a:tblPr>
              <a:tblGrid>
                <a:gridCol w="510511">
                  <a:extLst>
                    <a:ext uri="{9D8B030D-6E8A-4147-A177-3AD203B41FA5}">
                      <a16:colId xmlns="" xmlns:a16="http://schemas.microsoft.com/office/drawing/2014/main" val="362266838"/>
                    </a:ext>
                  </a:extLst>
                </a:gridCol>
                <a:gridCol w="7583548">
                  <a:extLst>
                    <a:ext uri="{9D8B030D-6E8A-4147-A177-3AD203B41FA5}">
                      <a16:colId xmlns="" xmlns:a16="http://schemas.microsoft.com/office/drawing/2014/main" val="2997573379"/>
                    </a:ext>
                  </a:extLst>
                </a:gridCol>
                <a:gridCol w="980117">
                  <a:extLst>
                    <a:ext uri="{9D8B030D-6E8A-4147-A177-3AD203B41FA5}">
                      <a16:colId xmlns="" xmlns:a16="http://schemas.microsoft.com/office/drawing/2014/main" val="1668693803"/>
                    </a:ext>
                  </a:extLst>
                </a:gridCol>
                <a:gridCol w="980117">
                  <a:extLst>
                    <a:ext uri="{9D8B030D-6E8A-4147-A177-3AD203B41FA5}">
                      <a16:colId xmlns="" xmlns:a16="http://schemas.microsoft.com/office/drawing/2014/main" val="1110253511"/>
                    </a:ext>
                  </a:extLst>
                </a:gridCol>
                <a:gridCol w="965400">
                  <a:extLst>
                    <a:ext uri="{9D8B030D-6E8A-4147-A177-3AD203B41FA5}">
                      <a16:colId xmlns="" xmlns:a16="http://schemas.microsoft.com/office/drawing/2014/main" val="3602214359"/>
                    </a:ext>
                  </a:extLst>
                </a:gridCol>
              </a:tblGrid>
              <a:tr h="235783">
                <a:tc gridSpan="2">
                  <a:txBody>
                    <a:bodyPr/>
                    <a:lstStyle/>
                    <a:p>
                      <a:pPr algn="ctr" fontAlgn="ctr"/>
                      <a:r>
                        <a:rPr lang="ru-RU" sz="1050" b="1" i="0" u="none" strike="noStrike" dirty="0" smtClean="0">
                          <a:solidFill>
                            <a:schemeClr val="bg1"/>
                          </a:solidFill>
                          <a:effectLst/>
                          <a:latin typeface="Times New Roman" panose="02020603050405020304" pitchFamily="18" charset="0"/>
                        </a:rPr>
                        <a:t>Наименование</a:t>
                      </a:r>
                      <a:endParaRPr lang="ru-RU" sz="105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chemeClr val="bg1"/>
                          </a:solidFill>
                          <a:effectLst/>
                          <a:latin typeface="Times New Roman" panose="02020603050405020304" pitchFamily="18" charset="0"/>
                        </a:rPr>
                        <a:t>2020 </a:t>
                      </a:r>
                      <a:r>
                        <a:rPr lang="ru-RU" sz="105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50" b="1" i="0" u="none" strike="noStrike" dirty="0" smtClean="0">
                          <a:solidFill>
                            <a:schemeClr val="bg1"/>
                          </a:solidFill>
                          <a:effectLst/>
                          <a:latin typeface="Times New Roman" panose="02020603050405020304" pitchFamily="18" charset="0"/>
                        </a:rPr>
                        <a:t>2021 </a:t>
                      </a:r>
                      <a:r>
                        <a:rPr lang="ru-RU" sz="105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50" b="1" i="0" u="none" strike="noStrike" dirty="0" smtClean="0">
                          <a:solidFill>
                            <a:schemeClr val="bg1"/>
                          </a:solidFill>
                          <a:effectLst/>
                          <a:latin typeface="Times New Roman" panose="02020603050405020304" pitchFamily="18" charset="0"/>
                        </a:rPr>
                        <a:t>2022 </a:t>
                      </a:r>
                      <a:r>
                        <a:rPr lang="ru-RU" sz="105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 xmlns:a16="http://schemas.microsoft.com/office/drawing/2014/main" val="4173102718"/>
                  </a:ext>
                </a:extLst>
              </a:tr>
              <a:tr h="293320">
                <a:tc>
                  <a:txBody>
                    <a:bodyPr/>
                    <a:lstStyle/>
                    <a:p>
                      <a:pPr algn="ctr"/>
                      <a:r>
                        <a:rPr lang="ru-RU" sz="1050" b="0" dirty="0" smtClean="0"/>
                        <a:t>7.</a:t>
                      </a:r>
                      <a:endParaRPr lang="ru-RU" sz="1050" b="0" dirty="0"/>
                    </a:p>
                  </a:txBody>
                  <a:tcPr/>
                </a:tc>
                <a:tc>
                  <a:txBody>
                    <a:bodyPr/>
                    <a:lstStyle/>
                    <a:p>
                      <a:pPr algn="l" fontAlgn="ctr"/>
                      <a:r>
                        <a:rPr lang="ru-RU" sz="1050" b="1" i="0" u="none" strike="noStrike" dirty="0" smtClean="0">
                          <a:solidFill>
                            <a:srgbClr val="000000"/>
                          </a:solidFill>
                          <a:effectLst/>
                          <a:latin typeface="Times New Roman" panose="02020603050405020304" pitchFamily="18" charset="0"/>
                        </a:rPr>
                        <a:t>Муниципальная программа "Развитие образования Тамбовского района"</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244 260,0</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248 156,4</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260 570,6</a:t>
                      </a:r>
                      <a:endParaRPr lang="ru-RU" sz="105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226554891"/>
                  </a:ext>
                </a:extLst>
              </a:tr>
              <a:tr h="198820">
                <a:tc>
                  <a:txBody>
                    <a:bodyPr/>
                    <a:lstStyle/>
                    <a:p>
                      <a:pPr algn="l"/>
                      <a:r>
                        <a:rPr lang="ru-RU" sz="1050" b="0" dirty="0" smtClean="0"/>
                        <a:t>7.1.</a:t>
                      </a:r>
                      <a:endParaRPr lang="ru-RU" sz="1050" b="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"Развитие дошкольного, общего и дополнительного образования детей"</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217 069,9</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220 966,3</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233 380,5</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82191137"/>
                  </a:ext>
                </a:extLst>
              </a:tr>
              <a:tr h="219808">
                <a:tc>
                  <a:txBody>
                    <a:bodyPr/>
                    <a:lstStyle/>
                    <a:p>
                      <a:pPr algn="ctr"/>
                      <a:r>
                        <a:rPr lang="ru-RU" sz="1050" b="0" dirty="0" smtClean="0"/>
                        <a:t>7.2..</a:t>
                      </a:r>
                      <a:endParaRPr lang="ru-RU" sz="1050" b="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"Развитие системы защиты прав детей"</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3 076,3</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3 076,3</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3 076,3</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630671584"/>
                  </a:ext>
                </a:extLst>
              </a:tr>
              <a:tr h="302001">
                <a:tc>
                  <a:txBody>
                    <a:bodyPr/>
                    <a:lstStyle/>
                    <a:p>
                      <a:pPr algn="ctr"/>
                      <a:r>
                        <a:rPr lang="ru-RU" sz="1050" b="0" dirty="0" smtClean="0"/>
                        <a:t>7.3.</a:t>
                      </a:r>
                      <a:endParaRPr lang="ru-RU" sz="1050" b="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"Обеспечение реализации основных направлений государственной политики в сфере реализации муниципальной программы"</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24 113,8</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24 113,8</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24 113,8</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897535475"/>
                  </a:ext>
                </a:extLst>
              </a:tr>
              <a:tr h="178190">
                <a:tc>
                  <a:txBody>
                    <a:bodyPr/>
                    <a:lstStyle/>
                    <a:p>
                      <a:pPr algn="ctr"/>
                      <a:r>
                        <a:rPr lang="ru-RU" sz="1050" b="0" dirty="0" smtClean="0"/>
                        <a:t>8.</a:t>
                      </a:r>
                      <a:endParaRPr lang="ru-RU" sz="1050" b="0" dirty="0"/>
                    </a:p>
                  </a:txBody>
                  <a:tcPr/>
                </a:tc>
                <a:tc>
                  <a:txBody>
                    <a:bodyPr/>
                    <a:lstStyle/>
                    <a:p>
                      <a:pPr algn="l" fontAlgn="ctr"/>
                      <a:r>
                        <a:rPr lang="ru-RU" sz="1050" b="1" i="0" u="none" strike="noStrike" dirty="0" smtClean="0">
                          <a:solidFill>
                            <a:srgbClr val="000000"/>
                          </a:solidFill>
                          <a:effectLst/>
                          <a:latin typeface="Times New Roman" panose="02020603050405020304" pitchFamily="18" charset="0"/>
                        </a:rPr>
                        <a:t>Муниципальная программа "Развитие сельского хозяйства и регулирование рынков сельскохозяйственной продукции, сырья и продовольствия Тамбовского района Амурской области "</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4 603,4</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4 603,4</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4 603,4</a:t>
                      </a:r>
                      <a:endParaRPr lang="ru-RU" sz="105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4080420532"/>
                  </a:ext>
                </a:extLst>
              </a:tr>
              <a:tr h="230944">
                <a:tc>
                  <a:txBody>
                    <a:bodyPr/>
                    <a:lstStyle/>
                    <a:p>
                      <a:pPr algn="ctr"/>
                      <a:r>
                        <a:rPr lang="ru-RU" sz="1050" b="1" dirty="0" smtClean="0"/>
                        <a:t>9.</a:t>
                      </a:r>
                      <a:endParaRPr lang="ru-RU" sz="1050" b="1" dirty="0"/>
                    </a:p>
                  </a:txBody>
                  <a:tcPr/>
                </a:tc>
                <a:tc>
                  <a:txBody>
                    <a:bodyPr/>
                    <a:lstStyle/>
                    <a:p>
                      <a:pPr algn="l" fontAlgn="ctr"/>
                      <a:r>
                        <a:rPr lang="ru-RU" sz="1050" b="1" i="0" u="none" strike="noStrike" dirty="0" smtClean="0">
                          <a:solidFill>
                            <a:srgbClr val="000000"/>
                          </a:solidFill>
                          <a:effectLst/>
                          <a:latin typeface="Times New Roman" panose="02020603050405020304" pitchFamily="18" charset="0"/>
                        </a:rPr>
                        <a:t>Муниципальная программа "Повышение эффективности деятельности органов местного самоуправления власти и управления в Тамбовском районе"</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20 495,9</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20 495,9</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20 495,9</a:t>
                      </a:r>
                      <a:endParaRPr lang="ru-RU" sz="105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613654590"/>
                  </a:ext>
                </a:extLst>
              </a:tr>
              <a:tr h="230944">
                <a:tc>
                  <a:txBody>
                    <a:bodyPr/>
                    <a:lstStyle/>
                    <a:p>
                      <a:pPr algn="ctr"/>
                      <a:r>
                        <a:rPr lang="ru-RU" sz="1050" b="0" dirty="0" smtClean="0"/>
                        <a:t>9.1.</a:t>
                      </a:r>
                      <a:endParaRPr lang="ru-RU" sz="1050" b="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"Поддержка социально ориентированных некоммерческих организаций Тамбовского района"</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300,0</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300,0</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300,0</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549323261"/>
                  </a:ext>
                </a:extLst>
              </a:tr>
              <a:tr h="230944">
                <a:tc>
                  <a:txBody>
                    <a:bodyPr/>
                    <a:lstStyle/>
                    <a:p>
                      <a:pPr algn="ctr"/>
                      <a:r>
                        <a:rPr lang="ru-RU" sz="1050" b="0" dirty="0" smtClean="0"/>
                        <a:t>9.2.</a:t>
                      </a:r>
                      <a:endParaRPr lang="ru-RU" sz="1050" b="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"Обеспечение реализации основных направлений муниципальной политики в сфере реализации муниципальной программы"</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20 195,9</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20 195,9</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20 195,9</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737787307"/>
                  </a:ext>
                </a:extLst>
              </a:tr>
              <a:tr h="230944">
                <a:tc>
                  <a:txBody>
                    <a:bodyPr/>
                    <a:lstStyle/>
                    <a:p>
                      <a:pPr algn="ctr"/>
                      <a:r>
                        <a:rPr lang="ru-RU" sz="1050" b="0" dirty="0" smtClean="0"/>
                        <a:t>10.</a:t>
                      </a:r>
                      <a:endParaRPr lang="ru-RU" sz="1050" b="0" dirty="0"/>
                    </a:p>
                  </a:txBody>
                  <a:tcPr/>
                </a:tc>
                <a:tc>
                  <a:txBody>
                    <a:bodyPr/>
                    <a:lstStyle/>
                    <a:p>
                      <a:pPr algn="l" fontAlgn="ctr"/>
                      <a:r>
                        <a:rPr lang="ru-RU" sz="1050" b="1" i="0" u="none" strike="noStrike" dirty="0" smtClean="0">
                          <a:solidFill>
                            <a:srgbClr val="000000"/>
                          </a:solidFill>
                          <a:effectLst/>
                          <a:latin typeface="Times New Roman" panose="02020603050405020304" pitchFamily="18" charset="0"/>
                        </a:rPr>
                        <a:t>Муниципальная программа "Обеспечение доступным и качественным жильем населения Тамбовского района"</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817,2</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0</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0</a:t>
                      </a:r>
                      <a:endParaRPr lang="ru-RU" sz="105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565019335"/>
                  </a:ext>
                </a:extLst>
              </a:tr>
              <a:tr h="230944">
                <a:tc>
                  <a:txBody>
                    <a:bodyPr/>
                    <a:lstStyle/>
                    <a:p>
                      <a:pPr algn="ctr"/>
                      <a:r>
                        <a:rPr lang="ru-RU" sz="1050" b="0" dirty="0" smtClean="0"/>
                        <a:t>10.1..</a:t>
                      </a:r>
                      <a:endParaRPr lang="ru-RU" sz="1050" b="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"Обеспечение жильем молодых семей"</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217,2</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0</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0</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556105066"/>
                  </a:ext>
                </a:extLst>
              </a:tr>
              <a:tr h="230944">
                <a:tc>
                  <a:txBody>
                    <a:bodyPr/>
                    <a:lstStyle/>
                    <a:p>
                      <a:pPr algn="ctr"/>
                      <a:r>
                        <a:rPr lang="ru-RU" sz="1050" b="0" dirty="0" smtClean="0"/>
                        <a:t>10.2.</a:t>
                      </a:r>
                      <a:endParaRPr lang="ru-RU" sz="1050" b="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«Улучшение жилищных условий отдельных категорий граждан"</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600,0</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0</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0</a:t>
                      </a:r>
                      <a:endParaRPr lang="ru-RU" sz="1050" b="0" i="1" u="none" strike="noStrike" dirty="0">
                        <a:solidFill>
                          <a:srgbClr val="000000"/>
                        </a:solidFill>
                        <a:effectLst/>
                        <a:latin typeface="Times New Roman" panose="02020603050405020304" pitchFamily="18" charset="0"/>
                      </a:endParaRPr>
                    </a:p>
                  </a:txBody>
                  <a:tcPr marL="9525" marR="9525" marT="9525" marB="0" anchor="ctr"/>
                </a:tc>
              </a:tr>
              <a:tr h="230944">
                <a:tc>
                  <a:txBody>
                    <a:bodyPr/>
                    <a:lstStyle/>
                    <a:p>
                      <a:pPr algn="ctr"/>
                      <a:r>
                        <a:rPr lang="ru-RU" sz="1050" b="0" dirty="0" smtClean="0"/>
                        <a:t>11.</a:t>
                      </a:r>
                      <a:endParaRPr lang="ru-RU" sz="1050" b="0" dirty="0"/>
                    </a:p>
                  </a:txBody>
                  <a:tcPr/>
                </a:tc>
                <a:tc>
                  <a:txBody>
                    <a:bodyPr/>
                    <a:lstStyle/>
                    <a:p>
                      <a:pPr algn="l" fontAlgn="ctr"/>
                      <a:r>
                        <a:rPr lang="ru-RU" sz="1050" b="1" i="0" u="none" strike="noStrike" dirty="0" smtClean="0">
                          <a:solidFill>
                            <a:srgbClr val="000000"/>
                          </a:solidFill>
                          <a:effectLst/>
                          <a:latin typeface="Times New Roman" panose="02020603050405020304" pitchFamily="18" charset="0"/>
                        </a:rPr>
                        <a:t>Муниципальная программа "Развитие транспортной системы Тамбовского района"</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19 958,6</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19 543,0</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19 543,0</a:t>
                      </a:r>
                      <a:endParaRPr lang="ru-RU" sz="105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336564842"/>
                  </a:ext>
                </a:extLst>
              </a:tr>
              <a:tr h="230944">
                <a:tc>
                  <a:txBody>
                    <a:bodyPr/>
                    <a:lstStyle/>
                    <a:p>
                      <a:pPr algn="ctr"/>
                      <a:r>
                        <a:rPr lang="ru-RU" sz="1050" b="0" dirty="0" smtClean="0"/>
                        <a:t>11.1.</a:t>
                      </a:r>
                      <a:endParaRPr lang="ru-RU" sz="1050" b="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"Развитие автотранспортного комплекса "</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65,8</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65,8</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65,8</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21298875"/>
                  </a:ext>
                </a:extLst>
              </a:tr>
              <a:tr h="23094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smtClean="0">
                          <a:solidFill>
                            <a:srgbClr val="000000"/>
                          </a:solidFill>
                          <a:effectLst/>
                          <a:latin typeface="Times New Roman" panose="02020603050405020304" pitchFamily="18" charset="0"/>
                        </a:rPr>
                        <a:t>11.2.</a:t>
                      </a:r>
                    </a:p>
                  </a:txBody>
                  <a:tcPr marL="9525" marR="9525" marT="9525" marB="0" anchor="ct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"Развитие сети автомобильных дорог общего пользования на территории Тамбовского района"</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kern="1200" dirty="0" smtClean="0">
                          <a:solidFill>
                            <a:srgbClr val="000000"/>
                          </a:solidFill>
                          <a:effectLst/>
                          <a:latin typeface="Times New Roman" panose="02020603050405020304" pitchFamily="18" charset="0"/>
                          <a:ea typeface="+mn-ea"/>
                          <a:cs typeface="+mn-cs"/>
                        </a:rPr>
                        <a:t>19 892,8</a:t>
                      </a:r>
                      <a:endParaRPr lang="ru-RU" sz="1050" b="0" i="1"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50" b="0" i="1" u="none" strike="noStrike" kern="1200" dirty="0" smtClean="0">
                          <a:solidFill>
                            <a:srgbClr val="000000"/>
                          </a:solidFill>
                          <a:effectLst/>
                          <a:latin typeface="Times New Roman" panose="02020603050405020304" pitchFamily="18" charset="0"/>
                          <a:ea typeface="+mn-ea"/>
                          <a:cs typeface="+mn-cs"/>
                        </a:rPr>
                        <a:t>19 477,2</a:t>
                      </a:r>
                      <a:endParaRPr lang="ru-RU" sz="1050" b="0" i="1"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50" b="0" i="1" u="none" strike="noStrike" kern="1200" dirty="0" smtClean="0">
                          <a:solidFill>
                            <a:srgbClr val="000000"/>
                          </a:solidFill>
                          <a:effectLst/>
                          <a:latin typeface="Times New Roman" panose="02020603050405020304" pitchFamily="18" charset="0"/>
                          <a:ea typeface="+mn-ea"/>
                          <a:cs typeface="+mn-cs"/>
                        </a:rPr>
                        <a:t>19 477,2</a:t>
                      </a:r>
                      <a:endParaRPr lang="ru-RU" sz="1050" b="0" i="1"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extLst>
                  <a:ext uri="{0D108BD9-81ED-4DB2-BD59-A6C34878D82A}">
                    <a16:rowId xmlns="" xmlns:a16="http://schemas.microsoft.com/office/drawing/2014/main" val="2524589430"/>
                  </a:ext>
                </a:extLst>
              </a:tr>
              <a:tr h="23094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smtClean="0">
                          <a:solidFill>
                            <a:srgbClr val="000000"/>
                          </a:solidFill>
                          <a:effectLst/>
                          <a:latin typeface="Times New Roman" panose="02020603050405020304" pitchFamily="18" charset="0"/>
                        </a:rPr>
                        <a:t>12.</a:t>
                      </a:r>
                    </a:p>
                  </a:txBody>
                  <a:tcPr marL="9525" marR="9525" marT="9525" marB="0" anchor="ctr"/>
                </a:tc>
                <a:tc>
                  <a:txBody>
                    <a:bodyPr/>
                    <a:lstStyle/>
                    <a:p>
                      <a:pPr algn="l" fontAlgn="ctr"/>
                      <a:r>
                        <a:rPr lang="ru-RU" sz="1050" b="1" i="0" u="none" strike="noStrike" dirty="0" smtClean="0">
                          <a:solidFill>
                            <a:srgbClr val="000000"/>
                          </a:solidFill>
                          <a:effectLst/>
                          <a:latin typeface="Times New Roman" panose="02020603050405020304" pitchFamily="18" charset="0"/>
                        </a:rPr>
                        <a:t>Муниципальная программа «Комплексное развитие сельских территорий в Тамбовском районе»</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kern="1200" dirty="0" smtClean="0">
                          <a:solidFill>
                            <a:srgbClr val="000000"/>
                          </a:solidFill>
                          <a:effectLst/>
                          <a:latin typeface="Times New Roman" panose="02020603050405020304" pitchFamily="18" charset="0"/>
                          <a:ea typeface="+mn-ea"/>
                          <a:cs typeface="+mn-cs"/>
                        </a:rPr>
                        <a:t>1 992,7</a:t>
                      </a:r>
                      <a:endParaRPr lang="ru-RU" sz="105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50" b="1" i="0" u="none" strike="noStrike" kern="1200" dirty="0" smtClean="0">
                          <a:solidFill>
                            <a:srgbClr val="000000"/>
                          </a:solidFill>
                          <a:effectLst/>
                          <a:latin typeface="Times New Roman" panose="02020603050405020304" pitchFamily="18" charset="0"/>
                          <a:ea typeface="+mn-ea"/>
                          <a:cs typeface="+mn-cs"/>
                        </a:rPr>
                        <a:t>7 673,0</a:t>
                      </a:r>
                      <a:endParaRPr lang="ru-RU" sz="105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50" b="1" i="0" u="none" strike="noStrike" kern="1200" dirty="0" smtClean="0">
                          <a:solidFill>
                            <a:srgbClr val="000000"/>
                          </a:solidFill>
                          <a:effectLst/>
                          <a:latin typeface="Times New Roman" panose="02020603050405020304" pitchFamily="18" charset="0"/>
                          <a:ea typeface="+mn-ea"/>
                          <a:cs typeface="+mn-cs"/>
                        </a:rPr>
                        <a:t>0</a:t>
                      </a:r>
                      <a:endParaRPr lang="ru-RU" sz="105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r>
              <a:tr h="23094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smtClean="0">
                          <a:solidFill>
                            <a:srgbClr val="000000"/>
                          </a:solidFill>
                          <a:effectLst/>
                          <a:latin typeface="Times New Roman" panose="02020603050405020304" pitchFamily="18" charset="0"/>
                        </a:rPr>
                        <a:t>12.1.</a:t>
                      </a:r>
                    </a:p>
                  </a:txBody>
                  <a:tcPr marL="9525" marR="9525" marT="9525" marB="0" anchor="ct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«Создание условий для обеспечения доступным и комфортным жильем сельского населения»</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kern="1200" dirty="0" smtClean="0">
                          <a:solidFill>
                            <a:srgbClr val="000000"/>
                          </a:solidFill>
                          <a:effectLst/>
                          <a:latin typeface="Times New Roman" panose="02020603050405020304" pitchFamily="18" charset="0"/>
                          <a:ea typeface="+mn-ea"/>
                          <a:cs typeface="+mn-cs"/>
                        </a:rPr>
                        <a:t>1 992,7</a:t>
                      </a:r>
                      <a:endParaRPr lang="ru-RU" sz="1050" b="0" i="1"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50" b="0" i="1" u="none" strike="noStrike" kern="1200" dirty="0" smtClean="0">
                          <a:solidFill>
                            <a:srgbClr val="000000"/>
                          </a:solidFill>
                          <a:effectLst/>
                          <a:latin typeface="Times New Roman" panose="02020603050405020304" pitchFamily="18" charset="0"/>
                          <a:ea typeface="+mn-ea"/>
                          <a:cs typeface="+mn-cs"/>
                        </a:rPr>
                        <a:t>7 673,0</a:t>
                      </a:r>
                      <a:endParaRPr lang="ru-RU" sz="1050" b="0" i="1"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50" b="0" i="1" u="none" strike="noStrike" kern="1200" dirty="0" smtClean="0">
                          <a:solidFill>
                            <a:srgbClr val="000000"/>
                          </a:solidFill>
                          <a:effectLst/>
                          <a:latin typeface="Times New Roman" panose="02020603050405020304" pitchFamily="18" charset="0"/>
                          <a:ea typeface="+mn-ea"/>
                          <a:cs typeface="+mn-cs"/>
                        </a:rPr>
                        <a:t>0</a:t>
                      </a:r>
                      <a:endParaRPr lang="ru-RU" sz="1050" b="0" i="1"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r>
            </a:tbl>
          </a:graphicData>
        </a:graphic>
      </p:graphicFrame>
    </p:spTree>
    <p:extLst>
      <p:ext uri="{BB962C8B-B14F-4D97-AF65-F5344CB8AC3E}">
        <p14:creationId xmlns="" xmlns:p14="http://schemas.microsoft.com/office/powerpoint/2010/main" val="22267587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7575" y="300940"/>
            <a:ext cx="10972800" cy="695351"/>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algn="ct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Расходы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районного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бюджета, переданные бюджетным и автономным учреждениям на выполнение муниципального задания на 2020-2022 годы</a:t>
            </a:r>
            <a:endPar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6" name="Прямая соединительная линия 5"/>
          <p:cNvCxnSpPr/>
          <p:nvPr/>
        </p:nvCxnSpPr>
        <p:spPr>
          <a:xfrm flipV="1">
            <a:off x="755780" y="1125239"/>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612315" y="1096531"/>
            <a:ext cx="1252266" cy="307777"/>
          </a:xfrm>
          <a:prstGeom prst="rect">
            <a:avLst/>
          </a:prstGeom>
          <a:noFill/>
        </p:spPr>
        <p:txBody>
          <a:bodyPr wrap="none" rtlCol="0">
            <a:spAutoFit/>
          </a:bodyPr>
          <a:lstStyle/>
          <a:p>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graphicFrame>
        <p:nvGraphicFramePr>
          <p:cNvPr id="8" name="Диаграмма 7"/>
          <p:cNvGraphicFramePr/>
          <p:nvPr/>
        </p:nvGraphicFramePr>
        <p:xfrm>
          <a:off x="393539" y="1250066"/>
          <a:ext cx="5301205" cy="48960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Диаграмма 9"/>
          <p:cNvGraphicFramePr/>
          <p:nvPr/>
        </p:nvGraphicFramePr>
        <p:xfrm>
          <a:off x="6238754" y="1469985"/>
          <a:ext cx="5729468" cy="44099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5790549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9149" y="29131"/>
            <a:ext cx="10972800" cy="805116"/>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algn="ct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Муниципальный долг Тамбовского района</a:t>
            </a:r>
            <a:endPar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6" name="Прямая соединительная линия 5"/>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612315" y="821803"/>
            <a:ext cx="1252266" cy="307777"/>
          </a:xfrm>
          <a:prstGeom prst="rect">
            <a:avLst/>
          </a:prstGeom>
          <a:noFill/>
        </p:spPr>
        <p:txBody>
          <a:bodyPr wrap="square" rtlCol="0">
            <a:spAutoFit/>
          </a:bodyPr>
          <a:lstStyle/>
          <a:p>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graphicFrame>
        <p:nvGraphicFramePr>
          <p:cNvPr id="8" name="Диаграмма 7"/>
          <p:cNvGraphicFramePr/>
          <p:nvPr/>
        </p:nvGraphicFramePr>
        <p:xfrm>
          <a:off x="173620" y="1388962"/>
          <a:ext cx="5798917" cy="4618298"/>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1076446" y="1030147"/>
            <a:ext cx="2963119" cy="369332"/>
          </a:xfrm>
          <a:prstGeom prst="rect">
            <a:avLst/>
          </a:prstGeom>
          <a:noFill/>
        </p:spPr>
        <p:txBody>
          <a:bodyPr wrap="square" rtlCol="0">
            <a:spAutoFit/>
          </a:bodyPr>
          <a:lstStyle/>
          <a:p>
            <a:r>
              <a:rPr lang="ru-RU" b="1" dirty="0" smtClean="0"/>
              <a:t>Долговая нагрузка</a:t>
            </a:r>
            <a:endParaRPr lang="ru-RU" b="1" dirty="0"/>
          </a:p>
        </p:txBody>
      </p:sp>
      <p:sp>
        <p:nvSpPr>
          <p:cNvPr id="12" name="TextBox 11"/>
          <p:cNvSpPr txBox="1"/>
          <p:nvPr/>
        </p:nvSpPr>
        <p:spPr>
          <a:xfrm>
            <a:off x="7812911" y="972274"/>
            <a:ext cx="3055717" cy="646331"/>
          </a:xfrm>
          <a:prstGeom prst="rect">
            <a:avLst/>
          </a:prstGeom>
          <a:noFill/>
        </p:spPr>
        <p:txBody>
          <a:bodyPr wrap="square" rtlCol="0">
            <a:spAutoFit/>
          </a:bodyPr>
          <a:lstStyle/>
          <a:p>
            <a:r>
              <a:rPr lang="ru-RU" b="1" dirty="0" smtClean="0"/>
              <a:t>Расходы на обслуживание муниципального долга</a:t>
            </a:r>
            <a:endParaRPr lang="ru-RU" b="1" dirty="0"/>
          </a:p>
        </p:txBody>
      </p:sp>
      <p:graphicFrame>
        <p:nvGraphicFramePr>
          <p:cNvPr id="13" name="Диаграмма 12"/>
          <p:cNvGraphicFramePr/>
          <p:nvPr/>
        </p:nvGraphicFramePr>
        <p:xfrm>
          <a:off x="6146156" y="1539433"/>
          <a:ext cx="5706319" cy="42016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579054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00101" y="428651"/>
            <a:ext cx="10550769" cy="6341426"/>
          </a:xfrm>
        </p:spPr>
        <p:txBody>
          <a:bodyPr>
            <a:noAutofit/>
          </a:bodyPr>
          <a:lstStyle/>
          <a:p>
            <a:pPr lvl="0" algn="just"/>
            <a:endParaRPr lang="ru-RU" sz="1800" b="1" dirty="0" smtClean="0">
              <a:solidFill>
                <a:schemeClr val="accent5">
                  <a:lumMod val="75000"/>
                </a:schemeClr>
              </a:solidFill>
              <a:latin typeface="+mn-lt"/>
            </a:endParaRPr>
          </a:p>
          <a:p>
            <a:pPr algn="just"/>
            <a:r>
              <a:rPr lang="ru-RU" sz="1800" b="1" dirty="0">
                <a:solidFill>
                  <a:schemeClr val="accent1">
                    <a:lumMod val="50000"/>
                  </a:schemeClr>
                </a:solidFill>
                <a:latin typeface="Palatino Linotype" panose="02040502050505030304" pitchFamily="18" charset="0"/>
              </a:rPr>
              <a:t>Условно утвержденные расходы </a:t>
            </a:r>
            <a:r>
              <a:rPr lang="ru-RU" sz="1800" dirty="0">
                <a:latin typeface="Palatino Linotype" panose="02040502050505030304" pitchFamily="18" charset="0"/>
              </a:rPr>
              <a:t>- не распределенные в плановом периоде в соответствии с классификацией расходов бюджетов бюджетные ассигнования </a:t>
            </a:r>
            <a:r>
              <a:rPr lang="ru-RU" sz="1800" dirty="0" smtClean="0">
                <a:latin typeface="Palatino Linotype" panose="02040502050505030304" pitchFamily="18" charset="0"/>
              </a:rPr>
              <a:t>(согласно </a:t>
            </a:r>
            <a:r>
              <a:rPr lang="ru-RU" sz="1800" dirty="0">
                <a:latin typeface="Palatino Linotype" panose="02040502050505030304" pitchFamily="18" charset="0"/>
              </a:rPr>
              <a:t>статье 184.1 БК РФ общий объем условно утвержденных расходов на первый год планового периода должен составлять не менее 2,5%, на второй год планового периода - не менее 5% общего объема расходов бюджета (без учета расходов бюджета, предусмотренных за счет межбюджетных трансфертов из других бюджетов бюджетной системы Российской Федерации, имеющих целевое назначение</a:t>
            </a:r>
            <a:r>
              <a:rPr lang="ru-RU" sz="1800" dirty="0" smtClean="0">
                <a:latin typeface="Palatino Linotype" panose="02040502050505030304" pitchFamily="18" charset="0"/>
              </a:rPr>
              <a:t>).</a:t>
            </a:r>
            <a:endParaRPr lang="ru-RU" sz="1800" b="1" dirty="0" smtClean="0">
              <a:solidFill>
                <a:schemeClr val="accent5">
                  <a:lumMod val="75000"/>
                </a:schemeClr>
              </a:solidFill>
              <a:latin typeface="Palatino Linotype" panose="02040502050505030304" pitchFamily="18" charset="0"/>
            </a:endParaRPr>
          </a:p>
          <a:p>
            <a:pPr lvl="0" algn="just"/>
            <a:r>
              <a:rPr lang="ru-RU" sz="1800" b="1" dirty="0" smtClean="0">
                <a:solidFill>
                  <a:schemeClr val="accent1">
                    <a:lumMod val="50000"/>
                  </a:schemeClr>
                </a:solidFill>
                <a:latin typeface="Palatino Linotype" panose="02040502050505030304" pitchFamily="18" charset="0"/>
              </a:rPr>
              <a:t>Главный </a:t>
            </a:r>
            <a:r>
              <a:rPr lang="ru-RU" sz="1800" b="1" dirty="0">
                <a:solidFill>
                  <a:schemeClr val="accent1">
                    <a:lumMod val="50000"/>
                  </a:schemeClr>
                </a:solidFill>
                <a:latin typeface="Palatino Linotype" panose="02040502050505030304" pitchFamily="18" charset="0"/>
              </a:rPr>
              <a:t>администратор доходов бюджета </a:t>
            </a:r>
            <a:r>
              <a:rPr lang="ru-RU" sz="1800" dirty="0">
                <a:latin typeface="Palatino Linotype" panose="02040502050505030304" pitchFamily="18" charset="0"/>
              </a:rPr>
              <a:t>- орган 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имеющие в своем ведении администраторов доходов </a:t>
            </a:r>
            <a:r>
              <a:rPr lang="ru-RU" sz="1800" dirty="0" smtClean="0">
                <a:latin typeface="Palatino Linotype" panose="02040502050505030304" pitchFamily="18" charset="0"/>
              </a:rPr>
              <a:t>бюджета.</a:t>
            </a:r>
            <a:endParaRPr lang="ru-RU" sz="1800" dirty="0">
              <a:latin typeface="Palatino Linotype" panose="02040502050505030304" pitchFamily="18" charset="0"/>
            </a:endParaRPr>
          </a:p>
          <a:p>
            <a:pPr algn="just"/>
            <a:r>
              <a:rPr lang="ru-RU" sz="1800" b="1" dirty="0">
                <a:solidFill>
                  <a:schemeClr val="accent1">
                    <a:lumMod val="50000"/>
                  </a:schemeClr>
                </a:solidFill>
                <a:latin typeface="Palatino Linotype" panose="02040502050505030304" pitchFamily="18" charset="0"/>
              </a:rPr>
              <a:t>Главный распорядитель бюджетных средств (ГРБС) </a:t>
            </a:r>
            <a:r>
              <a:rPr lang="ru-RU" sz="1800" b="1" dirty="0">
                <a:latin typeface="Palatino Linotype" panose="02040502050505030304" pitchFamily="18" charset="0"/>
              </a:rPr>
              <a:t>- </a:t>
            </a:r>
            <a:r>
              <a:rPr lang="ru-RU" sz="1800" dirty="0">
                <a:latin typeface="Palatino Linotype" panose="02040502050505030304" pitchFamily="18" charset="0"/>
              </a:rPr>
              <a:t>орган государственной власти (местного самоуправления),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a:t>
            </a:r>
            <a:r>
              <a:rPr lang="ru-RU" sz="1800" dirty="0" smtClean="0">
                <a:latin typeface="Palatino Linotype" panose="02040502050505030304" pitchFamily="18" charset="0"/>
              </a:rPr>
              <a:t>средств.</a:t>
            </a:r>
            <a:endParaRPr lang="ru-RU" sz="1800" dirty="0">
              <a:latin typeface="Palatino Linotype" panose="02040502050505030304" pitchFamily="18" charset="0"/>
            </a:endParaRPr>
          </a:p>
          <a:p>
            <a:pPr algn="just"/>
            <a:r>
              <a:rPr lang="ru-RU" sz="1800" b="1" dirty="0" smtClean="0">
                <a:solidFill>
                  <a:schemeClr val="accent1">
                    <a:lumMod val="50000"/>
                  </a:schemeClr>
                </a:solidFill>
                <a:latin typeface="Palatino Linotype" panose="02040502050505030304" pitchFamily="18" charset="0"/>
              </a:rPr>
              <a:t>Муниципальная </a:t>
            </a:r>
            <a:r>
              <a:rPr lang="ru-RU" sz="1800" b="1" dirty="0">
                <a:solidFill>
                  <a:schemeClr val="accent1">
                    <a:lumMod val="50000"/>
                  </a:schemeClr>
                </a:solidFill>
                <a:latin typeface="Palatino Linotype" panose="02040502050505030304" pitchFamily="18" charset="0"/>
              </a:rPr>
              <a:t>программа </a:t>
            </a:r>
            <a:r>
              <a:rPr lang="ru-RU" sz="1800" dirty="0">
                <a:latin typeface="Palatino Linotype" panose="02040502050505030304" pitchFamily="18" charset="0"/>
              </a:rPr>
              <a:t>- </a:t>
            </a:r>
            <a:r>
              <a:rPr lang="ru-RU" sz="1800" dirty="0" smtClean="0">
                <a:latin typeface="Palatino Linotype" pitchFamily="18" charset="0"/>
              </a:rPr>
              <a:t>система мероприятий (взаимоувязанных по задачам, срокам осуществления и ресурсам) и инструментов государственной политики, обеспечивающих в рамках реализации ключевых государственных функций достижение приоритетов и целей государственной политики в сфере социально-экономического развития.</a:t>
            </a:r>
            <a:endParaRPr lang="ru-RU" sz="1800" dirty="0">
              <a:latin typeface="Palatino Linotype" pitchFamily="18" charset="0"/>
            </a:endParaRPr>
          </a:p>
          <a:p>
            <a:pPr marL="0" indent="0" algn="just">
              <a:buNone/>
            </a:pPr>
            <a:endParaRPr lang="ru-RU" sz="1800" b="1" dirty="0">
              <a:latin typeface="+mn-lt"/>
            </a:endParaRPr>
          </a:p>
        </p:txBody>
      </p:sp>
    </p:spTree>
    <p:extLst>
      <p:ext uri="{BB962C8B-B14F-4D97-AF65-F5344CB8AC3E}">
        <p14:creationId xmlns="" xmlns:p14="http://schemas.microsoft.com/office/powerpoint/2010/main" val="38964646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9149" y="0"/>
            <a:ext cx="10972800" cy="937549"/>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algn="ct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Верхний предел муниципального внутреннего долга Тамбовского района на 01 января 2021 года и на 01 января 20222 и 2023 годов</a:t>
            </a:r>
            <a:endPar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6" name="Прямая соединительная линия 5"/>
          <p:cNvCxnSpPr/>
          <p:nvPr/>
        </p:nvCxnSpPr>
        <p:spPr>
          <a:xfrm flipV="1">
            <a:off x="744205" y="114838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8775263" y="1028730"/>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612315" y="1096531"/>
            <a:ext cx="1252266" cy="307777"/>
          </a:xfrm>
          <a:prstGeom prst="rect">
            <a:avLst/>
          </a:prstGeom>
          <a:noFill/>
        </p:spPr>
        <p:txBody>
          <a:bodyPr wrap="none" rtlCol="0">
            <a:spAutoFit/>
          </a:bodyPr>
          <a:lstStyle/>
          <a:p>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sp>
        <p:nvSpPr>
          <p:cNvPr id="8" name="Стрелка вправо 7"/>
          <p:cNvSpPr/>
          <p:nvPr/>
        </p:nvSpPr>
        <p:spPr>
          <a:xfrm>
            <a:off x="2986268" y="1967696"/>
            <a:ext cx="7048983" cy="36923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939970" y="3646025"/>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a:off x="1851949" y="2986268"/>
            <a:ext cx="2025570" cy="1608881"/>
          </a:xfrm>
          <a:prstGeom prst="roundRect">
            <a:avLst/>
          </a:prstGeom>
          <a:solidFill>
            <a:srgbClr val="4EEC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7 580</a:t>
            </a:r>
          </a:p>
          <a:p>
            <a:pPr algn="ctr"/>
            <a:r>
              <a:rPr lang="ru-RU" dirty="0" smtClean="0">
                <a:solidFill>
                  <a:schemeClr val="tx1"/>
                </a:solidFill>
              </a:rPr>
              <a:t>на 01.01.2021</a:t>
            </a:r>
            <a:endParaRPr lang="ru-RU" dirty="0">
              <a:solidFill>
                <a:schemeClr val="tx1"/>
              </a:solidFill>
            </a:endParaRPr>
          </a:p>
        </p:txBody>
      </p:sp>
      <p:sp>
        <p:nvSpPr>
          <p:cNvPr id="13" name="Скругленный прямоугольник 12"/>
          <p:cNvSpPr/>
          <p:nvPr/>
        </p:nvSpPr>
        <p:spPr>
          <a:xfrm>
            <a:off x="4514128" y="3032567"/>
            <a:ext cx="2071868" cy="1551009"/>
          </a:xfrm>
          <a:prstGeom prst="roundRect">
            <a:avLst/>
          </a:prstGeom>
          <a:solidFill>
            <a:srgbClr val="4EEC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7 580</a:t>
            </a:r>
          </a:p>
          <a:p>
            <a:pPr algn="ctr"/>
            <a:r>
              <a:rPr lang="ru-RU" dirty="0" smtClean="0">
                <a:solidFill>
                  <a:schemeClr val="tx1"/>
                </a:solidFill>
              </a:rPr>
              <a:t>на </a:t>
            </a:r>
            <a:r>
              <a:rPr lang="ru-RU" dirty="0" smtClean="0">
                <a:solidFill>
                  <a:schemeClr val="tx1"/>
                </a:solidFill>
              </a:rPr>
              <a:t>01.01.2022</a:t>
            </a:r>
            <a:endParaRPr lang="ru-RU" dirty="0"/>
          </a:p>
        </p:txBody>
      </p:sp>
      <p:sp>
        <p:nvSpPr>
          <p:cNvPr id="14" name="Скругленный прямоугольник 13"/>
          <p:cNvSpPr/>
          <p:nvPr/>
        </p:nvSpPr>
        <p:spPr>
          <a:xfrm>
            <a:off x="7176304" y="3044142"/>
            <a:ext cx="1875099" cy="1516283"/>
          </a:xfrm>
          <a:prstGeom prst="roundRect">
            <a:avLst/>
          </a:prstGeom>
          <a:solidFill>
            <a:srgbClr val="4EEC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7 580</a:t>
            </a:r>
          </a:p>
          <a:p>
            <a:pPr algn="ctr"/>
            <a:r>
              <a:rPr lang="ru-RU" dirty="0" smtClean="0">
                <a:solidFill>
                  <a:schemeClr val="tx1"/>
                </a:solidFill>
              </a:rPr>
              <a:t>на </a:t>
            </a:r>
            <a:r>
              <a:rPr lang="ru-RU" dirty="0" smtClean="0">
                <a:solidFill>
                  <a:schemeClr val="tx1"/>
                </a:solidFill>
              </a:rPr>
              <a:t>01.01.2023</a:t>
            </a:r>
            <a:endParaRPr lang="ru-RU" dirty="0"/>
          </a:p>
        </p:txBody>
      </p:sp>
    </p:spTree>
    <p:extLst>
      <p:ext uri="{BB962C8B-B14F-4D97-AF65-F5344CB8AC3E}">
        <p14:creationId xmlns="" xmlns:p14="http://schemas.microsoft.com/office/powerpoint/2010/main" val="35790549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8053" y="-254977"/>
            <a:ext cx="10972800" cy="1441939"/>
          </a:xfrm>
        </p:spPr>
        <p:txBody>
          <a:bodyPr>
            <a:normAutofit/>
          </a:bodyPr>
          <a:lstStyle/>
          <a:p>
            <a:pPr algn="ctr"/>
            <a:r>
              <a:rPr lang="ru-RU" sz="3600" b="1" dirty="0" smtClean="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t>Контактная информация и обратная связь</a:t>
            </a:r>
            <a:endParaRPr lang="ru-RU" sz="3600" b="1"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3" name="Объект 2"/>
          <p:cNvSpPr>
            <a:spLocks noGrp="1"/>
          </p:cNvSpPr>
          <p:nvPr>
            <p:ph idx="1"/>
          </p:nvPr>
        </p:nvSpPr>
        <p:spPr>
          <a:xfrm>
            <a:off x="729760" y="1336431"/>
            <a:ext cx="10609385" cy="5145396"/>
          </a:xfrm>
        </p:spPr>
        <p:txBody>
          <a:bodyPr>
            <a:noAutofit/>
          </a:bodyPr>
          <a:lstStyle/>
          <a:p>
            <a:pPr algn="ctr">
              <a:buNone/>
            </a:pPr>
            <a:r>
              <a:rPr lang="ru-RU" b="1" dirty="0" smtClean="0">
                <a:latin typeface="+mn-lt"/>
              </a:rPr>
              <a:t>Финансовое управление администрации Тамбовского района</a:t>
            </a:r>
          </a:p>
          <a:p>
            <a:pPr algn="ctr">
              <a:buNone/>
            </a:pPr>
            <a:r>
              <a:rPr lang="ru-RU" sz="1600" b="1" dirty="0" smtClean="0"/>
              <a:t>Размещение на официальном сайта в сети интернет администрации Тамбовского района</a:t>
            </a:r>
          </a:p>
          <a:p>
            <a:pPr algn="ctr">
              <a:buNone/>
            </a:pPr>
            <a:r>
              <a:rPr lang="en-US" sz="1600" dirty="0" smtClean="0">
                <a:hlinkClick r:id="rId2"/>
              </a:rPr>
              <a:t>http://xn--80ac6arg.xn--</a:t>
            </a:r>
            <a:r>
              <a:rPr lang="en-US" sz="1600" dirty="0" smtClean="0">
                <a:hlinkClick r:id="rId2"/>
              </a:rPr>
              <a:t>p1ai/byudzhet-dlya-grazhdan.html</a:t>
            </a:r>
            <a:endParaRPr lang="ru-RU" sz="1600" dirty="0" smtClean="0"/>
          </a:p>
          <a:p>
            <a:pPr algn="ctr">
              <a:buNone/>
            </a:pPr>
            <a:r>
              <a:rPr lang="ru-RU" sz="1600" b="1" dirty="0" smtClean="0">
                <a:latin typeface="+mn-lt"/>
              </a:rPr>
              <a:t>Исполнитель: </a:t>
            </a:r>
            <a:r>
              <a:rPr lang="ru-RU" sz="1600" b="1" dirty="0" err="1" smtClean="0">
                <a:latin typeface="+mn-lt"/>
              </a:rPr>
              <a:t>Журко</a:t>
            </a:r>
            <a:r>
              <a:rPr lang="ru-RU" sz="1600" b="1" dirty="0" smtClean="0">
                <a:latin typeface="+mn-lt"/>
              </a:rPr>
              <a:t> Ольга Анатольевна</a:t>
            </a:r>
          </a:p>
          <a:p>
            <a:pPr algn="ctr">
              <a:buNone/>
            </a:pPr>
            <a:endParaRPr lang="ru-RU" sz="1600" b="1" dirty="0" smtClean="0"/>
          </a:p>
          <a:p>
            <a:pPr algn="just">
              <a:buNone/>
            </a:pPr>
            <a:r>
              <a:rPr lang="ru-RU" sz="1600" b="1" dirty="0" smtClean="0">
                <a:latin typeface="+mn-lt"/>
              </a:rPr>
              <a:t>Адрес: 676950, Амурская область, Тамбовский район, с.Тамбовка, ул.Ленинская,90</a:t>
            </a:r>
          </a:p>
          <a:p>
            <a:pPr algn="just">
              <a:buNone/>
            </a:pPr>
            <a:r>
              <a:rPr lang="ru-RU" sz="1600" b="1" dirty="0" smtClean="0"/>
              <a:t>Телефон: (41638) 21-2-31; 21-0-92</a:t>
            </a:r>
          </a:p>
          <a:p>
            <a:pPr algn="just">
              <a:buNone/>
            </a:pPr>
            <a:r>
              <a:rPr lang="ru-RU" sz="1600" b="1" dirty="0" smtClean="0">
                <a:latin typeface="+mn-lt"/>
              </a:rPr>
              <a:t>Факс: (41638) 21-0-92</a:t>
            </a:r>
          </a:p>
          <a:p>
            <a:pPr algn="just">
              <a:buNone/>
            </a:pPr>
            <a:r>
              <a:rPr lang="ru-RU" sz="1600" b="1" dirty="0" smtClean="0"/>
              <a:t>Режим работы:</a:t>
            </a:r>
          </a:p>
          <a:p>
            <a:pPr algn="just">
              <a:buNone/>
            </a:pPr>
            <a:r>
              <a:rPr lang="ru-RU" sz="1600" b="1" dirty="0" smtClean="0">
                <a:latin typeface="+mn-lt"/>
              </a:rPr>
              <a:t>Понедельник – пятница с 8:00 до 16:15</a:t>
            </a:r>
          </a:p>
          <a:p>
            <a:pPr algn="just">
              <a:buNone/>
            </a:pPr>
            <a:r>
              <a:rPr lang="ru-RU" sz="1600" b="1" dirty="0" smtClean="0"/>
              <a:t>Перерыв с 12:00 до 13:00</a:t>
            </a:r>
          </a:p>
          <a:p>
            <a:pPr algn="just">
              <a:buNone/>
            </a:pPr>
            <a:r>
              <a:rPr lang="ru-RU" sz="1600" b="1" dirty="0" smtClean="0">
                <a:latin typeface="+mn-lt"/>
              </a:rPr>
              <a:t>Выходные дни: суббота, воскресенье</a:t>
            </a:r>
            <a:endParaRPr lang="ru-RU" sz="1600" b="1" dirty="0" smtClean="0">
              <a:latin typeface="+mn-lt"/>
            </a:endParaRPr>
          </a:p>
        </p:txBody>
      </p:sp>
      <p:cxnSp>
        <p:nvCxnSpPr>
          <p:cNvPr id="6" name="Прямая соединительная линия 5"/>
          <p:cNvCxnSpPr/>
          <p:nvPr/>
        </p:nvCxnSpPr>
        <p:spPr>
          <a:xfrm>
            <a:off x="8752114" y="947707"/>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V="1">
            <a:off x="767355" y="1055790"/>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554042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38553" y="888023"/>
            <a:ext cx="10585937" cy="5275385"/>
          </a:xfrm>
        </p:spPr>
        <p:txBody>
          <a:bodyPr>
            <a:noAutofit/>
          </a:bodyPr>
          <a:lstStyle/>
          <a:p>
            <a:pPr algn="just"/>
            <a:r>
              <a:rPr lang="ru-RU" sz="1800" b="1" dirty="0">
                <a:solidFill>
                  <a:schemeClr val="accent1">
                    <a:lumMod val="50000"/>
                  </a:schemeClr>
                </a:solidFill>
                <a:latin typeface="Palatino Linotype" panose="02040502050505030304" pitchFamily="18" charset="0"/>
              </a:rPr>
              <a:t>Межбюджетные отношения </a:t>
            </a:r>
            <a:r>
              <a:rPr lang="ru-RU" sz="1800" dirty="0">
                <a:latin typeface="Palatino Linotype" panose="02040502050505030304" pitchFamily="18" charset="0"/>
              </a:rPr>
              <a:t>- взаимоотношения между публично-правовыми образованиями по вопросам осуществления бюджетного процесса</a:t>
            </a:r>
            <a:r>
              <a:rPr lang="ru-RU" sz="1800" dirty="0" smtClean="0">
                <a:latin typeface="Palatino Linotype" panose="02040502050505030304" pitchFamily="18" charset="0"/>
              </a:rPr>
              <a:t>.</a:t>
            </a:r>
            <a:endParaRPr lang="ru-RU" sz="1800" b="1" dirty="0" smtClean="0">
              <a:solidFill>
                <a:schemeClr val="accent5">
                  <a:lumMod val="75000"/>
                </a:schemeClr>
              </a:solidFill>
              <a:latin typeface="Palatino Linotype" panose="02040502050505030304" pitchFamily="18" charset="0"/>
            </a:endParaRPr>
          </a:p>
          <a:p>
            <a:pPr algn="just"/>
            <a:r>
              <a:rPr lang="ru-RU" sz="1800" b="1" dirty="0" smtClean="0">
                <a:solidFill>
                  <a:schemeClr val="accent1">
                    <a:lumMod val="50000"/>
                  </a:schemeClr>
                </a:solidFill>
                <a:latin typeface="Palatino Linotype" panose="02040502050505030304" pitchFamily="18" charset="0"/>
              </a:rPr>
              <a:t>Расходные </a:t>
            </a:r>
            <a:r>
              <a:rPr lang="ru-RU" sz="1800" b="1" dirty="0">
                <a:solidFill>
                  <a:schemeClr val="accent1">
                    <a:lumMod val="50000"/>
                  </a:schemeClr>
                </a:solidFill>
                <a:latin typeface="Palatino Linotype" panose="02040502050505030304" pitchFamily="18" charset="0"/>
              </a:rPr>
              <a:t>обязательства </a:t>
            </a:r>
            <a:r>
              <a:rPr lang="ru-RU" sz="1800" dirty="0">
                <a:latin typeface="Palatino Linotype" panose="02040502050505030304" pitchFamily="18" charset="0"/>
              </a:rPr>
              <a:t>- обусловленные законом, иным нормативным правовым актом, договором или соглашением обязанности публично-правового образования (Российской Федерации, субъекта Российской Федерации,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a:t>
            </a:r>
            <a:r>
              <a:rPr lang="ru-RU" sz="1800" dirty="0" smtClean="0">
                <a:latin typeface="Palatino Linotype" panose="02040502050505030304" pitchFamily="18" charset="0"/>
              </a:rPr>
              <a:t>бюджета.</a:t>
            </a:r>
            <a:endParaRPr lang="ru-RU" sz="1800" dirty="0">
              <a:latin typeface="Palatino Linotype" panose="02040502050505030304" pitchFamily="18" charset="0"/>
            </a:endParaRPr>
          </a:p>
          <a:p>
            <a:pPr algn="just"/>
            <a:r>
              <a:rPr lang="ru-RU" sz="1800" b="1" dirty="0">
                <a:solidFill>
                  <a:schemeClr val="accent1">
                    <a:lumMod val="50000"/>
                  </a:schemeClr>
                </a:solidFill>
                <a:latin typeface="Palatino Linotype" panose="02040502050505030304" pitchFamily="18" charset="0"/>
              </a:rPr>
              <a:t>Публичные нормативные обязательства</a:t>
            </a:r>
            <a:r>
              <a:rPr lang="ru-RU" sz="1800" dirty="0">
                <a:solidFill>
                  <a:schemeClr val="accent1">
                    <a:lumMod val="50000"/>
                  </a:schemeClr>
                </a:solidFill>
                <a:latin typeface="Palatino Linotype" panose="02040502050505030304" pitchFamily="18" charset="0"/>
              </a:rPr>
              <a:t> </a:t>
            </a:r>
            <a:r>
              <a:rPr lang="ru-RU" sz="1800" dirty="0">
                <a:latin typeface="Palatino Linotype" panose="02040502050505030304" pitchFamily="18" charset="0"/>
              </a:rPr>
              <a:t>- публичные обязательства перед физическим лицом, подлежащие исполнению в денежной форме в установленном соответствующим законом, иным нормативным правовым актом размере или имеющие установленный порядок его индексации, за исключением выплат физическому лицу, предусмотренных статусом государственных (муниципальных) служащих, а также лиц, замещающих государственные должности Российской Федерации, государственные должности субъектов Российской Федерации, муниципальные должности, работников казенных учреждений, военнослужащих, проходящих военную службу по призыву (обладающих статусом военнослужащих, проходящих военную службу по призыву), лиц, обучающихся (воспитанников) в государственных (муниципальных) образовательных </a:t>
            </a:r>
            <a:r>
              <a:rPr lang="ru-RU" sz="1800" dirty="0" smtClean="0">
                <a:latin typeface="Palatino Linotype" panose="02040502050505030304" pitchFamily="18" charset="0"/>
              </a:rPr>
              <a:t>учреждениях.</a:t>
            </a:r>
            <a:endParaRPr lang="ru-RU" sz="1800" dirty="0">
              <a:latin typeface="Palatino Linotype" panose="02040502050505030304" pitchFamily="18" charset="0"/>
            </a:endParaRPr>
          </a:p>
          <a:p>
            <a:endParaRPr lang="ru-RU" sz="1800" dirty="0">
              <a:latin typeface="+mn-lt"/>
            </a:endParaRPr>
          </a:p>
          <a:p>
            <a:pPr algn="just"/>
            <a:endParaRPr lang="ru-RU" sz="1800" dirty="0" smtClean="0">
              <a:latin typeface="+mn-lt"/>
            </a:endParaRPr>
          </a:p>
        </p:txBody>
      </p:sp>
    </p:spTree>
    <p:extLst>
      <p:ext uri="{BB962C8B-B14F-4D97-AF65-F5344CB8AC3E}">
        <p14:creationId xmlns="" xmlns:p14="http://schemas.microsoft.com/office/powerpoint/2010/main" val="2797493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82515" y="1316438"/>
            <a:ext cx="10577146" cy="4187546"/>
          </a:xfrm>
        </p:spPr>
        <p:txBody>
          <a:bodyPr>
            <a:noAutofit/>
          </a:bodyPr>
          <a:lstStyle/>
          <a:p>
            <a:pPr algn="just"/>
            <a:r>
              <a:rPr lang="ru-RU" sz="1800" b="1" dirty="0" smtClean="0">
                <a:solidFill>
                  <a:schemeClr val="accent1">
                    <a:lumMod val="50000"/>
                  </a:schemeClr>
                </a:solidFill>
                <a:latin typeface="Palatino Linotype" panose="02040502050505030304" pitchFamily="18" charset="0"/>
              </a:rPr>
              <a:t>Бюджетные </a:t>
            </a:r>
            <a:r>
              <a:rPr lang="ru-RU" sz="1800" b="1" dirty="0">
                <a:solidFill>
                  <a:schemeClr val="accent1">
                    <a:lumMod val="50000"/>
                  </a:schemeClr>
                </a:solidFill>
                <a:latin typeface="Palatino Linotype" panose="02040502050505030304" pitchFamily="18" charset="0"/>
              </a:rPr>
              <a:t>обязательства </a:t>
            </a:r>
            <a:r>
              <a:rPr lang="ru-RU" sz="1800" b="1" dirty="0">
                <a:solidFill>
                  <a:schemeClr val="accent5">
                    <a:lumMod val="75000"/>
                  </a:schemeClr>
                </a:solidFill>
                <a:latin typeface="Palatino Linotype" panose="02040502050505030304" pitchFamily="18" charset="0"/>
              </a:rPr>
              <a:t>- </a:t>
            </a:r>
            <a:r>
              <a:rPr lang="ru-RU" sz="1800" dirty="0">
                <a:latin typeface="Palatino Linotype" panose="02040502050505030304" pitchFamily="18" charset="0"/>
              </a:rPr>
              <a:t>расходные обязательства, подлежащие исполнению в соответствующем финансовом </a:t>
            </a:r>
            <a:r>
              <a:rPr lang="ru-RU" sz="1800" dirty="0" smtClean="0">
                <a:latin typeface="Palatino Linotype" panose="02040502050505030304" pitchFamily="18" charset="0"/>
              </a:rPr>
              <a:t>году.</a:t>
            </a:r>
            <a:endParaRPr lang="ru-RU" sz="1800" dirty="0">
              <a:latin typeface="Palatino Linotype" panose="02040502050505030304" pitchFamily="18" charset="0"/>
            </a:endParaRPr>
          </a:p>
          <a:p>
            <a:pPr algn="just"/>
            <a:r>
              <a:rPr lang="ru-RU" sz="1800" b="1" dirty="0" smtClean="0">
                <a:solidFill>
                  <a:schemeClr val="accent1">
                    <a:lumMod val="50000"/>
                  </a:schemeClr>
                </a:solidFill>
                <a:latin typeface="Palatino Linotype" panose="02040502050505030304" pitchFamily="18" charset="0"/>
              </a:rPr>
              <a:t>Денежные </a:t>
            </a:r>
            <a:r>
              <a:rPr lang="ru-RU" sz="1800" b="1" dirty="0">
                <a:solidFill>
                  <a:schemeClr val="accent1">
                    <a:lumMod val="50000"/>
                  </a:schemeClr>
                </a:solidFill>
                <a:latin typeface="Palatino Linotype" panose="02040502050505030304" pitchFamily="18" charset="0"/>
              </a:rPr>
              <a:t>обязательства </a:t>
            </a:r>
            <a:r>
              <a:rPr lang="ru-RU" sz="1800" b="1" dirty="0">
                <a:solidFill>
                  <a:schemeClr val="accent5">
                    <a:lumMod val="75000"/>
                  </a:schemeClr>
                </a:solidFill>
                <a:latin typeface="Palatino Linotype" panose="02040502050505030304" pitchFamily="18" charset="0"/>
              </a:rPr>
              <a:t>- </a:t>
            </a:r>
            <a:r>
              <a:rPr lang="ru-RU" sz="1800" dirty="0">
                <a:latin typeface="Palatino Linotype" panose="02040502050505030304" pitchFamily="18" charset="0"/>
              </a:rPr>
              <a:t>обязанность получателя бюджетных средств уплатить бюджету, физическому лицу и юридическому лицу за счет средств бюджета определенные денежные средства в соответствии с выполненными условиями гражданско-правовой сделки, заключенной в рамках его бюджетных полномочий, или в соответствии с положениями закона, иного правового акта, условиями договора или </a:t>
            </a:r>
            <a:r>
              <a:rPr lang="ru-RU" sz="1800" dirty="0" smtClean="0">
                <a:latin typeface="Palatino Linotype" panose="02040502050505030304" pitchFamily="18" charset="0"/>
              </a:rPr>
              <a:t>соглашения.</a:t>
            </a:r>
            <a:endParaRPr lang="ru-RU" sz="1800" dirty="0">
              <a:latin typeface="Palatino Linotype" panose="02040502050505030304" pitchFamily="18" charset="0"/>
            </a:endParaRPr>
          </a:p>
          <a:p>
            <a:pPr algn="just"/>
            <a:r>
              <a:rPr lang="ru-RU" sz="1800" b="1" dirty="0" smtClean="0">
                <a:solidFill>
                  <a:schemeClr val="accent1">
                    <a:lumMod val="50000"/>
                  </a:schemeClr>
                </a:solidFill>
                <a:latin typeface="Palatino Linotype" panose="02040502050505030304" pitchFamily="18" charset="0"/>
              </a:rPr>
              <a:t>Бюджетная роспись</a:t>
            </a:r>
            <a:r>
              <a:rPr lang="ru-RU" sz="1800" dirty="0" smtClean="0">
                <a:solidFill>
                  <a:schemeClr val="accent1">
                    <a:lumMod val="50000"/>
                  </a:schemeClr>
                </a:solidFill>
                <a:latin typeface="Palatino Linotype" panose="02040502050505030304" pitchFamily="18" charset="0"/>
              </a:rPr>
              <a:t> </a:t>
            </a:r>
            <a:r>
              <a:rPr lang="ru-RU" sz="1800" dirty="0">
                <a:latin typeface="Palatino Linotype" panose="02040502050505030304" pitchFamily="18" charset="0"/>
              </a:rPr>
              <a:t>- документ, который составляется и ведется главным распорядителем бюджетных средств либо главным администратором источников финансирования дефицита бюджета в целях исполнения бюджета по расходам (источникам финансирования дефицита бюджета</a:t>
            </a:r>
            <a:r>
              <a:rPr lang="ru-RU" sz="1800" dirty="0" smtClean="0">
                <a:latin typeface="Palatino Linotype" panose="02040502050505030304" pitchFamily="18" charset="0"/>
              </a:rPr>
              <a:t>).</a:t>
            </a:r>
          </a:p>
          <a:p>
            <a:pPr algn="just"/>
            <a:r>
              <a:rPr lang="ru-RU" sz="1800" b="1" dirty="0">
                <a:solidFill>
                  <a:schemeClr val="accent1">
                    <a:lumMod val="50000"/>
                  </a:schemeClr>
                </a:solidFill>
                <a:latin typeface="Palatino Linotype" panose="02040502050505030304" pitchFamily="18" charset="0"/>
              </a:rPr>
              <a:t>Источники финансирования дефицита бюджета</a:t>
            </a:r>
            <a:r>
              <a:rPr lang="ru-RU" sz="1800" dirty="0">
                <a:solidFill>
                  <a:schemeClr val="accent1">
                    <a:lumMod val="50000"/>
                  </a:schemeClr>
                </a:solidFill>
                <a:latin typeface="Palatino Linotype" panose="02040502050505030304" pitchFamily="18" charset="0"/>
              </a:rPr>
              <a:t> </a:t>
            </a:r>
            <a:r>
              <a:rPr lang="ru-RU" sz="1800" dirty="0">
                <a:latin typeface="Palatino Linotype" panose="02040502050505030304" pitchFamily="18" charset="0"/>
              </a:rPr>
              <a:t>- средства, привлекаемые в бюджет для покрытия дефицита (кредиты банков, кредиты от других уровней бюджетов, кредиты финансовых международных организаций, ценные бумаги, иные источники</a:t>
            </a:r>
            <a:r>
              <a:rPr lang="ru-RU" sz="1800" dirty="0" smtClean="0">
                <a:latin typeface="Palatino Linotype" panose="02040502050505030304" pitchFamily="18" charset="0"/>
              </a:rPr>
              <a:t>).</a:t>
            </a:r>
            <a:endParaRPr lang="ru-RU" sz="1800" dirty="0">
              <a:latin typeface="Palatino Linotype" panose="02040502050505030304" pitchFamily="18" charset="0"/>
            </a:endParaRPr>
          </a:p>
          <a:p>
            <a:pPr algn="just"/>
            <a:endParaRPr lang="ru-RU" sz="1800" b="1" dirty="0" smtClean="0">
              <a:latin typeface="+mn-lt"/>
            </a:endParaRPr>
          </a:p>
        </p:txBody>
      </p:sp>
    </p:spTree>
    <p:extLst>
      <p:ext uri="{BB962C8B-B14F-4D97-AF65-F5344CB8AC3E}">
        <p14:creationId xmlns="" xmlns:p14="http://schemas.microsoft.com/office/powerpoint/2010/main" val="30320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745" y="33258"/>
            <a:ext cx="10380785" cy="738554"/>
          </a:xfrm>
        </p:spPr>
        <p:txBody>
          <a:bodyPr/>
          <a:lstStyle/>
          <a:p>
            <a:pPr algn="ctr"/>
            <a:r>
              <a:rPr lang="ru-RU" sz="2600" b="1" dirty="0" smtClean="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t>Бюджетная система</a:t>
            </a:r>
            <a:endParaRPr lang="ru-RU" sz="2600" b="1"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7" name="Прямоугольник 6"/>
          <p:cNvSpPr/>
          <p:nvPr/>
        </p:nvSpPr>
        <p:spPr>
          <a:xfrm>
            <a:off x="899745" y="1003716"/>
            <a:ext cx="10530255" cy="29893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i="1" dirty="0" smtClean="0">
                <a:solidFill>
                  <a:schemeClr val="tx1">
                    <a:lumMod val="65000"/>
                    <a:lumOff val="35000"/>
                  </a:schemeClr>
                </a:solidFill>
                <a:latin typeface="Palatino Linotype" panose="02040502050505030304" pitchFamily="18" charset="0"/>
                <a:cs typeface="Times New Roman" panose="02020603050405020304" pitchFamily="18" charset="0"/>
              </a:rPr>
              <a:t>Бюджетная система Российской Федерации – совокупность бюджетов всех уровней</a:t>
            </a:r>
            <a:endParaRPr lang="ru-RU" sz="1600" i="1" dirty="0">
              <a:solidFill>
                <a:schemeClr val="tx1">
                  <a:lumMod val="65000"/>
                  <a:lumOff val="35000"/>
                </a:schemeClr>
              </a:solidFill>
              <a:latin typeface="Palatino Linotype" panose="02040502050505030304" pitchFamily="18" charset="0"/>
              <a:cs typeface="Times New Roman" panose="02020603050405020304" pitchFamily="18" charset="0"/>
            </a:endParaRPr>
          </a:p>
        </p:txBody>
      </p:sp>
      <p:graphicFrame>
        <p:nvGraphicFramePr>
          <p:cNvPr id="8" name="Схема 7"/>
          <p:cNvGraphicFramePr/>
          <p:nvPr>
            <p:extLst>
              <p:ext uri="{D42A27DB-BD31-4B8C-83A1-F6EECF244321}">
                <p14:modId xmlns="" xmlns:p14="http://schemas.microsoft.com/office/powerpoint/2010/main" val="3912283891"/>
              </p:ext>
            </p:extLst>
          </p:nvPr>
        </p:nvGraphicFramePr>
        <p:xfrm>
          <a:off x="-2019302" y="1543049"/>
          <a:ext cx="12201527" cy="639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Блок-схема: подготовка 8"/>
          <p:cNvSpPr/>
          <p:nvPr/>
        </p:nvSpPr>
        <p:spPr>
          <a:xfrm>
            <a:off x="6905626" y="2171700"/>
            <a:ext cx="457200" cy="364149"/>
          </a:xfrm>
          <a:prstGeom prst="flowChartPreparation">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Блок-схема: подготовка 9"/>
          <p:cNvSpPr/>
          <p:nvPr/>
        </p:nvSpPr>
        <p:spPr>
          <a:xfrm>
            <a:off x="7205663" y="2956457"/>
            <a:ext cx="447675" cy="352425"/>
          </a:xfrm>
          <a:prstGeom prst="flowChartPreparation">
            <a:avLst/>
          </a:prstGeom>
          <a:solidFill>
            <a:srgbClr val="FDF591"/>
          </a:solidFill>
          <a:ln>
            <a:solidFill>
              <a:srgbClr val="FDF5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Блок-схема: подготовка 10"/>
          <p:cNvSpPr/>
          <p:nvPr/>
        </p:nvSpPr>
        <p:spPr>
          <a:xfrm>
            <a:off x="7546181" y="3668633"/>
            <a:ext cx="423863" cy="382523"/>
          </a:xfrm>
          <a:prstGeom prst="flowChartPreparation">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TextBox 12"/>
          <p:cNvSpPr txBox="1"/>
          <p:nvPr/>
        </p:nvSpPr>
        <p:spPr>
          <a:xfrm>
            <a:off x="2379602" y="1892293"/>
            <a:ext cx="1387169" cy="738664"/>
          </a:xfrm>
          <a:prstGeom prst="rect">
            <a:avLst/>
          </a:prstGeom>
          <a:noFill/>
        </p:spPr>
        <p:txBody>
          <a:bodyPr wrap="square" rtlCol="0">
            <a:spAutoFit/>
          </a:bodyPr>
          <a:lstStyle/>
          <a:p>
            <a:pPr lvl="0" algn="ctr"/>
            <a:r>
              <a:rPr lang="ru-RU" sz="1050" b="1" dirty="0"/>
              <a:t>Бюджеты государственных внебюджетных фондов РФ</a:t>
            </a:r>
          </a:p>
        </p:txBody>
      </p:sp>
      <p:sp>
        <p:nvSpPr>
          <p:cNvPr id="14" name="TextBox 13"/>
          <p:cNvSpPr txBox="1"/>
          <p:nvPr/>
        </p:nvSpPr>
        <p:spPr>
          <a:xfrm>
            <a:off x="944484" y="4450145"/>
            <a:ext cx="1374621" cy="577081"/>
          </a:xfrm>
          <a:prstGeom prst="rect">
            <a:avLst/>
          </a:prstGeom>
          <a:noFill/>
        </p:spPr>
        <p:txBody>
          <a:bodyPr wrap="square" rtlCol="0">
            <a:spAutoFit/>
          </a:bodyPr>
          <a:lstStyle/>
          <a:p>
            <a:pPr algn="ctr"/>
            <a:r>
              <a:rPr lang="ru-RU" sz="1050" b="1" dirty="0" smtClean="0"/>
              <a:t>Бюджеты муниципальных районов</a:t>
            </a:r>
            <a:endParaRPr lang="ru-RU" sz="1050" b="1" dirty="0"/>
          </a:p>
        </p:txBody>
      </p:sp>
      <p:sp>
        <p:nvSpPr>
          <p:cNvPr id="15" name="TextBox 14"/>
          <p:cNvSpPr txBox="1"/>
          <p:nvPr/>
        </p:nvSpPr>
        <p:spPr>
          <a:xfrm>
            <a:off x="3955164" y="4223329"/>
            <a:ext cx="1117906" cy="1061829"/>
          </a:xfrm>
          <a:prstGeom prst="rect">
            <a:avLst/>
          </a:prstGeom>
          <a:noFill/>
        </p:spPr>
        <p:txBody>
          <a:bodyPr wrap="square" rtlCol="0">
            <a:spAutoFit/>
          </a:bodyPr>
          <a:lstStyle/>
          <a:p>
            <a:pPr algn="ctr"/>
            <a:r>
              <a:rPr lang="ru-RU" sz="1050" b="1" dirty="0" smtClean="0"/>
              <a:t>Бюджеты городских округов с внутритерри-ториальным делением</a:t>
            </a:r>
            <a:endParaRPr lang="ru-RU" sz="1050" b="1" dirty="0"/>
          </a:p>
        </p:txBody>
      </p:sp>
      <p:sp>
        <p:nvSpPr>
          <p:cNvPr id="16" name="TextBox 15"/>
          <p:cNvSpPr txBox="1"/>
          <p:nvPr/>
        </p:nvSpPr>
        <p:spPr>
          <a:xfrm>
            <a:off x="3103773" y="2989327"/>
            <a:ext cx="1342292" cy="900246"/>
          </a:xfrm>
          <a:prstGeom prst="rect">
            <a:avLst/>
          </a:prstGeom>
          <a:noFill/>
        </p:spPr>
        <p:txBody>
          <a:bodyPr wrap="square" rtlCol="0">
            <a:spAutoFit/>
          </a:bodyPr>
          <a:lstStyle/>
          <a:p>
            <a:pPr lvl="0" algn="ctr"/>
            <a:r>
              <a:rPr lang="ru-RU" sz="1050" b="1" dirty="0"/>
              <a:t>Бюджеты </a:t>
            </a:r>
            <a:r>
              <a:rPr lang="ru-RU" sz="1050" b="1" dirty="0" smtClean="0"/>
              <a:t>территориальных  </a:t>
            </a:r>
            <a:r>
              <a:rPr lang="ru-RU" sz="1050" b="1" dirty="0"/>
              <a:t>государственных внебюджетных фондов РФ</a:t>
            </a:r>
          </a:p>
        </p:txBody>
      </p:sp>
      <p:sp>
        <p:nvSpPr>
          <p:cNvPr id="17" name="TextBox 16"/>
          <p:cNvSpPr txBox="1"/>
          <p:nvPr/>
        </p:nvSpPr>
        <p:spPr>
          <a:xfrm>
            <a:off x="4600574" y="5644909"/>
            <a:ext cx="1104901" cy="577081"/>
          </a:xfrm>
          <a:prstGeom prst="rect">
            <a:avLst/>
          </a:prstGeom>
          <a:noFill/>
        </p:spPr>
        <p:txBody>
          <a:bodyPr wrap="square" rtlCol="0">
            <a:spAutoFit/>
          </a:bodyPr>
          <a:lstStyle/>
          <a:p>
            <a:pPr algn="ctr"/>
            <a:r>
              <a:rPr lang="ru-RU" sz="1050" b="1" dirty="0" smtClean="0"/>
              <a:t>Бюджеты внутригород-ских районов</a:t>
            </a:r>
            <a:endParaRPr lang="ru-RU" sz="1050" b="1" dirty="0"/>
          </a:p>
        </p:txBody>
      </p:sp>
      <p:sp>
        <p:nvSpPr>
          <p:cNvPr id="18" name="TextBox 17"/>
          <p:cNvSpPr txBox="1"/>
          <p:nvPr/>
        </p:nvSpPr>
        <p:spPr>
          <a:xfrm>
            <a:off x="7484269" y="2199885"/>
            <a:ext cx="2697956" cy="307777"/>
          </a:xfrm>
          <a:prstGeom prst="rect">
            <a:avLst/>
          </a:prstGeom>
          <a:noFill/>
        </p:spPr>
        <p:txBody>
          <a:bodyPr wrap="square" rtlCol="0">
            <a:spAutoFit/>
          </a:bodyPr>
          <a:lstStyle/>
          <a:p>
            <a:r>
              <a:rPr lang="ru-RU" sz="1400" dirty="0" smtClean="0"/>
              <a:t>Федеральный уровень</a:t>
            </a:r>
            <a:endParaRPr lang="ru-RU" sz="1400" dirty="0"/>
          </a:p>
        </p:txBody>
      </p:sp>
      <p:sp>
        <p:nvSpPr>
          <p:cNvPr id="19" name="TextBox 18"/>
          <p:cNvSpPr txBox="1"/>
          <p:nvPr/>
        </p:nvSpPr>
        <p:spPr>
          <a:xfrm>
            <a:off x="7758112" y="2970993"/>
            <a:ext cx="2697956" cy="307777"/>
          </a:xfrm>
          <a:prstGeom prst="rect">
            <a:avLst/>
          </a:prstGeom>
          <a:noFill/>
        </p:spPr>
        <p:txBody>
          <a:bodyPr wrap="square" rtlCol="0">
            <a:spAutoFit/>
          </a:bodyPr>
          <a:lstStyle/>
          <a:p>
            <a:r>
              <a:rPr lang="ru-RU" sz="1400" dirty="0" smtClean="0"/>
              <a:t>Региональный уровень</a:t>
            </a:r>
            <a:endParaRPr lang="ru-RU" sz="1400" dirty="0"/>
          </a:p>
        </p:txBody>
      </p:sp>
      <p:sp>
        <p:nvSpPr>
          <p:cNvPr id="20" name="TextBox 19"/>
          <p:cNvSpPr txBox="1"/>
          <p:nvPr/>
        </p:nvSpPr>
        <p:spPr>
          <a:xfrm>
            <a:off x="8036719" y="3706005"/>
            <a:ext cx="2697956" cy="307777"/>
          </a:xfrm>
          <a:prstGeom prst="rect">
            <a:avLst/>
          </a:prstGeom>
          <a:noFill/>
        </p:spPr>
        <p:txBody>
          <a:bodyPr wrap="square" rtlCol="0">
            <a:spAutoFit/>
          </a:bodyPr>
          <a:lstStyle/>
          <a:p>
            <a:r>
              <a:rPr lang="ru-RU" sz="1400" dirty="0" smtClean="0"/>
              <a:t>Муниципальный уровень</a:t>
            </a:r>
            <a:endParaRPr lang="ru-RU" sz="1400" dirty="0"/>
          </a:p>
        </p:txBody>
      </p:sp>
      <p:sp>
        <p:nvSpPr>
          <p:cNvPr id="22" name="TextBox 21"/>
          <p:cNvSpPr txBox="1"/>
          <p:nvPr/>
        </p:nvSpPr>
        <p:spPr>
          <a:xfrm>
            <a:off x="1059152" y="2053876"/>
            <a:ext cx="1145287" cy="415498"/>
          </a:xfrm>
          <a:prstGeom prst="rect">
            <a:avLst/>
          </a:prstGeom>
          <a:noFill/>
        </p:spPr>
        <p:txBody>
          <a:bodyPr wrap="square" rtlCol="0">
            <a:spAutoFit/>
          </a:bodyPr>
          <a:lstStyle/>
          <a:p>
            <a:pPr algn="ctr"/>
            <a:r>
              <a:rPr lang="ru-RU" sz="1050" b="1" dirty="0" smtClean="0"/>
              <a:t>Федеральный бюджет</a:t>
            </a:r>
            <a:endParaRPr lang="ru-RU" sz="1050" b="1" dirty="0"/>
          </a:p>
        </p:txBody>
      </p:sp>
      <p:sp>
        <p:nvSpPr>
          <p:cNvPr id="23" name="TextBox 22"/>
          <p:cNvSpPr txBox="1"/>
          <p:nvPr/>
        </p:nvSpPr>
        <p:spPr>
          <a:xfrm>
            <a:off x="4600574" y="3150909"/>
            <a:ext cx="1139981" cy="738664"/>
          </a:xfrm>
          <a:prstGeom prst="rect">
            <a:avLst/>
          </a:prstGeom>
          <a:noFill/>
        </p:spPr>
        <p:txBody>
          <a:bodyPr wrap="square" rtlCol="0">
            <a:spAutoFit/>
          </a:bodyPr>
          <a:lstStyle/>
          <a:p>
            <a:pPr lvl="0" algn="ctr"/>
            <a:r>
              <a:rPr lang="ru-RU" sz="1050" b="1" dirty="0"/>
              <a:t>Бюджеты городов </a:t>
            </a:r>
            <a:r>
              <a:rPr lang="ru-RU" sz="1050" b="1" dirty="0" smtClean="0"/>
              <a:t>федерального </a:t>
            </a:r>
            <a:r>
              <a:rPr lang="ru-RU" sz="1050" b="1" dirty="0"/>
              <a:t>значения</a:t>
            </a:r>
          </a:p>
        </p:txBody>
      </p:sp>
      <p:cxnSp>
        <p:nvCxnSpPr>
          <p:cNvPr id="21" name="Прямая соединительная линия 20"/>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10248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Стрелка вниз 20"/>
          <p:cNvSpPr/>
          <p:nvPr/>
        </p:nvSpPr>
        <p:spPr>
          <a:xfrm>
            <a:off x="1165166" y="2406316"/>
            <a:ext cx="9826885" cy="1587655"/>
          </a:xfrm>
          <a:prstGeom prst="downArrow">
            <a:avLst/>
          </a:prstGeom>
          <a:solidFill>
            <a:srgbClr val="7DEF77">
              <a:alpha val="87000"/>
            </a:srgbClr>
          </a:solidFill>
          <a:ln w="28575">
            <a:solidFill>
              <a:schemeClr val="accent6">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 name="Заголовок 1"/>
          <p:cNvSpPr>
            <a:spLocks noGrp="1"/>
          </p:cNvSpPr>
          <p:nvPr>
            <p:ph type="title"/>
          </p:nvPr>
        </p:nvSpPr>
        <p:spPr>
          <a:xfrm>
            <a:off x="609600" y="68366"/>
            <a:ext cx="10972800" cy="854580"/>
          </a:xfrm>
        </p:spPr>
        <p:txBody>
          <a:bodyPr/>
          <a:lstStyle/>
          <a:p>
            <a:pPr algn="ctr"/>
            <a:r>
              <a:rPr lang="ru-RU" sz="2600" b="1" dirty="0" smtClean="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t>Бюджетный процесс</a:t>
            </a:r>
            <a:endParaRPr lang="ru-RU" sz="2600" b="1"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3" name="Объект 2"/>
          <p:cNvSpPr>
            <a:spLocks noGrp="1"/>
          </p:cNvSpPr>
          <p:nvPr>
            <p:ph idx="1"/>
          </p:nvPr>
        </p:nvSpPr>
        <p:spPr>
          <a:xfrm>
            <a:off x="606751" y="957129"/>
            <a:ext cx="11032621" cy="5512037"/>
          </a:xfrm>
        </p:spPr>
        <p:txBody>
          <a:bodyPr>
            <a:normAutofit/>
          </a:bodyPr>
          <a:lstStyle/>
          <a:p>
            <a:pPr marL="0" indent="0" algn="just">
              <a:buNone/>
            </a:pPr>
            <a:r>
              <a:rPr lang="ru-RU" sz="1800" b="1" dirty="0" smtClean="0">
                <a:solidFill>
                  <a:schemeClr val="tx1"/>
                </a:solidFill>
                <a:latin typeface="Palatino Linotype" panose="02040502050505030304" pitchFamily="18" charset="0"/>
                <a:cs typeface="Times New Roman" panose="02020603050405020304" pitchFamily="18" charset="0"/>
              </a:rPr>
              <a:t>   </a:t>
            </a:r>
            <a:r>
              <a:rPr lang="ru-RU" sz="1800" b="1" dirty="0" smtClean="0">
                <a:latin typeface="Palatino Linotype" panose="02040502050505030304" pitchFamily="18" charset="0"/>
                <a:cs typeface="Times New Roman" panose="02020603050405020304" pitchFamily="18" charset="0"/>
              </a:rPr>
              <a:t>     </a:t>
            </a:r>
            <a:r>
              <a:rPr lang="ru-RU" sz="1800" b="1" dirty="0" smtClean="0">
                <a:solidFill>
                  <a:schemeClr val="accent6">
                    <a:lumMod val="50000"/>
                  </a:schemeClr>
                </a:solidFill>
                <a:latin typeface="Palatino Linotype" panose="02040502050505030304" pitchFamily="18" charset="0"/>
                <a:cs typeface="Times New Roman" panose="02020603050405020304" pitchFamily="18" charset="0"/>
              </a:rPr>
              <a:t>  </a:t>
            </a:r>
            <a:r>
              <a:rPr lang="ru-RU" sz="1800" b="1" dirty="0" smtClean="0">
                <a:solidFill>
                  <a:schemeClr val="accent6">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Бюджетный </a:t>
            </a:r>
            <a:r>
              <a:rPr lang="ru-RU" sz="1800" b="1" dirty="0">
                <a:solidFill>
                  <a:schemeClr val="accent6">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процесс </a:t>
            </a:r>
            <a:r>
              <a:rPr lang="ru-RU" sz="1800" dirty="0" smtClean="0">
                <a:latin typeface="Palatino Linotype" panose="02040502050505030304" pitchFamily="18" charset="0"/>
                <a:cs typeface="Times New Roman" panose="02020603050405020304" pitchFamily="18" charset="0"/>
              </a:rPr>
              <a:t>- деятельность </a:t>
            </a:r>
            <a:r>
              <a:rPr lang="ru-RU" sz="1800" dirty="0">
                <a:latin typeface="Palatino Linotype" panose="02040502050505030304" pitchFamily="18" charset="0"/>
                <a:cs typeface="Times New Roman" panose="02020603050405020304" pitchFamily="18" charset="0"/>
              </a:rPr>
              <a:t>органов государственной власти, органов местного самоуправления и иных участников бюджетного процесса </a:t>
            </a:r>
            <a:r>
              <a:rPr lang="ru-RU" sz="1800" dirty="0" smtClean="0">
                <a:latin typeface="Palatino Linotype" panose="02040502050505030304" pitchFamily="18" charset="0"/>
                <a:cs typeface="Times New Roman" panose="02020603050405020304" pitchFamily="18" charset="0"/>
              </a:rPr>
              <a:t>по </a:t>
            </a:r>
            <a:r>
              <a:rPr lang="ru-RU" sz="1800" dirty="0">
                <a:latin typeface="Palatino Linotype" panose="02040502050505030304" pitchFamily="18" charset="0"/>
                <a:cs typeface="Times New Roman" panose="02020603050405020304" pitchFamily="18" charset="0"/>
              </a:rPr>
              <a:t>составлению и рассмотрению </a:t>
            </a:r>
            <a:r>
              <a:rPr lang="ru-RU" sz="1800" dirty="0" smtClean="0">
                <a:latin typeface="Palatino Linotype" panose="02040502050505030304" pitchFamily="18" charset="0"/>
                <a:cs typeface="Times New Roman" panose="02020603050405020304" pitchFamily="18" charset="0"/>
              </a:rPr>
              <a:t>проектов бюджетов, утверждению и </a:t>
            </a:r>
            <a:r>
              <a:rPr lang="ru-RU" sz="1800" dirty="0">
                <a:latin typeface="Palatino Linotype" panose="02040502050505030304" pitchFamily="18" charset="0"/>
                <a:cs typeface="Times New Roman" panose="02020603050405020304" pitchFamily="18" charset="0"/>
              </a:rPr>
              <a:t>исполнению </a:t>
            </a:r>
            <a:r>
              <a:rPr lang="ru-RU" sz="1800" dirty="0" smtClean="0">
                <a:latin typeface="Palatino Linotype" panose="02040502050505030304" pitchFamily="18" charset="0"/>
                <a:cs typeface="Times New Roman" panose="02020603050405020304" pitchFamily="18" charset="0"/>
              </a:rPr>
              <a:t>бюджетов, </a:t>
            </a:r>
            <a:r>
              <a:rPr lang="ru-RU" sz="1800" dirty="0">
                <a:latin typeface="Palatino Linotype" panose="02040502050505030304" pitchFamily="18" charset="0"/>
                <a:cs typeface="Times New Roman" panose="02020603050405020304" pitchFamily="18" charset="0"/>
              </a:rPr>
              <a:t>контролю за </a:t>
            </a:r>
            <a:r>
              <a:rPr lang="ru-RU" sz="1800" dirty="0" smtClean="0">
                <a:latin typeface="Palatino Linotype" panose="02040502050505030304" pitchFamily="18" charset="0"/>
                <a:cs typeface="Times New Roman" panose="02020603050405020304" pitchFamily="18" charset="0"/>
              </a:rPr>
              <a:t>их </a:t>
            </a:r>
            <a:r>
              <a:rPr lang="ru-RU" sz="1800" dirty="0">
                <a:latin typeface="Palatino Linotype" panose="02040502050505030304" pitchFamily="18" charset="0"/>
                <a:cs typeface="Times New Roman" panose="02020603050405020304" pitchFamily="18" charset="0"/>
              </a:rPr>
              <a:t>исполнением, осуществлению бюджетного учета, составлению, внешней проверке, рассмотрению и утверждению бюджетной отчетности.</a:t>
            </a:r>
          </a:p>
        </p:txBody>
      </p:sp>
      <p:sp>
        <p:nvSpPr>
          <p:cNvPr id="4" name="Скругленный прямоугольник 3"/>
          <p:cNvSpPr/>
          <p:nvPr/>
        </p:nvSpPr>
        <p:spPr>
          <a:xfrm>
            <a:off x="3835667" y="2554477"/>
            <a:ext cx="4485882" cy="664803"/>
          </a:xfrm>
          <a:prstGeom prst="roundRect">
            <a:avLst/>
          </a:prstGeom>
          <a:solidFill>
            <a:srgbClr val="F7FEE6">
              <a:alpha val="44706"/>
            </a:srgbClr>
          </a:solidFill>
          <a:ln w="19050">
            <a:solidFill>
              <a:schemeClr val="accent6">
                <a:lumMod val="75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prstClr val="black"/>
                </a:solidFill>
                <a:effectLst>
                  <a:outerShdw blurRad="38100" dist="38100" dir="2700000" algn="tl">
                    <a:srgbClr val="000000">
                      <a:alpha val="43137"/>
                    </a:srgbClr>
                  </a:outerShdw>
                </a:effectLst>
                <a:latin typeface="Palatino Linotype" panose="02040502050505030304" pitchFamily="18" charset="0"/>
              </a:rPr>
              <a:t>Этапы бюджетного процесса</a:t>
            </a:r>
            <a:endParaRPr lang="ru-RU" sz="2400" dirty="0">
              <a:solidFill>
                <a:prstClr val="black"/>
              </a:solidFill>
              <a:effectLst>
                <a:outerShdw blurRad="38100" dist="38100" dir="2700000" algn="tl">
                  <a:srgbClr val="000000">
                    <a:alpha val="43137"/>
                  </a:srgbClr>
                </a:outerShdw>
              </a:effectLst>
              <a:latin typeface="Palatino Linotype" panose="02040502050505030304" pitchFamily="18" charset="0"/>
            </a:endParaRPr>
          </a:p>
        </p:txBody>
      </p:sp>
      <p:sp>
        <p:nvSpPr>
          <p:cNvPr id="5" name="Скругленный прямоугольник 4"/>
          <p:cNvSpPr/>
          <p:nvPr/>
        </p:nvSpPr>
        <p:spPr>
          <a:xfrm>
            <a:off x="623843" y="4153256"/>
            <a:ext cx="1512606" cy="1337417"/>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prstClr val="black"/>
                </a:solidFill>
                <a:latin typeface="Palatino Linotype" panose="02040502050505030304" pitchFamily="18" charset="0"/>
              </a:rPr>
              <a:t>Составление проекта бюджета</a:t>
            </a:r>
            <a:endParaRPr lang="ru-RU" sz="1400" dirty="0">
              <a:solidFill>
                <a:prstClr val="black"/>
              </a:solidFill>
              <a:latin typeface="Palatino Linotype" panose="02040502050505030304" pitchFamily="18" charset="0"/>
            </a:endParaRPr>
          </a:p>
        </p:txBody>
      </p:sp>
      <p:sp>
        <p:nvSpPr>
          <p:cNvPr id="6" name="Скругленный прямоугольник 5"/>
          <p:cNvSpPr/>
          <p:nvPr/>
        </p:nvSpPr>
        <p:spPr>
          <a:xfrm>
            <a:off x="2478281" y="4153259"/>
            <a:ext cx="1521152" cy="1337417"/>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prstClr val="black"/>
                </a:solidFill>
                <a:latin typeface="Palatino Linotype" panose="02040502050505030304" pitchFamily="18" charset="0"/>
              </a:rPr>
              <a:t>Рассмотрение проекта бюджета</a:t>
            </a:r>
            <a:endParaRPr lang="ru-RU" sz="1400" dirty="0">
              <a:solidFill>
                <a:prstClr val="black"/>
              </a:solidFill>
              <a:latin typeface="Palatino Linotype" panose="02040502050505030304" pitchFamily="18" charset="0"/>
            </a:endParaRPr>
          </a:p>
        </p:txBody>
      </p:sp>
      <p:sp>
        <p:nvSpPr>
          <p:cNvPr id="7" name="Скругленный прямоугольник 6"/>
          <p:cNvSpPr/>
          <p:nvPr/>
        </p:nvSpPr>
        <p:spPr>
          <a:xfrm>
            <a:off x="4486542" y="4153260"/>
            <a:ext cx="1504060" cy="1337416"/>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prstClr val="black"/>
                </a:solidFill>
              </a:rPr>
              <a:t> </a:t>
            </a:r>
            <a:r>
              <a:rPr lang="ru-RU" sz="1400" dirty="0" smtClean="0">
                <a:solidFill>
                  <a:prstClr val="black"/>
                </a:solidFill>
                <a:latin typeface="Palatino Linotype" panose="02040502050505030304" pitchFamily="18" charset="0"/>
              </a:rPr>
              <a:t>Утверждение проекта бюджета</a:t>
            </a:r>
            <a:endParaRPr lang="ru-RU" sz="1400" dirty="0">
              <a:solidFill>
                <a:prstClr val="black"/>
              </a:solidFill>
              <a:latin typeface="Palatino Linotype" panose="02040502050505030304" pitchFamily="18" charset="0"/>
            </a:endParaRPr>
          </a:p>
        </p:txBody>
      </p:sp>
      <p:sp>
        <p:nvSpPr>
          <p:cNvPr id="9" name="Скругленный прямоугольник 8"/>
          <p:cNvSpPr/>
          <p:nvPr/>
        </p:nvSpPr>
        <p:spPr>
          <a:xfrm>
            <a:off x="8340695" y="4153262"/>
            <a:ext cx="1461331" cy="1337415"/>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prstClr val="black"/>
                </a:solidFill>
                <a:latin typeface="Palatino Linotype" panose="02040502050505030304" pitchFamily="18" charset="0"/>
              </a:rPr>
              <a:t> </a:t>
            </a:r>
            <a:r>
              <a:rPr lang="ru-RU" sz="1400" dirty="0">
                <a:solidFill>
                  <a:prstClr val="black"/>
                </a:solidFill>
                <a:latin typeface="Palatino Linotype" panose="02040502050505030304" pitchFamily="18" charset="0"/>
              </a:rPr>
              <a:t>Составление </a:t>
            </a:r>
            <a:r>
              <a:rPr lang="ru-RU" sz="1400" dirty="0" smtClean="0">
                <a:solidFill>
                  <a:prstClr val="black"/>
                </a:solidFill>
                <a:latin typeface="Palatino Linotype" panose="02040502050505030304" pitchFamily="18" charset="0"/>
              </a:rPr>
              <a:t>отчета </a:t>
            </a:r>
            <a:r>
              <a:rPr lang="ru-RU" sz="1400" dirty="0">
                <a:solidFill>
                  <a:prstClr val="black"/>
                </a:solidFill>
                <a:latin typeface="Palatino Linotype" panose="02040502050505030304" pitchFamily="18" charset="0"/>
              </a:rPr>
              <a:t>об исполнении бюджета</a:t>
            </a:r>
          </a:p>
        </p:txBody>
      </p:sp>
      <p:sp>
        <p:nvSpPr>
          <p:cNvPr id="10" name="Скругленный прямоугольник 9"/>
          <p:cNvSpPr/>
          <p:nvPr/>
        </p:nvSpPr>
        <p:spPr>
          <a:xfrm>
            <a:off x="6426437" y="4153259"/>
            <a:ext cx="1486969" cy="1337416"/>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prstClr val="black"/>
                </a:solidFill>
                <a:latin typeface="Palatino Linotype" panose="02040502050505030304" pitchFamily="18" charset="0"/>
              </a:rPr>
              <a:t>Исполнение бюджета</a:t>
            </a:r>
            <a:endParaRPr lang="ru-RU" sz="1400" dirty="0">
              <a:solidFill>
                <a:prstClr val="black"/>
              </a:solidFill>
              <a:latin typeface="Palatino Linotype" panose="02040502050505030304" pitchFamily="18" charset="0"/>
            </a:endParaRPr>
          </a:p>
        </p:txBody>
      </p:sp>
      <p:sp>
        <p:nvSpPr>
          <p:cNvPr id="11" name="Скругленный прямоугольник 10"/>
          <p:cNvSpPr/>
          <p:nvPr/>
        </p:nvSpPr>
        <p:spPr>
          <a:xfrm>
            <a:off x="10152404" y="4153260"/>
            <a:ext cx="1461331" cy="1337417"/>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000000"/>
                </a:solidFill>
                <a:latin typeface="Palatino Linotype" panose="02040502050505030304" pitchFamily="18" charset="0"/>
              </a:rPr>
              <a:t>Утверждение </a:t>
            </a:r>
            <a:r>
              <a:rPr lang="ru-RU" sz="1400" dirty="0">
                <a:solidFill>
                  <a:srgbClr val="000000"/>
                </a:solidFill>
                <a:latin typeface="Palatino Linotype" panose="02040502050505030304" pitchFamily="18" charset="0"/>
              </a:rPr>
              <a:t>отчета об исполнении бюджета</a:t>
            </a:r>
            <a:endParaRPr lang="ru-RU" sz="1400" dirty="0">
              <a:solidFill>
                <a:prstClr val="white"/>
              </a:solidFill>
              <a:latin typeface="Palatino Linotype" panose="02040502050505030304" pitchFamily="18" charset="0"/>
            </a:endParaRPr>
          </a:p>
        </p:txBody>
      </p:sp>
      <p:sp>
        <p:nvSpPr>
          <p:cNvPr id="22" name="Стрелка вниз 21"/>
          <p:cNvSpPr/>
          <p:nvPr/>
        </p:nvSpPr>
        <p:spPr>
          <a:xfrm rot="16200000">
            <a:off x="6024713" y="4570296"/>
            <a:ext cx="356733" cy="424948"/>
          </a:xfrm>
          <a:prstGeom prst="downArrow">
            <a:avLst/>
          </a:prstGeom>
          <a:solidFill>
            <a:schemeClr val="accent6">
              <a:lumMod val="75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3" name="Стрелка вниз 22"/>
          <p:cNvSpPr/>
          <p:nvPr/>
        </p:nvSpPr>
        <p:spPr>
          <a:xfrm rot="16200000">
            <a:off x="4077384" y="4551982"/>
            <a:ext cx="356733" cy="461576"/>
          </a:xfrm>
          <a:prstGeom prst="downArrow">
            <a:avLst/>
          </a:prstGeom>
          <a:solidFill>
            <a:schemeClr val="accent6">
              <a:lumMod val="75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4" name="Стрелка вниз 23"/>
          <p:cNvSpPr/>
          <p:nvPr/>
        </p:nvSpPr>
        <p:spPr>
          <a:xfrm rot="16200000">
            <a:off x="7926746" y="4611808"/>
            <a:ext cx="385860" cy="390769"/>
          </a:xfrm>
          <a:prstGeom prst="downArrow">
            <a:avLst/>
          </a:prstGeom>
          <a:solidFill>
            <a:schemeClr val="accent6">
              <a:lumMod val="75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5" name="Стрелка вниз 24"/>
          <p:cNvSpPr/>
          <p:nvPr/>
        </p:nvSpPr>
        <p:spPr>
          <a:xfrm rot="16048935">
            <a:off x="9789233" y="4652569"/>
            <a:ext cx="386188" cy="323502"/>
          </a:xfrm>
          <a:prstGeom prst="downArrow">
            <a:avLst/>
          </a:prstGeom>
          <a:solidFill>
            <a:schemeClr val="accent6">
              <a:lumMod val="75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18" name="Стрелка вниз 17"/>
          <p:cNvSpPr/>
          <p:nvPr/>
        </p:nvSpPr>
        <p:spPr>
          <a:xfrm rot="16200000">
            <a:off x="2124728" y="4633220"/>
            <a:ext cx="356733" cy="299100"/>
          </a:xfrm>
          <a:prstGeom prst="downArrow">
            <a:avLst/>
          </a:prstGeom>
          <a:solidFill>
            <a:schemeClr val="accent6">
              <a:lumMod val="75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cxnSp>
        <p:nvCxnSpPr>
          <p:cNvPr id="20" name="Прямая соединительная линия 19"/>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580946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54" y="22904"/>
            <a:ext cx="10972800" cy="854580"/>
          </a:xfrm>
        </p:spPr>
        <p:txBody>
          <a:bodyPr>
            <a:normAutofit/>
          </a:bodyPr>
          <a:lstStyle/>
          <a:p>
            <a:pPr algn="ctr"/>
            <a:r>
              <a:rPr lang="ru-RU" sz="2400" b="1" dirty="0" smtClean="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t>Бюджетный процесс – ежегодное формирование и исполнение бюджета</a:t>
            </a:r>
            <a:endParaRPr lang="ru-RU" sz="2400" b="1"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20" name="Прямая соединительная линия 19"/>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Овал 11"/>
          <p:cNvSpPr/>
          <p:nvPr/>
        </p:nvSpPr>
        <p:spPr>
          <a:xfrm>
            <a:off x="3621295" y="1512754"/>
            <a:ext cx="2180492" cy="1359830"/>
          </a:xfrm>
          <a:prstGeom prst="ellipse">
            <a:avLst/>
          </a:prstGeom>
          <a:solidFill>
            <a:srgbClr val="F68C7A"/>
          </a:solidFill>
          <a:ln>
            <a:solidFill>
              <a:schemeClr val="accent2">
                <a:lumMod val="75000"/>
              </a:schemeClr>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Рассмотрение </a:t>
            </a:r>
            <a:r>
              <a:rPr lang="ru-RU" sz="1200" dirty="0">
                <a:solidFill>
                  <a:schemeClr val="tx1"/>
                </a:solidFill>
                <a:latin typeface="Palatino Linotype" panose="02040502050505030304" pitchFamily="18" charset="0"/>
              </a:rPr>
              <a:t>проекта бюджета на очередной финансовый год и плановый период </a:t>
            </a:r>
          </a:p>
        </p:txBody>
      </p:sp>
      <p:sp>
        <p:nvSpPr>
          <p:cNvPr id="27" name="Овал 26"/>
          <p:cNvSpPr/>
          <p:nvPr/>
        </p:nvSpPr>
        <p:spPr>
          <a:xfrm>
            <a:off x="6474010" y="1512754"/>
            <a:ext cx="2180492" cy="1354183"/>
          </a:xfrm>
          <a:prstGeom prst="ellipse">
            <a:avLst/>
          </a:prstGeom>
          <a:solidFill>
            <a:srgbClr val="F3B98D"/>
          </a:solidFill>
          <a:ln>
            <a:solidFill>
              <a:srgbClr val="FFC000"/>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Утверждение </a:t>
            </a:r>
            <a:r>
              <a:rPr lang="ru-RU" sz="1200" dirty="0">
                <a:solidFill>
                  <a:schemeClr val="tx1"/>
                </a:solidFill>
                <a:latin typeface="Palatino Linotype" panose="02040502050505030304" pitchFamily="18" charset="0"/>
              </a:rPr>
              <a:t>бюджета на очередной финансовый год и плановый период </a:t>
            </a:r>
          </a:p>
        </p:txBody>
      </p:sp>
      <p:sp>
        <p:nvSpPr>
          <p:cNvPr id="28" name="Овал 27"/>
          <p:cNvSpPr/>
          <p:nvPr/>
        </p:nvSpPr>
        <p:spPr>
          <a:xfrm>
            <a:off x="8564067" y="3340295"/>
            <a:ext cx="2180492" cy="1334341"/>
          </a:xfrm>
          <a:prstGeom prst="ellipse">
            <a:avLst/>
          </a:prstGeom>
          <a:solidFill>
            <a:srgbClr val="FFFF99"/>
          </a:solidFill>
          <a:ln>
            <a:solidFill>
              <a:srgbClr val="FFFF00"/>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Исполнение </a:t>
            </a:r>
            <a:r>
              <a:rPr lang="ru-RU" sz="1200" dirty="0">
                <a:solidFill>
                  <a:schemeClr val="tx1"/>
                </a:solidFill>
                <a:latin typeface="Palatino Linotype" panose="02040502050505030304" pitchFamily="18" charset="0"/>
              </a:rPr>
              <a:t>бюджета в текущем году </a:t>
            </a:r>
          </a:p>
        </p:txBody>
      </p:sp>
      <p:sp>
        <p:nvSpPr>
          <p:cNvPr id="29" name="Овал 28"/>
          <p:cNvSpPr/>
          <p:nvPr/>
        </p:nvSpPr>
        <p:spPr>
          <a:xfrm>
            <a:off x="3397361" y="4861249"/>
            <a:ext cx="2180492" cy="1353932"/>
          </a:xfrm>
          <a:prstGeom prst="ellipse">
            <a:avLst/>
          </a:prstGeom>
          <a:solidFill>
            <a:srgbClr val="80F4AC"/>
          </a:solidFill>
          <a:ln>
            <a:solidFill>
              <a:srgbClr val="92D050"/>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Утверждение </a:t>
            </a:r>
            <a:r>
              <a:rPr lang="ru-RU" sz="1200" dirty="0">
                <a:solidFill>
                  <a:schemeClr val="tx1"/>
                </a:solidFill>
                <a:latin typeface="Palatino Linotype" panose="02040502050505030304" pitchFamily="18" charset="0"/>
              </a:rPr>
              <a:t>отчета об исполнении бюджета предыдущего года </a:t>
            </a:r>
          </a:p>
        </p:txBody>
      </p:sp>
      <p:sp>
        <p:nvSpPr>
          <p:cNvPr id="30" name="Овал 29"/>
          <p:cNvSpPr/>
          <p:nvPr/>
        </p:nvSpPr>
        <p:spPr>
          <a:xfrm>
            <a:off x="1339362" y="3345942"/>
            <a:ext cx="2180492" cy="1328693"/>
          </a:xfrm>
          <a:prstGeom prst="ellipse">
            <a:avLst/>
          </a:prstGeom>
          <a:solidFill>
            <a:srgbClr val="4EEC8E"/>
          </a:solidFill>
          <a:ln>
            <a:solidFill>
              <a:srgbClr val="7EEA60"/>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Составление </a:t>
            </a:r>
            <a:r>
              <a:rPr lang="ru-RU" sz="1200" dirty="0">
                <a:solidFill>
                  <a:schemeClr val="tx1"/>
                </a:solidFill>
                <a:latin typeface="Palatino Linotype" panose="02040502050505030304" pitchFamily="18" charset="0"/>
              </a:rPr>
              <a:t>проекта бюджета на очередной финансовый год и плановый период </a:t>
            </a:r>
          </a:p>
        </p:txBody>
      </p:sp>
      <p:sp>
        <p:nvSpPr>
          <p:cNvPr id="31" name="Овал 30"/>
          <p:cNvSpPr/>
          <p:nvPr/>
        </p:nvSpPr>
        <p:spPr>
          <a:xfrm>
            <a:off x="6474010" y="4861249"/>
            <a:ext cx="2180492" cy="1353932"/>
          </a:xfrm>
          <a:prstGeom prst="ellipse">
            <a:avLst/>
          </a:prstGeom>
          <a:solidFill>
            <a:srgbClr val="B3EFA5"/>
          </a:solidFill>
          <a:ln>
            <a:solidFill>
              <a:srgbClr val="D1FBA7"/>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Формирование </a:t>
            </a:r>
            <a:r>
              <a:rPr lang="ru-RU" sz="1200" dirty="0">
                <a:solidFill>
                  <a:schemeClr val="tx1"/>
                </a:solidFill>
                <a:latin typeface="Palatino Linotype" panose="02040502050505030304" pitchFamily="18" charset="0"/>
              </a:rPr>
              <a:t>отчета об исполнении бюджета предыдущего года </a:t>
            </a:r>
          </a:p>
        </p:txBody>
      </p:sp>
      <p:sp>
        <p:nvSpPr>
          <p:cNvPr id="17" name="Стрелка вниз 16"/>
          <p:cNvSpPr/>
          <p:nvPr/>
        </p:nvSpPr>
        <p:spPr>
          <a:xfrm rot="16200000">
            <a:off x="5916894" y="1977573"/>
            <a:ext cx="442009" cy="424543"/>
          </a:xfrm>
          <a:prstGeom prst="downArrow">
            <a:avLst/>
          </a:prstGeom>
          <a:solidFill>
            <a:srgbClr val="EF9275"/>
          </a:solidFill>
          <a:ln>
            <a:solidFill>
              <a:schemeClr val="accent2">
                <a:lumMod val="75000"/>
              </a:schemeClr>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Стрелка вниз 31"/>
          <p:cNvSpPr/>
          <p:nvPr/>
        </p:nvSpPr>
        <p:spPr>
          <a:xfrm rot="5400000">
            <a:off x="5819401" y="5325943"/>
            <a:ext cx="442009" cy="424543"/>
          </a:xfrm>
          <a:prstGeom prst="downArrow">
            <a:avLst/>
          </a:prstGeom>
          <a:solidFill>
            <a:srgbClr val="D1FBA7"/>
          </a:solidFill>
          <a:ln>
            <a:solidFill>
              <a:schemeClr val="accent6">
                <a:lumMod val="40000"/>
                <a:lumOff val="60000"/>
              </a:schemeClr>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Стрелка вниз 32"/>
          <p:cNvSpPr/>
          <p:nvPr/>
        </p:nvSpPr>
        <p:spPr>
          <a:xfrm rot="19240300">
            <a:off x="8648545" y="2747972"/>
            <a:ext cx="442009" cy="424543"/>
          </a:xfrm>
          <a:prstGeom prst="downArrow">
            <a:avLst/>
          </a:prstGeom>
          <a:solidFill>
            <a:srgbClr val="F4B29E"/>
          </a:solidFill>
          <a:ln>
            <a:solidFill>
              <a:schemeClr val="accent2">
                <a:lumMod val="60000"/>
                <a:lumOff val="40000"/>
              </a:schemeClr>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4" name="Стрелка вниз 33"/>
          <p:cNvSpPr/>
          <p:nvPr/>
        </p:nvSpPr>
        <p:spPr>
          <a:xfrm rot="2897928">
            <a:off x="8531108" y="4648978"/>
            <a:ext cx="442009" cy="424543"/>
          </a:xfrm>
          <a:prstGeom prst="downArrow">
            <a:avLst/>
          </a:prstGeom>
          <a:solidFill>
            <a:srgbClr val="FFFF99"/>
          </a:solidFill>
          <a:ln>
            <a:solidFill>
              <a:schemeClr val="accent4">
                <a:lumMod val="40000"/>
                <a:lumOff val="60000"/>
              </a:schemeClr>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Стрелка вниз 34"/>
          <p:cNvSpPr/>
          <p:nvPr/>
        </p:nvSpPr>
        <p:spPr>
          <a:xfrm rot="13877859">
            <a:off x="3095174" y="2660312"/>
            <a:ext cx="442009" cy="424543"/>
          </a:xfrm>
          <a:prstGeom prst="downArrow">
            <a:avLst/>
          </a:prstGeom>
          <a:solidFill>
            <a:srgbClr val="4EEC8E"/>
          </a:solidFill>
          <a:ln>
            <a:solidFill>
              <a:schemeClr val="accent6">
                <a:lumMod val="75000"/>
              </a:schemeClr>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Стрелка вниз 35"/>
          <p:cNvSpPr/>
          <p:nvPr/>
        </p:nvSpPr>
        <p:spPr>
          <a:xfrm rot="7817146">
            <a:off x="2994022" y="4704789"/>
            <a:ext cx="442009" cy="424543"/>
          </a:xfrm>
          <a:prstGeom prst="downArrow">
            <a:avLst/>
          </a:prstGeom>
          <a:solidFill>
            <a:srgbClr val="8FEDC0"/>
          </a:solidFill>
          <a:ln>
            <a:solidFill>
              <a:srgbClr val="4EEC8E"/>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Прямоугольная выноска 36"/>
          <p:cNvSpPr/>
          <p:nvPr/>
        </p:nvSpPr>
        <p:spPr>
          <a:xfrm rot="5400000">
            <a:off x="9671198" y="722394"/>
            <a:ext cx="693630" cy="2022817"/>
          </a:xfrm>
          <a:prstGeom prst="wedgeRectCallout">
            <a:avLst>
              <a:gd name="adj1" fmla="val 42391"/>
              <a:gd name="adj2" fmla="val 63423"/>
            </a:avLst>
          </a:prstGeom>
          <a:noFill/>
          <a:ln w="19050">
            <a:solidFill>
              <a:srgbClr val="EF927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9" name="TextBox 38"/>
          <p:cNvSpPr txBox="1"/>
          <p:nvPr/>
        </p:nvSpPr>
        <p:spPr>
          <a:xfrm>
            <a:off x="9166664" y="1256701"/>
            <a:ext cx="1702697" cy="769441"/>
          </a:xfrm>
          <a:prstGeom prst="rect">
            <a:avLst/>
          </a:prstGeom>
          <a:noFill/>
        </p:spPr>
        <p:txBody>
          <a:bodyPr wrap="square" rtlCol="0">
            <a:spAutoFit/>
          </a:bodyPr>
          <a:lstStyle/>
          <a:p>
            <a:pPr algn="ctr"/>
            <a:endParaRPr lang="ru-RU" sz="1100" dirty="0">
              <a:latin typeface="Palatino Linotype" panose="02040502050505030304" pitchFamily="18" charset="0"/>
            </a:endParaRPr>
          </a:p>
          <a:p>
            <a:pPr algn="ctr"/>
            <a:r>
              <a:rPr lang="ru-RU" sz="1100" dirty="0">
                <a:latin typeface="Palatino Linotype" panose="02040502050505030304" pitchFamily="18" charset="0"/>
              </a:rPr>
              <a:t>Законодательные, представительные органы власти </a:t>
            </a:r>
          </a:p>
        </p:txBody>
      </p:sp>
      <p:sp>
        <p:nvSpPr>
          <p:cNvPr id="40" name="Прямоугольная выноска 39"/>
          <p:cNvSpPr/>
          <p:nvPr/>
        </p:nvSpPr>
        <p:spPr>
          <a:xfrm rot="16200000">
            <a:off x="6726651" y="2751541"/>
            <a:ext cx="845311" cy="2022817"/>
          </a:xfrm>
          <a:prstGeom prst="wedgeRectCallout">
            <a:avLst/>
          </a:prstGeom>
          <a:noFill/>
          <a:ln w="19050">
            <a:solidFill>
              <a:schemeClr val="accent4">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1" name="TextBox 40"/>
          <p:cNvSpPr txBox="1"/>
          <p:nvPr/>
        </p:nvSpPr>
        <p:spPr>
          <a:xfrm>
            <a:off x="6157453" y="3378228"/>
            <a:ext cx="2003262" cy="769441"/>
          </a:xfrm>
          <a:prstGeom prst="rect">
            <a:avLst/>
          </a:prstGeom>
          <a:noFill/>
        </p:spPr>
        <p:txBody>
          <a:bodyPr wrap="square" rtlCol="0">
            <a:spAutoFit/>
          </a:bodyPr>
          <a:lstStyle/>
          <a:p>
            <a:pPr algn="ctr"/>
            <a:r>
              <a:rPr lang="ru-RU" sz="1100" dirty="0" smtClean="0">
                <a:latin typeface="Palatino Linotype" panose="02040502050505030304" pitchFamily="18" charset="0"/>
              </a:rPr>
              <a:t>Органы </a:t>
            </a:r>
            <a:r>
              <a:rPr lang="ru-RU" sz="1100" dirty="0">
                <a:latin typeface="Palatino Linotype" panose="02040502050505030304" pitchFamily="18" charset="0"/>
              </a:rPr>
              <a:t>исполнительной власти, местная администрация, финансовые органы </a:t>
            </a:r>
          </a:p>
        </p:txBody>
      </p:sp>
      <p:sp>
        <p:nvSpPr>
          <p:cNvPr id="42" name="Прямоугольная выноска 41"/>
          <p:cNvSpPr/>
          <p:nvPr/>
        </p:nvSpPr>
        <p:spPr>
          <a:xfrm rot="5400000">
            <a:off x="9646375" y="5165121"/>
            <a:ext cx="845311" cy="2022817"/>
          </a:xfrm>
          <a:prstGeom prst="wedgeRectCallout">
            <a:avLst>
              <a:gd name="adj1" fmla="val -46221"/>
              <a:gd name="adj2" fmla="val 68035"/>
            </a:avLst>
          </a:prstGeom>
          <a:noFill/>
          <a:ln w="19050">
            <a:solidFill>
              <a:srgbClr val="D1FB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3" name="TextBox 42"/>
          <p:cNvSpPr txBox="1"/>
          <p:nvPr/>
        </p:nvSpPr>
        <p:spPr>
          <a:xfrm>
            <a:off x="9163160" y="5921869"/>
            <a:ext cx="1811739" cy="430887"/>
          </a:xfrm>
          <a:prstGeom prst="rect">
            <a:avLst/>
          </a:prstGeom>
          <a:noFill/>
        </p:spPr>
        <p:txBody>
          <a:bodyPr wrap="square" rtlCol="0">
            <a:spAutoFit/>
          </a:bodyPr>
          <a:lstStyle/>
          <a:p>
            <a:pPr algn="ctr"/>
            <a:r>
              <a:rPr lang="ru-RU" sz="1100" dirty="0" smtClean="0">
                <a:latin typeface="Palatino Linotype" panose="02040502050505030304" pitchFamily="18" charset="0"/>
              </a:rPr>
              <a:t>Органы </a:t>
            </a:r>
            <a:r>
              <a:rPr lang="ru-RU" sz="1100" dirty="0">
                <a:latin typeface="Palatino Linotype" panose="02040502050505030304" pitchFamily="18" charset="0"/>
              </a:rPr>
              <a:t>исполнительной власти </a:t>
            </a:r>
          </a:p>
        </p:txBody>
      </p:sp>
      <p:sp>
        <p:nvSpPr>
          <p:cNvPr id="44" name="Прямоугольная выноска 43"/>
          <p:cNvSpPr/>
          <p:nvPr/>
        </p:nvSpPr>
        <p:spPr>
          <a:xfrm rot="16200000">
            <a:off x="1515218" y="5165120"/>
            <a:ext cx="845311" cy="2022817"/>
          </a:xfrm>
          <a:prstGeom prst="wedgeRectCallout">
            <a:avLst>
              <a:gd name="adj1" fmla="val 46499"/>
              <a:gd name="adj2" fmla="val 70342"/>
            </a:avLst>
          </a:prstGeom>
          <a:noFill/>
          <a:ln w="19050">
            <a:solidFill>
              <a:srgbClr val="7EEA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5" name="TextBox 44"/>
          <p:cNvSpPr txBox="1"/>
          <p:nvPr/>
        </p:nvSpPr>
        <p:spPr>
          <a:xfrm>
            <a:off x="942715" y="5888015"/>
            <a:ext cx="1990315" cy="600164"/>
          </a:xfrm>
          <a:prstGeom prst="rect">
            <a:avLst/>
          </a:prstGeom>
          <a:noFill/>
        </p:spPr>
        <p:txBody>
          <a:bodyPr wrap="square" rtlCol="0">
            <a:spAutoFit/>
          </a:bodyPr>
          <a:lstStyle/>
          <a:p>
            <a:pPr algn="ctr"/>
            <a:r>
              <a:rPr lang="ru-RU" sz="1100" dirty="0" smtClean="0">
                <a:latin typeface="Palatino Linotype" panose="02040502050505030304" pitchFamily="18" charset="0"/>
              </a:rPr>
              <a:t>Законодательные</a:t>
            </a:r>
            <a:r>
              <a:rPr lang="ru-RU" sz="1100" dirty="0">
                <a:latin typeface="Palatino Linotype" panose="02040502050505030304" pitchFamily="18" charset="0"/>
              </a:rPr>
              <a:t>, представительные органы власти </a:t>
            </a:r>
          </a:p>
        </p:txBody>
      </p:sp>
      <p:sp>
        <p:nvSpPr>
          <p:cNvPr id="46" name="Прямоугольная выноска 45"/>
          <p:cNvSpPr/>
          <p:nvPr/>
        </p:nvSpPr>
        <p:spPr>
          <a:xfrm rot="16200000">
            <a:off x="793907" y="1644572"/>
            <a:ext cx="845311" cy="2022817"/>
          </a:xfrm>
          <a:prstGeom prst="wedgeRectCallout">
            <a:avLst>
              <a:gd name="adj1" fmla="val -90373"/>
              <a:gd name="adj2" fmla="val 23753"/>
            </a:avLst>
          </a:prstGeom>
          <a:noFill/>
          <a:ln w="19050">
            <a:solidFill>
              <a:srgbClr val="4EEC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7" name="Прямоугольная выноска 46"/>
          <p:cNvSpPr/>
          <p:nvPr/>
        </p:nvSpPr>
        <p:spPr>
          <a:xfrm rot="16200000">
            <a:off x="2027170" y="337674"/>
            <a:ext cx="845311" cy="2022817"/>
          </a:xfrm>
          <a:prstGeom prst="wedgeRectCallout">
            <a:avLst>
              <a:gd name="adj1" fmla="val -42909"/>
              <a:gd name="adj2" fmla="val 67113"/>
            </a:avLst>
          </a:prstGeom>
          <a:noFill/>
          <a:ln w="19050">
            <a:solidFill>
              <a:srgbClr val="F96F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Прямоугольник 48"/>
          <p:cNvSpPr/>
          <p:nvPr/>
        </p:nvSpPr>
        <p:spPr>
          <a:xfrm>
            <a:off x="317079" y="2419017"/>
            <a:ext cx="1798966" cy="430887"/>
          </a:xfrm>
          <a:prstGeom prst="rect">
            <a:avLst/>
          </a:prstGeom>
        </p:spPr>
        <p:txBody>
          <a:bodyPr wrap="square">
            <a:spAutoFit/>
          </a:bodyPr>
          <a:lstStyle/>
          <a:p>
            <a:pPr algn="ctr"/>
            <a:r>
              <a:rPr lang="ru-RU" sz="1100" dirty="0">
                <a:latin typeface="Palatino Linotype" panose="02040502050505030304" pitchFamily="18" charset="0"/>
              </a:rPr>
              <a:t>Органы исполнительной власти </a:t>
            </a:r>
          </a:p>
        </p:txBody>
      </p:sp>
      <p:sp>
        <p:nvSpPr>
          <p:cNvPr id="51" name="TextBox 50"/>
          <p:cNvSpPr txBox="1"/>
          <p:nvPr/>
        </p:nvSpPr>
        <p:spPr>
          <a:xfrm>
            <a:off x="1598476" y="895144"/>
            <a:ext cx="1702697" cy="769441"/>
          </a:xfrm>
          <a:prstGeom prst="rect">
            <a:avLst/>
          </a:prstGeom>
          <a:noFill/>
        </p:spPr>
        <p:txBody>
          <a:bodyPr wrap="square" rtlCol="0">
            <a:spAutoFit/>
          </a:bodyPr>
          <a:lstStyle/>
          <a:p>
            <a:pPr algn="ctr"/>
            <a:endParaRPr lang="ru-RU" sz="1100" dirty="0">
              <a:latin typeface="Palatino Linotype" panose="02040502050505030304" pitchFamily="18" charset="0"/>
            </a:endParaRPr>
          </a:p>
          <a:p>
            <a:pPr algn="ctr"/>
            <a:r>
              <a:rPr lang="ru-RU" sz="1100" dirty="0">
                <a:latin typeface="Palatino Linotype" panose="02040502050505030304" pitchFamily="18" charset="0"/>
              </a:rPr>
              <a:t>Законодательные, представительные органы власти </a:t>
            </a:r>
          </a:p>
        </p:txBody>
      </p:sp>
    </p:spTree>
    <p:extLst>
      <p:ext uri="{BB962C8B-B14F-4D97-AF65-F5344CB8AC3E}">
        <p14:creationId xmlns="" xmlns:p14="http://schemas.microsoft.com/office/powerpoint/2010/main" val="1679688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10293</TotalTime>
  <Words>3687</Words>
  <Application>Microsoft Office PowerPoint</Application>
  <PresentationFormat>Произвольный</PresentationFormat>
  <Paragraphs>686</Paragraphs>
  <Slides>41</Slides>
  <Notes>6</Notes>
  <HiddenSlides>0</HiddenSlides>
  <MMClips>0</MMClips>
  <ScaleCrop>false</ScaleCrop>
  <HeadingPairs>
    <vt:vector size="4" baseType="variant">
      <vt:variant>
        <vt:lpstr>Тема</vt:lpstr>
      </vt:variant>
      <vt:variant>
        <vt:i4>2</vt:i4>
      </vt:variant>
      <vt:variant>
        <vt:lpstr>Заголовки слайдов</vt:lpstr>
      </vt:variant>
      <vt:variant>
        <vt:i4>41</vt:i4>
      </vt:variant>
    </vt:vector>
  </HeadingPairs>
  <TitlesOfParts>
    <vt:vector size="43" baseType="lpstr">
      <vt:lpstr>Легкий дым</vt:lpstr>
      <vt:lpstr>Office Theme</vt:lpstr>
      <vt:lpstr>Финансовое управление администрации Тамбовского района</vt:lpstr>
      <vt:lpstr>Глоссарий</vt:lpstr>
      <vt:lpstr>Слайд 3</vt:lpstr>
      <vt:lpstr>Слайд 4</vt:lpstr>
      <vt:lpstr>Слайд 5</vt:lpstr>
      <vt:lpstr>Слайд 6</vt:lpstr>
      <vt:lpstr>Бюджетная система</vt:lpstr>
      <vt:lpstr>Бюджетный процесс</vt:lpstr>
      <vt:lpstr>Бюджетный процесс – ежегодное формирование и исполнение бюджета</vt:lpstr>
      <vt:lpstr>Слайд 10</vt:lpstr>
      <vt:lpstr>Рассмотрение проекта решения о районном бюджете </vt:lpstr>
      <vt:lpstr>Основные направления бюджетной и налоговой политики Тамбовского района на 2020 - 2022 годы Бюджетная политика: </vt:lpstr>
      <vt:lpstr>Налоговая политика:</vt:lpstr>
      <vt:lpstr>Доходы бюджета</vt:lpstr>
      <vt:lpstr>                           Структура доходов районного бюджета в  2019-2022 годах                                                                                                                                                    Структура доходов краевого бюджета в  2016-2019 годах</vt:lpstr>
      <vt:lpstr>Информация об объеме дотаций на выравнивание бюджетной обеспеченности бюджету Тамбовского района с 2013 года</vt:lpstr>
      <vt:lpstr>Информация о динамике собственных доходов  Тамбовского района с 2013 года</vt:lpstr>
      <vt:lpstr>Слайд 18</vt:lpstr>
      <vt:lpstr>Объёмы поступлений налоговых доходов на 2019 - 2022 годы</vt:lpstr>
      <vt:lpstr>Объёмы поступлений неналоговых доходов на 2019 - 2022 годы</vt:lpstr>
      <vt:lpstr>Основные налоговые доходы районного бюджета</vt:lpstr>
      <vt:lpstr>Структура доходов районного бюджета на 2020 год и плановый период 2021 и 2022 годов (по долям)</vt:lpstr>
      <vt:lpstr>Слайд 23</vt:lpstr>
      <vt:lpstr>Динамика расходов районного бюджета</vt:lpstr>
      <vt:lpstr>Структура расходов районного бюджета в 2020-2022 годах по разделам классификации  расходов бюджета</vt:lpstr>
      <vt:lpstr>Структура расходов районного бюджета на 2020 год  по разделам классификации расходов бюджетов (тыс.руб.)</vt:lpstr>
      <vt:lpstr>Расходы на социально-культурную сферу в общем  объеме расходов</vt:lpstr>
      <vt:lpstr>Расходы на социально-культурную сферу в 2020 году</vt:lpstr>
      <vt:lpstr>Распределение бюджетных ассигнований дорожного фонда Тамбовского района на 2020 год</vt:lpstr>
      <vt:lpstr>Сравнительная характеристика форм межбюджетных трансфертов местным бюджетам</vt:lpstr>
      <vt:lpstr>Перечень межбюджетных трансфертов местным бюджетам и НПА, регламентирующие порядок и методику их предоставления</vt:lpstr>
      <vt:lpstr>Структура межбюджетных трансфертов местным бюджетам  в 2019-2022 годах </vt:lpstr>
      <vt:lpstr>Зачем формировать и исполнять бюджет по программам?</vt:lpstr>
      <vt:lpstr>Динамика программных расходов районного бюджета </vt:lpstr>
      <vt:lpstr>Распределение бюджетных ассигнований на реализацию муниципальных программ на 2020 год</vt:lpstr>
      <vt:lpstr>Распределение ассигнований районного бюджета на 2020-2022 годы  в разрезе муниципальных программ и подпрограмм</vt:lpstr>
      <vt:lpstr>Слайд 37</vt:lpstr>
      <vt:lpstr>Расходы районного бюджета, переданные бюджетным и автономным учреждениям на выполнение муниципального задания на 2020-2022 годы</vt:lpstr>
      <vt:lpstr>Муниципальный долг Тамбовского района</vt:lpstr>
      <vt:lpstr>Верхний предел муниципального внутреннего долга Тамбовского района на 01 января 2021 года и на 01 января 20222 и 2023 годов</vt:lpstr>
      <vt:lpstr>Контактная информация и обратная связь</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Министерство финансов Камчатского края</dc:title>
  <dc:creator>Позанок Анна Сергеевна</dc:creator>
  <cp:lastModifiedBy>Журко_ОА</cp:lastModifiedBy>
  <cp:revision>1151</cp:revision>
  <cp:lastPrinted>2018-10-18T22:33:50Z</cp:lastPrinted>
  <dcterms:created xsi:type="dcterms:W3CDTF">2016-10-20T03:59:01Z</dcterms:created>
  <dcterms:modified xsi:type="dcterms:W3CDTF">2019-11-20T01:12:46Z</dcterms:modified>
</cp:coreProperties>
</file>