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39983E-2"/>
          <c:y val="9.3696186534829765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692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32"/>
          <c:y val="7.9115761331178341E-2"/>
          <c:w val="0.33826093613298364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8538181747921726E-2"/>
          <c:y val="3.1125741982893709E-2"/>
          <c:w val="0.57926434099914825"/>
          <c:h val="0.862200690224448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4982401311287476E-2"/>
                  <c:y val="7.8146233964948547E-2"/>
                </c:manualLayout>
              </c:layout>
              <c:showVal val="1"/>
            </c:dLbl>
            <c:dLbl>
              <c:idx val="2"/>
              <c:layout>
                <c:manualLayout>
                  <c:x val="2.5944178505125839E-3"/>
                  <c:y val="-6.2905175508944061E-2"/>
                </c:manualLayout>
              </c:layout>
              <c:showVal val="1"/>
            </c:dLbl>
            <c:dLbl>
              <c:idx val="4"/>
              <c:layout>
                <c:manualLayout>
                  <c:x val="7.7451136669194565E-2"/>
                  <c:y val="-2.377239370644153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доходы от оказания платных услуг</c:v>
                </c:pt>
                <c:pt idx="7">
                  <c:v>доходы от продажи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84042</c:v>
                </c:pt>
                <c:pt idx="1">
                  <c:v>6664.1</c:v>
                </c:pt>
                <c:pt idx="2">
                  <c:v>12280.8</c:v>
                </c:pt>
                <c:pt idx="3">
                  <c:v>2077.3000000000002</c:v>
                </c:pt>
                <c:pt idx="4">
                  <c:v>25201.8</c:v>
                </c:pt>
                <c:pt idx="5">
                  <c:v>597.6</c:v>
                </c:pt>
                <c:pt idx="6">
                  <c:v>841.3</c:v>
                </c:pt>
                <c:pt idx="7">
                  <c:v>2005.1</c:v>
                </c:pt>
                <c:pt idx="8">
                  <c:v>1416.4</c:v>
                </c:pt>
                <c:pt idx="9">
                  <c:v>8.6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33132389476855"/>
          <c:y val="2.9041772504437647E-3"/>
          <c:w val="0.33433221590515705"/>
          <c:h val="0.95060465943446559"/>
        </c:manualLayout>
      </c:layout>
      <c:txPr>
        <a:bodyPr/>
        <a:lstStyle/>
        <a:p>
          <a:pPr>
            <a:defRPr spc="0" baseline="0"/>
          </a:pPr>
          <a:endParaRPr lang="ru-RU"/>
        </a:p>
      </c:txPr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7110.8</c:v>
                </c:pt>
                <c:pt idx="1">
                  <c:v>6779.1</c:v>
                </c:pt>
                <c:pt idx="2">
                  <c:v>11323.9</c:v>
                </c:pt>
                <c:pt idx="3">
                  <c:v>10329.299999999999</c:v>
                </c:pt>
                <c:pt idx="4">
                  <c:v>7817.8</c:v>
                </c:pt>
                <c:pt idx="5">
                  <c:v>10729</c:v>
                </c:pt>
                <c:pt idx="6">
                  <c:v>9957</c:v>
                </c:pt>
                <c:pt idx="7">
                  <c:v>8085</c:v>
                </c:pt>
                <c:pt idx="8">
                  <c:v>9332.1</c:v>
                </c:pt>
                <c:pt idx="9">
                  <c:v>11478</c:v>
                </c:pt>
                <c:pt idx="10">
                  <c:v>15852.6</c:v>
                </c:pt>
                <c:pt idx="11">
                  <c:v>18215.599999999999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6647.9</c:v>
                </c:pt>
                <c:pt idx="1">
                  <c:v>6272</c:v>
                </c:pt>
                <c:pt idx="2">
                  <c:v>10943.8</c:v>
                </c:pt>
                <c:pt idx="3">
                  <c:v>9819.2000000000007</c:v>
                </c:pt>
                <c:pt idx="4">
                  <c:v>9602.7000000000007</c:v>
                </c:pt>
                <c:pt idx="5">
                  <c:v>10656.3</c:v>
                </c:pt>
                <c:pt idx="6">
                  <c:v>9852.7000000000007</c:v>
                </c:pt>
                <c:pt idx="7">
                  <c:v>8041.6</c:v>
                </c:pt>
                <c:pt idx="8">
                  <c:v>7464</c:v>
                </c:pt>
                <c:pt idx="9">
                  <c:v>13410.2</c:v>
                </c:pt>
                <c:pt idx="10">
                  <c:v>15303.4</c:v>
                </c:pt>
                <c:pt idx="11">
                  <c:v>27121.200000000001</c:v>
                </c:pt>
              </c:numCache>
            </c:numRef>
          </c:val>
        </c:ser>
        <c:shape val="cylinder"/>
        <c:axId val="46955904"/>
        <c:axId val="46953984"/>
        <c:axId val="112772416"/>
      </c:bar3DChart>
      <c:catAx>
        <c:axId val="46955904"/>
        <c:scaling>
          <c:orientation val="minMax"/>
        </c:scaling>
        <c:axPos val="b"/>
        <c:tickLblPos val="nextTo"/>
        <c:crossAx val="46953984"/>
        <c:crosses val="autoZero"/>
        <c:auto val="1"/>
        <c:lblAlgn val="ctr"/>
        <c:lblOffset val="100"/>
      </c:catAx>
      <c:valAx>
        <c:axId val="46953984"/>
        <c:scaling>
          <c:orientation val="minMax"/>
        </c:scaling>
        <c:axPos val="l"/>
        <c:majorGridlines/>
        <c:numFmt formatCode="#,##0.0" sourceLinked="1"/>
        <c:tickLblPos val="nextTo"/>
        <c:crossAx val="46955904"/>
        <c:crosses val="autoZero"/>
        <c:crossBetween val="between"/>
      </c:valAx>
      <c:serAx>
        <c:axId val="112772416"/>
        <c:scaling>
          <c:orientation val="minMax"/>
        </c:scaling>
        <c:axPos val="b"/>
        <c:tickLblPos val="nextTo"/>
        <c:crossAx val="4695398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968545161648705E-2"/>
                  <c:y val="-0.12290501968503938"/>
                </c:manualLayout>
              </c:layout>
              <c:showVal val="1"/>
            </c:dLbl>
            <c:dLbl>
              <c:idx val="2"/>
              <c:layout>
                <c:manualLayout>
                  <c:x val="4.00082282524164E-2"/>
                  <c:y val="0.14278297244094487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232130.5</c:v>
                </c:pt>
                <c:pt idx="1">
                  <c:v>26313.8</c:v>
                </c:pt>
                <c:pt idx="2">
                  <c:v>301340.2</c:v>
                </c:pt>
                <c:pt idx="3">
                  <c:v>11661.3</c:v>
                </c:pt>
                <c:pt idx="4">
                  <c:v>1000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35E-2"/>
          <c:y val="5.5682359494302766E-2"/>
          <c:w val="0.60158677505336644"/>
          <c:h val="0.50919141029418835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158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60008464566929165"/>
          <c:y val="4.3993146689997056E-2"/>
          <c:w val="9.2825943316239713E-3"/>
          <c:h val="1.2905070168355277E-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738126319297855E-2"/>
                  <c:y val="-4.398816798133541E-2"/>
                </c:manualLayout>
              </c:layout>
              <c:showVal val="1"/>
            </c:dLbl>
            <c:dLbl>
              <c:idx val="5"/>
              <c:layout>
                <c:manualLayout>
                  <c:x val="0.11902712198644595"/>
                  <c:y val="-9.1364217107190115E-2"/>
                </c:manualLayout>
              </c:layout>
              <c:showVal val="1"/>
            </c:dLbl>
            <c:dLbl>
              <c:idx val="6"/>
              <c:layout>
                <c:manualLayout>
                  <c:x val="-2.6330963226308186E-2"/>
                  <c:y val="5.387532698387047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54496.6</c:v>
                </c:pt>
                <c:pt idx="1">
                  <c:v>5.8</c:v>
                </c:pt>
                <c:pt idx="2">
                  <c:v>1940.5</c:v>
                </c:pt>
                <c:pt idx="3">
                  <c:v>24829.200000000001</c:v>
                </c:pt>
                <c:pt idx="4">
                  <c:v>28540.9</c:v>
                </c:pt>
                <c:pt idx="5">
                  <c:v>444916</c:v>
                </c:pt>
                <c:pt idx="6">
                  <c:v>88200.2</c:v>
                </c:pt>
                <c:pt idx="7">
                  <c:v>587.4</c:v>
                </c:pt>
                <c:pt idx="8">
                  <c:v>44118.9</c:v>
                </c:pt>
                <c:pt idx="9">
                  <c:v>12057.2</c:v>
                </c:pt>
                <c:pt idx="10">
                  <c:v>1200</c:v>
                </c:pt>
                <c:pt idx="11">
                  <c:v>221.8</c:v>
                </c:pt>
                <c:pt idx="12">
                  <c:v>13848.6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13763123359579"/>
          <c:y val="2.0906767934875921E-3"/>
          <c:w val="0.33786236876640419"/>
          <c:h val="0.99790932320651238"/>
        </c:manualLayout>
      </c:layout>
      <c:txPr>
        <a:bodyPr/>
        <a:lstStyle/>
        <a:p>
          <a:pPr>
            <a:defRPr sz="800" kern="600" spc="0" baseline="0"/>
          </a:pPr>
          <a:endParaRPr lang="ru-RU"/>
        </a:p>
      </c:txPr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62472576"/>
        <c:axId val="62474112"/>
        <c:axId val="0"/>
      </c:bar3DChart>
      <c:catAx>
        <c:axId val="62472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2474112"/>
        <c:crosses val="autoZero"/>
        <c:auto val="1"/>
        <c:lblAlgn val="ctr"/>
        <c:lblOffset val="100"/>
      </c:catAx>
      <c:valAx>
        <c:axId val="62474112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62472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9362981577946746E-3"/>
                  <c:y val="-0.43437500000000001"/>
                </c:manualLayout>
              </c:layout>
              <c:showVal val="1"/>
            </c:dLbl>
            <c:dLbl>
              <c:idx val="1"/>
              <c:layout>
                <c:manualLayout>
                  <c:x val="1.4904447236692011E-2"/>
                  <c:y val="-0.43437500000000001"/>
                </c:manualLayout>
              </c:layout>
              <c:showVal val="1"/>
            </c:dLbl>
            <c:dLbl>
              <c:idx val="2"/>
              <c:layout>
                <c:manualLayout>
                  <c:x val="1.4904447236692101E-2"/>
                  <c:y val="-0.4477066650714023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319064</c:v>
                </c:pt>
                <c:pt idx="1">
                  <c:v>327254</c:v>
                </c:pt>
                <c:pt idx="2">
                  <c:v>360172</c:v>
                </c:pt>
              </c:numCache>
            </c:numRef>
          </c:val>
        </c:ser>
        <c:shape val="cylinder"/>
        <c:axId val="112363008"/>
        <c:axId val="55535104"/>
        <c:axId val="0"/>
      </c:bar3DChart>
      <c:catAx>
        <c:axId val="112363008"/>
        <c:scaling>
          <c:orientation val="minMax"/>
        </c:scaling>
        <c:axPos val="b"/>
        <c:numFmt formatCode="General" sourceLinked="1"/>
        <c:tickLblPos val="nextTo"/>
        <c:crossAx val="55535104"/>
        <c:crosses val="autoZero"/>
        <c:auto val="1"/>
        <c:lblAlgn val="ctr"/>
        <c:lblOffset val="100"/>
      </c:catAx>
      <c:valAx>
        <c:axId val="5553510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123630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86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799"/>
          <c:y val="0"/>
          <c:w val="0.35272416821411434"/>
          <c:h val="0.6875743964956282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8248763498851746E-2"/>
                  <c:y val="-3.8280265748031499E-2"/>
                </c:manualLayout>
              </c:layout>
              <c:showVal val="1"/>
            </c:dLbl>
            <c:dLbl>
              <c:idx val="1"/>
              <c:layout>
                <c:manualLayout>
                  <c:x val="-5.6530902332933473E-2"/>
                  <c:y val="-0.1243134842519685"/>
                </c:manualLayout>
              </c:layout>
              <c:showVal val="1"/>
            </c:dLbl>
            <c:dLbl>
              <c:idx val="2"/>
              <c:layout>
                <c:manualLayout>
                  <c:x val="5.1766663760285422E-2"/>
                  <c:y val="0.1077878937007874"/>
                </c:manualLayout>
              </c:layout>
              <c:showVal val="1"/>
            </c:dLbl>
            <c:dLbl>
              <c:idx val="3"/>
              <c:layout>
                <c:manualLayout>
                  <c:x val="1.7760245345453882E-2"/>
                  <c:y val="-3.583907480314960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3350.2</c:v>
                </c:pt>
                <c:pt idx="1">
                  <c:v>14442.7</c:v>
                </c:pt>
                <c:pt idx="2">
                  <c:v>24845</c:v>
                </c:pt>
                <c:pt idx="3">
                  <c:v>1481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415E-2"/>
          <c:w val="0.59168679389449952"/>
          <c:h val="0.81388888888888933"/>
        </c:manualLayout>
      </c:layout>
      <c:pie3DChart>
        <c:varyColors val="1"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5827827842360945E-2"/>
                  <c:y val="3.249897657531902E-2"/>
                </c:manualLayout>
              </c:layout>
              <c:showVal val="1"/>
            </c:dLbl>
            <c:dLbl>
              <c:idx val="1"/>
              <c:layout>
                <c:manualLayout>
                  <c:x val="6.0101986774196807E-2"/>
                  <c:y val="-7.792036749334774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реализация мероприятий муниципальных программ</c:v>
                </c:pt>
                <c:pt idx="1">
                  <c:v>непрограммные направления расходов бюджета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254293</c:v>
                </c:pt>
                <c:pt idx="1">
                  <c:v>21360.799999999999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787E-2"/>
          <c:w val="0.67468943779909374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904766533877206E-2"/>
          <c:y val="8.101851851851849E-2"/>
          <c:w val="0.69444119304204321"/>
          <c:h val="0.9189814814814816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34762685914261E-2"/>
                  <c:y val="-6.237459900845732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Лист2!$A$2:$D$2</c:f>
              <c:strCache>
                <c:ptCount val="4"/>
                <c:pt idx="0">
                  <c:v>2015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Лист2!$A$3:$D$3</c:f>
              <c:numCache>
                <c:formatCode>0.00%</c:formatCode>
                <c:ptCount val="4"/>
                <c:pt idx="1">
                  <c:v>0.15800000000000014</c:v>
                </c:pt>
                <c:pt idx="2">
                  <c:v>3.7000000000000012E-2</c:v>
                </c:pt>
                <c:pt idx="3">
                  <c:v>0.80500000000000005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9466388655228806"/>
          <c:y val="0.23617964421114027"/>
          <c:w val="0.30533611344771244"/>
          <c:h val="0.52764071157771963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7E-2"/>
          <c:y val="0.12128955368595409"/>
          <c:w val="0.68363976377952762"/>
          <c:h val="0.87871044631404671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67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</c:v>
                </c:pt>
                <c:pt idx="2">
                  <c:v>2.5000000000000001E-2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69444051671026441"/>
          <c:y val="0.26875000000000004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3.48641533363896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0459246000916901"/>
                </c:manualLayout>
              </c:layout>
              <c:showVal val="1"/>
            </c:dLbl>
            <c:dLbl>
              <c:idx val="2"/>
              <c:layout>
                <c:manualLayout>
                  <c:x val="1.5363564230767516E-3"/>
                  <c:y val="6.4747713339009388E-2"/>
                </c:manualLayout>
              </c:layout>
              <c:showVal val="1"/>
            </c:dLbl>
            <c:dLbl>
              <c:idx val="3"/>
              <c:layout>
                <c:manualLayout>
                  <c:x val="1.5363564230767516E-3"/>
                  <c:y val="8.9650680007859168E-2"/>
                </c:manualLayout>
              </c:layout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100092.2</c:v>
                </c:pt>
                <c:pt idx="1">
                  <c:v>99523</c:v>
                </c:pt>
                <c:pt idx="2">
                  <c:v>110163</c:v>
                </c:pt>
                <c:pt idx="3">
                  <c:v>110207.6</c:v>
                </c:pt>
                <c:pt idx="4">
                  <c:v>105064.2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2.988356000261972E-2"/>
                </c:manualLayout>
              </c:layout>
              <c:showVal val="1"/>
            </c:dLbl>
            <c:dLbl>
              <c:idx val="1"/>
              <c:layout>
                <c:manualLayout>
                  <c:x val="9.2181385384605061E-3"/>
                  <c:y val="6.9728306672779336E-2"/>
                </c:manualLayout>
              </c:layout>
              <c:showVal val="1"/>
            </c:dLbl>
            <c:dLbl>
              <c:idx val="2"/>
              <c:layout>
                <c:manualLayout>
                  <c:x val="1.5363564230767516E-3"/>
                  <c:y val="-3.4864153336389668E-2"/>
                </c:manualLayout>
              </c:layout>
              <c:showVal val="1"/>
            </c:dLbl>
            <c:dLbl>
              <c:idx val="3"/>
              <c:layout>
                <c:manualLayout>
                  <c:x val="-4.609069269230253E-3"/>
                  <c:y val="-5.9767120005239441E-2"/>
                </c:manualLayout>
              </c:layout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26130</c:v>
                </c:pt>
                <c:pt idx="1">
                  <c:v>13309.4</c:v>
                </c:pt>
                <c:pt idx="2">
                  <c:v>25413.7</c:v>
                </c:pt>
                <c:pt idx="3">
                  <c:v>16803.400000000001</c:v>
                </c:pt>
                <c:pt idx="4">
                  <c:v>30070.799999999996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126222.2</c:v>
                </c:pt>
                <c:pt idx="1">
                  <c:v>112832.4</c:v>
                </c:pt>
                <c:pt idx="2">
                  <c:v>135576.70000000001</c:v>
                </c:pt>
                <c:pt idx="3">
                  <c:v>127011</c:v>
                </c:pt>
                <c:pt idx="4">
                  <c:v>135135</c:v>
                </c:pt>
              </c:numCache>
            </c:numRef>
          </c:val>
        </c:ser>
        <c:marker val="1"/>
        <c:axId val="101282176"/>
        <c:axId val="101283712"/>
      </c:lineChart>
      <c:catAx>
        <c:axId val="101282176"/>
        <c:scaling>
          <c:orientation val="minMax"/>
        </c:scaling>
        <c:axPos val="b"/>
        <c:numFmt formatCode="General" sourceLinked="1"/>
        <c:tickLblPos val="nextTo"/>
        <c:crossAx val="101283712"/>
        <c:crosses val="autoZero"/>
        <c:auto val="1"/>
        <c:lblAlgn val="ctr"/>
        <c:lblOffset val="100"/>
      </c:catAx>
      <c:valAx>
        <c:axId val="101283712"/>
        <c:scaling>
          <c:orientation val="minMax"/>
        </c:scaling>
        <c:axPos val="l"/>
        <c:majorGridlines/>
        <c:numFmt formatCode="General" sourceLinked="1"/>
        <c:tickLblPos val="nextTo"/>
        <c:crossAx val="101282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5657</c:v>
                </c:pt>
                <c:pt idx="1">
                  <c:v>5129</c:v>
                </c:pt>
                <c:pt idx="2">
                  <c:v>6211</c:v>
                </c:pt>
                <c:pt idx="3">
                  <c:v>5859</c:v>
                </c:pt>
                <c:pt idx="4">
                  <c:v>6283</c:v>
                </c:pt>
              </c:numCache>
            </c:numRef>
          </c:val>
        </c:ser>
        <c:shape val="cylinder"/>
        <c:axId val="101324288"/>
        <c:axId val="101325824"/>
        <c:axId val="0"/>
      </c:bar3DChart>
      <c:catAx>
        <c:axId val="101324288"/>
        <c:scaling>
          <c:orientation val="minMax"/>
        </c:scaling>
        <c:axPos val="b"/>
        <c:numFmt formatCode="General" sourceLinked="1"/>
        <c:tickLblPos val="nextTo"/>
        <c:crossAx val="101325824"/>
        <c:crosses val="autoZero"/>
        <c:auto val="1"/>
        <c:lblAlgn val="ctr"/>
        <c:lblOffset val="100"/>
      </c:catAx>
      <c:valAx>
        <c:axId val="101325824"/>
        <c:scaling>
          <c:orientation val="minMax"/>
        </c:scaling>
        <c:axPos val="l"/>
        <c:majorGridlines/>
        <c:numFmt formatCode="General" sourceLinked="1"/>
        <c:tickLblPos val="nextTo"/>
        <c:crossAx val="101324288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374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768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33242 рубля </a:t>
          </a:r>
          <a:r>
            <a:rPr lang="ru-RU" sz="1400" dirty="0" smtClean="0"/>
            <a:t>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2770 рублей </a:t>
          </a:r>
          <a:r>
            <a:rPr lang="ru-RU" sz="1400" dirty="0" smtClean="0"/>
            <a:t>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2227 рублей </a:t>
          </a:r>
          <a:r>
            <a:rPr lang="ru-RU" sz="1400" dirty="0" smtClean="0"/>
            <a:t>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186</a:t>
          </a:r>
          <a:endParaRPr lang="ru-RU" sz="1400" dirty="0" smtClean="0"/>
        </a:p>
        <a:p>
          <a:r>
            <a:rPr lang="ru-RU" sz="1400" dirty="0" smtClean="0"/>
            <a:t>рублей </a:t>
          </a:r>
          <a:r>
            <a:rPr lang="ru-RU" sz="1400" dirty="0" smtClean="0"/>
            <a:t>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</a:t>
          </a:r>
          <a:r>
            <a:rPr lang="ru-RU" dirty="0" smtClean="0"/>
            <a:t>85 124,0 тыс</a:t>
          </a:r>
          <a:r>
            <a:rPr lang="ru-RU" dirty="0" smtClean="0"/>
            <a:t>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</a:t>
          </a:r>
          <a:r>
            <a:rPr lang="ru-RU" dirty="0" smtClean="0"/>
            <a:t>304 911,9 тыс</a:t>
          </a:r>
          <a:r>
            <a:rPr lang="ru-RU" dirty="0" smtClean="0"/>
            <a:t>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</a:t>
          </a:r>
          <a:r>
            <a:rPr lang="ru-RU" dirty="0" smtClean="0"/>
            <a:t>28 653,9 тыс</a:t>
          </a:r>
          <a:r>
            <a:rPr lang="ru-RU" dirty="0" smtClean="0"/>
            <a:t>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</a:t>
          </a:r>
          <a:r>
            <a:rPr lang="ru-RU" dirty="0" smtClean="0"/>
            <a:t>2 860,7 тыс</a:t>
          </a:r>
          <a:r>
            <a:rPr lang="ru-RU" dirty="0" smtClean="0"/>
            <a:t>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</a:t>
          </a:r>
          <a:r>
            <a:rPr lang="ru-RU" dirty="0" smtClean="0"/>
            <a:t>23 365,5 </a:t>
          </a:r>
          <a:r>
            <a:rPr lang="ru-RU" dirty="0" smtClean="0"/>
            <a:t>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4 101</a:t>
          </a:r>
        </a:p>
        <a:p>
          <a:pPr algn="ctr"/>
          <a:r>
            <a:rPr lang="ru-RU" dirty="0" smtClean="0"/>
            <a:t>рублей </a:t>
          </a:r>
          <a:r>
            <a:rPr lang="ru-RU" dirty="0" smtClean="0"/>
            <a:t>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342 </a:t>
          </a:r>
          <a:r>
            <a:rPr lang="ru-RU" dirty="0" smtClean="0"/>
            <a:t>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15 119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15 462,7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52 296,8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2 563,9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2 757,8</a:t>
          </a:r>
          <a:endParaRPr lang="ru-RU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2051</a:t>
          </a:r>
          <a:endParaRPr lang="ru-RU" dirty="0" smtClean="0"/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171 </a:t>
          </a:r>
          <a:r>
            <a:rPr lang="ru-RU" dirty="0" smtClean="0"/>
            <a:t>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4 093,2 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566,2</a:t>
          </a:r>
          <a:endParaRPr lang="ru-RU" sz="20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-1 737,6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224,4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кредита от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кредитных организаций  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9 719,0 </a:t>
          </a: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1571" y="41067"/>
          <a:ext cx="1142001" cy="1142001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33242 рубля </a:t>
          </a:r>
          <a:r>
            <a:rPr lang="ru-RU" sz="1400" kern="1200" dirty="0" smtClean="0"/>
            <a:t>в год</a:t>
          </a:r>
          <a:endParaRPr lang="ru-RU" sz="1400" kern="1200" dirty="0"/>
        </a:p>
      </dsp:txBody>
      <dsp:txXfrm>
        <a:off x="1571" y="41067"/>
        <a:ext cx="1142001" cy="1142001"/>
      </dsp:txXfrm>
    </dsp:sp>
    <dsp:sp modelId="{5F2904CF-2254-4745-9F9C-5CF481830207}">
      <dsp:nvSpPr>
        <dsp:cNvPr id="0" name=""/>
        <dsp:cNvSpPr/>
      </dsp:nvSpPr>
      <dsp:spPr>
        <a:xfrm>
          <a:off x="915172" y="41032"/>
          <a:ext cx="1171488" cy="1142070"/>
        </a:xfrm>
        <a:prstGeom prst="ellipse">
          <a:avLst/>
        </a:prstGeom>
        <a:solidFill>
          <a:srgbClr val="CCCCFF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2848" tIns="17780" rIns="6284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2770 рублей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915172" y="41032"/>
        <a:ext cx="1171488" cy="11420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C9E05-F1A8-4BA2-8DEE-122048610EC2}">
      <dsp:nvSpPr>
        <dsp:cNvPr id="0" name=""/>
        <dsp:cNvSpPr/>
      </dsp:nvSpPr>
      <dsp:spPr>
        <a:xfrm>
          <a:off x="69524" y="0"/>
          <a:ext cx="1102622" cy="1102622"/>
        </a:xfrm>
        <a:prstGeom prst="ellipse">
          <a:avLst/>
        </a:prstGeom>
        <a:solidFill>
          <a:srgbClr val="00CC99">
            <a:alpha val="49804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2227 рублей </a:t>
          </a:r>
          <a:r>
            <a:rPr lang="ru-RU" sz="1400" kern="1200" dirty="0" smtClean="0"/>
            <a:t>в год</a:t>
          </a:r>
          <a:endParaRPr lang="ru-RU" sz="1400" kern="1200" dirty="0"/>
        </a:p>
      </dsp:txBody>
      <dsp:txXfrm>
        <a:off x="69524" y="0"/>
        <a:ext cx="1102622" cy="1102622"/>
      </dsp:txXfrm>
    </dsp:sp>
    <dsp:sp modelId="{5F2904CF-2254-4745-9F9C-5CF481830207}">
      <dsp:nvSpPr>
        <dsp:cNvPr id="0" name=""/>
        <dsp:cNvSpPr/>
      </dsp:nvSpPr>
      <dsp:spPr>
        <a:xfrm>
          <a:off x="885131" y="5"/>
          <a:ext cx="1131092" cy="1152130"/>
        </a:xfrm>
        <a:prstGeom prst="ellipse">
          <a:avLst/>
        </a:prstGeom>
        <a:solidFill>
          <a:srgbClr val="00CC99">
            <a:alpha val="50000"/>
          </a:srgb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681" tIns="17780" rIns="60681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186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</a:t>
          </a:r>
          <a:r>
            <a:rPr lang="ru-RU" sz="1400" kern="1200" dirty="0" smtClean="0"/>
            <a:t>в месяц</a:t>
          </a:r>
          <a:endParaRPr lang="ru-RU" sz="1400" kern="1200" dirty="0"/>
        </a:p>
      </dsp:txBody>
      <dsp:txXfrm>
        <a:off x="885131" y="5"/>
        <a:ext cx="1131092" cy="11521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686365" y="-556828"/>
          <a:ext cx="4319638" cy="4319638"/>
        </a:xfrm>
        <a:prstGeom prst="blockArc">
          <a:avLst>
            <a:gd name="adj1" fmla="val 18900000"/>
            <a:gd name="adj2" fmla="val 2700000"/>
            <a:gd name="adj3" fmla="val 500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23013" y="200309"/>
          <a:ext cx="812163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Дошкольное образование </a:t>
          </a:r>
          <a:r>
            <a:rPr lang="ru-RU" sz="1900" kern="1200" dirty="0" smtClean="0"/>
            <a:t>85 124,0 тыс</a:t>
          </a:r>
          <a:r>
            <a:rPr lang="ru-RU" sz="1900" kern="1200" dirty="0" smtClean="0"/>
            <a:t>. рублей</a:t>
          </a:r>
          <a:endParaRPr lang="ru-RU" sz="1900" kern="1200" dirty="0"/>
        </a:p>
      </dsp:txBody>
      <dsp:txXfrm>
        <a:off x="123013" y="200309"/>
        <a:ext cx="8121637" cy="400875"/>
      </dsp:txXfrm>
    </dsp:sp>
    <dsp:sp modelId="{2CC09460-0385-4576-B212-932E023A1EEB}">
      <dsp:nvSpPr>
        <dsp:cNvPr id="0" name=""/>
        <dsp:cNvSpPr/>
      </dsp:nvSpPr>
      <dsp:spPr>
        <a:xfrm>
          <a:off x="-8071" y="150200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416331" y="801431"/>
          <a:ext cx="782225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Общее образование </a:t>
          </a:r>
          <a:r>
            <a:rPr lang="ru-RU" sz="1900" kern="1200" dirty="0" smtClean="0"/>
            <a:t>304 911,9 тыс</a:t>
          </a:r>
          <a:r>
            <a:rPr lang="ru-RU" sz="1900" kern="1200" dirty="0" smtClean="0"/>
            <a:t>. рублей</a:t>
          </a:r>
          <a:endParaRPr lang="ru-RU" sz="1900" kern="1200" dirty="0"/>
        </a:p>
      </dsp:txBody>
      <dsp:txXfrm>
        <a:off x="416331" y="801431"/>
        <a:ext cx="7822257" cy="400875"/>
      </dsp:txXfrm>
    </dsp:sp>
    <dsp:sp modelId="{5586553E-F5FE-4248-95EC-7786E1F5D059}">
      <dsp:nvSpPr>
        <dsp:cNvPr id="0" name=""/>
        <dsp:cNvSpPr/>
      </dsp:nvSpPr>
      <dsp:spPr>
        <a:xfrm>
          <a:off x="279184" y="751321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137DA-4095-406C-8CFF-544480D68D8C}">
      <dsp:nvSpPr>
        <dsp:cNvPr id="0" name=""/>
        <dsp:cNvSpPr/>
      </dsp:nvSpPr>
      <dsp:spPr>
        <a:xfrm>
          <a:off x="520188" y="1402552"/>
          <a:ext cx="7702707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Дополнительное образование </a:t>
          </a:r>
          <a:r>
            <a:rPr lang="ru-RU" sz="1900" kern="1200" dirty="0" smtClean="0"/>
            <a:t>28 653,9 тыс</a:t>
          </a:r>
          <a:r>
            <a:rPr lang="ru-RU" sz="1900" kern="1200" dirty="0" smtClean="0"/>
            <a:t>. рублей</a:t>
          </a:r>
          <a:endParaRPr lang="ru-RU" sz="1900" kern="1200" dirty="0"/>
        </a:p>
      </dsp:txBody>
      <dsp:txXfrm>
        <a:off x="520188" y="1402552"/>
        <a:ext cx="7702707" cy="400875"/>
      </dsp:txXfrm>
    </dsp:sp>
    <dsp:sp modelId="{666F0470-AA64-4EAB-A3C2-C237F6CC60A4}">
      <dsp:nvSpPr>
        <dsp:cNvPr id="0" name=""/>
        <dsp:cNvSpPr/>
      </dsp:nvSpPr>
      <dsp:spPr>
        <a:xfrm>
          <a:off x="367348" y="1352443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B107A-D78B-46A9-A8A2-5C3B0A257A0B}">
      <dsp:nvSpPr>
        <dsp:cNvPr id="0" name=""/>
        <dsp:cNvSpPr/>
      </dsp:nvSpPr>
      <dsp:spPr>
        <a:xfrm>
          <a:off x="404178" y="2003674"/>
          <a:ext cx="7846562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Молодежная политика и оздоровление детей </a:t>
          </a:r>
          <a:r>
            <a:rPr lang="ru-RU" sz="1900" kern="1200" dirty="0" smtClean="0"/>
            <a:t>2 860,7 тыс</a:t>
          </a:r>
          <a:r>
            <a:rPr lang="ru-RU" sz="1900" kern="1200" dirty="0" smtClean="0"/>
            <a:t>. рублей</a:t>
          </a:r>
          <a:endParaRPr lang="ru-RU" sz="1900" kern="1200" dirty="0"/>
        </a:p>
      </dsp:txBody>
      <dsp:txXfrm>
        <a:off x="404178" y="2003674"/>
        <a:ext cx="7846562" cy="400875"/>
      </dsp:txXfrm>
    </dsp:sp>
    <dsp:sp modelId="{7FF197B5-19DF-437E-8EA4-F5EF1D7448A3}">
      <dsp:nvSpPr>
        <dsp:cNvPr id="0" name=""/>
        <dsp:cNvSpPr/>
      </dsp:nvSpPr>
      <dsp:spPr>
        <a:xfrm>
          <a:off x="279184" y="1953564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38612-337A-4F25-8484-496E42FB827C}">
      <dsp:nvSpPr>
        <dsp:cNvPr id="0" name=""/>
        <dsp:cNvSpPr/>
      </dsp:nvSpPr>
      <dsp:spPr>
        <a:xfrm>
          <a:off x="279568" y="2588151"/>
          <a:ext cx="7950031" cy="400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9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Другие вопросы в области образования </a:t>
          </a:r>
          <a:r>
            <a:rPr lang="ru-RU" sz="1900" kern="1200" dirty="0" smtClean="0"/>
            <a:t>23 365,5 </a:t>
          </a:r>
          <a:r>
            <a:rPr lang="ru-RU" sz="1900" kern="1200" dirty="0" smtClean="0"/>
            <a:t>тыс. рублей</a:t>
          </a:r>
          <a:endParaRPr lang="ru-RU" sz="1900" kern="1200" dirty="0"/>
        </a:p>
      </dsp:txBody>
      <dsp:txXfrm>
        <a:off x="279568" y="2588151"/>
        <a:ext cx="7950031" cy="400875"/>
      </dsp:txXfrm>
    </dsp:sp>
    <dsp:sp modelId="{22575A18-223C-4A93-B3F0-1CA215286AC0}">
      <dsp:nvSpPr>
        <dsp:cNvPr id="0" name=""/>
        <dsp:cNvSpPr/>
      </dsp:nvSpPr>
      <dsp:spPr>
        <a:xfrm>
          <a:off x="-8071" y="2554685"/>
          <a:ext cx="501094" cy="501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rgbClr val="FFCC00">
            <a:alpha val="50000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4 101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</a:t>
          </a:r>
          <a:r>
            <a:rPr lang="ru-RU" sz="1400" kern="1200" dirty="0" smtClean="0"/>
            <a:t>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rgbClr val="FFCC00">
            <a:alpha val="49804"/>
          </a:srgb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342 </a:t>
          </a:r>
          <a:r>
            <a:rPr lang="ru-RU" sz="1400" kern="1200" dirty="0" smtClean="0"/>
            <a:t>рубль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D5C873-36F1-47BE-99A9-2206E9AA7FAD}">
      <dsp:nvSpPr>
        <dsp:cNvPr id="0" name=""/>
        <dsp:cNvSpPr/>
      </dsp:nvSpPr>
      <dsp:spPr>
        <a:xfrm>
          <a:off x="0" y="0"/>
          <a:ext cx="3775967" cy="37759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CAE170-08D3-40E6-83CE-B3007E2CA1A9}">
      <dsp:nvSpPr>
        <dsp:cNvPr id="0" name=""/>
        <dsp:cNvSpPr/>
      </dsp:nvSpPr>
      <dsp:spPr>
        <a:xfrm>
          <a:off x="1887983" y="0"/>
          <a:ext cx="5168799" cy="3775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15 119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0"/>
        <a:ext cx="2584399" cy="604154"/>
      </dsp:txXfrm>
    </dsp:sp>
    <dsp:sp modelId="{FDE8B540-3F10-482F-8B2C-6B6F40D14329}">
      <dsp:nvSpPr>
        <dsp:cNvPr id="0" name=""/>
        <dsp:cNvSpPr/>
      </dsp:nvSpPr>
      <dsp:spPr>
        <a:xfrm>
          <a:off x="396476" y="604154"/>
          <a:ext cx="2983014" cy="2983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2135872"/>
            <a:satOff val="6241"/>
            <a:lumOff val="-117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B613C-6631-4C12-A8FA-7FA941E591F9}">
      <dsp:nvSpPr>
        <dsp:cNvPr id="0" name=""/>
        <dsp:cNvSpPr/>
      </dsp:nvSpPr>
      <dsp:spPr>
        <a:xfrm>
          <a:off x="1887983" y="604154"/>
          <a:ext cx="5168799" cy="2983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135872"/>
              <a:satOff val="6241"/>
              <a:lumOff val="-117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52 296,8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604154"/>
        <a:ext cx="2584399" cy="604154"/>
      </dsp:txXfrm>
    </dsp:sp>
    <dsp:sp modelId="{23B3066B-31D6-4905-BBBC-727DA6A3543B}">
      <dsp:nvSpPr>
        <dsp:cNvPr id="0" name=""/>
        <dsp:cNvSpPr/>
      </dsp:nvSpPr>
      <dsp:spPr>
        <a:xfrm>
          <a:off x="792953" y="1208309"/>
          <a:ext cx="2190061" cy="21900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AD1504-77AE-4E37-BC8D-95BADE2CF5E3}">
      <dsp:nvSpPr>
        <dsp:cNvPr id="0" name=""/>
        <dsp:cNvSpPr/>
      </dsp:nvSpPr>
      <dsp:spPr>
        <a:xfrm>
          <a:off x="1887983" y="1208309"/>
          <a:ext cx="5168799" cy="21900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271743"/>
              <a:satOff val="12481"/>
              <a:lumOff val="-235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2 757,8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7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87983" y="1208309"/>
        <a:ext cx="2584399" cy="604154"/>
      </dsp:txXfrm>
    </dsp:sp>
    <dsp:sp modelId="{116AD224-4262-4B45-B776-D8D72618303B}">
      <dsp:nvSpPr>
        <dsp:cNvPr id="0" name=""/>
        <dsp:cNvSpPr/>
      </dsp:nvSpPr>
      <dsp:spPr>
        <a:xfrm>
          <a:off x="1189429" y="1812464"/>
          <a:ext cx="1397108" cy="139710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407615"/>
            <a:satOff val="18722"/>
            <a:lumOff val="-352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1673C-0C9A-4D60-A8CC-8416D52D5C09}">
      <dsp:nvSpPr>
        <dsp:cNvPr id="0" name=""/>
        <dsp:cNvSpPr/>
      </dsp:nvSpPr>
      <dsp:spPr>
        <a:xfrm>
          <a:off x="1887983" y="1812464"/>
          <a:ext cx="5168799" cy="13971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6407615"/>
              <a:satOff val="18722"/>
              <a:lumOff val="-352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15 462,7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1812464"/>
        <a:ext cx="2584399" cy="604154"/>
      </dsp:txXfrm>
    </dsp:sp>
    <dsp:sp modelId="{8BE45D7E-4A4F-4B39-8DE8-D0A6F2D2BB5A}">
      <dsp:nvSpPr>
        <dsp:cNvPr id="0" name=""/>
        <dsp:cNvSpPr/>
      </dsp:nvSpPr>
      <dsp:spPr>
        <a:xfrm>
          <a:off x="1585906" y="2416619"/>
          <a:ext cx="604154" cy="60415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2D96F1-F714-4E3F-A7CD-D075B18937BA}">
      <dsp:nvSpPr>
        <dsp:cNvPr id="0" name=""/>
        <dsp:cNvSpPr/>
      </dsp:nvSpPr>
      <dsp:spPr>
        <a:xfrm>
          <a:off x="1887983" y="2416619"/>
          <a:ext cx="5168799" cy="6041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2 563,9</a:t>
          </a:r>
          <a:endParaRPr lang="ru-RU" sz="17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1887983" y="2416619"/>
        <a:ext cx="2584399" cy="604154"/>
      </dsp:txXfrm>
    </dsp:sp>
    <dsp:sp modelId="{B0784974-DFCC-44B8-8B03-A2769D235CAC}">
      <dsp:nvSpPr>
        <dsp:cNvPr id="0" name=""/>
        <dsp:cNvSpPr/>
      </dsp:nvSpPr>
      <dsp:spPr>
        <a:xfrm>
          <a:off x="4472383" y="0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0"/>
        <a:ext cx="2584399" cy="604154"/>
      </dsp:txXfrm>
    </dsp:sp>
    <dsp:sp modelId="{6C96AAB4-E6A6-40E2-ABA6-330D909A9990}">
      <dsp:nvSpPr>
        <dsp:cNvPr id="0" name=""/>
        <dsp:cNvSpPr/>
      </dsp:nvSpPr>
      <dsp:spPr>
        <a:xfrm>
          <a:off x="4472383" y="60415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604154"/>
        <a:ext cx="2584399" cy="604154"/>
      </dsp:txXfrm>
    </dsp:sp>
    <dsp:sp modelId="{B7DB808F-B314-41D0-B5A5-926E19689F8C}">
      <dsp:nvSpPr>
        <dsp:cNvPr id="0" name=""/>
        <dsp:cNvSpPr/>
      </dsp:nvSpPr>
      <dsp:spPr>
        <a:xfrm>
          <a:off x="4472383" y="120830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208309"/>
        <a:ext cx="2584399" cy="604154"/>
      </dsp:txXfrm>
    </dsp:sp>
    <dsp:sp modelId="{B0AAF1A8-5F39-415E-B7B6-354F0BD59D86}">
      <dsp:nvSpPr>
        <dsp:cNvPr id="0" name=""/>
        <dsp:cNvSpPr/>
      </dsp:nvSpPr>
      <dsp:spPr>
        <a:xfrm>
          <a:off x="4472383" y="1812464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1812464"/>
        <a:ext cx="2584399" cy="604154"/>
      </dsp:txXfrm>
    </dsp:sp>
    <dsp:sp modelId="{25567B7C-E150-4195-B073-99FB77EA8339}">
      <dsp:nvSpPr>
        <dsp:cNvPr id="0" name=""/>
        <dsp:cNvSpPr/>
      </dsp:nvSpPr>
      <dsp:spPr>
        <a:xfrm>
          <a:off x="4472383" y="2416619"/>
          <a:ext cx="2584399" cy="60415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2383" y="2416619"/>
        <a:ext cx="2584399" cy="6041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2E57E-0B03-49FA-A3FA-1287DA1636FE}">
      <dsp:nvSpPr>
        <dsp:cNvPr id="0" name=""/>
        <dsp:cNvSpPr/>
      </dsp:nvSpPr>
      <dsp:spPr>
        <a:xfrm>
          <a:off x="0" y="136097"/>
          <a:ext cx="1078432" cy="1078432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2051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рублей в год</a:t>
          </a:r>
          <a:endParaRPr lang="ru-RU" sz="1400" kern="1200" dirty="0"/>
        </a:p>
      </dsp:txBody>
      <dsp:txXfrm>
        <a:off x="0" y="136097"/>
        <a:ext cx="1078432" cy="1078432"/>
      </dsp:txXfrm>
    </dsp:sp>
    <dsp:sp modelId="{F2E4C76F-E36C-4091-8DAD-0C405D68E8FF}">
      <dsp:nvSpPr>
        <dsp:cNvPr id="0" name=""/>
        <dsp:cNvSpPr/>
      </dsp:nvSpPr>
      <dsp:spPr>
        <a:xfrm>
          <a:off x="865783" y="145802"/>
          <a:ext cx="1078432" cy="1030744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350" tIns="17780" rIns="5935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171 </a:t>
          </a:r>
          <a:r>
            <a:rPr lang="ru-RU" sz="1400" kern="1200" dirty="0" smtClean="0"/>
            <a:t>рублей в месяц</a:t>
          </a:r>
          <a:endParaRPr lang="ru-RU" sz="1400" kern="1200" dirty="0"/>
        </a:p>
      </dsp:txBody>
      <dsp:txXfrm>
        <a:off x="865783" y="145802"/>
        <a:ext cx="1078432" cy="1030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FDC4A2-A1D3-4355-9EA7-7110CA73F74F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4 093,2 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367279"/>
        <a:ext cx="2424410" cy="1697087"/>
      </dsp:txXfrm>
    </dsp:sp>
    <dsp:sp modelId="{46E8DF73-7B6D-4DA2-AFF9-3EA3EE904412}">
      <dsp:nvSpPr>
        <dsp:cNvPr id="0" name=""/>
        <dsp:cNvSpPr/>
      </dsp:nvSpPr>
      <dsp:spPr>
        <a:xfrm rot="5400000">
          <a:off x="3707965" y="-2007260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sz="2100" kern="1200" dirty="0"/>
        </a:p>
      </dsp:txBody>
      <dsp:txXfrm rot="5400000">
        <a:off x="3707965" y="-2007260"/>
        <a:ext cx="1575866" cy="5597623"/>
      </dsp:txXfrm>
    </dsp:sp>
    <dsp:sp modelId="{DBF393AE-1A39-4869-A1F7-FC90C3704F37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566,2</a:t>
          </a:r>
          <a:endParaRPr lang="ru-RU" sz="2000" kern="1200" dirty="0" smtClean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363661" y="2507633"/>
        <a:ext cx="2424410" cy="1697087"/>
      </dsp:txXfrm>
    </dsp:sp>
    <dsp:sp modelId="{671EA223-3499-4E3E-A492-C251B58E7A5D}">
      <dsp:nvSpPr>
        <dsp:cNvPr id="0" name=""/>
        <dsp:cNvSpPr/>
      </dsp:nvSpPr>
      <dsp:spPr>
        <a:xfrm rot="5400000">
          <a:off x="3707965" y="133092"/>
          <a:ext cx="1575866" cy="55976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543487"/>
              <a:satOff val="24962"/>
              <a:lumOff val="-470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sz="2100" kern="1200" dirty="0"/>
        </a:p>
      </dsp:txBody>
      <dsp:txXfrm rot="5400000">
        <a:off x="3707965" y="133092"/>
        <a:ext cx="1575866" cy="559762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3E42D6-A327-49D7-9CF0-4F39C7BCE590}">
      <dsp:nvSpPr>
        <dsp:cNvPr id="0" name=""/>
        <dsp:cNvSpPr/>
      </dsp:nvSpPr>
      <dsp:spPr>
        <a:xfrm rot="10800000">
          <a:off x="416282" y="0"/>
          <a:ext cx="3600398" cy="360039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0D9D2-F5B1-4EF3-8CD4-8D783F223AEC}">
      <dsp:nvSpPr>
        <dsp:cNvPr id="0" name=""/>
        <dsp:cNvSpPr/>
      </dsp:nvSpPr>
      <dsp:spPr>
        <a:xfrm>
          <a:off x="1860915" y="361973"/>
          <a:ext cx="3051393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-1 737,6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 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60915" y="361973"/>
        <a:ext cx="3051393" cy="852281"/>
      </dsp:txXfrm>
    </dsp:sp>
    <dsp:sp modelId="{5943FBF8-3D2A-4B8E-B0F6-352AE796E670}">
      <dsp:nvSpPr>
        <dsp:cNvPr id="0" name=""/>
        <dsp:cNvSpPr/>
      </dsp:nvSpPr>
      <dsp:spPr>
        <a:xfrm>
          <a:off x="2092706" y="1320790"/>
          <a:ext cx="2587811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224,4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92706" y="1320790"/>
        <a:ext cx="2587811" cy="852281"/>
      </dsp:txXfrm>
    </dsp:sp>
    <dsp:sp modelId="{96ADAC03-9343-428B-8B12-01E1BFA564F0}">
      <dsp:nvSpPr>
        <dsp:cNvPr id="0" name=""/>
        <dsp:cNvSpPr/>
      </dsp:nvSpPr>
      <dsp:spPr>
        <a:xfrm>
          <a:off x="1876676" y="2279608"/>
          <a:ext cx="3019870" cy="8522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shade val="50000"/>
              <a:hueOff val="42383"/>
              <a:satOff val="13981"/>
              <a:lumOff val="2414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кредита от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кредитных организаций  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9 719,0 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6676" y="2279608"/>
        <a:ext cx="3019870" cy="852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году сохранилась социальная направленность районного бюджета.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82,5%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23.03.2018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chart" Target="../charts/chart17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2017 год (по проекту решения)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="" xmlns:p14="http://schemas.microsoft.com/office/powerpoint/2010/main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</a:t>
            </a:r>
            <a:r>
              <a:rPr lang="ru-RU" sz="2200" dirty="0" smtClean="0">
                <a:solidFill>
                  <a:srgbClr val="006600"/>
                </a:solidFill>
              </a:rPr>
              <a:t>2016-2017 </a:t>
            </a:r>
            <a:r>
              <a:rPr lang="ru-RU" sz="2200" dirty="0" smtClean="0">
                <a:solidFill>
                  <a:srgbClr val="006600"/>
                </a:solidFill>
              </a:rPr>
              <a:t>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</a:t>
            </a:r>
            <a:r>
              <a:rPr lang="ru-RU" sz="2200" dirty="0" smtClean="0">
                <a:solidFill>
                  <a:srgbClr val="006600"/>
                </a:solidFill>
              </a:rPr>
              <a:t>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</a:t>
            </a:r>
            <a:r>
              <a:rPr lang="ru-RU" sz="2000" dirty="0" smtClean="0">
                <a:solidFill>
                  <a:srgbClr val="1F512B"/>
                </a:solidFill>
              </a:rPr>
              <a:t>2017 </a:t>
            </a:r>
            <a:r>
              <a:rPr lang="ru-RU" sz="2000" dirty="0" smtClean="0">
                <a:solidFill>
                  <a:srgbClr val="1F512B"/>
                </a:solidFill>
              </a:rPr>
              <a:t>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01.01.2018г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494 452,1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574 120,6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445,8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197 822,5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232 130,5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232 130,5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1 005,6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26 417,0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26 313,8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284 289,7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303 790,2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301 340,2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11 334,3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11 782,9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11 661,3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-823,6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494 452,1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575 120,6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</a:t>
            </a:r>
            <a:r>
              <a:rPr lang="ru-RU" sz="2000" dirty="0" smtClean="0">
                <a:solidFill>
                  <a:srgbClr val="669900"/>
                </a:solidFill>
              </a:rPr>
              <a:t>2017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</a:t>
            </a:r>
            <a:r>
              <a:rPr lang="ru-RU" dirty="0" smtClean="0"/>
              <a:t>2017 </a:t>
            </a:r>
            <a:r>
              <a:rPr lang="ru-RU" dirty="0" smtClean="0"/>
              <a:t>году составил         </a:t>
            </a:r>
            <a:r>
              <a:rPr lang="ru-RU" dirty="0" smtClean="0"/>
              <a:t>572 445,8тыс</a:t>
            </a:r>
            <a:r>
              <a:rPr lang="ru-RU" dirty="0" smtClean="0"/>
              <a:t>. рублей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397000"/>
          <a:ext cx="57606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9395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689 228,8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747 106,1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714 963,1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48 827,1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57 074,2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54 496,6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22 563,5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25 265,1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32 348,5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30 803,8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28 540,9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412 203,6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464 736,7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75 661,1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94 383,3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88 200,2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44 315,6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12 531,9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12 417,7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12 057,2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</a:t>
            </a:r>
            <a:r>
              <a:rPr lang="ru-RU" sz="2000" dirty="0" smtClean="0">
                <a:solidFill>
                  <a:srgbClr val="006600"/>
                </a:solidFill>
              </a:rPr>
              <a:t>2016-2017 </a:t>
            </a:r>
            <a:r>
              <a:rPr lang="ru-RU" sz="2000" dirty="0" smtClean="0">
                <a:solidFill>
                  <a:srgbClr val="006600"/>
                </a:solidFill>
              </a:rPr>
              <a:t>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</a:t>
            </a:r>
            <a:r>
              <a:rPr lang="ru-RU" sz="2000" dirty="0" smtClean="0">
                <a:solidFill>
                  <a:srgbClr val="006600"/>
                </a:solidFill>
              </a:rPr>
              <a:t>2017 </a:t>
            </a:r>
            <a:r>
              <a:rPr lang="ru-RU" sz="2000" dirty="0" smtClean="0">
                <a:solidFill>
                  <a:srgbClr val="006600"/>
                </a:solidFill>
              </a:rPr>
              <a:t>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323528" y="692696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899592" y="692696"/>
          <a:ext cx="72008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="" xmlns:p14="http://schemas.microsoft.com/office/powerpoint/2010/main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</a:t>
            </a:r>
            <a:r>
              <a:rPr lang="ru-RU" sz="2400" dirty="0" smtClean="0">
                <a:solidFill>
                  <a:srgbClr val="006600"/>
                </a:solidFill>
              </a:rPr>
              <a:t>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сравнению с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годом увеличились на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32 918тыс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Темп роста составил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110,1%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484784"/>
          <a:ext cx="51125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</a:t>
            </a:r>
            <a:r>
              <a:rPr lang="ru-RU" sz="2000" dirty="0" smtClean="0">
                <a:solidFill>
                  <a:srgbClr val="1F512B"/>
                </a:solidFill>
              </a:rPr>
              <a:t>2017 </a:t>
            </a:r>
            <a:r>
              <a:rPr lang="ru-RU" sz="2000" dirty="0" smtClean="0">
                <a:solidFill>
                  <a:srgbClr val="1F512B"/>
                </a:solidFill>
              </a:rPr>
              <a:t>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714 963,1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82,5%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589 879,7 тыс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62,5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12,3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444 916,0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20 686 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рублей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1724 рубля 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88 200,2</a:t>
            </a:r>
            <a:endParaRPr lang="ru-RU" sz="17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44 118,9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131840" y="1397000"/>
          <a:ext cx="56886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20.12.2016 № 52«О районном бюджете на 2017 год и плановый период 2018 и 2019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2017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15 декабря 2016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2017 год назначены на 11 мая 2018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4 659,4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8 205,8 тыс.руб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11 456,2 тыс.руб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01.01.2017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3 474,8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375 653,8 тыс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339752" y="1397000"/>
          <a:ext cx="633670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</a:t>
            </a:r>
            <a:r>
              <a:rPr lang="ru-RU" sz="2200" dirty="0" smtClean="0">
                <a:solidFill>
                  <a:srgbClr val="1F512B"/>
                </a:solidFill>
              </a:rPr>
              <a:t>2017 </a:t>
            </a:r>
            <a:r>
              <a:rPr lang="ru-RU" sz="2200" dirty="0" smtClean="0">
                <a:solidFill>
                  <a:srgbClr val="1F512B"/>
                </a:solidFill>
              </a:rPr>
              <a:t>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7250926"/>
              </p:ext>
            </p:extLst>
          </p:nvPr>
        </p:nvGraphicFramePr>
        <p:xfrm>
          <a:off x="323528" y="1340768"/>
          <a:ext cx="850423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</a:t>
                      </a:r>
                      <a:r>
                        <a:rPr lang="ru-RU" sz="1600" dirty="0" smtClean="0"/>
                        <a:t>01.01.2018г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354 293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4 101,5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22 303,7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"Реабилитация и обеспечение жизнедеятельности инвалидов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6 619,8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«Малопургинский район» за 2016 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1 946,2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183 914,5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4 988,9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30 707,6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2017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Обеспечение сбалансированности и устойчивости бюджета;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Обеспечение системного подхода к повышению эффективности бюджетных расходов;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Обеспечение открытости деятельности органов местного самоуправления;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Обеспечение эффективности и стабильности налоговой системы, способствующей созданию основы бюджетной устойчивости среднесрочной и долгосрочной перспективе;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2017 </a:t>
            </a:r>
            <a:r>
              <a:rPr lang="ru-RU" sz="2400" dirty="0" smtClean="0">
                <a:solidFill>
                  <a:srgbClr val="006600"/>
                </a:solidFill>
              </a:rPr>
              <a:t>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11. Проведение оценки эффективности налоговых льгот.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2017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621 542,2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738 200,7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706 757,3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090,1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163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080,1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135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135,0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82,9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494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452,1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575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120,6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571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622,3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542,2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747 106,1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714 963,1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-8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905,4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-8 205,8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2015-2017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83568" y="1484784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7544" y="3717032"/>
          <a:ext cx="39604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139952" y="1397000"/>
          <a:ext cx="47525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2013-2017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539551" y="1527175"/>
          <a:ext cx="8266311" cy="254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67544" y="3861048"/>
          <a:ext cx="7152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127 011,0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163 080,1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135 135,0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95 425,2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87 284,6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84 042,0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6 664,1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12 725,1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12 628,0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12 280,8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47 021,2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575 120,6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687 773,2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738 200,7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706 757,3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</a:t>
            </a:r>
            <a:r>
              <a:rPr lang="ru-RU" sz="2400" dirty="0" smtClean="0">
                <a:solidFill>
                  <a:srgbClr val="006600"/>
                </a:solidFill>
              </a:rPr>
              <a:t>2017 </a:t>
            </a:r>
            <a:r>
              <a:rPr lang="ru-RU" sz="2400" dirty="0" smtClean="0">
                <a:solidFill>
                  <a:srgbClr val="006600"/>
                </a:solidFill>
              </a:rPr>
              <a:t>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</a:t>
            </a:r>
            <a:r>
              <a:rPr lang="ru-RU" sz="2200" dirty="0" smtClean="0">
                <a:solidFill>
                  <a:srgbClr val="006600"/>
                </a:solidFill>
              </a:rPr>
              <a:t>2017 </a:t>
            </a:r>
            <a:r>
              <a:rPr lang="ru-RU" sz="2200" dirty="0" smtClean="0">
                <a:solidFill>
                  <a:srgbClr val="006600"/>
                </a:solidFill>
              </a:rPr>
              <a:t>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1988840"/>
            <a:ext cx="374441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</a:t>
            </a:r>
            <a:r>
              <a:rPr lang="ru-RU" sz="1600" dirty="0" smtClean="0">
                <a:solidFill>
                  <a:srgbClr val="006600"/>
                </a:solidFill>
              </a:rPr>
              <a:t>2017 </a:t>
            </a:r>
            <a:r>
              <a:rPr lang="ru-RU" sz="1600" dirty="0" smtClean="0">
                <a:solidFill>
                  <a:srgbClr val="006600"/>
                </a:solidFill>
              </a:rPr>
              <a:t>году поступление налога на доходы физических лиц в районный бюджет составило </a:t>
            </a:r>
            <a:r>
              <a:rPr lang="ru-RU" sz="1600" dirty="0" smtClean="0">
                <a:solidFill>
                  <a:srgbClr val="006600"/>
                </a:solidFill>
              </a:rPr>
              <a:t>84 042 </a:t>
            </a:r>
            <a:r>
              <a:rPr lang="ru-RU" sz="1600" dirty="0" smtClean="0">
                <a:solidFill>
                  <a:srgbClr val="006600"/>
                </a:solidFill>
              </a:rPr>
              <a:t>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79512" y="1340768"/>
          <a:ext cx="4968552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18207</TotalTime>
  <Words>1769</Words>
  <Application>Microsoft Office PowerPoint</Application>
  <PresentationFormat>Экран (4:3)</PresentationFormat>
  <Paragraphs>518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2017 год (по проекту решения)</vt:lpstr>
      <vt:lpstr>Слайд 2</vt:lpstr>
      <vt:lpstr>Основные направления бюджетной  и налоговой политики в 2017 году</vt:lpstr>
      <vt:lpstr>Основные направления бюджетной  и налоговой политики в 2017 году (продолжение)</vt:lpstr>
      <vt:lpstr>Основные характеристики районного бюджета за 2017 год</vt:lpstr>
      <vt:lpstr>Характеристика доходной части районного бюджета за 2015-2017 годы</vt:lpstr>
      <vt:lpstr>Динамика поступления налоговых и неналоговых доходов в районный бюджет   за 2013-2017 годы, тыс.руб.</vt:lpstr>
      <vt:lpstr>Слайд 8</vt:lpstr>
      <vt:lpstr>Структура налоговых и неналоговых доходов  районного бюджета в 2017 году</vt:lpstr>
      <vt:lpstr>Динамика поступления в 2016-2017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2017 году </vt:lpstr>
      <vt:lpstr>Безвозмездные поступления в районный бюджет в 2017 году (тыс.руб.)</vt:lpstr>
      <vt:lpstr>Слайд 13</vt:lpstr>
      <vt:lpstr>Структура расходов районного бюджета в 2017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2017 году</vt:lpstr>
      <vt:lpstr>Расходы на образование в 2017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2017 год на реализацию муниципальных программ (1)</vt:lpstr>
      <vt:lpstr>Расходы муниципального образования «Малопургинский район» за 2016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</cp:lastModifiedBy>
  <cp:revision>490</cp:revision>
  <cp:lastPrinted>2016-03-17T09:45:27Z</cp:lastPrinted>
  <dcterms:created xsi:type="dcterms:W3CDTF">2014-01-10T08:52:59Z</dcterms:created>
  <dcterms:modified xsi:type="dcterms:W3CDTF">2018-03-23T05:47:07Z</dcterms:modified>
</cp:coreProperties>
</file>