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8" r:id="rId2"/>
    <p:sldId id="415" r:id="rId3"/>
    <p:sldId id="409" r:id="rId4"/>
    <p:sldId id="410" r:id="rId5"/>
    <p:sldId id="411" r:id="rId6"/>
    <p:sldId id="412" r:id="rId7"/>
    <p:sldId id="413" r:id="rId8"/>
    <p:sldId id="414" r:id="rId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000"/>
    <a:srgbClr val="F276E0"/>
    <a:srgbClr val="E0E7B7"/>
    <a:srgbClr val="C7EBB3"/>
    <a:srgbClr val="D3F6A8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93" autoAdjust="0"/>
    <p:restoredTop sz="86437" autoAdjust="0"/>
  </p:normalViewPr>
  <p:slideViewPr>
    <p:cSldViewPr>
      <p:cViewPr>
        <p:scale>
          <a:sx n="75" d="100"/>
          <a:sy n="75" d="100"/>
        </p:scale>
        <p:origin x="-96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96A8E9-ADFA-41D7-BD3A-6272B69E7C7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29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CB33CC-3D6D-454E-8629-6ED9D0C78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D7ABCB-AE58-45EA-B46B-609498B63487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E0B11-6875-4006-B87B-B7A91E63F031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A71DB-613B-4027-8FF0-1CC397F50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CE28-2EE8-460D-A1E5-A20904054A6D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93F20-E67C-48D9-B389-D25990CE80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A53F0-AA3B-4EBE-9D43-59EFF77A2EB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786AF-E37A-427F-80D3-3D2BC3D3C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D0219-0B8A-4C9E-A4EE-186F73DE78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51EB-39F2-422B-81A7-C34D94596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E9F55-46FB-4A47-8027-B329B0153067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59F9-B403-4D08-8C7F-6D9357ED6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4DB6E-CF01-4E4A-9C7E-BB40160C8DB0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15E8B-42F4-4231-A8AC-C7FC452772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2A0F7-FD7A-4D76-B19B-863B6AFFE754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602B-2B8E-4ADD-ADE2-0560B3F52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8CB18-76A4-4502-A3EF-8D4BF9E41B16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942DA-4E74-43B6-8168-16C2EAD55E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CC3D1-D9D6-430E-BBB0-7757D1D312EA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9DD094-E0EA-406F-AF02-8343833FC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284F4-6B67-486C-BFC6-91B515D01D35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1A302-09B2-4395-8941-4130247AC8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8F61-4FA7-45FE-9805-67CB495410EB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3A229-F1AB-48AD-BF55-2EBBAC25E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C39A92-178F-4F1E-B190-1912F171075F}" type="datetimeFigureOut">
              <a:rPr lang="ru-RU"/>
              <a:pPr>
                <a:defRPr/>
              </a:pPr>
              <a:t>18.02.2019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17168-F545-4304-BCE4-1E029B8A45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12" descr="C:\Users\KorolkoEA\Desktop\nevsk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508500"/>
            <a:ext cx="2808287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4" descr="C:\Users\KorolkoEA\Desktop\Infrastruktura-gorodskogo-rayo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50" y="4500563"/>
            <a:ext cx="2732088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10" descr="C:\Users\KorolkoEA\Desktop\i177320-contentImage1_1-origina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" y="4508500"/>
            <a:ext cx="30241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285750" y="142875"/>
            <a:ext cx="4714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altLang="ru-RU">
              <a:latin typeface="Franklin Gothic Book" pitchFamily="34" charset="0"/>
            </a:endParaRPr>
          </a:p>
        </p:txBody>
      </p:sp>
      <p:sp>
        <p:nvSpPr>
          <p:cNvPr id="132100" name="Text Box 4"/>
          <p:cNvSpPr txBox="1">
            <a:spLocks noChangeArrowheads="1"/>
          </p:cNvSpPr>
          <p:nvPr/>
        </p:nvSpPr>
        <p:spPr bwMode="auto">
          <a:xfrm>
            <a:off x="239713" y="2746375"/>
            <a:ext cx="7356475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  <a:p>
            <a:pPr algn="ctr">
              <a:lnSpc>
                <a:spcPct val="105000"/>
              </a:lnSpc>
            </a:pPr>
            <a:endParaRPr lang="ru-RU" altLang="ru-RU" sz="3600" b="1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2910" y="2428868"/>
            <a:ext cx="8001056" cy="177279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4400" b="1" spc="50" dirty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БЮДЖЕТ ДЛЯ </a:t>
            </a:r>
            <a:r>
              <a:rPr lang="ru-RU" altLang="ru-RU" sz="44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ГРАЖДАН </a:t>
            </a:r>
          </a:p>
          <a:p>
            <a:pPr algn="ctr" fontAlgn="auto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spc="50" dirty="0" smtClean="0">
                <a:ln w="11430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660033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</a:rPr>
              <a:t>по внесению изменений в решение районного Совета народных депутатов «О районном бюджете на 2018 год и плановый период 2019 и 2020 годов от 28.02.2018 № 03</a:t>
            </a:r>
          </a:p>
        </p:txBody>
      </p:sp>
      <p:pic>
        <p:nvPicPr>
          <p:cNvPr id="15367" name="Picture 12" descr="Герб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43372" y="428604"/>
            <a:ext cx="8572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14" descr="http://www.tambr.ru/images/932/thumbs/DSC0746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50" y="285750"/>
            <a:ext cx="2928938" cy="2214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6" descr="DSC07230_Copy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86438" y="428625"/>
            <a:ext cx="3071812" cy="2071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1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63688" y="620688"/>
            <a:ext cx="59046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СОДЕРЖАНИЕ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1412776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доходах …………………………………..……….….………2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расходах (в разрезе программ) ……………………….3 -4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в источниках …………………………………………………..5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 Изменения основных параметров бюджета ……………………………6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rgbClr val="663300"/>
                </a:solidFill>
              </a:rPr>
              <a:t>Контактная информация…………………………………………………….7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2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861299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бюджет на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год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(Решение районного Совета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28.02.2018 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03)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0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всего, в том числе: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729 944 950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+ 39 818 959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118 150 106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121 343 558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+ 3 193 452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958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Неналоговые доходы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17 560 000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30 881 516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+ 13 321 516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554 415 885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577 719 876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+ 23 303 991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 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3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47996"/>
        </p:xfrm>
        <a:graphic>
          <a:graphicData uri="http://schemas.openxmlformats.org/drawingml/2006/table">
            <a:tbl>
              <a:tblPr/>
              <a:tblGrid>
                <a:gridCol w="2988995"/>
                <a:gridCol w="1872208"/>
                <a:gridCol w="2232248"/>
                <a:gridCol w="1764860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Наименование муниципальной программы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бюджет на 2018 год (Решение районного Совета 28.02.2018 №03)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и сохранение культуры и искусства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107 665 448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104 152 148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-3 513 300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использования муниципального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имущества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3 707 195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5 296 195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+ 1 589 000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управления муниципальными финансами и муниципальным долгом Тамбовского района на период 2015-2021 годов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21 034 698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Экономическое развитие и инновационная экономика Тамбовского района на 2015-2021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года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1 510 000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1 710 000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физической культуры,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спорта и молодежной политики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5 620 541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6 470 541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+ 850 000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Снижение рисков и смягчение последствий чрезвычайных ситуаций природного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техногенного характера, а также обеспечение безопасности населения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1 787 975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1 887 975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+ 100 000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продолжение РАСХОДЫ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4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561224"/>
        </p:xfrm>
        <a:graphic>
          <a:graphicData uri="http://schemas.openxmlformats.org/drawingml/2006/table">
            <a:tbl>
              <a:tblPr/>
              <a:tblGrid>
                <a:gridCol w="3061003"/>
                <a:gridCol w="2232248"/>
                <a:gridCol w="1872208"/>
                <a:gridCol w="1692852"/>
              </a:tblGrid>
              <a:tr h="11355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бюджет на 2018 год (Решение районного Совета 28.02.2018 №03)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образования Тамбовского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175 703 303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185 269 367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+ 9 566 064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сельского хозяйства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и регулирование рынков сельскохозяйственной продукции, сырья и продовольствия Тамбовского района Амурской области на 201-2021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5 952 132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4 383 385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- 1 568 747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Повышение деятельности органов местного самоуправления власти и управления в Тамбовском районе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27 070 142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27 749 157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+ 679 015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доступным и качественным жильем населения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150 000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Развитие транспортного комплекса Тамбовского района на 2015-2021 годы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6 604 151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18 184 057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+ 11</a:t>
                      </a:r>
                      <a:r>
                        <a:rPr lang="ru-RU" sz="1200" b="1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579 906</a:t>
                      </a:r>
                      <a:endParaRPr lang="ru-RU" sz="1200" b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Непрограммные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расходы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333 320 406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354 352 027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+ 21 031 621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730 639 550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+ 40 513 559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</a:p>
          <a:p>
            <a:pPr algn="ctr"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5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4925774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бюджет на 2018 год (Решение районного Совета 28.02.2018 №03)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50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от кредитных организаций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4 976 866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кредитов, предоставленных кредитными организациями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- 3 239 666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Получение кредитов от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Погашение кредитов от</a:t>
                      </a:r>
                      <a:r>
                        <a:rPr lang="ru-RU" sz="12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других бюджетов бюджетной системы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- 1 737 200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Изменение остатков средств на счетах по учету средств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 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Источники финансирования дефицита бюджета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12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292"/>
          <p:cNvSpPr txBox="1">
            <a:spLocks noChangeArrowheads="1"/>
          </p:cNvSpPr>
          <p:nvPr/>
        </p:nvSpPr>
        <p:spPr bwMode="auto">
          <a:xfrm>
            <a:off x="142844" y="428604"/>
            <a:ext cx="871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/>
              <a:t>Основные параметры </a:t>
            </a:r>
            <a:r>
              <a:rPr lang="ru-RU" sz="2000" b="1" dirty="0" smtClean="0"/>
              <a:t>районного бюджета на 2018 год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6" name="Text Box 594"/>
          <p:cNvSpPr txBox="1">
            <a:spLocks noChangeArrowheads="1"/>
          </p:cNvSpPr>
          <p:nvPr/>
        </p:nvSpPr>
        <p:spPr bwMode="auto">
          <a:xfrm>
            <a:off x="7572396" y="928670"/>
            <a:ext cx="15716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(рублей)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6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5" y="1357298"/>
          <a:ext cx="8858311" cy="5429288"/>
        </p:xfrm>
        <a:graphic>
          <a:graphicData uri="http://schemas.openxmlformats.org/drawingml/2006/table">
            <a:tbl>
              <a:tblPr/>
              <a:tblGrid>
                <a:gridCol w="1857387"/>
                <a:gridCol w="2357454"/>
                <a:gridCol w="2286016"/>
                <a:gridCol w="2357454"/>
              </a:tblGrid>
              <a:tr h="12807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Первоначальный бюджет на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2018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год 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Решение районного Совета 26.12.2017 №16)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Уточненный бюджет на 2018 год (Решение районного Совета 28.02.2018 №03)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(гр.3-гр.2)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09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4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729 944 950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+ 39 818 959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61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690 125 991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730 639 550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+ 40 513 559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2142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ПРОФИЦИТ (+),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ДЕФИЦИТ (-)</a:t>
                      </a:r>
                      <a:endParaRPr lang="ru-RU" sz="16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+ 694 600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02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8429652" y="-142900"/>
            <a:ext cx="9286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7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548680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КОНТАКТНАЯ ИНФОРМАЦИЯ ДЛЯ ГРАЖДАН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27584" y="1196752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Финансовое управление администрации Тамбовского района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endParaRPr lang="ru-RU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МЕСТОНАХОЖДЕНИЕ: 676950 Амурская область, с.Тамбовка, ул. Ленинская, 90, </a:t>
            </a:r>
            <a:r>
              <a:rPr lang="ru-RU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каб</a:t>
            </a: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. 4</a:t>
            </a:r>
          </a:p>
          <a:p>
            <a:pPr algn="ctr" eaLnBrk="0" fontAlgn="auto" hangingPunct="0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Тел. 8(41638)21092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3284984"/>
            <a:ext cx="5454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ЧАСЫ  РАБОТЫ: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ПН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     8.00 – 16.15</a:t>
            </a:r>
          </a:p>
          <a:p>
            <a:pPr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ПТ     8.00 – 16.00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11416</TotalTime>
  <Words>792</Words>
  <Application>Microsoft Office PowerPoint</Application>
  <PresentationFormat>Экран (4:3)</PresentationFormat>
  <Paragraphs>197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Bigi</dc:creator>
  <cp:lastModifiedBy>Журко_ОА</cp:lastModifiedBy>
  <cp:revision>1018</cp:revision>
  <dcterms:created xsi:type="dcterms:W3CDTF">2009-11-28T13:13:59Z</dcterms:created>
  <dcterms:modified xsi:type="dcterms:W3CDTF">2019-02-18T01:52:51Z</dcterms:modified>
</cp:coreProperties>
</file>