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colors8.xml" ContentType="application/vnd.openxmlformats-officedocument.drawingml.diagramColor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39966E-2"/>
          <c:y val="9.369618653482966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65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3941382327209089E-2"/>
                  <c:y val="3.4412171049094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Лист2!$A$2:$A$9</c:f>
              <c:strCache>
                <c:ptCount val="8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платежи за пользование природными ресурсами</c:v>
                </c:pt>
                <c:pt idx="5">
                  <c:v>доходы от оказания платных услуг</c:v>
                </c:pt>
                <c:pt idx="6">
                  <c:v>доходы от продажи активов</c:v>
                </c:pt>
                <c:pt idx="7">
                  <c:v>штрафы</c:v>
                </c:pt>
              </c:strCache>
            </c:strRef>
          </c:cat>
          <c:val>
            <c:numRef>
              <c:f>Лист2!$B$2:$B$9</c:f>
              <c:numCache>
                <c:formatCode>General</c:formatCode>
                <c:ptCount val="8"/>
                <c:pt idx="0">
                  <c:v>95425.2</c:v>
                </c:pt>
                <c:pt idx="1">
                  <c:v>12725.1</c:v>
                </c:pt>
                <c:pt idx="2">
                  <c:v>2057.3000000000002</c:v>
                </c:pt>
                <c:pt idx="3">
                  <c:v>10407.299999999997</c:v>
                </c:pt>
                <c:pt idx="4">
                  <c:v>870.9</c:v>
                </c:pt>
                <c:pt idx="5">
                  <c:v>699.9</c:v>
                </c:pt>
                <c:pt idx="6">
                  <c:v>2578.6999999999998</c:v>
                </c:pt>
                <c:pt idx="7">
                  <c:v>2246.6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896128608923898"/>
          <c:y val="7.9115761331178286E-2"/>
          <c:w val="0.33826093613298341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329162001345684E-2"/>
          <c:y val="3.6111111111111115E-2"/>
          <c:w val="0.85023619988057719"/>
          <c:h val="0.83010958005249358"/>
        </c:manualLayout>
      </c:layout>
      <c:bar3DChart>
        <c:barDir val="col"/>
        <c:grouping val="standard"/>
        <c:ser>
          <c:idx val="0"/>
          <c:order val="0"/>
          <c:tx>
            <c:v>2015</c:v>
          </c:tx>
          <c:cat>
            <c:strRef>
              <c:f>Лист3!$B$2:$M$2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Лист3!$A$3:$M$3</c:f>
              <c:numCache>
                <c:formatCode>General</c:formatCode>
                <c:ptCount val="13"/>
                <c:pt idx="0">
                  <c:v>2015</c:v>
                </c:pt>
                <c:pt idx="1">
                  <c:v>6155</c:v>
                </c:pt>
                <c:pt idx="2">
                  <c:v>7228</c:v>
                </c:pt>
                <c:pt idx="3">
                  <c:v>10099</c:v>
                </c:pt>
                <c:pt idx="4">
                  <c:v>17284</c:v>
                </c:pt>
                <c:pt idx="5">
                  <c:v>8167</c:v>
                </c:pt>
                <c:pt idx="6">
                  <c:v>10595</c:v>
                </c:pt>
                <c:pt idx="7">
                  <c:v>11596</c:v>
                </c:pt>
                <c:pt idx="8">
                  <c:v>8935</c:v>
                </c:pt>
                <c:pt idx="9">
                  <c:v>9755</c:v>
                </c:pt>
                <c:pt idx="10">
                  <c:v>13872</c:v>
                </c:pt>
                <c:pt idx="11">
                  <c:v>14166</c:v>
                </c:pt>
                <c:pt idx="12">
                  <c:v>17725</c:v>
                </c:pt>
              </c:numCache>
            </c:numRef>
          </c:val>
        </c:ser>
        <c:ser>
          <c:idx val="1"/>
          <c:order val="1"/>
          <c:tx>
            <c:v>2016</c:v>
          </c:tx>
          <c:cat>
            <c:strRef>
              <c:f>Лист3!$B$2:$M$2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Лист3!$A$4:$M$4</c:f>
              <c:numCache>
                <c:formatCode>General</c:formatCode>
                <c:ptCount val="13"/>
                <c:pt idx="0">
                  <c:v>2016</c:v>
                </c:pt>
                <c:pt idx="1">
                  <c:v>7111</c:v>
                </c:pt>
                <c:pt idx="2">
                  <c:v>6779</c:v>
                </c:pt>
                <c:pt idx="3">
                  <c:v>11324</c:v>
                </c:pt>
                <c:pt idx="4">
                  <c:v>10329</c:v>
                </c:pt>
                <c:pt idx="5">
                  <c:v>7818</c:v>
                </c:pt>
                <c:pt idx="6">
                  <c:v>10729</c:v>
                </c:pt>
                <c:pt idx="7">
                  <c:v>9958</c:v>
                </c:pt>
                <c:pt idx="8">
                  <c:v>8085</c:v>
                </c:pt>
                <c:pt idx="9">
                  <c:v>9332</c:v>
                </c:pt>
                <c:pt idx="10">
                  <c:v>11478</c:v>
                </c:pt>
                <c:pt idx="11">
                  <c:v>15852</c:v>
                </c:pt>
                <c:pt idx="12">
                  <c:v>18216</c:v>
                </c:pt>
              </c:numCache>
            </c:numRef>
          </c:val>
        </c:ser>
        <c:shape val="cylinder"/>
        <c:axId val="70583424"/>
        <c:axId val="70584960"/>
        <c:axId val="72804544"/>
      </c:bar3DChart>
      <c:catAx>
        <c:axId val="70583424"/>
        <c:scaling>
          <c:orientation val="minMax"/>
        </c:scaling>
        <c:axPos val="b"/>
        <c:tickLblPos val="nextTo"/>
        <c:crossAx val="70584960"/>
        <c:crosses val="autoZero"/>
        <c:auto val="1"/>
        <c:lblAlgn val="ctr"/>
        <c:lblOffset val="100"/>
      </c:catAx>
      <c:valAx>
        <c:axId val="70584960"/>
        <c:scaling>
          <c:orientation val="minMax"/>
        </c:scaling>
        <c:axPos val="l"/>
        <c:majorGridlines/>
        <c:numFmt formatCode="General" sourceLinked="1"/>
        <c:tickLblPos val="nextTo"/>
        <c:crossAx val="70583424"/>
        <c:crosses val="autoZero"/>
        <c:crossBetween val="between"/>
      </c:valAx>
      <c:serAx>
        <c:axId val="72804544"/>
        <c:scaling>
          <c:orientation val="minMax"/>
        </c:scaling>
        <c:delete val="1"/>
        <c:axPos val="b"/>
        <c:tickLblPos val="none"/>
        <c:crossAx val="70584960"/>
        <c:crosses val="autoZero"/>
      </c:ser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0223625437629445E-2"/>
                  <c:y val="-2.7343007085841697E-2"/>
                </c:manualLayout>
              </c:layout>
              <c:showVal val="1"/>
            </c:dLbl>
            <c:dLbl>
              <c:idx val="1"/>
              <c:layout>
                <c:manualLayout>
                  <c:x val="1.7570163144266022E-2"/>
                  <c:y val="-1.0563091859849848E-2"/>
                </c:manualLayout>
              </c:layout>
              <c:showVal val="1"/>
            </c:dLbl>
            <c:dLbl>
              <c:idx val="2"/>
              <c:layout>
                <c:manualLayout>
                  <c:x val="1.6095878947923168E-2"/>
                  <c:y val="-6.9403776228253384E-3"/>
                </c:manualLayout>
              </c:layout>
              <c:showVal val="1"/>
            </c:dLbl>
            <c:dLbl>
              <c:idx val="3"/>
              <c:layout>
                <c:manualLayout>
                  <c:x val="1.4482721293075703E-2"/>
                  <c:y val="-0.15208950417938499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Лист1!$B$2:$F$2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ИМТ</c:v>
                </c:pt>
                <c:pt idx="4">
                  <c:v>прочие поступления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203599.2</c:v>
                </c:pt>
                <c:pt idx="1">
                  <c:v>53549.7</c:v>
                </c:pt>
                <c:pt idx="2">
                  <c:v>53913</c:v>
                </c:pt>
                <c:pt idx="3">
                  <c:v>250574.7</c:v>
                </c:pt>
                <c:pt idx="4">
                  <c:v>600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17E-2"/>
          <c:y val="5.5682359494302766E-2"/>
          <c:w val="0.60158677505336677"/>
          <c:h val="0.50919141029418757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114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правоохраниетельная деятельность</c:v>
                </c:pt>
                <c:pt idx="3">
                  <c:v>Национальная экономика </c:v>
                </c:pt>
                <c:pt idx="4">
                  <c:v>Жилищно-коммунальное хозяйство </c:v>
                </c:pt>
                <c:pt idx="5">
                  <c:v>Образование </c:v>
                </c:pt>
                <c:pt idx="6">
                  <c:v>Культура и кинематография </c:v>
                </c:pt>
                <c:pt idx="7">
                  <c:v>Здравоохранение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Средства массовой информации </c:v>
                </c:pt>
                <c:pt idx="11">
                  <c:v>Обслуживание муниципального долга </c:v>
                </c:pt>
                <c:pt idx="12">
                  <c:v>Межбюджетные трансферты общего характера бюджетам поселений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48827.1</c:v>
                </c:pt>
                <c:pt idx="1">
                  <c:v>253.7</c:v>
                </c:pt>
                <c:pt idx="2">
                  <c:v>2146.6</c:v>
                </c:pt>
                <c:pt idx="3">
                  <c:v>22563.5</c:v>
                </c:pt>
                <c:pt idx="4">
                  <c:v>32348.5</c:v>
                </c:pt>
                <c:pt idx="5">
                  <c:v>412203.6</c:v>
                </c:pt>
                <c:pt idx="6">
                  <c:v>75661.100000000006</c:v>
                </c:pt>
                <c:pt idx="7">
                  <c:v>509.2</c:v>
                </c:pt>
                <c:pt idx="8">
                  <c:v>66558.399999999994</c:v>
                </c:pt>
                <c:pt idx="9">
                  <c:v>12531.9</c:v>
                </c:pt>
                <c:pt idx="10">
                  <c:v>1400</c:v>
                </c:pt>
                <c:pt idx="11">
                  <c:v>69.5</c:v>
                </c:pt>
                <c:pt idx="12">
                  <c:v>14155.7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008464566929165"/>
          <c:y val="4.3993146689997056E-2"/>
          <c:w val="0.38324868766404241"/>
          <c:h val="0.92895331725152863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dLbls>
          <c:showVal val="1"/>
        </c:dLbls>
        <c:shape val="cylinder"/>
        <c:axId val="80092160"/>
        <c:axId val="80110336"/>
        <c:axId val="0"/>
      </c:bar3DChart>
      <c:catAx>
        <c:axId val="800921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0110336"/>
        <c:crosses val="autoZero"/>
        <c:auto val="1"/>
        <c:lblAlgn val="ctr"/>
        <c:lblOffset val="100"/>
      </c:catAx>
      <c:valAx>
        <c:axId val="80110336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800921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Лист2!$B$2:$D$2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val>
        </c:ser>
        <c:ser>
          <c:idx val="1"/>
          <c:order val="1"/>
          <c:dLbls>
            <c:dLbl>
              <c:idx val="0"/>
              <c:layout>
                <c:manualLayout>
                  <c:x val="2.5000000000000001E-2"/>
                  <c:y val="-0.41666666666666691"/>
                </c:manualLayout>
              </c:layout>
              <c:showVal val="1"/>
            </c:dLbl>
            <c:dLbl>
              <c:idx val="1"/>
              <c:layout>
                <c:manualLayout>
                  <c:x val="1.6666666666666677E-2"/>
                  <c:y val="-0.41666666666666691"/>
                </c:manualLayout>
              </c:layout>
              <c:showVal val="1"/>
            </c:dLbl>
            <c:dLbl>
              <c:idx val="2"/>
              <c:layout>
                <c:manualLayout>
                  <c:x val="2.5000000000000001E-2"/>
                  <c:y val="-0.43055555555555558"/>
                </c:manualLayout>
              </c:layout>
              <c:showVal val="1"/>
            </c:dLbl>
            <c:showVal val="1"/>
          </c:dLbls>
          <c:cat>
            <c:numRef>
              <c:f>Лист2!$B$2:$D$2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318604</c:v>
                </c:pt>
                <c:pt idx="1">
                  <c:v>319064</c:v>
                </c:pt>
                <c:pt idx="2">
                  <c:v>327254</c:v>
                </c:pt>
              </c:numCache>
            </c:numRef>
          </c:val>
        </c:ser>
        <c:shape val="cylinder"/>
        <c:axId val="80245120"/>
        <c:axId val="80246656"/>
        <c:axId val="0"/>
      </c:bar3DChart>
      <c:catAx>
        <c:axId val="80245120"/>
        <c:scaling>
          <c:orientation val="minMax"/>
        </c:scaling>
        <c:axPos val="b"/>
        <c:numFmt formatCode="General" sourceLinked="1"/>
        <c:tickLblPos val="nextTo"/>
        <c:crossAx val="80246656"/>
        <c:crosses val="autoZero"/>
        <c:auto val="1"/>
        <c:lblAlgn val="ctr"/>
        <c:lblOffset val="100"/>
      </c:catAx>
      <c:valAx>
        <c:axId val="8024665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0245120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1262029746281763E-2"/>
          <c:y val="9.953703703703709E-2"/>
          <c:w val="0.50878280839895018"/>
          <c:h val="0.7731481481481485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6357939632545936E-2"/>
                  <c:y val="-3.1420239136774587E-2"/>
                </c:manualLayout>
              </c:layout>
              <c:showVal val="1"/>
            </c:dLbl>
            <c:dLbl>
              <c:idx val="1"/>
              <c:layout>
                <c:manualLayout>
                  <c:x val="-0.18564212712367251"/>
                  <c:y val="0.14978941733746762"/>
                </c:manualLayout>
              </c:layout>
              <c:showVal val="1"/>
            </c:dLbl>
            <c:dLbl>
              <c:idx val="2"/>
              <c:layout>
                <c:manualLayout>
                  <c:x val="9.5256889763779579E-2"/>
                  <c:y val="-0.13746062992125985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Лист3!$B$2:$E$2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Лист3!$B$3:$E$3</c:f>
              <c:numCache>
                <c:formatCode>General</c:formatCode>
                <c:ptCount val="4"/>
                <c:pt idx="0">
                  <c:v>3204</c:v>
                </c:pt>
                <c:pt idx="1">
                  <c:v>37060</c:v>
                </c:pt>
                <c:pt idx="2">
                  <c:v>25846.799999999996</c:v>
                </c:pt>
                <c:pt idx="3">
                  <c:v>447.6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43E-2"/>
          <c:y val="7.0833333333333345E-2"/>
          <c:w val="0.59168679389449952"/>
          <c:h val="0.81388888888888899"/>
        </c:manualLayout>
      </c:layout>
      <c:pie3DChart>
        <c:varyColors val="1"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 algn="l">
              <a:defRPr/>
            </a:pPr>
            <a:r>
              <a:rPr lang="ru-RU" dirty="0" smtClean="0"/>
              <a:t>2015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72233399187529856"/>
          <c:y val="5.806585216021745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2561011739436359"/>
          <c:w val="1"/>
          <c:h val="0.87438988260563699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1049868766404128E-3"/>
                  <c:y val="4.0809273840769912E-2"/>
                </c:manualLayout>
              </c:layout>
              <c:showVal val="1"/>
            </c:dLbl>
            <c:dLbl>
              <c:idx val="1"/>
              <c:layout>
                <c:manualLayout>
                  <c:x val="3.1364282589676308E-2"/>
                  <c:y val="-5.641003207932344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Лист1!$B$2:$C$2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непранраммные направления деятельности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312466</c:v>
                </c:pt>
                <c:pt idx="1">
                  <c:v>11885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83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732"/>
          <c:y val="0"/>
          <c:w val="0.35272416821411412"/>
          <c:h val="0.687574396495627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E-2"/>
          <c:y val="3.4053115962025746E-2"/>
          <c:w val="0.67468943779909285"/>
          <c:h val="0.96594688403797424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8.3617563429571384E-2"/>
                  <c:y val="-4.515347039953342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Лист1!$A$2:$D$2</c:f>
              <c:strCache>
                <c:ptCount val="4"/>
                <c:pt idx="0">
                  <c:v>2014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Лист1!$A$3:$D$3</c:f>
              <c:numCache>
                <c:formatCode>0.00%</c:formatCode>
                <c:ptCount val="4"/>
                <c:pt idx="1">
                  <c:v>0.13300000000000001</c:v>
                </c:pt>
                <c:pt idx="2">
                  <c:v>1.8000000000000006E-2</c:v>
                </c:pt>
                <c:pt idx="3">
                  <c:v>0.8490000000000002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7904766533877185E-2"/>
          <c:y val="8.101851851851849E-2"/>
          <c:w val="0.69444119304204299"/>
          <c:h val="0.9189814814814816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7.3476268591426072E-2"/>
                  <c:y val="-6.237459900845731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Лист2!$A$2:$D$2</c:f>
              <c:strCache>
                <c:ptCount val="4"/>
                <c:pt idx="0">
                  <c:v>2015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Лист2!$A$3:$D$3</c:f>
              <c:numCache>
                <c:formatCode>0.00%</c:formatCode>
                <c:ptCount val="4"/>
                <c:pt idx="1">
                  <c:v>0.15800000000000006</c:v>
                </c:pt>
                <c:pt idx="2">
                  <c:v>3.6999999999999998E-2</c:v>
                </c:pt>
                <c:pt idx="3">
                  <c:v>0.80500000000000005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466388655228783"/>
          <c:y val="0.23617964421114027"/>
          <c:w val="0.30533611344771228"/>
          <c:h val="0.52764071157771963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7E-2"/>
          <c:y val="0.12128955368595409"/>
          <c:w val="0.68363976377952762"/>
          <c:h val="0.87871044631404616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63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</c:v>
                </c:pt>
                <c:pt idx="2">
                  <c:v>2.5000000000000001E-2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v>налоговые доходы</c:v>
          </c:tx>
          <c:dLbls>
            <c:showVal val="1"/>
          </c:dLbls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135903.29999999999</c:v>
                </c:pt>
                <c:pt idx="1">
                  <c:v>100092.2</c:v>
                </c:pt>
                <c:pt idx="2">
                  <c:v>99523</c:v>
                </c:pt>
                <c:pt idx="3">
                  <c:v>110163</c:v>
                </c:pt>
                <c:pt idx="4">
                  <c:v>110207.6</c:v>
                </c:pt>
              </c:numCache>
            </c:numRef>
          </c:val>
        </c:ser>
        <c:ser>
          <c:idx val="1"/>
          <c:order val="1"/>
          <c:tx>
            <c:v>неналоговые доходы</c:v>
          </c:tx>
          <c:dLbls>
            <c:showVal val="1"/>
          </c:dLbls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33014</c:v>
                </c:pt>
                <c:pt idx="1">
                  <c:v>26130</c:v>
                </c:pt>
                <c:pt idx="2">
                  <c:v>13309.4</c:v>
                </c:pt>
                <c:pt idx="3">
                  <c:v>25413.7</c:v>
                </c:pt>
                <c:pt idx="4">
                  <c:v>16803.400000000001</c:v>
                </c:pt>
              </c:numCache>
            </c:numRef>
          </c:val>
        </c:ser>
        <c:ser>
          <c:idx val="2"/>
          <c:order val="2"/>
          <c:tx>
            <c:v>итого налоговые и неналоговые доходы</c:v>
          </c:tx>
          <c:dLbls>
            <c:showVal val="1"/>
          </c:dLbls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168917.3</c:v>
                </c:pt>
                <c:pt idx="1">
                  <c:v>126222.2</c:v>
                </c:pt>
                <c:pt idx="2">
                  <c:v>112832.4</c:v>
                </c:pt>
                <c:pt idx="3">
                  <c:v>135576.70000000001</c:v>
                </c:pt>
                <c:pt idx="4">
                  <c:v>127011</c:v>
                </c:pt>
              </c:numCache>
            </c:numRef>
          </c:val>
        </c:ser>
        <c:marker val="1"/>
        <c:axId val="70652672"/>
        <c:axId val="70654208"/>
      </c:lineChart>
      <c:catAx>
        <c:axId val="70652672"/>
        <c:scaling>
          <c:orientation val="minMax"/>
        </c:scaling>
        <c:axPos val="b"/>
        <c:numFmt formatCode="General" sourceLinked="1"/>
        <c:tickLblPos val="nextTo"/>
        <c:crossAx val="70654208"/>
        <c:crosses val="autoZero"/>
        <c:auto val="1"/>
        <c:lblAlgn val="ctr"/>
        <c:lblOffset val="100"/>
      </c:catAx>
      <c:valAx>
        <c:axId val="70654208"/>
        <c:scaling>
          <c:orientation val="minMax"/>
        </c:scaling>
        <c:axPos val="l"/>
        <c:majorGridlines/>
        <c:numFmt formatCode="General" sourceLinked="1"/>
        <c:tickLblPos val="nextTo"/>
        <c:crossAx val="706526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Лист1!$B$3:$F$3</c:f>
              <c:numCache>
                <c:formatCode>#,##0"р."</c:formatCode>
                <c:ptCount val="5"/>
                <c:pt idx="0">
                  <c:v>7511</c:v>
                </c:pt>
                <c:pt idx="1">
                  <c:v>5702</c:v>
                </c:pt>
                <c:pt idx="2">
                  <c:v>5162</c:v>
                </c:pt>
                <c:pt idx="3">
                  <c:v>6211</c:v>
                </c:pt>
                <c:pt idx="4">
                  <c:v>5858</c:v>
                </c:pt>
              </c:numCache>
            </c:numRef>
          </c:val>
        </c:ser>
        <c:shape val="cylinder"/>
        <c:axId val="70674304"/>
        <c:axId val="70675840"/>
        <c:axId val="0"/>
      </c:bar3DChart>
      <c:catAx>
        <c:axId val="70674304"/>
        <c:scaling>
          <c:orientation val="minMax"/>
        </c:scaling>
        <c:axPos val="b"/>
        <c:numFmt formatCode="General" sourceLinked="1"/>
        <c:tickLblPos val="nextTo"/>
        <c:crossAx val="70675840"/>
        <c:crosses val="autoZero"/>
        <c:auto val="1"/>
        <c:lblAlgn val="ctr"/>
        <c:lblOffset val="100"/>
      </c:catAx>
      <c:valAx>
        <c:axId val="70675840"/>
        <c:scaling>
          <c:orientation val="minMax"/>
        </c:scaling>
        <c:axPos val="l"/>
        <c:majorGridlines/>
        <c:numFmt formatCode="#,##0&quot;р.&quot;" sourceLinked="1"/>
        <c:tickLblPos val="nextTo"/>
        <c:crossAx val="70674304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318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751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31 791 рубль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2 649 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2 003 рубля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167</a:t>
          </a:r>
        </a:p>
        <a:p>
          <a:r>
            <a:rPr lang="ru-RU" sz="1400" dirty="0" err="1" smtClean="0"/>
            <a:t>рублуй</a:t>
          </a:r>
          <a:r>
            <a:rPr lang="ru-RU" sz="1400" dirty="0" smtClean="0"/>
            <a:t>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76 094,1 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292 642,6тыс.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19 303,2 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2 806,2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21 357,5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3 490 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291 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12 560,0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15 013,3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45 049,7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915,1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2 123,0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3 070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256 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3 898,2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339,8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-0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1 455,5 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кредита, полученного от кредитных организаций   0 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1571" y="41067"/>
          <a:ext cx="1142001" cy="1142001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31 791 рубль в год</a:t>
          </a:r>
          <a:endParaRPr lang="ru-RU" sz="1400" kern="1200" dirty="0"/>
        </a:p>
      </dsp:txBody>
      <dsp:txXfrm>
        <a:off x="1571" y="41067"/>
        <a:ext cx="1142001" cy="1142001"/>
      </dsp:txXfrm>
    </dsp:sp>
    <dsp:sp modelId="{5F2904CF-2254-4745-9F9C-5CF481830207}">
      <dsp:nvSpPr>
        <dsp:cNvPr id="0" name=""/>
        <dsp:cNvSpPr/>
      </dsp:nvSpPr>
      <dsp:spPr>
        <a:xfrm>
          <a:off x="915172" y="41032"/>
          <a:ext cx="1171488" cy="1142070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2 649 рублей в месяц</a:t>
          </a:r>
          <a:endParaRPr lang="ru-RU" sz="1400" kern="1200" dirty="0"/>
        </a:p>
      </dsp:txBody>
      <dsp:txXfrm>
        <a:off x="915172" y="41032"/>
        <a:ext cx="1171488" cy="11420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69524" y="0"/>
          <a:ext cx="1102622" cy="1102622"/>
        </a:xfrm>
        <a:prstGeom prst="ellipse">
          <a:avLst/>
        </a:prstGeom>
        <a:solidFill>
          <a:srgbClr val="00CC99">
            <a:alpha val="49804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2 003 рубля в год</a:t>
          </a:r>
          <a:endParaRPr lang="ru-RU" sz="1400" kern="1200" dirty="0"/>
        </a:p>
      </dsp:txBody>
      <dsp:txXfrm>
        <a:off x="69524" y="0"/>
        <a:ext cx="1102622" cy="1102622"/>
      </dsp:txXfrm>
    </dsp:sp>
    <dsp:sp modelId="{5F2904CF-2254-4745-9F9C-5CF481830207}">
      <dsp:nvSpPr>
        <dsp:cNvPr id="0" name=""/>
        <dsp:cNvSpPr/>
      </dsp:nvSpPr>
      <dsp:spPr>
        <a:xfrm>
          <a:off x="885131" y="5"/>
          <a:ext cx="1131092" cy="1152130"/>
        </a:xfrm>
        <a:prstGeom prst="ellipse">
          <a:avLst/>
        </a:prstGeom>
        <a:solidFill>
          <a:srgbClr val="00CC99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167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рублуй</a:t>
          </a:r>
          <a:r>
            <a:rPr lang="ru-RU" sz="1400" kern="1200" dirty="0" smtClean="0"/>
            <a:t> в месяц</a:t>
          </a:r>
          <a:endParaRPr lang="ru-RU" sz="1400" kern="1200" dirty="0"/>
        </a:p>
      </dsp:txBody>
      <dsp:txXfrm>
        <a:off x="885131" y="5"/>
        <a:ext cx="1131092" cy="1152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4D84D-83B0-4115-B1BA-BB76086E6A0A}">
      <dsp:nvSpPr>
        <dsp:cNvPr id="0" name=""/>
        <dsp:cNvSpPr/>
      </dsp:nvSpPr>
      <dsp:spPr>
        <a:xfrm>
          <a:off x="-3686365" y="-556828"/>
          <a:ext cx="4319638" cy="4319638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879FE-BE8F-4624-AAD6-7DAD88595B55}">
      <dsp:nvSpPr>
        <dsp:cNvPr id="0" name=""/>
        <dsp:cNvSpPr/>
      </dsp:nvSpPr>
      <dsp:spPr>
        <a:xfrm>
          <a:off x="123013" y="200309"/>
          <a:ext cx="812163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Дошкольное образование 76 094,1 тыс. рублей</a:t>
          </a:r>
          <a:endParaRPr lang="ru-RU" sz="1900" kern="1200" dirty="0"/>
        </a:p>
      </dsp:txBody>
      <dsp:txXfrm>
        <a:off x="123013" y="200309"/>
        <a:ext cx="8121637" cy="400875"/>
      </dsp:txXfrm>
    </dsp:sp>
    <dsp:sp modelId="{2CC09460-0385-4576-B212-932E023A1EEB}">
      <dsp:nvSpPr>
        <dsp:cNvPr id="0" name=""/>
        <dsp:cNvSpPr/>
      </dsp:nvSpPr>
      <dsp:spPr>
        <a:xfrm>
          <a:off x="-8071" y="150200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7858-2E8A-4A1B-8B00-797726621971}">
      <dsp:nvSpPr>
        <dsp:cNvPr id="0" name=""/>
        <dsp:cNvSpPr/>
      </dsp:nvSpPr>
      <dsp:spPr>
        <a:xfrm>
          <a:off x="416331" y="801431"/>
          <a:ext cx="782225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Общее образование 292 642,6тыс. рублей</a:t>
          </a:r>
          <a:endParaRPr lang="ru-RU" sz="1900" kern="1200" dirty="0"/>
        </a:p>
      </dsp:txBody>
      <dsp:txXfrm>
        <a:off x="416331" y="801431"/>
        <a:ext cx="7822257" cy="400875"/>
      </dsp:txXfrm>
    </dsp:sp>
    <dsp:sp modelId="{5586553E-F5FE-4248-95EC-7786E1F5D059}">
      <dsp:nvSpPr>
        <dsp:cNvPr id="0" name=""/>
        <dsp:cNvSpPr/>
      </dsp:nvSpPr>
      <dsp:spPr>
        <a:xfrm>
          <a:off x="279184" y="751321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137DA-4095-406C-8CFF-544480D68D8C}">
      <dsp:nvSpPr>
        <dsp:cNvPr id="0" name=""/>
        <dsp:cNvSpPr/>
      </dsp:nvSpPr>
      <dsp:spPr>
        <a:xfrm>
          <a:off x="520188" y="1402552"/>
          <a:ext cx="770270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Дополнительное образование 19 303,2 тыс. рублей</a:t>
          </a:r>
          <a:endParaRPr lang="ru-RU" sz="1900" kern="1200" dirty="0"/>
        </a:p>
      </dsp:txBody>
      <dsp:txXfrm>
        <a:off x="520188" y="1402552"/>
        <a:ext cx="7702707" cy="400875"/>
      </dsp:txXfrm>
    </dsp:sp>
    <dsp:sp modelId="{666F0470-AA64-4EAB-A3C2-C237F6CC60A4}">
      <dsp:nvSpPr>
        <dsp:cNvPr id="0" name=""/>
        <dsp:cNvSpPr/>
      </dsp:nvSpPr>
      <dsp:spPr>
        <a:xfrm>
          <a:off x="367348" y="1352443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B107A-D78B-46A9-A8A2-5C3B0A257A0B}">
      <dsp:nvSpPr>
        <dsp:cNvPr id="0" name=""/>
        <dsp:cNvSpPr/>
      </dsp:nvSpPr>
      <dsp:spPr>
        <a:xfrm>
          <a:off x="404178" y="2003674"/>
          <a:ext cx="7846562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Молодежная политика и оздоровление детей 2 806,2 тыс. рублей</a:t>
          </a:r>
          <a:endParaRPr lang="ru-RU" sz="1900" kern="1200" dirty="0"/>
        </a:p>
      </dsp:txBody>
      <dsp:txXfrm>
        <a:off x="404178" y="2003674"/>
        <a:ext cx="7846562" cy="400875"/>
      </dsp:txXfrm>
    </dsp:sp>
    <dsp:sp modelId="{7FF197B5-19DF-437E-8EA4-F5EF1D7448A3}">
      <dsp:nvSpPr>
        <dsp:cNvPr id="0" name=""/>
        <dsp:cNvSpPr/>
      </dsp:nvSpPr>
      <dsp:spPr>
        <a:xfrm>
          <a:off x="279184" y="1953564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38612-337A-4F25-8484-496E42FB827C}">
      <dsp:nvSpPr>
        <dsp:cNvPr id="0" name=""/>
        <dsp:cNvSpPr/>
      </dsp:nvSpPr>
      <dsp:spPr>
        <a:xfrm>
          <a:off x="279568" y="2588151"/>
          <a:ext cx="7950031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Другие вопросы в области образования 21 357,5 тыс. рублей</a:t>
          </a:r>
          <a:endParaRPr lang="ru-RU" sz="1900" kern="1200" dirty="0"/>
        </a:p>
      </dsp:txBody>
      <dsp:txXfrm>
        <a:off x="279568" y="2588151"/>
        <a:ext cx="7950031" cy="400875"/>
      </dsp:txXfrm>
    </dsp:sp>
    <dsp:sp modelId="{22575A18-223C-4A93-B3F0-1CA215286AC0}">
      <dsp:nvSpPr>
        <dsp:cNvPr id="0" name=""/>
        <dsp:cNvSpPr/>
      </dsp:nvSpPr>
      <dsp:spPr>
        <a:xfrm>
          <a:off x="-8071" y="2554685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rgbClr val="FFCC00">
            <a:alpha val="50000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3 490 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rgbClr val="FFCC00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291 рубль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5C873-36F1-47BE-99A9-2206E9AA7FAD}">
      <dsp:nvSpPr>
        <dsp:cNvPr id="0" name=""/>
        <dsp:cNvSpPr/>
      </dsp:nvSpPr>
      <dsp:spPr>
        <a:xfrm>
          <a:off x="0" y="0"/>
          <a:ext cx="3775967" cy="37759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AE170-08D3-40E6-83CE-B3007E2CA1A9}">
      <dsp:nvSpPr>
        <dsp:cNvPr id="0" name=""/>
        <dsp:cNvSpPr/>
      </dsp:nvSpPr>
      <dsp:spPr>
        <a:xfrm>
          <a:off x="1887983" y="0"/>
          <a:ext cx="5168799" cy="37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12 560,0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0"/>
        <a:ext cx="2584399" cy="604154"/>
      </dsp:txXfrm>
    </dsp:sp>
    <dsp:sp modelId="{FDE8B540-3F10-482F-8B2C-6B6F40D14329}">
      <dsp:nvSpPr>
        <dsp:cNvPr id="0" name=""/>
        <dsp:cNvSpPr/>
      </dsp:nvSpPr>
      <dsp:spPr>
        <a:xfrm>
          <a:off x="396476" y="604154"/>
          <a:ext cx="2983014" cy="298301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B613C-6631-4C12-A8FA-7FA941E591F9}">
      <dsp:nvSpPr>
        <dsp:cNvPr id="0" name=""/>
        <dsp:cNvSpPr/>
      </dsp:nvSpPr>
      <dsp:spPr>
        <a:xfrm>
          <a:off x="1887983" y="604154"/>
          <a:ext cx="5168799" cy="2983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45 049,7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604154"/>
        <a:ext cx="2584399" cy="604154"/>
      </dsp:txXfrm>
    </dsp:sp>
    <dsp:sp modelId="{23B3066B-31D6-4905-BBBC-727DA6A3543B}">
      <dsp:nvSpPr>
        <dsp:cNvPr id="0" name=""/>
        <dsp:cNvSpPr/>
      </dsp:nvSpPr>
      <dsp:spPr>
        <a:xfrm>
          <a:off x="792953" y="1208309"/>
          <a:ext cx="2190061" cy="21900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D1504-77AE-4E37-BC8D-95BADE2CF5E3}">
      <dsp:nvSpPr>
        <dsp:cNvPr id="0" name=""/>
        <dsp:cNvSpPr/>
      </dsp:nvSpPr>
      <dsp:spPr>
        <a:xfrm>
          <a:off x="1887983" y="1208309"/>
          <a:ext cx="5168799" cy="2190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2 123,0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1208309"/>
        <a:ext cx="2584399" cy="604154"/>
      </dsp:txXfrm>
    </dsp:sp>
    <dsp:sp modelId="{116AD224-4262-4B45-B776-D8D72618303B}">
      <dsp:nvSpPr>
        <dsp:cNvPr id="0" name=""/>
        <dsp:cNvSpPr/>
      </dsp:nvSpPr>
      <dsp:spPr>
        <a:xfrm>
          <a:off x="1189429" y="1812464"/>
          <a:ext cx="1397108" cy="13971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673C-0C9A-4D60-A8CC-8416D52D5C09}">
      <dsp:nvSpPr>
        <dsp:cNvPr id="0" name=""/>
        <dsp:cNvSpPr/>
      </dsp:nvSpPr>
      <dsp:spPr>
        <a:xfrm>
          <a:off x="1887983" y="1812464"/>
          <a:ext cx="5168799" cy="1397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15 013,3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1812464"/>
        <a:ext cx="2584399" cy="604154"/>
      </dsp:txXfrm>
    </dsp:sp>
    <dsp:sp modelId="{8BE45D7E-4A4F-4B39-8DE8-D0A6F2D2BB5A}">
      <dsp:nvSpPr>
        <dsp:cNvPr id="0" name=""/>
        <dsp:cNvSpPr/>
      </dsp:nvSpPr>
      <dsp:spPr>
        <a:xfrm>
          <a:off x="1585906" y="2416619"/>
          <a:ext cx="604154" cy="60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2D96F1-F714-4E3F-A7CD-D075B18937BA}">
      <dsp:nvSpPr>
        <dsp:cNvPr id="0" name=""/>
        <dsp:cNvSpPr/>
      </dsp:nvSpPr>
      <dsp:spPr>
        <a:xfrm>
          <a:off x="1887983" y="2416619"/>
          <a:ext cx="5168799" cy="60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915,1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2416619"/>
        <a:ext cx="2584399" cy="604154"/>
      </dsp:txXfrm>
    </dsp:sp>
    <dsp:sp modelId="{B0784974-DFCC-44B8-8B03-A2769D235CAC}">
      <dsp:nvSpPr>
        <dsp:cNvPr id="0" name=""/>
        <dsp:cNvSpPr/>
      </dsp:nvSpPr>
      <dsp:spPr>
        <a:xfrm>
          <a:off x="4472383" y="0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0"/>
        <a:ext cx="2584399" cy="604154"/>
      </dsp:txXfrm>
    </dsp:sp>
    <dsp:sp modelId="{6C96AAB4-E6A6-40E2-ABA6-330D909A9990}">
      <dsp:nvSpPr>
        <dsp:cNvPr id="0" name=""/>
        <dsp:cNvSpPr/>
      </dsp:nvSpPr>
      <dsp:spPr>
        <a:xfrm>
          <a:off x="4472383" y="60415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604154"/>
        <a:ext cx="2584399" cy="604154"/>
      </dsp:txXfrm>
    </dsp:sp>
    <dsp:sp modelId="{B7DB808F-B314-41D0-B5A5-926E19689F8C}">
      <dsp:nvSpPr>
        <dsp:cNvPr id="0" name=""/>
        <dsp:cNvSpPr/>
      </dsp:nvSpPr>
      <dsp:spPr>
        <a:xfrm>
          <a:off x="4472383" y="120830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208309"/>
        <a:ext cx="2584399" cy="604154"/>
      </dsp:txXfrm>
    </dsp:sp>
    <dsp:sp modelId="{B0AAF1A8-5F39-415E-B7B6-354F0BD59D86}">
      <dsp:nvSpPr>
        <dsp:cNvPr id="0" name=""/>
        <dsp:cNvSpPr/>
      </dsp:nvSpPr>
      <dsp:spPr>
        <a:xfrm>
          <a:off x="4472383" y="181246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812464"/>
        <a:ext cx="2584399" cy="604154"/>
      </dsp:txXfrm>
    </dsp:sp>
    <dsp:sp modelId="{25567B7C-E150-4195-B073-99FB77EA8339}">
      <dsp:nvSpPr>
        <dsp:cNvPr id="0" name=""/>
        <dsp:cNvSpPr/>
      </dsp:nvSpPr>
      <dsp:spPr>
        <a:xfrm>
          <a:off x="4472383" y="241661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2416619"/>
        <a:ext cx="2584399" cy="6041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3 070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256 рублей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FDC4A2-A1D3-4355-9EA7-7110CA73F74F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3 898,2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367279"/>
        <a:ext cx="2424410" cy="1697087"/>
      </dsp:txXfrm>
    </dsp:sp>
    <dsp:sp modelId="{46E8DF73-7B6D-4DA2-AFF9-3EA3EE904412}">
      <dsp:nvSpPr>
        <dsp:cNvPr id="0" name=""/>
        <dsp:cNvSpPr/>
      </dsp:nvSpPr>
      <dsp:spPr>
        <a:xfrm rot="5400000">
          <a:off x="3707965" y="-2007260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sz="2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sz="2100" kern="1200" dirty="0"/>
        </a:p>
      </dsp:txBody>
      <dsp:txXfrm rot="5400000">
        <a:off x="3707965" y="-2007260"/>
        <a:ext cx="1575866" cy="5597623"/>
      </dsp:txXfrm>
    </dsp:sp>
    <dsp:sp modelId="{DBF393AE-1A39-4869-A1F7-FC90C3704F37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339,8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2507633"/>
        <a:ext cx="2424410" cy="1697087"/>
      </dsp:txXfrm>
    </dsp:sp>
    <dsp:sp modelId="{671EA223-3499-4E3E-A492-C251B58E7A5D}">
      <dsp:nvSpPr>
        <dsp:cNvPr id="0" name=""/>
        <dsp:cNvSpPr/>
      </dsp:nvSpPr>
      <dsp:spPr>
        <a:xfrm rot="5400000">
          <a:off x="3707965" y="133092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sz="2100" kern="1200" dirty="0"/>
        </a:p>
      </dsp:txBody>
      <dsp:txXfrm rot="5400000">
        <a:off x="3707965" y="133092"/>
        <a:ext cx="1575866" cy="559762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E42D6-A327-49D7-9CF0-4F39C7BCE590}">
      <dsp:nvSpPr>
        <dsp:cNvPr id="0" name=""/>
        <dsp:cNvSpPr/>
      </dsp:nvSpPr>
      <dsp:spPr>
        <a:xfrm rot="10800000">
          <a:off x="416282" y="0"/>
          <a:ext cx="3600398" cy="360039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0D9D2-F5B1-4EF3-8CD4-8D783F223AEC}">
      <dsp:nvSpPr>
        <dsp:cNvPr id="0" name=""/>
        <dsp:cNvSpPr/>
      </dsp:nvSpPr>
      <dsp:spPr>
        <a:xfrm>
          <a:off x="1860915" y="361973"/>
          <a:ext cx="3051393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-0 тыс.руб. 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0915" y="361973"/>
        <a:ext cx="3051393" cy="852281"/>
      </dsp:txXfrm>
    </dsp:sp>
    <dsp:sp modelId="{5943FBF8-3D2A-4B8E-B0F6-352AE796E670}">
      <dsp:nvSpPr>
        <dsp:cNvPr id="0" name=""/>
        <dsp:cNvSpPr/>
      </dsp:nvSpPr>
      <dsp:spPr>
        <a:xfrm>
          <a:off x="2092706" y="1320790"/>
          <a:ext cx="2587811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1 455,5 тыс. 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706" y="1320790"/>
        <a:ext cx="2587811" cy="852281"/>
      </dsp:txXfrm>
    </dsp:sp>
    <dsp:sp modelId="{96ADAC03-9343-428B-8B12-01E1BFA564F0}">
      <dsp:nvSpPr>
        <dsp:cNvPr id="0" name=""/>
        <dsp:cNvSpPr/>
      </dsp:nvSpPr>
      <dsp:spPr>
        <a:xfrm>
          <a:off x="1876676" y="2279608"/>
          <a:ext cx="3019870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кредита, полученного от кредитных организаций   0 тыс.руб.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6676" y="2279608"/>
        <a:ext cx="3019870" cy="852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2016 году сохранилась социальная направленность районного бюджета. 82,33%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26.02.2018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4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2016 год (по проекту решения)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:p14="http://schemas.microsoft.com/office/powerpoint/2010/main" xmlns="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2015-2016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2016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2016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</a:t>
                      </a:r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2016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01.01.2017 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497 816,0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562 191,2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561 636,6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202 006,5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203 599,2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203 599,2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53 568,8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53 549,7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44 746,8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54 162,2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53 913,0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249 702,5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250 861,0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250 574,7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474,5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497 816,0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791,2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2016 году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2016 году составил         562 236,6 тыс. рублей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11560" y="1700808"/>
          <a:ext cx="56166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939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2015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697 896,3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711 393,3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689 228,8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53 545,5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50 848,4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48 827,1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2 369,7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2 181,5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22 723,3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22 563,5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29 681,2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32 348,5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410 105,2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425 494,7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412 203,6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81 161,9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75 661,1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73 502,7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66 568,4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18 611,9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13 106,6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12 531,9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16 247,0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2015-2016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2016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03211427"/>
              </p:ext>
            </p:extLst>
          </p:nvPr>
        </p:nvGraphicFramePr>
        <p:xfrm>
          <a:off x="0" y="836712"/>
          <a:ext cx="896850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323528" y="836712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4932040" y="1628800"/>
            <a:ext cx="3960440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2016 году по сравнению с 2015 годом увеличились на 8 190тыс. рублей. Темп роста составил 102,6%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700808"/>
          <a:ext cx="4572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2016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689 228,8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82,33%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567 464,1тыс.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59,8 %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1,82%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9,66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10,98 %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0,07%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2016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2016 году составил 412 203,6 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19 013 рублей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1 584 рублей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бюджета муниципального образования «Малопургинский район»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2016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75 661,1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2016 году составил 66 558,4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286000" y="1412776"/>
          <a:ext cx="66064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22.12.2015 № 33«О районном бюджете на 2016 год»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2016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15 декабря 2015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2016 год состоялись 05 мая 2017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4 238,0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1 455,5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01.01.2017 года составил 3 474,8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01.01.2016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3 474,8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324 351тыс.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2016 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7250926"/>
              </p:ext>
            </p:extLst>
          </p:nvPr>
        </p:nvGraphicFramePr>
        <p:xfrm>
          <a:off x="323528" y="1340768"/>
          <a:ext cx="8504238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312 466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78 067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"Реабилитация и обеспечение жизнедеятельности инвалидов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«Малопургинский район» за 2016 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165 395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28 097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2016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Обеспечение сбалансированности и устойчивости бюджета;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Обеспечение системного подхода к повышению эффективности бюджетных расходов;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Обеспечение открытости деятельности органов местного самоуправления;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Обеспечение эффективности и стабильности налоговой системы, способствующей созданию основы бюджетной устойчивости среднесрочной и долгосрочной перспективе;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2016 </a:t>
            </a:r>
            <a:r>
              <a:rPr lang="ru-RU" sz="2400" dirty="0" smtClean="0">
                <a:solidFill>
                  <a:srgbClr val="006600"/>
                </a:solidFill>
              </a:rPr>
              <a:t>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11. Проведение оценки эффективности налоговых льгот.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2016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622 863,4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704 582,3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687 773,2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97,6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047,4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141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791,1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011,1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89,6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497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816,0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562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791,2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560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762,1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99,6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622 863,4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711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393,2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689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228,7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96,9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-6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810,9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455,5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2014-2016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000000"/>
              </p:ext>
            </p:extLst>
          </p:nvPr>
        </p:nvGraphicFramePr>
        <p:xfrm>
          <a:off x="3923928" y="1340769"/>
          <a:ext cx="489654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90040749"/>
              </p:ext>
            </p:extLst>
          </p:nvPr>
        </p:nvGraphicFramePr>
        <p:xfrm>
          <a:off x="395536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84784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644008" y="1484784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683568" y="3717032"/>
          <a:ext cx="504056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2012-2016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765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971600" y="4221088"/>
          <a:ext cx="633670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2015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135 576,7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141 791,1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127 011,0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95 196,1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105 142,6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95 425,2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12 185,1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15 319,1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12 725,1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781,7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15 646,7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11 600,1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5 697,5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3 360,0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559 908,2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562 791,2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695 484,9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704 582,3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687 773,2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2016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2016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27984" y="1988840"/>
            <a:ext cx="446449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2016 году поступление налога на доходы физических лиц в районный бюджет составило 95 425,2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17670</TotalTime>
  <Words>1734</Words>
  <Application>Microsoft Office PowerPoint</Application>
  <PresentationFormat>Экран (4:3)</PresentationFormat>
  <Paragraphs>503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2016 год (по проекту решения)</vt:lpstr>
      <vt:lpstr>Слайд 2</vt:lpstr>
      <vt:lpstr>Основные направления бюджетной  и налоговой политики в 2016 году</vt:lpstr>
      <vt:lpstr>Основные направления бюджетной  и налоговой политики в 2016 году (продолжение)</vt:lpstr>
      <vt:lpstr>Основные характеристики районного бюджета за 2016 год</vt:lpstr>
      <vt:lpstr>Характеристика доходной части районного бюджета за 2014-2016 годы</vt:lpstr>
      <vt:lpstr>Динамика поступления налоговых и неналоговых доходов в районный бюджет   за 2012-2016 годы, тыс.руб.</vt:lpstr>
      <vt:lpstr>Слайд 8</vt:lpstr>
      <vt:lpstr>Структура налоговых и неналоговых доходов  районного бюджета в 2016 году</vt:lpstr>
      <vt:lpstr>Динамика поступления в 2015-2016 годах налоговых и неналоговых доходов районного бюджета с разбивкой по месяцам</vt:lpstr>
      <vt:lpstr>Безвозмездные поступления в районный бюджет в 2016 году </vt:lpstr>
      <vt:lpstr>Безвозмездные поступления в районный бюджет в 2016 году</vt:lpstr>
      <vt:lpstr>Слайд 13</vt:lpstr>
      <vt:lpstr>Структура расходов районного бюджета в 2016 году</vt:lpstr>
      <vt:lpstr>Расходы районного бюджета на выплату заработной платы</vt:lpstr>
      <vt:lpstr>Расходы социальной направленности районного бюджета в 2016 году</vt:lpstr>
      <vt:lpstr>Расходы на образование в 2016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2016 год на реализацию муниципальных программ (1)</vt:lpstr>
      <vt:lpstr>Расходы муниципального образования «Малопургинский район» за 2016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</cp:lastModifiedBy>
  <cp:revision>440</cp:revision>
  <cp:lastPrinted>2016-03-17T09:45:27Z</cp:lastPrinted>
  <dcterms:created xsi:type="dcterms:W3CDTF">2014-01-10T08:52:59Z</dcterms:created>
  <dcterms:modified xsi:type="dcterms:W3CDTF">2018-02-26T08:07:19Z</dcterms:modified>
</cp:coreProperties>
</file>