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iagrams/colors8.xml" ContentType="application/vnd.openxmlformats-officedocument.drawingml.diagramColors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activeX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Default Extension="emf" ContentType="image/x-emf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charts/chart21.xml" ContentType="application/vnd.openxmlformats-officedocument.drawingml.chart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Default Extension="xls" ContentType="application/vnd.ms-exce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charts/chart5.xml" ContentType="application/vnd.openxmlformats-officedocument.drawingml.chart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iagrams/drawing5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5" r:id="rId3"/>
    <p:sldId id="257" r:id="rId4"/>
    <p:sldId id="283" r:id="rId5"/>
    <p:sldId id="259" r:id="rId6"/>
    <p:sldId id="260" r:id="rId7"/>
    <p:sldId id="261" r:id="rId8"/>
    <p:sldId id="263" r:id="rId9"/>
    <p:sldId id="262" r:id="rId10"/>
    <p:sldId id="266" r:id="rId11"/>
    <p:sldId id="285" r:id="rId12"/>
    <p:sldId id="282" r:id="rId13"/>
    <p:sldId id="270" r:id="rId14"/>
    <p:sldId id="271" r:id="rId15"/>
    <p:sldId id="272" r:id="rId16"/>
    <p:sldId id="287" r:id="rId17"/>
    <p:sldId id="291" r:id="rId18"/>
    <p:sldId id="275" r:id="rId19"/>
    <p:sldId id="280" r:id="rId20"/>
    <p:sldId id="279" r:id="rId21"/>
    <p:sldId id="281" r:id="rId22"/>
    <p:sldId id="284" r:id="rId23"/>
    <p:sldId id="288" r:id="rId24"/>
    <p:sldId id="289" r:id="rId25"/>
  </p:sldIdLst>
  <p:sldSz cx="9144000" cy="6858000" type="screen4x3"/>
  <p:notesSz cx="9296400" cy="7010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4C26EA6F-45D9-4FCC-BA4D-BCB718E3F36C}">
          <p14:sldIdLst>
            <p14:sldId id="256"/>
            <p14:sldId id="265"/>
            <p14:sldId id="257"/>
            <p14:sldId id="283"/>
            <p14:sldId id="259"/>
            <p14:sldId id="260"/>
            <p14:sldId id="261"/>
            <p14:sldId id="263"/>
            <p14:sldId id="262"/>
            <p14:sldId id="266"/>
            <p14:sldId id="285"/>
            <p14:sldId id="282"/>
            <p14:sldId id="270"/>
            <p14:sldId id="271"/>
            <p14:sldId id="272"/>
            <p14:sldId id="287"/>
            <p14:sldId id="291"/>
            <p14:sldId id="275"/>
            <p14:sldId id="280"/>
            <p14:sldId id="279"/>
            <p14:sldId id="281"/>
            <p14:sldId id="284"/>
            <p14:sldId id="288"/>
            <p14:sldId id="28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512B"/>
    <a:srgbClr val="1A5242"/>
    <a:srgbClr val="CCCCFF"/>
    <a:srgbClr val="B3D8EF"/>
    <a:srgbClr val="0066FF"/>
    <a:srgbClr val="00FFFF"/>
    <a:srgbClr val="669900"/>
    <a:srgbClr val="8969D9"/>
    <a:srgbClr val="00CC99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585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9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11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>
                <a:latin typeface="+mn-lt"/>
              </a:defRPr>
            </a:pPr>
            <a:r>
              <a:rPr lang="ru-RU" dirty="0" smtClean="0">
                <a:latin typeface="+mn-lt"/>
              </a:rPr>
              <a:t>2014 </a:t>
            </a:r>
            <a:r>
              <a:rPr lang="ru-RU" dirty="0">
                <a:latin typeface="+mn-lt"/>
              </a:rPr>
              <a:t>год</a:t>
            </a:r>
          </a:p>
        </c:rich>
      </c:tx>
      <c:layout>
        <c:manualLayout>
          <c:xMode val="edge"/>
          <c:yMode val="edge"/>
          <c:x val="1.6846801433339987E-2"/>
          <c:y val="9.3696186534829792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6.4945474808354706E-2"/>
          <c:w val="1"/>
          <c:h val="0.93371222641928675"/>
        </c:manualLayout>
      </c:layout>
      <c:pie3DChart>
        <c:varyColors val="1"/>
        <c:dLbls>
          <c:showPercent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pieChart>
        <c:varyColors val="1"/>
        <c:firstSliceAng val="0"/>
      </c:pieChart>
    </c:plotArea>
    <c:legend>
      <c:legendPos val="r"/>
      <c:layout>
        <c:manualLayout>
          <c:xMode val="edge"/>
          <c:yMode val="edge"/>
          <c:x val="0.65896128608923943"/>
          <c:y val="7.9115761331178355E-2"/>
          <c:w val="0.33826093613298375"/>
          <c:h val="0.87021513738616862"/>
        </c:manualLayout>
      </c:layout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5.853818174792174E-2"/>
          <c:y val="3.1125741982893713E-2"/>
          <c:w val="0.57926434099914814"/>
          <c:h val="0.8622006902244487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9.498240131128749E-2"/>
                  <c:y val="7.8146233964948561E-2"/>
                </c:manualLayout>
              </c:layout>
              <c:showVal val="1"/>
            </c:dLbl>
            <c:dLbl>
              <c:idx val="2"/>
              <c:layout>
                <c:manualLayout>
                  <c:x val="2.5944178505125847E-3"/>
                  <c:y val="-6.2905175508944061E-2"/>
                </c:manualLayout>
              </c:layout>
              <c:showVal val="1"/>
            </c:dLbl>
            <c:dLbl>
              <c:idx val="4"/>
              <c:layout>
                <c:manualLayout>
                  <c:x val="7.7451136669194565E-2"/>
                  <c:y val="-2.3772393706441543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Лист1!$A$2:$A$11</c:f>
              <c:strCache>
                <c:ptCount val="10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</c:v>
                </c:pt>
                <c:pt idx="5">
                  <c:v>платежи за пользование природными ресурсами</c:v>
                </c:pt>
                <c:pt idx="6">
                  <c:v>доходы от оказания платных услуг</c:v>
                </c:pt>
                <c:pt idx="7">
                  <c:v>доходы от продажи активов</c:v>
                </c:pt>
                <c:pt idx="8">
                  <c:v>штрафы</c:v>
                </c:pt>
                <c:pt idx="9">
                  <c:v>прочие неналоговые доходы</c:v>
                </c:pt>
              </c:strCache>
            </c:strRef>
          </c:cat>
          <c:val>
            <c:numRef>
              <c:f>Лист1!$B$2:$B$11</c:f>
              <c:numCache>
                <c:formatCode>0.0</c:formatCode>
                <c:ptCount val="10"/>
                <c:pt idx="0">
                  <c:v>84042</c:v>
                </c:pt>
                <c:pt idx="1">
                  <c:v>6664.1</c:v>
                </c:pt>
                <c:pt idx="2">
                  <c:v>12280.8</c:v>
                </c:pt>
                <c:pt idx="3">
                  <c:v>2077.3000000000002</c:v>
                </c:pt>
                <c:pt idx="4">
                  <c:v>25201.8</c:v>
                </c:pt>
                <c:pt idx="5">
                  <c:v>597.6</c:v>
                </c:pt>
                <c:pt idx="6">
                  <c:v>841.3</c:v>
                </c:pt>
                <c:pt idx="7">
                  <c:v>2005.1</c:v>
                </c:pt>
                <c:pt idx="8">
                  <c:v>1416.4</c:v>
                </c:pt>
                <c:pt idx="9">
                  <c:v>8.6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033132389476855"/>
          <c:y val="2.9041772504437655E-3"/>
          <c:w val="0.33433221590515716"/>
          <c:h val="0.95060465943446582"/>
        </c:manualLayout>
      </c:layout>
      <c:txPr>
        <a:bodyPr/>
        <a:lstStyle/>
        <a:p>
          <a:pPr>
            <a:defRPr spc="0" baseline="0"/>
          </a:pPr>
          <a:endParaRPr lang="ru-RU"/>
        </a:p>
      </c:txPr>
    </c:legend>
    <c:plotVisOnly val="1"/>
  </c:chart>
  <c:txPr>
    <a:bodyPr/>
    <a:lstStyle/>
    <a:p>
      <a:pPr>
        <a:defRPr sz="10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Лист1!$B$2:$B$13</c:f>
              <c:numCache>
                <c:formatCode>#,##0.0</c:formatCode>
                <c:ptCount val="12"/>
                <c:pt idx="0">
                  <c:v>7110.8</c:v>
                </c:pt>
                <c:pt idx="1">
                  <c:v>6779.1</c:v>
                </c:pt>
                <c:pt idx="2">
                  <c:v>11323.9</c:v>
                </c:pt>
                <c:pt idx="3">
                  <c:v>10329.299999999997</c:v>
                </c:pt>
                <c:pt idx="4">
                  <c:v>7817.8</c:v>
                </c:pt>
                <c:pt idx="5">
                  <c:v>10729</c:v>
                </c:pt>
                <c:pt idx="6">
                  <c:v>9957</c:v>
                </c:pt>
                <c:pt idx="7">
                  <c:v>8085</c:v>
                </c:pt>
                <c:pt idx="8">
                  <c:v>9332.1</c:v>
                </c:pt>
                <c:pt idx="9">
                  <c:v>11478</c:v>
                </c:pt>
                <c:pt idx="10">
                  <c:v>15852.6</c:v>
                </c:pt>
                <c:pt idx="11">
                  <c:v>18215.599999999995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Лист1!$C$2:$C$13</c:f>
              <c:numCache>
                <c:formatCode>#,##0.0</c:formatCode>
                <c:ptCount val="12"/>
                <c:pt idx="0">
                  <c:v>6647.9</c:v>
                </c:pt>
                <c:pt idx="1">
                  <c:v>6272</c:v>
                </c:pt>
                <c:pt idx="2">
                  <c:v>10943.8</c:v>
                </c:pt>
                <c:pt idx="3">
                  <c:v>9819.2000000000007</c:v>
                </c:pt>
                <c:pt idx="4">
                  <c:v>9602.7000000000007</c:v>
                </c:pt>
                <c:pt idx="5">
                  <c:v>10656.3</c:v>
                </c:pt>
                <c:pt idx="6">
                  <c:v>9852.7000000000007</c:v>
                </c:pt>
                <c:pt idx="7">
                  <c:v>8041.6</c:v>
                </c:pt>
                <c:pt idx="8">
                  <c:v>7464</c:v>
                </c:pt>
                <c:pt idx="9">
                  <c:v>13410.2</c:v>
                </c:pt>
                <c:pt idx="10">
                  <c:v>15303.4</c:v>
                </c:pt>
                <c:pt idx="11">
                  <c:v>27121.200000000001</c:v>
                </c:pt>
              </c:numCache>
            </c:numRef>
          </c:val>
        </c:ser>
        <c:shape val="cylinder"/>
        <c:axId val="86439808"/>
        <c:axId val="86441344"/>
        <c:axId val="86407360"/>
      </c:bar3DChart>
      <c:catAx>
        <c:axId val="86439808"/>
        <c:scaling>
          <c:orientation val="minMax"/>
        </c:scaling>
        <c:axPos val="b"/>
        <c:tickLblPos val="nextTo"/>
        <c:crossAx val="86441344"/>
        <c:crosses val="autoZero"/>
        <c:auto val="1"/>
        <c:lblAlgn val="ctr"/>
        <c:lblOffset val="100"/>
      </c:catAx>
      <c:valAx>
        <c:axId val="86441344"/>
        <c:scaling>
          <c:orientation val="minMax"/>
        </c:scaling>
        <c:axPos val="l"/>
        <c:majorGridlines/>
        <c:numFmt formatCode="#,##0.0" sourceLinked="1"/>
        <c:tickLblPos val="nextTo"/>
        <c:crossAx val="86439808"/>
        <c:crosses val="autoZero"/>
        <c:crossBetween val="between"/>
      </c:valAx>
      <c:serAx>
        <c:axId val="86407360"/>
        <c:scaling>
          <c:orientation val="minMax"/>
        </c:scaling>
        <c:axPos val="b"/>
        <c:tickLblPos val="nextTo"/>
        <c:crossAx val="86441344"/>
        <c:crosses val="autoZero"/>
      </c:ser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5"/>
  <c:chart>
    <c:autoTitleDeleted val="1"/>
    <c:view3D>
      <c:rotX val="30"/>
      <c:perspective val="30"/>
    </c:view3D>
    <c:plotArea>
      <c:layout/>
      <c:pie3DChart>
        <c:varyColors val="1"/>
      </c:pie3DChart>
    </c:plotArea>
    <c:plotVisOnly val="1"/>
    <c:dispBlanksAs val="zero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9.9685451616487064E-2"/>
                  <c:y val="-0.1229050196850394"/>
                </c:manualLayout>
              </c:layout>
              <c:showVal val="1"/>
            </c:dLbl>
            <c:dLbl>
              <c:idx val="2"/>
              <c:layout>
                <c:manualLayout>
                  <c:x val="4.0008228252416414E-2"/>
                  <c:y val="0.1427829724409449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дотации 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  <c:pt idx="4">
                  <c:v>прочие поступления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232130.5</c:v>
                </c:pt>
                <c:pt idx="1">
                  <c:v>26313.8</c:v>
                </c:pt>
                <c:pt idx="2">
                  <c:v>301340.2</c:v>
                </c:pt>
                <c:pt idx="3">
                  <c:v>11661.3</c:v>
                </c:pt>
                <c:pt idx="4">
                  <c:v>1000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0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8339617360976042E-2"/>
          <c:y val="5.5682359494302766E-2"/>
          <c:w val="0.60158677505336633"/>
          <c:h val="0.50919141029418857"/>
        </c:manualLayout>
      </c:layout>
      <c:pie3DChart>
        <c:varyColors val="1"/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6043108634047718"/>
          <c:y val="1.7157916431185588E-3"/>
          <c:w val="0.39568913659522981"/>
          <c:h val="0.49229916482709651"/>
        </c:manualLayout>
      </c:layout>
      <c:spPr>
        <a:scene3d>
          <a:camera prst="orthographicFront"/>
          <a:lightRig rig="threePt" dir="t"/>
        </a:scene3d>
        <a:sp3d>
          <a:bevelT/>
        </a:sp3d>
      </c:spPr>
      <c:txPr>
        <a:bodyPr/>
        <a:lstStyle/>
        <a:p>
          <a:pPr>
            <a:defRPr sz="140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</c:pie3DChart>
    </c:plotArea>
    <c:legend>
      <c:legendPos val="r"/>
      <c:layout>
        <c:manualLayout>
          <c:xMode val="edge"/>
          <c:yMode val="edge"/>
          <c:x val="0.60008464566929165"/>
          <c:y val="4.3993146689997056E-2"/>
          <c:w val="9.2825943316239765E-3"/>
          <c:h val="1.290507016835528E-2"/>
        </c:manualLayout>
      </c:layout>
      <c:txPr>
        <a:bodyPr/>
        <a:lstStyle/>
        <a:p>
          <a:pPr>
            <a:defRPr sz="800"/>
          </a:pPr>
          <a:endParaRPr lang="ru-RU"/>
        </a:p>
      </c:txPr>
    </c:legend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1.3738126319297859E-2"/>
                  <c:y val="-4.398816798133541E-2"/>
                </c:manualLayout>
              </c:layout>
              <c:showVal val="1"/>
            </c:dLbl>
            <c:dLbl>
              <c:idx val="5"/>
              <c:layout>
                <c:manualLayout>
                  <c:x val="0.11902712198644598"/>
                  <c:y val="-9.1364217107190115E-2"/>
                </c:manualLayout>
              </c:layout>
              <c:showVal val="1"/>
            </c:dLbl>
            <c:dLbl>
              <c:idx val="6"/>
              <c:layout>
                <c:manualLayout>
                  <c:x val="-2.633096322630819E-2"/>
                  <c:y val="5.3875326983870479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Лист1!$A$2:$A$14</c:f>
              <c:strCache>
                <c:ptCount val="13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ЖКХ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здравоохранение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средства массовой информации</c:v>
                </c:pt>
                <c:pt idx="11">
                  <c:v>обслуживание муниципального долга</c:v>
                </c:pt>
                <c:pt idx="12">
                  <c:v>межбюджетные трансферты</c:v>
                </c:pt>
              </c:strCache>
            </c:strRef>
          </c:cat>
          <c:val>
            <c:numRef>
              <c:f>Лист1!$B$2:$B$14</c:f>
              <c:numCache>
                <c:formatCode>#,##0.0</c:formatCode>
                <c:ptCount val="13"/>
                <c:pt idx="0">
                  <c:v>54496.6</c:v>
                </c:pt>
                <c:pt idx="1">
                  <c:v>5.8</c:v>
                </c:pt>
                <c:pt idx="2">
                  <c:v>1940.5</c:v>
                </c:pt>
                <c:pt idx="3">
                  <c:v>24829.200000000001</c:v>
                </c:pt>
                <c:pt idx="4">
                  <c:v>28540.9</c:v>
                </c:pt>
                <c:pt idx="5">
                  <c:v>444916</c:v>
                </c:pt>
                <c:pt idx="6">
                  <c:v>88200.2</c:v>
                </c:pt>
                <c:pt idx="7">
                  <c:v>587.4</c:v>
                </c:pt>
                <c:pt idx="8">
                  <c:v>44118.9</c:v>
                </c:pt>
                <c:pt idx="9">
                  <c:v>12057.2</c:v>
                </c:pt>
                <c:pt idx="10">
                  <c:v>1200</c:v>
                </c:pt>
                <c:pt idx="11">
                  <c:v>221.8</c:v>
                </c:pt>
                <c:pt idx="12">
                  <c:v>13848.6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3713763123359601"/>
          <c:y val="2.0906767934875926E-3"/>
          <c:w val="0.33786236876640435"/>
          <c:h val="0.99790932320651249"/>
        </c:manualLayout>
      </c:layout>
      <c:txPr>
        <a:bodyPr/>
        <a:lstStyle/>
        <a:p>
          <a:pPr>
            <a:defRPr sz="800" kern="600" spc="0" baseline="0"/>
          </a:pPr>
          <a:endParaRPr lang="ru-RU"/>
        </a:p>
      </c:txPr>
    </c:legend>
    <c:plotVisOnly val="1"/>
  </c:chart>
  <c:txPr>
    <a:bodyPr/>
    <a:lstStyle/>
    <a:p>
      <a:pPr>
        <a:defRPr sz="1000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 sz="1600" b="0"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sz="1600" b="0" dirty="0">
                <a:solidFill>
                  <a:schemeClr val="accent1">
                    <a:lumMod val="75000"/>
                  </a:schemeClr>
                </a:solidFill>
              </a:rPr>
              <a:t>Расходы на оплату труда с </a:t>
            </a:r>
            <a:r>
              <a:rPr lang="ru-RU" sz="1600" b="0" dirty="0" smtClean="0">
                <a:solidFill>
                  <a:schemeClr val="accent1">
                    <a:lumMod val="75000"/>
                  </a:schemeClr>
                </a:solidFill>
              </a:rPr>
              <a:t>начислениями, тыс.руб.</a:t>
            </a:r>
            <a:endParaRPr lang="ru-RU" sz="1600" b="0" dirty="0">
              <a:solidFill>
                <a:schemeClr val="accent1">
                  <a:lumMod val="75000"/>
                </a:schemeClr>
              </a:solidFill>
            </a:endParaRPr>
          </a:p>
        </c:rich>
      </c:tx>
    </c:title>
    <c:view3D>
      <c:rAngAx val="1"/>
    </c:view3D>
    <c:plotArea>
      <c:layout/>
      <c:bar3DChart>
        <c:barDir val="col"/>
        <c:grouping val="stacked"/>
        <c:dLbls>
          <c:showVal val="1"/>
        </c:dLbls>
        <c:shape val="cylinder"/>
        <c:axId val="86566400"/>
        <c:axId val="132785664"/>
        <c:axId val="0"/>
      </c:bar3DChart>
      <c:catAx>
        <c:axId val="8656640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2785664"/>
        <c:crosses val="autoZero"/>
        <c:auto val="1"/>
        <c:lblAlgn val="ctr"/>
        <c:lblOffset val="100"/>
      </c:catAx>
      <c:valAx>
        <c:axId val="132785664"/>
        <c:scaling>
          <c:orientation val="minMax"/>
        </c:scaling>
        <c:delete val="1"/>
        <c:axPos val="l"/>
        <c:numFmt formatCode="#,##0.0" sourceLinked="1"/>
        <c:majorTickMark val="none"/>
        <c:tickLblPos val="none"/>
        <c:crossAx val="8656640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9.9362981577946746E-3"/>
                  <c:y val="-0.43437500000000007"/>
                </c:manualLayout>
              </c:layout>
              <c:showVal val="1"/>
            </c:dLbl>
            <c:dLbl>
              <c:idx val="1"/>
              <c:layout>
                <c:manualLayout>
                  <c:x val="1.4904447236692013E-2"/>
                  <c:y val="-0.43437500000000007"/>
                </c:manualLayout>
              </c:layout>
              <c:showVal val="1"/>
            </c:dLbl>
            <c:dLbl>
              <c:idx val="2"/>
              <c:layout>
                <c:manualLayout>
                  <c:x val="1.4904447236692101E-2"/>
                  <c:y val="-0.44770666507140239"/>
                </c:manualLayout>
              </c:layout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Лист1!$B$2:$B$4</c:f>
              <c:numCache>
                <c:formatCode>#,##0</c:formatCode>
                <c:ptCount val="3"/>
                <c:pt idx="0">
                  <c:v>319064</c:v>
                </c:pt>
                <c:pt idx="1">
                  <c:v>327254</c:v>
                </c:pt>
                <c:pt idx="2">
                  <c:v>360172</c:v>
                </c:pt>
              </c:numCache>
            </c:numRef>
          </c:val>
        </c:ser>
        <c:shape val="cylinder"/>
        <c:axId val="133931008"/>
        <c:axId val="134011904"/>
        <c:axId val="0"/>
      </c:bar3DChart>
      <c:catAx>
        <c:axId val="133931008"/>
        <c:scaling>
          <c:orientation val="minMax"/>
        </c:scaling>
        <c:axPos val="b"/>
        <c:numFmt formatCode="General" sourceLinked="1"/>
        <c:tickLblPos val="nextTo"/>
        <c:crossAx val="134011904"/>
        <c:crosses val="autoZero"/>
        <c:auto val="1"/>
        <c:lblAlgn val="ctr"/>
        <c:lblOffset val="100"/>
      </c:catAx>
      <c:valAx>
        <c:axId val="134011904"/>
        <c:scaling>
          <c:orientation val="minMax"/>
        </c:scaling>
        <c:delete val="1"/>
        <c:axPos val="l"/>
        <c:majorGridlines/>
        <c:numFmt formatCode="0%" sourceLinked="1"/>
        <c:tickLblPos val="none"/>
        <c:crossAx val="1339310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2016 </a:t>
            </a:r>
            <a:r>
              <a:rPr lang="ru-RU" dirty="0"/>
              <a:t>год</a:t>
            </a:r>
          </a:p>
        </c:rich>
      </c:tx>
      <c:layout>
        <c:manualLayout>
          <c:xMode val="edge"/>
          <c:yMode val="edge"/>
          <c:x val="9.5296289830230502E-3"/>
          <c:y val="3.0234735823003882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755967590902599"/>
          <c:w val="0.74323950777955894"/>
          <c:h val="0.79920762772390352"/>
        </c:manualLayout>
      </c:layout>
      <c:pie3DChart>
        <c:varyColors val="1"/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4727583178588821"/>
          <c:y val="0"/>
          <c:w val="0.3527241682141144"/>
          <c:h val="0.68757439649562835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1.8248763498851749E-2"/>
                  <c:y val="-3.8280265748031499E-2"/>
                </c:manualLayout>
              </c:layout>
              <c:showVal val="1"/>
            </c:dLbl>
            <c:dLbl>
              <c:idx val="1"/>
              <c:layout>
                <c:manualLayout>
                  <c:x val="-5.6530902332933473E-2"/>
                  <c:y val="-0.1243134842519685"/>
                </c:manualLayout>
              </c:layout>
              <c:showVal val="1"/>
            </c:dLbl>
            <c:dLbl>
              <c:idx val="2"/>
              <c:layout>
                <c:manualLayout>
                  <c:x val="5.1766663760285422E-2"/>
                  <c:y val="0.1077878937007874"/>
                </c:manualLayout>
              </c:layout>
              <c:showVal val="1"/>
            </c:dLbl>
            <c:dLbl>
              <c:idx val="3"/>
              <c:layout>
                <c:manualLayout>
                  <c:x val="1.7760245345453885E-2"/>
                  <c:y val="-3.5839074803149615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пнсионное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  <c:pt idx="3">
                  <c:v>другие вопросы в области социальной политики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3350.2</c:v>
                </c:pt>
                <c:pt idx="1">
                  <c:v>14442.7</c:v>
                </c:pt>
                <c:pt idx="2">
                  <c:v>24845</c:v>
                </c:pt>
                <c:pt idx="3">
                  <c:v>1481</c:v>
                </c:pt>
              </c:numCache>
            </c:numRef>
          </c:val>
        </c:ser>
      </c:pie3DChart>
    </c:plotArea>
    <c:legend>
      <c:legendPos val="r"/>
    </c:legend>
    <c:plotVisOnly val="1"/>
  </c:chart>
  <c:txPr>
    <a:bodyPr/>
    <a:lstStyle/>
    <a:p>
      <a:pPr>
        <a:defRPr sz="1000"/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4675694379607684E-2"/>
          <c:y val="7.0833333333333443E-2"/>
          <c:w val="0.59168679389449952"/>
          <c:h val="0.81388888888888944"/>
        </c:manualLayout>
      </c:layout>
      <c:pie3DChart>
        <c:varyColors val="1"/>
      </c:pie3D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</c:pie3DChart>
    </c:plotArea>
    <c:legend>
      <c:legendPos val="r"/>
    </c:legend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7.5827827842360959E-2"/>
                  <c:y val="3.2498976575319034E-2"/>
                </c:manualLayout>
              </c:layout>
              <c:showVal val="1"/>
            </c:dLbl>
            <c:dLbl>
              <c:idx val="1"/>
              <c:layout>
                <c:manualLayout>
                  <c:x val="6.0101986774196807E-2"/>
                  <c:y val="-7.7920367493347756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реализация мероприятий муниципальных программ</c:v>
                </c:pt>
                <c:pt idx="1">
                  <c:v>непрограммные направления расходов бюджета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254293</c:v>
                </c:pt>
                <c:pt idx="1">
                  <c:v>21360.799999999996</c:v>
                </c:pt>
              </c:numCache>
            </c:numRef>
          </c:val>
        </c:ser>
      </c:pie3DChart>
    </c:plotArea>
    <c:legend>
      <c:legendPos val="r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1.0865047916486651E-2"/>
          <c:y val="3.4053115962025801E-2"/>
          <c:w val="0.67468943779909396"/>
          <c:h val="0.96594688403797424"/>
        </c:manualLayout>
      </c:layout>
      <c:pie3DChart>
        <c:varyColors val="1"/>
      </c:pie3DChart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3.7904766533877213E-2"/>
          <c:y val="8.101851851851849E-2"/>
          <c:w val="0.69444119304204333"/>
          <c:h val="0.91898148148148162"/>
        </c:manualLayout>
      </c:layout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7.3476268591426114E-2"/>
                  <c:y val="-6.2374599008457335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Лист2!$A$2:$D$2</c:f>
              <c:strCache>
                <c:ptCount val="4"/>
                <c:pt idx="0">
                  <c:v>2015 год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Лист2!$A$3:$D$3</c:f>
              <c:numCache>
                <c:formatCode>0.00%</c:formatCode>
                <c:ptCount val="4"/>
                <c:pt idx="1">
                  <c:v>0.15800000000000017</c:v>
                </c:pt>
                <c:pt idx="2">
                  <c:v>3.7000000000000019E-2</c:v>
                </c:pt>
                <c:pt idx="3">
                  <c:v>0.80500000000000005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b="1"/>
            </a:pPr>
            <a:endParaRPr lang="ru-RU"/>
          </a:p>
        </c:txPr>
      </c:legendEntry>
      <c:layout>
        <c:manualLayout>
          <c:xMode val="edge"/>
          <c:yMode val="edge"/>
          <c:x val="0.69466388655228828"/>
          <c:y val="0.23617964421114027"/>
          <c:w val="0.3053361134477125"/>
          <c:h val="0.52764071157771963"/>
        </c:manualLayout>
      </c:layout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224409448818897E-2"/>
          <c:y val="0.12128955368595409"/>
          <c:w val="0.68363976377952762"/>
          <c:h val="0.87871044631404682"/>
        </c:manualLayout>
      </c:layout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6.4029199475065621E-2"/>
                  <c:y val="-4.8369787109944697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Лист3!$A$2:$D$2</c:f>
              <c:strCache>
                <c:ptCount val="4"/>
                <c:pt idx="0">
                  <c:v>2016 год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Лист3!$A$3:$D$3</c:f>
              <c:numCache>
                <c:formatCode>0.00%</c:formatCode>
                <c:ptCount val="4"/>
                <c:pt idx="1">
                  <c:v>0.16</c:v>
                </c:pt>
                <c:pt idx="2">
                  <c:v>2.5000000000000001E-2</c:v>
                </c:pt>
                <c:pt idx="3">
                  <c:v>0.81499999999999995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b="1"/>
            </a:pPr>
            <a:endParaRPr lang="ru-RU"/>
          </a:p>
        </c:txPr>
      </c:legendEntry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69444051671026441"/>
          <c:y val="0.26875000000000004"/>
        </c:manualLayout>
      </c:layout>
      <c:txPr>
        <a:bodyPr/>
        <a:lstStyle/>
        <a:p>
          <a:pPr>
            <a:defRPr sz="1000"/>
          </a:pPr>
          <a:endParaRPr lang="ru-RU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год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105064217</c:v>
                </c:pt>
                <c:pt idx="1">
                  <c:v>30070802</c:v>
                </c:pt>
                <c:pt idx="2">
                  <c:v>571622252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/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0"/>
                  <c:y val="3.4864153336389668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0.10459246000916902"/>
                </c:manualLayout>
              </c:layout>
              <c:showVal val="1"/>
            </c:dLbl>
            <c:dLbl>
              <c:idx val="2"/>
              <c:layout>
                <c:manualLayout>
                  <c:x val="1.5363564230767525E-3"/>
                  <c:y val="6.4747713339009402E-2"/>
                </c:manualLayout>
              </c:layout>
              <c:showVal val="1"/>
            </c:dLbl>
            <c:dLbl>
              <c:idx val="3"/>
              <c:layout>
                <c:manualLayout>
                  <c:x val="1.5363564230767525E-3"/>
                  <c:y val="8.9650680007859182E-2"/>
                </c:manualLayout>
              </c:layout>
              <c:showVal val="1"/>
            </c:dLbl>
            <c:showVal val="1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100092.2</c:v>
                </c:pt>
                <c:pt idx="1">
                  <c:v>99523</c:v>
                </c:pt>
                <c:pt idx="2">
                  <c:v>110163</c:v>
                </c:pt>
                <c:pt idx="3">
                  <c:v>110207.6</c:v>
                </c:pt>
                <c:pt idx="4">
                  <c:v>105064.2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0"/>
                  <c:y val="-2.9883560002619731E-2"/>
                </c:manualLayout>
              </c:layout>
              <c:showVal val="1"/>
            </c:dLbl>
            <c:dLbl>
              <c:idx val="1"/>
              <c:layout>
                <c:manualLayout>
                  <c:x val="9.2181385384605061E-3"/>
                  <c:y val="6.9728306672779336E-2"/>
                </c:manualLayout>
              </c:layout>
              <c:showVal val="1"/>
            </c:dLbl>
            <c:dLbl>
              <c:idx val="2"/>
              <c:layout>
                <c:manualLayout>
                  <c:x val="1.5363564230767525E-3"/>
                  <c:y val="-3.4864153336389668E-2"/>
                </c:manualLayout>
              </c:layout>
              <c:showVal val="1"/>
            </c:dLbl>
            <c:dLbl>
              <c:idx val="3"/>
              <c:layout>
                <c:manualLayout>
                  <c:x val="-4.609069269230253E-3"/>
                  <c:y val="-5.9767120005239462E-2"/>
                </c:manualLayout>
              </c:layout>
              <c:showVal val="1"/>
            </c:dLbl>
            <c:showVal val="1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26130</c:v>
                </c:pt>
                <c:pt idx="1">
                  <c:v>13309.4</c:v>
                </c:pt>
                <c:pt idx="2">
                  <c:v>25413.7</c:v>
                </c:pt>
                <c:pt idx="3">
                  <c:v>16803.400000000001</c:v>
                </c:pt>
                <c:pt idx="4">
                  <c:v>30070.799999999996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marker>
            <c:symbol val="none"/>
          </c:marker>
          <c:dLbls>
            <c:showVal val="1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126222.2</c:v>
                </c:pt>
                <c:pt idx="1">
                  <c:v>112832.4</c:v>
                </c:pt>
                <c:pt idx="2">
                  <c:v>135576.70000000001</c:v>
                </c:pt>
                <c:pt idx="3">
                  <c:v>127011</c:v>
                </c:pt>
                <c:pt idx="4">
                  <c:v>135135</c:v>
                </c:pt>
              </c:numCache>
            </c:numRef>
          </c:val>
        </c:ser>
        <c:marker val="1"/>
        <c:axId val="105689856"/>
        <c:axId val="105691392"/>
      </c:lineChart>
      <c:catAx>
        <c:axId val="105689856"/>
        <c:scaling>
          <c:orientation val="minMax"/>
        </c:scaling>
        <c:axPos val="b"/>
        <c:numFmt formatCode="General" sourceLinked="1"/>
        <c:tickLblPos val="nextTo"/>
        <c:crossAx val="105691392"/>
        <c:crosses val="autoZero"/>
        <c:auto val="1"/>
        <c:lblAlgn val="ctr"/>
        <c:lblOffset val="100"/>
      </c:catAx>
      <c:valAx>
        <c:axId val="105691392"/>
        <c:scaling>
          <c:orientation val="minMax"/>
        </c:scaling>
        <c:axPos val="l"/>
        <c:majorGridlines/>
        <c:numFmt formatCode="General" sourceLinked="1"/>
        <c:tickLblPos val="nextTo"/>
        <c:crossAx val="10568985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0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5657</c:v>
                </c:pt>
                <c:pt idx="1">
                  <c:v>5129</c:v>
                </c:pt>
                <c:pt idx="2">
                  <c:v>6211</c:v>
                </c:pt>
                <c:pt idx="3">
                  <c:v>5859</c:v>
                </c:pt>
                <c:pt idx="4">
                  <c:v>6283</c:v>
                </c:pt>
              </c:numCache>
            </c:numRef>
          </c:val>
        </c:ser>
        <c:shape val="cylinder"/>
        <c:axId val="107054976"/>
        <c:axId val="107056512"/>
        <c:axId val="0"/>
      </c:bar3DChart>
      <c:catAx>
        <c:axId val="107054976"/>
        <c:scaling>
          <c:orientation val="minMax"/>
        </c:scaling>
        <c:axPos val="b"/>
        <c:numFmt formatCode="General" sourceLinked="1"/>
        <c:tickLblPos val="nextTo"/>
        <c:crossAx val="107056512"/>
        <c:crosses val="autoZero"/>
        <c:auto val="1"/>
        <c:lblAlgn val="ctr"/>
        <c:lblOffset val="100"/>
      </c:catAx>
      <c:valAx>
        <c:axId val="107056512"/>
        <c:scaling>
          <c:orientation val="minMax"/>
        </c:scaling>
        <c:axPos val="l"/>
        <c:majorGridlines/>
        <c:numFmt formatCode="General" sourceLinked="1"/>
        <c:tickLblPos val="nextTo"/>
        <c:crossAx val="107054976"/>
        <c:crosses val="autoZero"/>
        <c:crossBetween val="between"/>
      </c:valAx>
    </c:plotArea>
    <c:plotVisOnly val="1"/>
  </c:chart>
  <c:txPr>
    <a:bodyPr/>
    <a:lstStyle/>
    <a:p>
      <a:pPr>
        <a:defRPr sz="10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"/>
          <c:w val="0.94882149846598385"/>
          <c:h val="1"/>
        </c:manualLayout>
      </c:layout>
      <c:pie3DChart>
        <c:varyColors val="1"/>
        <c:dLbls>
          <c:showPercent val="1"/>
        </c:dLbls>
      </c:pie3DChart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"/>
          <c:y val="0.69103656636788169"/>
          <c:w val="1"/>
          <c:h val="0.30896348709691773"/>
        </c:manualLayout>
      </c:layout>
      <c:spPr>
        <a:solidFill>
          <a:schemeClr val="bg2"/>
        </a:solidFill>
        <a:scene3d>
          <a:camera prst="orthographicFront"/>
          <a:lightRig rig="threePt" dir="t"/>
        </a:scene3d>
        <a:sp3d>
          <a:bevelT/>
        </a:sp3d>
      </c:spPr>
      <c:txPr>
        <a:bodyPr/>
        <a:lstStyle/>
        <a:p>
          <a:pPr>
            <a:defRPr sz="1200">
              <a:solidFill>
                <a:srgbClr val="003300"/>
              </a:solidFill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4B5AFF-B985-42D7-8DE3-33167A427F65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0"/>
      <dgm:spPr/>
    </dgm:pt>
    <dgm:pt modelId="{688A83FF-6519-45F7-8F00-173C15710EB6}" type="pres">
      <dgm:prSet presAssocID="{484B5AFF-B985-42D7-8DE3-33167A427F65}" presName="Name0" presStyleCnt="0">
        <dgm:presLayoutVars>
          <dgm:dir/>
          <dgm:resizeHandles val="exact"/>
        </dgm:presLayoutVars>
      </dgm:prSet>
      <dgm:spPr/>
    </dgm:pt>
  </dgm:ptLst>
  <dgm:cxnLst>
    <dgm:cxn modelId="{3865F7E2-1510-4E45-B750-2DFEDD26ED94}" type="presOf" srcId="{484B5AFF-B985-42D7-8DE3-33167A427F65}" destId="{688A83FF-6519-45F7-8F00-173C15710EB6}" srcOrd="0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1D0A9D-7AAA-4A7D-8880-53AFBA15D9A2}" type="doc">
      <dgm:prSet loTypeId="urn:microsoft.com/office/officeart/2005/8/layout/venn3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CF57529-05FA-4B84-A4FB-87E5EE6118B2}">
      <dgm:prSet phldrT="[Текст]" custT="1"/>
      <dgm:spPr>
        <a:solidFill>
          <a:srgbClr val="CCCCFF">
            <a:alpha val="50000"/>
          </a:srgbClr>
        </a:solidFill>
      </dgm:spPr>
      <dgm:t>
        <a:bodyPr/>
        <a:lstStyle/>
        <a:p>
          <a:r>
            <a:rPr lang="ru-RU" sz="1400" dirty="0" smtClean="0"/>
            <a:t>33242 рубля в год</a:t>
          </a:r>
          <a:endParaRPr lang="ru-RU" sz="1400" dirty="0"/>
        </a:p>
      </dgm:t>
    </dgm:pt>
    <dgm:pt modelId="{9DEC0C9A-CA06-45FE-BE43-0837B49D912F}" type="parTrans" cxnId="{6C685851-0A4C-4B75-BC43-64F38C715CF0}">
      <dgm:prSet/>
      <dgm:spPr/>
      <dgm:t>
        <a:bodyPr/>
        <a:lstStyle/>
        <a:p>
          <a:endParaRPr lang="ru-RU"/>
        </a:p>
      </dgm:t>
    </dgm:pt>
    <dgm:pt modelId="{8F692DE2-A869-4799-87BA-3ECE93F8E3CD}" type="sibTrans" cxnId="{6C685851-0A4C-4B75-BC43-64F38C715CF0}">
      <dgm:prSet/>
      <dgm:spPr/>
      <dgm:t>
        <a:bodyPr/>
        <a:lstStyle/>
        <a:p>
          <a:endParaRPr lang="ru-RU"/>
        </a:p>
      </dgm:t>
    </dgm:pt>
    <dgm:pt modelId="{F950D257-36BC-47B0-80FC-5B14E640A751}">
      <dgm:prSet phldrT="[Текст]" custT="1"/>
      <dgm:spPr>
        <a:solidFill>
          <a:srgbClr val="CCCCFF">
            <a:alpha val="50000"/>
          </a:srgbClr>
        </a:solidFill>
      </dgm:spPr>
      <dgm:t>
        <a:bodyPr/>
        <a:lstStyle/>
        <a:p>
          <a:r>
            <a:rPr lang="ru-RU" sz="1400" dirty="0" smtClean="0"/>
            <a:t>2770 рублей в месяц</a:t>
          </a:r>
          <a:endParaRPr lang="ru-RU" sz="1400" dirty="0"/>
        </a:p>
      </dgm:t>
    </dgm:pt>
    <dgm:pt modelId="{6F5BFF0D-E0DC-46A3-9396-72D4C8FD0989}" type="parTrans" cxnId="{DE81CDB8-CF89-40D3-98D6-2113D3C5433E}">
      <dgm:prSet/>
      <dgm:spPr/>
      <dgm:t>
        <a:bodyPr/>
        <a:lstStyle/>
        <a:p>
          <a:endParaRPr lang="ru-RU"/>
        </a:p>
      </dgm:t>
    </dgm:pt>
    <dgm:pt modelId="{1C85D457-C503-4BC0-BC98-9B214A04BA0C}" type="sibTrans" cxnId="{DE81CDB8-CF89-40D3-98D6-2113D3C5433E}">
      <dgm:prSet/>
      <dgm:spPr/>
      <dgm:t>
        <a:bodyPr/>
        <a:lstStyle/>
        <a:p>
          <a:endParaRPr lang="ru-RU"/>
        </a:p>
      </dgm:t>
    </dgm:pt>
    <dgm:pt modelId="{D0F036D9-75DF-4219-A98A-A383FCE60C96}" type="pres">
      <dgm:prSet presAssocID="{031D0A9D-7AAA-4A7D-8880-53AFBA15D9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2C9E05-F1A8-4BA2-8DEE-122048610EC2}" type="pres">
      <dgm:prSet presAssocID="{3CF57529-05FA-4B84-A4FB-87E5EE6118B2}" presName="Name5" presStyleLbl="venn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7A7B3-80C8-4A35-B10A-8A77ECB82D4C}" type="pres">
      <dgm:prSet presAssocID="{8F692DE2-A869-4799-87BA-3ECE93F8E3CD}" presName="space" presStyleCnt="0"/>
      <dgm:spPr/>
    </dgm:pt>
    <dgm:pt modelId="{5F2904CF-2254-4745-9F9C-5CF481830207}" type="pres">
      <dgm:prSet presAssocID="{F950D257-36BC-47B0-80FC-5B14E640A751}" presName="Name5" presStyleLbl="vennNode1" presStyleIdx="1" presStyleCnt="2" custScaleX="102582" custScaleY="1000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FDAFAA-67C3-483E-BCB5-5FEB9CA557D5}" type="presOf" srcId="{3CF57529-05FA-4B84-A4FB-87E5EE6118B2}" destId="{A62C9E05-F1A8-4BA2-8DEE-122048610EC2}" srcOrd="0" destOrd="0" presId="urn:microsoft.com/office/officeart/2005/8/layout/venn3"/>
    <dgm:cxn modelId="{6C685851-0A4C-4B75-BC43-64F38C715CF0}" srcId="{031D0A9D-7AAA-4A7D-8880-53AFBA15D9A2}" destId="{3CF57529-05FA-4B84-A4FB-87E5EE6118B2}" srcOrd="0" destOrd="0" parTransId="{9DEC0C9A-CA06-45FE-BE43-0837B49D912F}" sibTransId="{8F692DE2-A869-4799-87BA-3ECE93F8E3CD}"/>
    <dgm:cxn modelId="{68197FE9-8FC5-4AEC-9052-49F4795F1425}" type="presOf" srcId="{031D0A9D-7AAA-4A7D-8880-53AFBA15D9A2}" destId="{D0F036D9-75DF-4219-A98A-A383FCE60C96}" srcOrd="0" destOrd="0" presId="urn:microsoft.com/office/officeart/2005/8/layout/venn3"/>
    <dgm:cxn modelId="{E8FFE0EE-D6E4-4ED1-B34A-58CBC13DC548}" type="presOf" srcId="{F950D257-36BC-47B0-80FC-5B14E640A751}" destId="{5F2904CF-2254-4745-9F9C-5CF481830207}" srcOrd="0" destOrd="0" presId="urn:microsoft.com/office/officeart/2005/8/layout/venn3"/>
    <dgm:cxn modelId="{DE81CDB8-CF89-40D3-98D6-2113D3C5433E}" srcId="{031D0A9D-7AAA-4A7D-8880-53AFBA15D9A2}" destId="{F950D257-36BC-47B0-80FC-5B14E640A751}" srcOrd="1" destOrd="0" parTransId="{6F5BFF0D-E0DC-46A3-9396-72D4C8FD0989}" sibTransId="{1C85D457-C503-4BC0-BC98-9B214A04BA0C}"/>
    <dgm:cxn modelId="{A081E3C2-1B32-43E0-AAA3-ADC920A04977}" type="presParOf" srcId="{D0F036D9-75DF-4219-A98A-A383FCE60C96}" destId="{A62C9E05-F1A8-4BA2-8DEE-122048610EC2}" srcOrd="0" destOrd="0" presId="urn:microsoft.com/office/officeart/2005/8/layout/venn3"/>
    <dgm:cxn modelId="{97DD2604-34DF-4DBF-96EE-CB35089B64F2}" type="presParOf" srcId="{D0F036D9-75DF-4219-A98A-A383FCE60C96}" destId="{2357A7B3-80C8-4A35-B10A-8A77ECB82D4C}" srcOrd="1" destOrd="0" presId="urn:microsoft.com/office/officeart/2005/8/layout/venn3"/>
    <dgm:cxn modelId="{90A5DA1C-0E51-46A1-A07D-364A64BBB5F3}" type="presParOf" srcId="{D0F036D9-75DF-4219-A98A-A383FCE60C96}" destId="{5F2904CF-2254-4745-9F9C-5CF481830207}" srcOrd="2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1D0A9D-7AAA-4A7D-8880-53AFBA15D9A2}" type="doc">
      <dgm:prSet loTypeId="urn:microsoft.com/office/officeart/2005/8/layout/venn3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CF57529-05FA-4B84-A4FB-87E5EE6118B2}">
      <dgm:prSet phldrT="[Текст]" custT="1"/>
      <dgm:spPr>
        <a:solidFill>
          <a:srgbClr val="00CC99">
            <a:alpha val="49804"/>
          </a:srgbClr>
        </a:solidFill>
      </dgm:spPr>
      <dgm:t>
        <a:bodyPr/>
        <a:lstStyle/>
        <a:p>
          <a:r>
            <a:rPr lang="ru-RU" sz="1400" dirty="0" smtClean="0"/>
            <a:t>2227 рублей в год</a:t>
          </a:r>
          <a:endParaRPr lang="ru-RU" sz="1400" dirty="0"/>
        </a:p>
      </dgm:t>
    </dgm:pt>
    <dgm:pt modelId="{9DEC0C9A-CA06-45FE-BE43-0837B49D912F}" type="parTrans" cxnId="{6C685851-0A4C-4B75-BC43-64F38C715CF0}">
      <dgm:prSet/>
      <dgm:spPr/>
      <dgm:t>
        <a:bodyPr/>
        <a:lstStyle/>
        <a:p>
          <a:endParaRPr lang="ru-RU"/>
        </a:p>
      </dgm:t>
    </dgm:pt>
    <dgm:pt modelId="{8F692DE2-A869-4799-87BA-3ECE93F8E3CD}" type="sibTrans" cxnId="{6C685851-0A4C-4B75-BC43-64F38C715CF0}">
      <dgm:prSet/>
      <dgm:spPr/>
      <dgm:t>
        <a:bodyPr/>
        <a:lstStyle/>
        <a:p>
          <a:endParaRPr lang="ru-RU"/>
        </a:p>
      </dgm:t>
    </dgm:pt>
    <dgm:pt modelId="{F950D257-36BC-47B0-80FC-5B14E640A751}">
      <dgm:prSet phldrT="[Текст]" custT="1"/>
      <dgm:spPr>
        <a:solidFill>
          <a:srgbClr val="00CC99">
            <a:alpha val="50000"/>
          </a:srgbClr>
        </a:solidFill>
      </dgm:spPr>
      <dgm:t>
        <a:bodyPr/>
        <a:lstStyle/>
        <a:p>
          <a:r>
            <a:rPr lang="ru-RU" sz="1400" dirty="0" smtClean="0"/>
            <a:t>186</a:t>
          </a:r>
        </a:p>
        <a:p>
          <a:r>
            <a:rPr lang="ru-RU" sz="1400" dirty="0" smtClean="0"/>
            <a:t>рублей в месяц</a:t>
          </a:r>
          <a:endParaRPr lang="ru-RU" sz="1400" dirty="0"/>
        </a:p>
      </dgm:t>
    </dgm:pt>
    <dgm:pt modelId="{6F5BFF0D-E0DC-46A3-9396-72D4C8FD0989}" type="parTrans" cxnId="{DE81CDB8-CF89-40D3-98D6-2113D3C5433E}">
      <dgm:prSet/>
      <dgm:spPr/>
      <dgm:t>
        <a:bodyPr/>
        <a:lstStyle/>
        <a:p>
          <a:endParaRPr lang="ru-RU"/>
        </a:p>
      </dgm:t>
    </dgm:pt>
    <dgm:pt modelId="{1C85D457-C503-4BC0-BC98-9B214A04BA0C}" type="sibTrans" cxnId="{DE81CDB8-CF89-40D3-98D6-2113D3C5433E}">
      <dgm:prSet/>
      <dgm:spPr/>
      <dgm:t>
        <a:bodyPr/>
        <a:lstStyle/>
        <a:p>
          <a:endParaRPr lang="ru-RU"/>
        </a:p>
      </dgm:t>
    </dgm:pt>
    <dgm:pt modelId="{D0F036D9-75DF-4219-A98A-A383FCE60C96}" type="pres">
      <dgm:prSet presAssocID="{031D0A9D-7AAA-4A7D-8880-53AFBA15D9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2C9E05-F1A8-4BA2-8DEE-122048610EC2}" type="pres">
      <dgm:prSet presAssocID="{3CF57529-05FA-4B84-A4FB-87E5EE6118B2}" presName="Name5" presStyleLbl="vennNode1" presStyleIdx="0" presStyleCnt="2" custLinFactNeighborX="30839" custLinFactNeighborY="-9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7A7B3-80C8-4A35-B10A-8A77ECB82D4C}" type="pres">
      <dgm:prSet presAssocID="{8F692DE2-A869-4799-87BA-3ECE93F8E3CD}" presName="space" presStyleCnt="0"/>
      <dgm:spPr/>
    </dgm:pt>
    <dgm:pt modelId="{5F2904CF-2254-4745-9F9C-5CF481830207}" type="pres">
      <dgm:prSet presAssocID="{F950D257-36BC-47B0-80FC-5B14E640A751}" presName="Name5" presStyleLbl="vennNode1" presStyleIdx="1" presStyleCnt="2" custScaleX="102582" custScaleY="104490" custLinFactNeighborX="23802" custLinFactNeighborY="-6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81CDB8-CF89-40D3-98D6-2113D3C5433E}" srcId="{031D0A9D-7AAA-4A7D-8880-53AFBA15D9A2}" destId="{F950D257-36BC-47B0-80FC-5B14E640A751}" srcOrd="1" destOrd="0" parTransId="{6F5BFF0D-E0DC-46A3-9396-72D4C8FD0989}" sibTransId="{1C85D457-C503-4BC0-BC98-9B214A04BA0C}"/>
    <dgm:cxn modelId="{6C685851-0A4C-4B75-BC43-64F38C715CF0}" srcId="{031D0A9D-7AAA-4A7D-8880-53AFBA15D9A2}" destId="{3CF57529-05FA-4B84-A4FB-87E5EE6118B2}" srcOrd="0" destOrd="0" parTransId="{9DEC0C9A-CA06-45FE-BE43-0837B49D912F}" sibTransId="{8F692DE2-A869-4799-87BA-3ECE93F8E3CD}"/>
    <dgm:cxn modelId="{EAE0C225-AC94-402D-BBF8-D3D1248648D8}" type="presOf" srcId="{F950D257-36BC-47B0-80FC-5B14E640A751}" destId="{5F2904CF-2254-4745-9F9C-5CF481830207}" srcOrd="0" destOrd="0" presId="urn:microsoft.com/office/officeart/2005/8/layout/venn3"/>
    <dgm:cxn modelId="{8E38C9C7-2217-4665-A262-F672DC7CD21C}" type="presOf" srcId="{031D0A9D-7AAA-4A7D-8880-53AFBA15D9A2}" destId="{D0F036D9-75DF-4219-A98A-A383FCE60C96}" srcOrd="0" destOrd="0" presId="urn:microsoft.com/office/officeart/2005/8/layout/venn3"/>
    <dgm:cxn modelId="{8CF3A928-6118-4A50-9C0C-E7A57AF2FA19}" type="presOf" srcId="{3CF57529-05FA-4B84-A4FB-87E5EE6118B2}" destId="{A62C9E05-F1A8-4BA2-8DEE-122048610EC2}" srcOrd="0" destOrd="0" presId="urn:microsoft.com/office/officeart/2005/8/layout/venn3"/>
    <dgm:cxn modelId="{5318F707-8395-49B7-996C-EC552074970E}" type="presParOf" srcId="{D0F036D9-75DF-4219-A98A-A383FCE60C96}" destId="{A62C9E05-F1A8-4BA2-8DEE-122048610EC2}" srcOrd="0" destOrd="0" presId="urn:microsoft.com/office/officeart/2005/8/layout/venn3"/>
    <dgm:cxn modelId="{F310AACA-A327-4736-9BA4-D99A7CEE7ED4}" type="presParOf" srcId="{D0F036D9-75DF-4219-A98A-A383FCE60C96}" destId="{2357A7B3-80C8-4A35-B10A-8A77ECB82D4C}" srcOrd="1" destOrd="0" presId="urn:microsoft.com/office/officeart/2005/8/layout/venn3"/>
    <dgm:cxn modelId="{15F73B04-E320-4E7D-AB51-B7EC4A4F1EC4}" type="presParOf" srcId="{D0F036D9-75DF-4219-A98A-A383FCE60C96}" destId="{5F2904CF-2254-4745-9F9C-5CF481830207}" srcOrd="2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84F6C66-5521-40C2-99FF-C86F056ED85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2DB187-3135-4C98-9D1D-37EECE5C3DAA}">
      <dgm:prSet phldrT="[Текст]"/>
      <dgm:spPr/>
      <dgm:t>
        <a:bodyPr/>
        <a:lstStyle/>
        <a:p>
          <a:r>
            <a:rPr lang="ru-RU" dirty="0" smtClean="0"/>
            <a:t> Дошкольное образование 85 124,0 тыс. рублей</a:t>
          </a:r>
          <a:endParaRPr lang="ru-RU" dirty="0"/>
        </a:p>
      </dgm:t>
    </dgm:pt>
    <dgm:pt modelId="{3FF8DFCD-AAF2-49B2-A066-9924369639BF}" type="parTrans" cxnId="{B2FD290F-A12C-411E-AC92-AF7C602D2D99}">
      <dgm:prSet/>
      <dgm:spPr/>
      <dgm:t>
        <a:bodyPr/>
        <a:lstStyle/>
        <a:p>
          <a:endParaRPr lang="ru-RU"/>
        </a:p>
      </dgm:t>
    </dgm:pt>
    <dgm:pt modelId="{6AB27FEB-6B46-4226-A3D0-F39ED297C4D3}" type="sibTrans" cxnId="{B2FD290F-A12C-411E-AC92-AF7C602D2D99}">
      <dgm:prSet/>
      <dgm:spPr/>
      <dgm:t>
        <a:bodyPr/>
        <a:lstStyle/>
        <a:p>
          <a:endParaRPr lang="ru-RU"/>
        </a:p>
      </dgm:t>
    </dgm:pt>
    <dgm:pt modelId="{0B81E8B2-E67E-483E-BE2D-6EED1DA71F03}">
      <dgm:prSet phldrT="[Текст]"/>
      <dgm:spPr/>
      <dgm:t>
        <a:bodyPr/>
        <a:lstStyle/>
        <a:p>
          <a:r>
            <a:rPr lang="ru-RU" dirty="0" smtClean="0"/>
            <a:t>Общее образование 304 911,9 тыс. рублей</a:t>
          </a:r>
          <a:endParaRPr lang="ru-RU" dirty="0"/>
        </a:p>
      </dgm:t>
    </dgm:pt>
    <dgm:pt modelId="{87A42DCA-4413-4F73-AE66-6C3190717D79}" type="parTrans" cxnId="{24F5D655-B0D5-4255-B0A0-34ECDA4485C4}">
      <dgm:prSet/>
      <dgm:spPr/>
      <dgm:t>
        <a:bodyPr/>
        <a:lstStyle/>
        <a:p>
          <a:endParaRPr lang="ru-RU"/>
        </a:p>
      </dgm:t>
    </dgm:pt>
    <dgm:pt modelId="{DF16CE8A-802B-4020-A353-23D51D3C3CE5}" type="sibTrans" cxnId="{24F5D655-B0D5-4255-B0A0-34ECDA4485C4}">
      <dgm:prSet/>
      <dgm:spPr/>
      <dgm:t>
        <a:bodyPr/>
        <a:lstStyle/>
        <a:p>
          <a:endParaRPr lang="ru-RU"/>
        </a:p>
      </dgm:t>
    </dgm:pt>
    <dgm:pt modelId="{FEE30B3A-C4F8-4EC6-8EA4-5753C35FC2EA}">
      <dgm:prSet phldrT="[Текст]"/>
      <dgm:spPr/>
      <dgm:t>
        <a:bodyPr/>
        <a:lstStyle/>
        <a:p>
          <a:r>
            <a:rPr lang="ru-RU" dirty="0" smtClean="0"/>
            <a:t>Дополнительное образование 28 653,9 тыс. рублей</a:t>
          </a:r>
          <a:endParaRPr lang="ru-RU" dirty="0"/>
        </a:p>
      </dgm:t>
    </dgm:pt>
    <dgm:pt modelId="{1D84F916-3CFF-412E-BF63-BD08EBD75A9E}" type="parTrans" cxnId="{87A77F23-99C9-4787-BAC0-A378B6B09F72}">
      <dgm:prSet/>
      <dgm:spPr/>
      <dgm:t>
        <a:bodyPr/>
        <a:lstStyle/>
        <a:p>
          <a:endParaRPr lang="ru-RU"/>
        </a:p>
      </dgm:t>
    </dgm:pt>
    <dgm:pt modelId="{309CF2EB-9F89-4689-B3E6-BCE404DB5074}" type="sibTrans" cxnId="{87A77F23-99C9-4787-BAC0-A378B6B09F72}">
      <dgm:prSet/>
      <dgm:spPr/>
      <dgm:t>
        <a:bodyPr/>
        <a:lstStyle/>
        <a:p>
          <a:endParaRPr lang="ru-RU"/>
        </a:p>
      </dgm:t>
    </dgm:pt>
    <dgm:pt modelId="{6986C4B9-B145-472D-B5FE-F8225511AC7D}">
      <dgm:prSet phldrT="[Текст]"/>
      <dgm:spPr/>
      <dgm:t>
        <a:bodyPr/>
        <a:lstStyle/>
        <a:p>
          <a:r>
            <a:rPr lang="ru-RU" dirty="0" smtClean="0"/>
            <a:t>Молодежная политика и оздоровление детей 2 860,7 тыс. рублей</a:t>
          </a:r>
          <a:endParaRPr lang="ru-RU" dirty="0"/>
        </a:p>
      </dgm:t>
    </dgm:pt>
    <dgm:pt modelId="{739FDE78-2533-4329-8AC3-3A63DB680452}" type="parTrans" cxnId="{AA12733F-E9AE-4BF9-8B87-079B3FF10231}">
      <dgm:prSet/>
      <dgm:spPr/>
      <dgm:t>
        <a:bodyPr/>
        <a:lstStyle/>
        <a:p>
          <a:endParaRPr lang="ru-RU"/>
        </a:p>
      </dgm:t>
    </dgm:pt>
    <dgm:pt modelId="{60A19B1F-4756-4B09-ADE7-D83714F4E966}" type="sibTrans" cxnId="{AA12733F-E9AE-4BF9-8B87-079B3FF10231}">
      <dgm:prSet/>
      <dgm:spPr/>
      <dgm:t>
        <a:bodyPr/>
        <a:lstStyle/>
        <a:p>
          <a:endParaRPr lang="ru-RU"/>
        </a:p>
      </dgm:t>
    </dgm:pt>
    <dgm:pt modelId="{57D1A95B-FCA3-4CCF-BC28-0705EF0DA074}">
      <dgm:prSet phldrT="[Текст]"/>
      <dgm:spPr/>
      <dgm:t>
        <a:bodyPr/>
        <a:lstStyle/>
        <a:p>
          <a:r>
            <a:rPr lang="ru-RU" dirty="0" smtClean="0"/>
            <a:t>Другие вопросы в области образования 23 365,5 тыс. рублей</a:t>
          </a:r>
          <a:endParaRPr lang="ru-RU" dirty="0"/>
        </a:p>
      </dgm:t>
    </dgm:pt>
    <dgm:pt modelId="{1191505A-3AE0-48A1-8DBF-71E3C42AB60A}" type="parTrans" cxnId="{02DF88C0-07CE-49E7-91D1-17FD22084D01}">
      <dgm:prSet/>
      <dgm:spPr/>
      <dgm:t>
        <a:bodyPr/>
        <a:lstStyle/>
        <a:p>
          <a:endParaRPr lang="ru-RU"/>
        </a:p>
      </dgm:t>
    </dgm:pt>
    <dgm:pt modelId="{875898E9-CE1B-4FC3-A10D-75A6FED452FD}" type="sibTrans" cxnId="{02DF88C0-07CE-49E7-91D1-17FD22084D01}">
      <dgm:prSet/>
      <dgm:spPr/>
      <dgm:t>
        <a:bodyPr/>
        <a:lstStyle/>
        <a:p>
          <a:endParaRPr lang="ru-RU"/>
        </a:p>
      </dgm:t>
    </dgm:pt>
    <dgm:pt modelId="{CC40E849-C888-4AC7-910D-E24D8544BF0D}" type="pres">
      <dgm:prSet presAssocID="{F84F6C66-5521-40C2-99FF-C86F056ED85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170B91E-7745-44B8-97A4-A475B63696D5}" type="pres">
      <dgm:prSet presAssocID="{F84F6C66-5521-40C2-99FF-C86F056ED85A}" presName="Name1" presStyleCnt="0"/>
      <dgm:spPr/>
    </dgm:pt>
    <dgm:pt modelId="{B63202F2-F136-4A53-BBC0-18A18E8C1FF9}" type="pres">
      <dgm:prSet presAssocID="{F84F6C66-5521-40C2-99FF-C86F056ED85A}" presName="cycle" presStyleCnt="0"/>
      <dgm:spPr/>
    </dgm:pt>
    <dgm:pt modelId="{7E7B918D-80DD-4DD8-AF7E-2AC82BB8EC7D}" type="pres">
      <dgm:prSet presAssocID="{F84F6C66-5521-40C2-99FF-C86F056ED85A}" presName="srcNode" presStyleLbl="node1" presStyleIdx="0" presStyleCnt="5"/>
      <dgm:spPr/>
    </dgm:pt>
    <dgm:pt modelId="{30C4D84D-83B0-4115-B1BA-BB76086E6A0A}" type="pres">
      <dgm:prSet presAssocID="{F84F6C66-5521-40C2-99FF-C86F056ED85A}" presName="conn" presStyleLbl="parChTrans1D2" presStyleIdx="0" presStyleCnt="1"/>
      <dgm:spPr/>
      <dgm:t>
        <a:bodyPr/>
        <a:lstStyle/>
        <a:p>
          <a:endParaRPr lang="ru-RU"/>
        </a:p>
      </dgm:t>
    </dgm:pt>
    <dgm:pt modelId="{A159ED3E-2BCE-454E-809E-1592E13B2FD6}" type="pres">
      <dgm:prSet presAssocID="{F84F6C66-5521-40C2-99FF-C86F056ED85A}" presName="extraNode" presStyleLbl="node1" presStyleIdx="0" presStyleCnt="5"/>
      <dgm:spPr/>
    </dgm:pt>
    <dgm:pt modelId="{566083D9-89B6-435D-846D-36DACD77A22D}" type="pres">
      <dgm:prSet presAssocID="{F84F6C66-5521-40C2-99FF-C86F056ED85A}" presName="dstNode" presStyleLbl="node1" presStyleIdx="0" presStyleCnt="5"/>
      <dgm:spPr/>
    </dgm:pt>
    <dgm:pt modelId="{854879FE-BE8F-4624-AAD6-7DAD88595B55}" type="pres">
      <dgm:prSet presAssocID="{A42DB187-3135-4C98-9D1D-37EECE5C3DAA}" presName="text_1" presStyleLbl="node1" presStyleIdx="0" presStyleCnt="5" custScaleX="103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6EA7A6-9687-48F0-B5E9-2EC6C67105D3}" type="pres">
      <dgm:prSet presAssocID="{A42DB187-3135-4C98-9D1D-37EECE5C3DAA}" presName="accent_1" presStyleCnt="0"/>
      <dgm:spPr/>
    </dgm:pt>
    <dgm:pt modelId="{2CC09460-0385-4576-B212-932E023A1EEB}" type="pres">
      <dgm:prSet presAssocID="{A42DB187-3135-4C98-9D1D-37EECE5C3DAA}" presName="accentRepeatNode" presStyleLbl="solidFgAcc1" presStyleIdx="0" presStyleCnt="5"/>
      <dgm:spPr/>
    </dgm:pt>
    <dgm:pt modelId="{AC8E7858-2E8A-4A1B-8B00-797726621971}" type="pres">
      <dgm:prSet presAssocID="{0B81E8B2-E67E-483E-BE2D-6EED1DA71F03}" presName="text_2" presStyleLbl="node1" presStyleIdx="1" presStyleCnt="5" custScaleX="102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2A7B1-30B2-4C27-826B-A86D863469A9}" type="pres">
      <dgm:prSet presAssocID="{0B81E8B2-E67E-483E-BE2D-6EED1DA71F03}" presName="accent_2" presStyleCnt="0"/>
      <dgm:spPr/>
    </dgm:pt>
    <dgm:pt modelId="{5586553E-F5FE-4248-95EC-7786E1F5D059}" type="pres">
      <dgm:prSet presAssocID="{0B81E8B2-E67E-483E-BE2D-6EED1DA71F03}" presName="accentRepeatNode" presStyleLbl="solidFgAcc1" presStyleIdx="1" presStyleCnt="5"/>
      <dgm:spPr/>
    </dgm:pt>
    <dgm:pt modelId="{68D137DA-4095-406C-8CFF-544480D68D8C}" type="pres">
      <dgm:prSet presAssocID="{FEE30B3A-C4F8-4EC6-8EA4-5753C35FC2EA}" presName="text_3" presStyleLbl="node1" presStyleIdx="2" presStyleCnt="5" custScaleX="102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04D92-490C-488B-866F-95632BEE4847}" type="pres">
      <dgm:prSet presAssocID="{FEE30B3A-C4F8-4EC6-8EA4-5753C35FC2EA}" presName="accent_3" presStyleCnt="0"/>
      <dgm:spPr/>
    </dgm:pt>
    <dgm:pt modelId="{666F0470-AA64-4EAB-A3C2-C237F6CC60A4}" type="pres">
      <dgm:prSet presAssocID="{FEE30B3A-C4F8-4EC6-8EA4-5753C35FC2EA}" presName="accentRepeatNode" presStyleLbl="solidFgAcc1" presStyleIdx="2" presStyleCnt="5"/>
      <dgm:spPr/>
    </dgm:pt>
    <dgm:pt modelId="{903B107A-D78B-46A9-A8A2-5C3B0A257A0B}" type="pres">
      <dgm:prSet presAssocID="{6986C4B9-B145-472D-B5FE-F8225511AC7D}" presName="text_4" presStyleLbl="node1" presStyleIdx="3" presStyleCnt="5" custScaleX="103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80BEAE-9972-400B-9781-7B88ACAF8BAD}" type="pres">
      <dgm:prSet presAssocID="{6986C4B9-B145-472D-B5FE-F8225511AC7D}" presName="accent_4" presStyleCnt="0"/>
      <dgm:spPr/>
    </dgm:pt>
    <dgm:pt modelId="{7FF197B5-19DF-437E-8EA4-F5EF1D7448A3}" type="pres">
      <dgm:prSet presAssocID="{6986C4B9-B145-472D-B5FE-F8225511AC7D}" presName="accentRepeatNode" presStyleLbl="solidFgAcc1" presStyleIdx="3" presStyleCnt="5"/>
      <dgm:spPr/>
    </dgm:pt>
    <dgm:pt modelId="{E9A38612-337A-4F25-8484-496E42FB827C}" type="pres">
      <dgm:prSet presAssocID="{57D1A95B-FCA3-4CCF-BC28-0705EF0DA074}" presName="text_5" presStyleLbl="node1" presStyleIdx="4" presStyleCnt="5" custScaleX="100854" custLinFactNeighborX="1139" custLinFactNeighborY="-41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A88A3A-E085-46B3-9AE4-42E990E45359}" type="pres">
      <dgm:prSet presAssocID="{57D1A95B-FCA3-4CCF-BC28-0705EF0DA074}" presName="accent_5" presStyleCnt="0"/>
      <dgm:spPr/>
    </dgm:pt>
    <dgm:pt modelId="{22575A18-223C-4A93-B3F0-1CA215286AC0}" type="pres">
      <dgm:prSet presAssocID="{57D1A95B-FCA3-4CCF-BC28-0705EF0DA074}" presName="accentRepeatNode" presStyleLbl="solidFgAcc1" presStyleIdx="4" presStyleCnt="5"/>
      <dgm:spPr/>
    </dgm:pt>
  </dgm:ptLst>
  <dgm:cxnLst>
    <dgm:cxn modelId="{02CFFF0F-073D-47F7-95C3-9A8B27135D5B}" type="presOf" srcId="{FEE30B3A-C4F8-4EC6-8EA4-5753C35FC2EA}" destId="{68D137DA-4095-406C-8CFF-544480D68D8C}" srcOrd="0" destOrd="0" presId="urn:microsoft.com/office/officeart/2008/layout/VerticalCurvedList"/>
    <dgm:cxn modelId="{43608B56-0415-4A9D-BBCC-C5E3BCBDB2C0}" type="presOf" srcId="{F84F6C66-5521-40C2-99FF-C86F056ED85A}" destId="{CC40E849-C888-4AC7-910D-E24D8544BF0D}" srcOrd="0" destOrd="0" presId="urn:microsoft.com/office/officeart/2008/layout/VerticalCurvedList"/>
    <dgm:cxn modelId="{AC512B5D-B5FB-4AB1-9970-BDA529BAA89C}" type="presOf" srcId="{57D1A95B-FCA3-4CCF-BC28-0705EF0DA074}" destId="{E9A38612-337A-4F25-8484-496E42FB827C}" srcOrd="0" destOrd="0" presId="urn:microsoft.com/office/officeart/2008/layout/VerticalCurvedList"/>
    <dgm:cxn modelId="{02DF88C0-07CE-49E7-91D1-17FD22084D01}" srcId="{F84F6C66-5521-40C2-99FF-C86F056ED85A}" destId="{57D1A95B-FCA3-4CCF-BC28-0705EF0DA074}" srcOrd="4" destOrd="0" parTransId="{1191505A-3AE0-48A1-8DBF-71E3C42AB60A}" sibTransId="{875898E9-CE1B-4FC3-A10D-75A6FED452FD}"/>
    <dgm:cxn modelId="{DEE623E3-FEFF-4075-BF07-366A75524E0C}" type="presOf" srcId="{A42DB187-3135-4C98-9D1D-37EECE5C3DAA}" destId="{854879FE-BE8F-4624-AAD6-7DAD88595B55}" srcOrd="0" destOrd="0" presId="urn:microsoft.com/office/officeart/2008/layout/VerticalCurvedList"/>
    <dgm:cxn modelId="{DAA3B057-5A38-470C-84EC-64172BDAEE17}" type="presOf" srcId="{0B81E8B2-E67E-483E-BE2D-6EED1DA71F03}" destId="{AC8E7858-2E8A-4A1B-8B00-797726621971}" srcOrd="0" destOrd="0" presId="urn:microsoft.com/office/officeart/2008/layout/VerticalCurvedList"/>
    <dgm:cxn modelId="{AA12733F-E9AE-4BF9-8B87-079B3FF10231}" srcId="{F84F6C66-5521-40C2-99FF-C86F056ED85A}" destId="{6986C4B9-B145-472D-B5FE-F8225511AC7D}" srcOrd="3" destOrd="0" parTransId="{739FDE78-2533-4329-8AC3-3A63DB680452}" sibTransId="{60A19B1F-4756-4B09-ADE7-D83714F4E966}"/>
    <dgm:cxn modelId="{87A77F23-99C9-4787-BAC0-A378B6B09F72}" srcId="{F84F6C66-5521-40C2-99FF-C86F056ED85A}" destId="{FEE30B3A-C4F8-4EC6-8EA4-5753C35FC2EA}" srcOrd="2" destOrd="0" parTransId="{1D84F916-3CFF-412E-BF63-BD08EBD75A9E}" sibTransId="{309CF2EB-9F89-4689-B3E6-BCE404DB5074}"/>
    <dgm:cxn modelId="{24F5D655-B0D5-4255-B0A0-34ECDA4485C4}" srcId="{F84F6C66-5521-40C2-99FF-C86F056ED85A}" destId="{0B81E8B2-E67E-483E-BE2D-6EED1DA71F03}" srcOrd="1" destOrd="0" parTransId="{87A42DCA-4413-4F73-AE66-6C3190717D79}" sibTransId="{DF16CE8A-802B-4020-A353-23D51D3C3CE5}"/>
    <dgm:cxn modelId="{B2FD290F-A12C-411E-AC92-AF7C602D2D99}" srcId="{F84F6C66-5521-40C2-99FF-C86F056ED85A}" destId="{A42DB187-3135-4C98-9D1D-37EECE5C3DAA}" srcOrd="0" destOrd="0" parTransId="{3FF8DFCD-AAF2-49B2-A066-9924369639BF}" sibTransId="{6AB27FEB-6B46-4226-A3D0-F39ED297C4D3}"/>
    <dgm:cxn modelId="{9163CABE-2C11-4489-A5DA-FC69BE28C222}" type="presOf" srcId="{6AB27FEB-6B46-4226-A3D0-F39ED297C4D3}" destId="{30C4D84D-83B0-4115-B1BA-BB76086E6A0A}" srcOrd="0" destOrd="0" presId="urn:microsoft.com/office/officeart/2008/layout/VerticalCurvedList"/>
    <dgm:cxn modelId="{06F27F3A-8C22-4345-8B75-F5F4C66B95BE}" type="presOf" srcId="{6986C4B9-B145-472D-B5FE-F8225511AC7D}" destId="{903B107A-D78B-46A9-A8A2-5C3B0A257A0B}" srcOrd="0" destOrd="0" presId="urn:microsoft.com/office/officeart/2008/layout/VerticalCurvedList"/>
    <dgm:cxn modelId="{795701EA-B1DE-41A3-9C22-F618BB8E43E4}" type="presParOf" srcId="{CC40E849-C888-4AC7-910D-E24D8544BF0D}" destId="{3170B91E-7745-44B8-97A4-A475B63696D5}" srcOrd="0" destOrd="0" presId="urn:microsoft.com/office/officeart/2008/layout/VerticalCurvedList"/>
    <dgm:cxn modelId="{CDB558C2-719D-494D-9F03-06089CCDB3EA}" type="presParOf" srcId="{3170B91E-7745-44B8-97A4-A475B63696D5}" destId="{B63202F2-F136-4A53-BBC0-18A18E8C1FF9}" srcOrd="0" destOrd="0" presId="urn:microsoft.com/office/officeart/2008/layout/VerticalCurvedList"/>
    <dgm:cxn modelId="{ED5CA949-B09E-41F3-93BE-5B7C4475C2AF}" type="presParOf" srcId="{B63202F2-F136-4A53-BBC0-18A18E8C1FF9}" destId="{7E7B918D-80DD-4DD8-AF7E-2AC82BB8EC7D}" srcOrd="0" destOrd="0" presId="urn:microsoft.com/office/officeart/2008/layout/VerticalCurvedList"/>
    <dgm:cxn modelId="{F887D644-BCD5-4998-BEEC-72C4F6809843}" type="presParOf" srcId="{B63202F2-F136-4A53-BBC0-18A18E8C1FF9}" destId="{30C4D84D-83B0-4115-B1BA-BB76086E6A0A}" srcOrd="1" destOrd="0" presId="urn:microsoft.com/office/officeart/2008/layout/VerticalCurvedList"/>
    <dgm:cxn modelId="{F3D01146-CD6D-4CA3-BE32-348A3CA58E67}" type="presParOf" srcId="{B63202F2-F136-4A53-BBC0-18A18E8C1FF9}" destId="{A159ED3E-2BCE-454E-809E-1592E13B2FD6}" srcOrd="2" destOrd="0" presId="urn:microsoft.com/office/officeart/2008/layout/VerticalCurvedList"/>
    <dgm:cxn modelId="{018481AE-C404-4FDC-9F33-D8B3C0F0F36A}" type="presParOf" srcId="{B63202F2-F136-4A53-BBC0-18A18E8C1FF9}" destId="{566083D9-89B6-435D-846D-36DACD77A22D}" srcOrd="3" destOrd="0" presId="urn:microsoft.com/office/officeart/2008/layout/VerticalCurvedList"/>
    <dgm:cxn modelId="{D2A03054-9D12-4834-A522-A09BE87006FB}" type="presParOf" srcId="{3170B91E-7745-44B8-97A4-A475B63696D5}" destId="{854879FE-BE8F-4624-AAD6-7DAD88595B55}" srcOrd="1" destOrd="0" presId="urn:microsoft.com/office/officeart/2008/layout/VerticalCurvedList"/>
    <dgm:cxn modelId="{31D3D7EF-2AAF-4AE4-A1F8-E8B0B56FA7A8}" type="presParOf" srcId="{3170B91E-7745-44B8-97A4-A475B63696D5}" destId="{576EA7A6-9687-48F0-B5E9-2EC6C67105D3}" srcOrd="2" destOrd="0" presId="urn:microsoft.com/office/officeart/2008/layout/VerticalCurvedList"/>
    <dgm:cxn modelId="{18DB8DD7-281B-4C0A-A7E8-721EA653B1A7}" type="presParOf" srcId="{576EA7A6-9687-48F0-B5E9-2EC6C67105D3}" destId="{2CC09460-0385-4576-B212-932E023A1EEB}" srcOrd="0" destOrd="0" presId="urn:microsoft.com/office/officeart/2008/layout/VerticalCurvedList"/>
    <dgm:cxn modelId="{D8AEBCAB-4779-47A8-9216-188766407572}" type="presParOf" srcId="{3170B91E-7745-44B8-97A4-A475B63696D5}" destId="{AC8E7858-2E8A-4A1B-8B00-797726621971}" srcOrd="3" destOrd="0" presId="urn:microsoft.com/office/officeart/2008/layout/VerticalCurvedList"/>
    <dgm:cxn modelId="{7CD01453-10D7-40ED-9800-E818F75FB2ED}" type="presParOf" srcId="{3170B91E-7745-44B8-97A4-A475B63696D5}" destId="{0082A7B1-30B2-4C27-826B-A86D863469A9}" srcOrd="4" destOrd="0" presId="urn:microsoft.com/office/officeart/2008/layout/VerticalCurvedList"/>
    <dgm:cxn modelId="{BC8F98F7-BE02-4080-BC00-D745FE94AF43}" type="presParOf" srcId="{0082A7B1-30B2-4C27-826B-A86D863469A9}" destId="{5586553E-F5FE-4248-95EC-7786E1F5D059}" srcOrd="0" destOrd="0" presId="urn:microsoft.com/office/officeart/2008/layout/VerticalCurvedList"/>
    <dgm:cxn modelId="{F0459552-C29B-435A-9E9A-6F0FBB1E8641}" type="presParOf" srcId="{3170B91E-7745-44B8-97A4-A475B63696D5}" destId="{68D137DA-4095-406C-8CFF-544480D68D8C}" srcOrd="5" destOrd="0" presId="urn:microsoft.com/office/officeart/2008/layout/VerticalCurvedList"/>
    <dgm:cxn modelId="{2B7F9901-FA48-4A44-81E1-100BA7BFE6D3}" type="presParOf" srcId="{3170B91E-7745-44B8-97A4-A475B63696D5}" destId="{3B004D92-490C-488B-866F-95632BEE4847}" srcOrd="6" destOrd="0" presId="urn:microsoft.com/office/officeart/2008/layout/VerticalCurvedList"/>
    <dgm:cxn modelId="{B7BB263B-7AC9-4300-B721-E4870ACB151D}" type="presParOf" srcId="{3B004D92-490C-488B-866F-95632BEE4847}" destId="{666F0470-AA64-4EAB-A3C2-C237F6CC60A4}" srcOrd="0" destOrd="0" presId="urn:microsoft.com/office/officeart/2008/layout/VerticalCurvedList"/>
    <dgm:cxn modelId="{703E07E0-915C-4B09-912B-A05AFA7B3D43}" type="presParOf" srcId="{3170B91E-7745-44B8-97A4-A475B63696D5}" destId="{903B107A-D78B-46A9-A8A2-5C3B0A257A0B}" srcOrd="7" destOrd="0" presId="urn:microsoft.com/office/officeart/2008/layout/VerticalCurvedList"/>
    <dgm:cxn modelId="{A395F46F-1C5E-4FA9-B4BB-05314E97F984}" type="presParOf" srcId="{3170B91E-7745-44B8-97A4-A475B63696D5}" destId="{F280BEAE-9972-400B-9781-7B88ACAF8BAD}" srcOrd="8" destOrd="0" presId="urn:microsoft.com/office/officeart/2008/layout/VerticalCurvedList"/>
    <dgm:cxn modelId="{8267930A-3B9D-4449-B659-BD50857570BD}" type="presParOf" srcId="{F280BEAE-9972-400B-9781-7B88ACAF8BAD}" destId="{7FF197B5-19DF-437E-8EA4-F5EF1D7448A3}" srcOrd="0" destOrd="0" presId="urn:microsoft.com/office/officeart/2008/layout/VerticalCurvedList"/>
    <dgm:cxn modelId="{5A90DCFE-EB58-4BC3-8CFA-26A034B63D27}" type="presParOf" srcId="{3170B91E-7745-44B8-97A4-A475B63696D5}" destId="{E9A38612-337A-4F25-8484-496E42FB827C}" srcOrd="9" destOrd="0" presId="urn:microsoft.com/office/officeart/2008/layout/VerticalCurvedList"/>
    <dgm:cxn modelId="{08FF51A6-8BFB-4D5D-9ADE-F3DDE60A119B}" type="presParOf" srcId="{3170B91E-7745-44B8-97A4-A475B63696D5}" destId="{FAA88A3A-E085-46B3-9AE4-42E990E45359}" srcOrd="10" destOrd="0" presId="urn:microsoft.com/office/officeart/2008/layout/VerticalCurvedList"/>
    <dgm:cxn modelId="{4FA958EC-B93F-4F9A-A84E-4257C2ED61B4}" type="presParOf" srcId="{FAA88A3A-E085-46B3-9AE4-42E990E45359}" destId="{22575A18-223C-4A93-B3F0-1CA215286AC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8011C4-1321-487E-B3F8-E4DCA511D49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F52E3E-41EC-41EE-9987-158CA98469F9}">
      <dgm:prSet phldrT="[Текст]"/>
      <dgm:spPr>
        <a:solidFill>
          <a:srgbClr val="FFCC00">
            <a:alpha val="5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4 101</a:t>
          </a:r>
        </a:p>
        <a:p>
          <a:pPr algn="ctr"/>
          <a:r>
            <a:rPr lang="ru-RU" dirty="0" smtClean="0"/>
            <a:t>рублей в год</a:t>
          </a:r>
          <a:endParaRPr lang="ru-RU" dirty="0"/>
        </a:p>
      </dgm:t>
    </dgm:pt>
    <dgm:pt modelId="{6854286C-0707-44D2-986F-268AD53A38AB}" type="par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649346AB-CBF5-4AD1-AA65-7C5BAD9E0DE2}" type="sib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35DD681C-F1E3-4289-8111-434D62006071}">
      <dgm:prSet phldrT="[Текст]"/>
      <dgm:spPr>
        <a:solidFill>
          <a:srgbClr val="FFCC00">
            <a:alpha val="49804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342 рубль в месяц</a:t>
          </a:r>
          <a:endParaRPr lang="ru-RU" dirty="0"/>
        </a:p>
      </dgm:t>
    </dgm:pt>
    <dgm:pt modelId="{4B292AA5-4CB4-465C-9779-BB56A68C3787}" type="par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1EA454EB-B45A-4EB2-96C3-2CDB34570F19}" type="sib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41632E52-6ACB-4CF5-996F-0458F0717869}" type="pres">
      <dgm:prSet presAssocID="{BA8011C4-1321-487E-B3F8-E4DCA511D4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82E57E-0B03-49FA-A3FA-1287DA1636FE}" type="pres">
      <dgm:prSet presAssocID="{2EF52E3E-41EC-41EE-9987-158CA98469F9}" presName="Name5" presStyleLbl="vennNode1" presStyleIdx="0" presStyleCnt="2" custLinFactNeighborX="-704" custLinFactNeighborY="2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71AC9-5D2C-446A-BD1B-118FE801D45A}" type="pres">
      <dgm:prSet presAssocID="{649346AB-CBF5-4AD1-AA65-7C5BAD9E0DE2}" presName="space" presStyleCnt="0"/>
      <dgm:spPr/>
    </dgm:pt>
    <dgm:pt modelId="{F2E4C76F-E36C-4091-8DAD-0C405D68E8FF}" type="pres">
      <dgm:prSet presAssocID="{35DD681C-F1E3-4289-8111-434D62006071}" presName="Name5" presStyleLbl="vennNode1" presStyleIdx="1" presStyleCnt="2" custScaleY="95578" custLinFactNeighborX="6384" custLinFactNeighborY="1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4F0267-0923-4030-9F2D-8338C93DB348}" type="presOf" srcId="{35DD681C-F1E3-4289-8111-434D62006071}" destId="{F2E4C76F-E36C-4091-8DAD-0C405D68E8FF}" srcOrd="0" destOrd="0" presId="urn:microsoft.com/office/officeart/2005/8/layout/venn3"/>
    <dgm:cxn modelId="{1E2C634B-50C1-42D9-BA7B-2A1FA92E3A68}" srcId="{BA8011C4-1321-487E-B3F8-E4DCA511D498}" destId="{2EF52E3E-41EC-41EE-9987-158CA98469F9}" srcOrd="0" destOrd="0" parTransId="{6854286C-0707-44D2-986F-268AD53A38AB}" sibTransId="{649346AB-CBF5-4AD1-AA65-7C5BAD9E0DE2}"/>
    <dgm:cxn modelId="{8914BDBD-DE7B-45E9-836D-A86630F65BB0}" type="presOf" srcId="{2EF52E3E-41EC-41EE-9987-158CA98469F9}" destId="{E282E57E-0B03-49FA-A3FA-1287DA1636FE}" srcOrd="0" destOrd="0" presId="urn:microsoft.com/office/officeart/2005/8/layout/venn3"/>
    <dgm:cxn modelId="{470C41E0-FE5E-44C7-8B1B-4DCD4DF08726}" type="presOf" srcId="{BA8011C4-1321-487E-B3F8-E4DCA511D498}" destId="{41632E52-6ACB-4CF5-996F-0458F0717869}" srcOrd="0" destOrd="0" presId="urn:microsoft.com/office/officeart/2005/8/layout/venn3"/>
    <dgm:cxn modelId="{459FE90A-32BF-4AAE-8B75-7532D4C4E4B3}" srcId="{BA8011C4-1321-487E-B3F8-E4DCA511D498}" destId="{35DD681C-F1E3-4289-8111-434D62006071}" srcOrd="1" destOrd="0" parTransId="{4B292AA5-4CB4-465C-9779-BB56A68C3787}" sibTransId="{1EA454EB-B45A-4EB2-96C3-2CDB34570F19}"/>
    <dgm:cxn modelId="{801CCFE3-0024-4282-A14C-692D00C161FA}" type="presParOf" srcId="{41632E52-6ACB-4CF5-996F-0458F0717869}" destId="{E282E57E-0B03-49FA-A3FA-1287DA1636FE}" srcOrd="0" destOrd="0" presId="urn:microsoft.com/office/officeart/2005/8/layout/venn3"/>
    <dgm:cxn modelId="{55FB3BFA-ED88-49A2-ABFC-6715D165E991}" type="presParOf" srcId="{41632E52-6ACB-4CF5-996F-0458F0717869}" destId="{7F071AC9-5D2C-446A-BD1B-118FE801D45A}" srcOrd="1" destOrd="0" presId="urn:microsoft.com/office/officeart/2005/8/layout/venn3"/>
    <dgm:cxn modelId="{B90998C8-547C-4177-A708-F2FF91C63DA0}" type="presParOf" srcId="{41632E52-6ACB-4CF5-996F-0458F0717869}" destId="{F2E4C76F-E36C-4091-8DAD-0C405D68E8FF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931C332-D705-40CF-92B2-B9BF5330E04D}" type="doc">
      <dgm:prSet loTypeId="urn:microsoft.com/office/officeart/2005/8/layout/target3" loCatId="relationship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E579632-A5BB-4240-8912-3CC9BE6260B8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15 119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F8C2B2-444D-4793-9F84-F4B4F8CFEFF3}" type="parTrans" cxnId="{29F6D130-BE6C-4B15-9DFE-5B1AFB06A02C}">
      <dgm:prSet/>
      <dgm:spPr/>
      <dgm:t>
        <a:bodyPr/>
        <a:lstStyle/>
        <a:p>
          <a:endParaRPr lang="ru-RU"/>
        </a:p>
      </dgm:t>
    </dgm:pt>
    <dgm:pt modelId="{45D8B616-030A-41F8-B84A-99201EC35A56}" type="sibTrans" cxnId="{29F6D130-BE6C-4B15-9DFE-5B1AFB06A02C}">
      <dgm:prSet/>
      <dgm:spPr/>
      <dgm:t>
        <a:bodyPr/>
        <a:lstStyle/>
        <a:p>
          <a:endParaRPr lang="ru-RU"/>
        </a:p>
      </dgm:t>
    </dgm:pt>
    <dgm:pt modelId="{9DBB6646-03E9-474E-8184-3E3D48D6A4F2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библиотечного обслуживания населения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CC88D6-6AF6-4BFD-BC1E-3AEF8C2CB307}" type="parTrans" cxnId="{6A68A370-AE09-4CBF-84A2-79AB4F07D7B5}">
      <dgm:prSet/>
      <dgm:spPr/>
      <dgm:t>
        <a:bodyPr/>
        <a:lstStyle/>
        <a:p>
          <a:endParaRPr lang="ru-RU"/>
        </a:p>
      </dgm:t>
    </dgm:pt>
    <dgm:pt modelId="{9E21F3D3-68A5-420D-ACF1-976921D14BC9}" type="sibTrans" cxnId="{6A68A370-AE09-4CBF-84A2-79AB4F07D7B5}">
      <dgm:prSet/>
      <dgm:spPr/>
      <dgm:t>
        <a:bodyPr/>
        <a:lstStyle/>
        <a:p>
          <a:endParaRPr lang="ru-RU"/>
        </a:p>
      </dgm:t>
    </dgm:pt>
    <dgm:pt modelId="{71399CD4-BF83-44FB-BA78-A2FDC7617C07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домов культуры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DA1A6C-96E0-4B64-A758-ED3D5F80DF94}" type="parTrans" cxnId="{DCCFB352-F916-4538-B7CE-0CA2FCF7DC80}">
      <dgm:prSet/>
      <dgm:spPr/>
      <dgm:t>
        <a:bodyPr/>
        <a:lstStyle/>
        <a:p>
          <a:endParaRPr lang="ru-RU"/>
        </a:p>
      </dgm:t>
    </dgm:pt>
    <dgm:pt modelId="{CBBA5C78-2BCA-48E7-B909-ABDF4D859C28}" type="sibTrans" cxnId="{DCCFB352-F916-4538-B7CE-0CA2FCF7DC80}">
      <dgm:prSet/>
      <dgm:spPr/>
      <dgm:t>
        <a:bodyPr/>
        <a:lstStyle/>
        <a:p>
          <a:endParaRPr lang="ru-RU"/>
        </a:p>
      </dgm:t>
    </dgm:pt>
    <dgm:pt modelId="{852BDABA-8CFE-4F3A-BA35-574B18B05E67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музея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3B5275-6288-4B34-9F26-C4BFD90CC5C2}" type="parTrans" cxnId="{EC2304FA-F88B-4423-8E2C-E4CB3A85B3A9}">
      <dgm:prSet/>
      <dgm:spPr/>
      <dgm:t>
        <a:bodyPr/>
        <a:lstStyle/>
        <a:p>
          <a:endParaRPr lang="ru-RU"/>
        </a:p>
      </dgm:t>
    </dgm:pt>
    <dgm:pt modelId="{252C5EF1-4661-49C6-9DCC-196743A3910F}" type="sibTrans" cxnId="{EC2304FA-F88B-4423-8E2C-E4CB3A85B3A9}">
      <dgm:prSet/>
      <dgm:spPr/>
      <dgm:t>
        <a:bodyPr/>
        <a:lstStyle/>
        <a:p>
          <a:endParaRPr lang="ru-RU"/>
        </a:p>
      </dgm:t>
    </dgm:pt>
    <dgm:pt modelId="{3A610C4F-CF82-4D95-81FF-20507E76E97C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15 462,7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dirty="0" smtClean="0"/>
            <a:t>.</a:t>
          </a:r>
          <a:endParaRPr lang="ru-RU" dirty="0"/>
        </a:p>
      </dgm:t>
    </dgm:pt>
    <dgm:pt modelId="{9FA28E49-FEDC-4DBF-93E3-599E392ACA21}" type="parTrans" cxnId="{98706D17-FF56-4FC5-85B9-7A47826E0AD3}">
      <dgm:prSet/>
      <dgm:spPr/>
      <dgm:t>
        <a:bodyPr/>
        <a:lstStyle/>
        <a:p>
          <a:endParaRPr lang="ru-RU"/>
        </a:p>
      </dgm:t>
    </dgm:pt>
    <dgm:pt modelId="{BE5EB73E-CE5C-4233-8FC4-542117DD3F8B}" type="sibTrans" cxnId="{98706D17-FF56-4FC5-85B9-7A47826E0AD3}">
      <dgm:prSet/>
      <dgm:spPr/>
      <dgm:t>
        <a:bodyPr/>
        <a:lstStyle/>
        <a:p>
          <a:endParaRPr lang="ru-RU"/>
        </a:p>
      </dgm:t>
    </dgm:pt>
    <dgm:pt modelId="{36E55F5B-9AFF-4C31-A32B-EC25554C1E70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централизованной бухгалтерии , отдела культуры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DD82A7-7C33-4E1D-BA7F-B0713596B491}" type="parTrans" cxnId="{B39226EB-E561-43BB-A92A-B29E0A37688D}">
      <dgm:prSet/>
      <dgm:spPr/>
      <dgm:t>
        <a:bodyPr/>
        <a:lstStyle/>
        <a:p>
          <a:endParaRPr lang="ru-RU"/>
        </a:p>
      </dgm:t>
    </dgm:pt>
    <dgm:pt modelId="{D6A0524B-CC62-43F6-BB5A-E13D75C5FA74}" type="sibTrans" cxnId="{B39226EB-E561-43BB-A92A-B29E0A37688D}">
      <dgm:prSet/>
      <dgm:spPr/>
      <dgm:t>
        <a:bodyPr/>
        <a:lstStyle/>
        <a:p>
          <a:endParaRPr lang="ru-RU"/>
        </a:p>
      </dgm:t>
    </dgm:pt>
    <dgm:pt modelId="{F44F4B37-E3AC-4154-BCED-638E47298ED3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Прочие мероприятия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D229B9-1321-4126-98FC-6AF90877F58F}" type="parTrans" cxnId="{C3475638-D6AA-4E98-90D8-64D8CFE14943}">
      <dgm:prSet/>
      <dgm:spPr/>
      <dgm:t>
        <a:bodyPr/>
        <a:lstStyle/>
        <a:p>
          <a:endParaRPr lang="ru-RU"/>
        </a:p>
      </dgm:t>
    </dgm:pt>
    <dgm:pt modelId="{26571C7A-E75A-4164-9ABF-68B92073A03C}" type="sibTrans" cxnId="{C3475638-D6AA-4E98-90D8-64D8CFE14943}">
      <dgm:prSet/>
      <dgm:spPr/>
      <dgm:t>
        <a:bodyPr/>
        <a:lstStyle/>
        <a:p>
          <a:endParaRPr lang="ru-RU"/>
        </a:p>
      </dgm:t>
    </dgm:pt>
    <dgm:pt modelId="{48274986-F784-4050-A2F6-882337FF7009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52 296,8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6A0A1C-1BAE-4A9A-8CC9-A408AC9E9F5E}" type="parTrans" cxnId="{9313ECE9-C0CB-4A03-AFB8-7B63B4810BA2}">
      <dgm:prSet/>
      <dgm:spPr/>
      <dgm:t>
        <a:bodyPr/>
        <a:lstStyle/>
        <a:p>
          <a:endParaRPr lang="ru-RU"/>
        </a:p>
      </dgm:t>
    </dgm:pt>
    <dgm:pt modelId="{E152A86F-DE02-42D6-A369-9086F509488D}" type="sibTrans" cxnId="{9313ECE9-C0CB-4A03-AFB8-7B63B4810BA2}">
      <dgm:prSet/>
      <dgm:spPr/>
      <dgm:t>
        <a:bodyPr/>
        <a:lstStyle/>
        <a:p>
          <a:endParaRPr lang="ru-RU"/>
        </a:p>
      </dgm:t>
    </dgm:pt>
    <dgm:pt modelId="{12422B2D-8F8C-4DC9-BBED-BC1C5F04C0A7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2 563,9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dirty="0" smtClean="0"/>
            <a:t>.</a:t>
          </a:r>
          <a:endParaRPr lang="ru-RU" dirty="0"/>
        </a:p>
      </dgm:t>
    </dgm:pt>
    <dgm:pt modelId="{047CB19F-BB6D-40FF-8DD2-B5DF5C8C6A46}" type="parTrans" cxnId="{0605BC31-2654-47BC-85CB-38662CC0972B}">
      <dgm:prSet/>
      <dgm:spPr/>
      <dgm:t>
        <a:bodyPr/>
        <a:lstStyle/>
        <a:p>
          <a:endParaRPr lang="ru-RU"/>
        </a:p>
      </dgm:t>
    </dgm:pt>
    <dgm:pt modelId="{021EE3CF-E6E2-4C7C-94FE-EC63611EC572}" type="sibTrans" cxnId="{0605BC31-2654-47BC-85CB-38662CC0972B}">
      <dgm:prSet/>
      <dgm:spPr/>
      <dgm:t>
        <a:bodyPr/>
        <a:lstStyle/>
        <a:p>
          <a:endParaRPr lang="ru-RU"/>
        </a:p>
      </dgm:t>
    </dgm:pt>
    <dgm:pt modelId="{14AE1E43-646F-4BD8-A921-07572346B728}">
      <dgm:prSet phldrT="[Текст]" custT="1"/>
      <dgm:spPr/>
      <dgm:t>
        <a:bodyPr/>
        <a:lstStyle/>
        <a:p>
          <a:pPr>
            <a:spcAft>
              <a:spcPts val="0"/>
            </a:spcAft>
          </a:pP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630C4F-2138-4992-83E8-1C21B6AC0155}" type="parTrans" cxnId="{FF274C9E-DCA2-4001-BAB8-7D331E322E72}">
      <dgm:prSet/>
      <dgm:spPr/>
      <dgm:t>
        <a:bodyPr/>
        <a:lstStyle/>
        <a:p>
          <a:endParaRPr lang="ru-RU"/>
        </a:p>
      </dgm:t>
    </dgm:pt>
    <dgm:pt modelId="{3FD10C11-290B-44C3-94D4-839D6173E45F}" type="sibTrans" cxnId="{FF274C9E-DCA2-4001-BAB8-7D331E322E72}">
      <dgm:prSet/>
      <dgm:spPr/>
      <dgm:t>
        <a:bodyPr/>
        <a:lstStyle/>
        <a:p>
          <a:endParaRPr lang="ru-RU"/>
        </a:p>
      </dgm:t>
    </dgm:pt>
    <dgm:pt modelId="{B74F268A-C0A2-4988-9372-9E31D9D266DF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2 757,8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6BF11F-F5C3-4221-9F33-A6FCABF9EA7A}" type="sibTrans" cxnId="{BF79F378-7F6D-491F-A219-9A80D740592C}">
      <dgm:prSet/>
      <dgm:spPr/>
      <dgm:t>
        <a:bodyPr/>
        <a:lstStyle/>
        <a:p>
          <a:endParaRPr lang="ru-RU"/>
        </a:p>
      </dgm:t>
    </dgm:pt>
    <dgm:pt modelId="{B56CADC6-689A-4A2D-BEB1-B96FD4C91073}" type="parTrans" cxnId="{BF79F378-7F6D-491F-A219-9A80D740592C}">
      <dgm:prSet/>
      <dgm:spPr/>
      <dgm:t>
        <a:bodyPr/>
        <a:lstStyle/>
        <a:p>
          <a:endParaRPr lang="ru-RU"/>
        </a:p>
      </dgm:t>
    </dgm:pt>
    <dgm:pt modelId="{7143000E-3004-458B-A13D-E1A925B6B938}" type="pres">
      <dgm:prSet presAssocID="{8931C332-D705-40CF-92B2-B9BF5330E04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D5C873-36F1-47BE-99A9-2206E9AA7FAD}" type="pres">
      <dgm:prSet presAssocID="{3E579632-A5BB-4240-8912-3CC9BE6260B8}" presName="circle1" presStyleLbl="node1" presStyleIdx="0" presStyleCnt="5"/>
      <dgm:spPr/>
    </dgm:pt>
    <dgm:pt modelId="{A0DF21E4-DACC-464D-BFA3-F74CDEEF6524}" type="pres">
      <dgm:prSet presAssocID="{3E579632-A5BB-4240-8912-3CC9BE6260B8}" presName="space" presStyleCnt="0"/>
      <dgm:spPr/>
    </dgm:pt>
    <dgm:pt modelId="{67CAE170-08D3-40E6-83CE-B3007E2CA1A9}" type="pres">
      <dgm:prSet presAssocID="{3E579632-A5BB-4240-8912-3CC9BE6260B8}" presName="rect1" presStyleLbl="alignAcc1" presStyleIdx="0" presStyleCnt="5" custScaleY="100000" custLinFactNeighborX="12851" custLinFactNeighborY="3836"/>
      <dgm:spPr/>
      <dgm:t>
        <a:bodyPr/>
        <a:lstStyle/>
        <a:p>
          <a:endParaRPr lang="ru-RU"/>
        </a:p>
      </dgm:t>
    </dgm:pt>
    <dgm:pt modelId="{E589F326-42FF-4DEB-8126-32C2B77D5173}" type="pres">
      <dgm:prSet presAssocID="{48274986-F784-4050-A2F6-882337FF7009}" presName="vertSpace2" presStyleLbl="node1" presStyleIdx="0" presStyleCnt="5"/>
      <dgm:spPr/>
    </dgm:pt>
    <dgm:pt modelId="{FDE8B540-3F10-482F-8B2C-6B6F40D14329}" type="pres">
      <dgm:prSet presAssocID="{48274986-F784-4050-A2F6-882337FF7009}" presName="circle2" presStyleLbl="node1" presStyleIdx="1" presStyleCnt="5"/>
      <dgm:spPr/>
    </dgm:pt>
    <dgm:pt modelId="{C0FB613C-6631-4C12-A8FA-7FA941E591F9}" type="pres">
      <dgm:prSet presAssocID="{48274986-F784-4050-A2F6-882337FF7009}" presName="rect2" presStyleLbl="alignAcc1" presStyleIdx="1" presStyleCnt="5"/>
      <dgm:spPr/>
      <dgm:t>
        <a:bodyPr/>
        <a:lstStyle/>
        <a:p>
          <a:endParaRPr lang="ru-RU"/>
        </a:p>
      </dgm:t>
    </dgm:pt>
    <dgm:pt modelId="{DA5DE562-7BB4-4B36-BE3E-9284A5221AD2}" type="pres">
      <dgm:prSet presAssocID="{B74F268A-C0A2-4988-9372-9E31D9D266DF}" presName="vertSpace3" presStyleLbl="node1" presStyleIdx="1" presStyleCnt="5"/>
      <dgm:spPr/>
    </dgm:pt>
    <dgm:pt modelId="{23B3066B-31D6-4905-BBBC-727DA6A3543B}" type="pres">
      <dgm:prSet presAssocID="{B74F268A-C0A2-4988-9372-9E31D9D266DF}" presName="circle3" presStyleLbl="node1" presStyleIdx="2" presStyleCnt="5"/>
      <dgm:spPr/>
    </dgm:pt>
    <dgm:pt modelId="{A6AD1504-77AE-4E37-BC8D-95BADE2CF5E3}" type="pres">
      <dgm:prSet presAssocID="{B74F268A-C0A2-4988-9372-9E31D9D266DF}" presName="rect3" presStyleLbl="alignAcc1" presStyleIdx="2" presStyleCnt="5"/>
      <dgm:spPr/>
      <dgm:t>
        <a:bodyPr/>
        <a:lstStyle/>
        <a:p>
          <a:endParaRPr lang="ru-RU"/>
        </a:p>
      </dgm:t>
    </dgm:pt>
    <dgm:pt modelId="{B669A0AF-27C7-4183-8A33-5E6BE861BC98}" type="pres">
      <dgm:prSet presAssocID="{3A610C4F-CF82-4D95-81FF-20507E76E97C}" presName="vertSpace4" presStyleLbl="node1" presStyleIdx="2" presStyleCnt="5"/>
      <dgm:spPr/>
    </dgm:pt>
    <dgm:pt modelId="{116AD224-4262-4B45-B776-D8D72618303B}" type="pres">
      <dgm:prSet presAssocID="{3A610C4F-CF82-4D95-81FF-20507E76E97C}" presName="circle4" presStyleLbl="node1" presStyleIdx="3" presStyleCnt="5"/>
      <dgm:spPr/>
    </dgm:pt>
    <dgm:pt modelId="{6121673C-0C9A-4D60-A8CC-8416D52D5C09}" type="pres">
      <dgm:prSet presAssocID="{3A610C4F-CF82-4D95-81FF-20507E76E97C}" presName="rect4" presStyleLbl="alignAcc1" presStyleIdx="3" presStyleCnt="5"/>
      <dgm:spPr/>
      <dgm:t>
        <a:bodyPr/>
        <a:lstStyle/>
        <a:p>
          <a:endParaRPr lang="ru-RU"/>
        </a:p>
      </dgm:t>
    </dgm:pt>
    <dgm:pt modelId="{96AA2CFB-D83D-4F7A-A33C-53971E98EB6F}" type="pres">
      <dgm:prSet presAssocID="{12422B2D-8F8C-4DC9-BBED-BC1C5F04C0A7}" presName="vertSpace5" presStyleLbl="node1" presStyleIdx="3" presStyleCnt="5"/>
      <dgm:spPr/>
    </dgm:pt>
    <dgm:pt modelId="{8BE45D7E-4A4F-4B39-8DE8-D0A6F2D2BB5A}" type="pres">
      <dgm:prSet presAssocID="{12422B2D-8F8C-4DC9-BBED-BC1C5F04C0A7}" presName="circle5" presStyleLbl="node1" presStyleIdx="4" presStyleCnt="5"/>
      <dgm:spPr/>
    </dgm:pt>
    <dgm:pt modelId="{4B2D96F1-F714-4E3F-A7CD-D075B18937BA}" type="pres">
      <dgm:prSet presAssocID="{12422B2D-8F8C-4DC9-BBED-BC1C5F04C0A7}" presName="rect5" presStyleLbl="alignAcc1" presStyleIdx="4" presStyleCnt="5"/>
      <dgm:spPr/>
      <dgm:t>
        <a:bodyPr/>
        <a:lstStyle/>
        <a:p>
          <a:endParaRPr lang="ru-RU"/>
        </a:p>
      </dgm:t>
    </dgm:pt>
    <dgm:pt modelId="{EF27AC71-0301-416F-8232-4F02667EC352}" type="pres">
      <dgm:prSet presAssocID="{3E579632-A5BB-4240-8912-3CC9BE6260B8}" presName="rect1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784974-DFCC-44B8-8B03-A2769D235CAC}" type="pres">
      <dgm:prSet presAssocID="{3E579632-A5BB-4240-8912-3CC9BE6260B8}" presName="rect1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D90E71-71A1-4C7E-AE1C-215B64E7BF46}" type="pres">
      <dgm:prSet presAssocID="{48274986-F784-4050-A2F6-882337FF7009}" presName="rect2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96AAB4-E6A6-40E2-ABA6-330D909A9990}" type="pres">
      <dgm:prSet presAssocID="{48274986-F784-4050-A2F6-882337FF7009}" presName="rect2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FBE591-DB7A-42A4-A339-A9D3E3E1630D}" type="pres">
      <dgm:prSet presAssocID="{B74F268A-C0A2-4988-9372-9E31D9D266DF}" presName="rect3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DB808F-B314-41D0-B5A5-926E19689F8C}" type="pres">
      <dgm:prSet presAssocID="{B74F268A-C0A2-4988-9372-9E31D9D266DF}" presName="rect3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760AA-EF5B-4CBD-AD53-2F850C4E8D50}" type="pres">
      <dgm:prSet presAssocID="{3A610C4F-CF82-4D95-81FF-20507E76E97C}" presName="rect4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AAF1A8-5F39-415E-B7B6-354F0BD59D86}" type="pres">
      <dgm:prSet presAssocID="{3A610C4F-CF82-4D95-81FF-20507E76E97C}" presName="rect4ChTx" presStyleLbl="alignAcc1" presStyleIdx="4" presStyleCnt="5" custScaleX="100000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5C7F43-C820-46A4-A8A7-067EFC8D3BFB}" type="pres">
      <dgm:prSet presAssocID="{12422B2D-8F8C-4DC9-BBED-BC1C5F04C0A7}" presName="rect5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567B7C-E150-4195-B073-99FB77EA8339}" type="pres">
      <dgm:prSet presAssocID="{12422B2D-8F8C-4DC9-BBED-BC1C5F04C0A7}" presName="rect5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996A29-4441-4167-9312-2B529935E60E}" type="presOf" srcId="{B74F268A-C0A2-4988-9372-9E31D9D266DF}" destId="{12FBE591-DB7A-42A4-A339-A9D3E3E1630D}" srcOrd="1" destOrd="0" presId="urn:microsoft.com/office/officeart/2005/8/layout/target3"/>
    <dgm:cxn modelId="{61E7A9F1-B918-4DB8-9F79-242FB9591C17}" type="presOf" srcId="{9DBB6646-03E9-474E-8184-3E3D48D6A4F2}" destId="{B0784974-DFCC-44B8-8B03-A2769D235CAC}" srcOrd="0" destOrd="0" presId="urn:microsoft.com/office/officeart/2005/8/layout/target3"/>
    <dgm:cxn modelId="{0605BC31-2654-47BC-85CB-38662CC0972B}" srcId="{8931C332-D705-40CF-92B2-B9BF5330E04D}" destId="{12422B2D-8F8C-4DC9-BBED-BC1C5F04C0A7}" srcOrd="4" destOrd="0" parTransId="{047CB19F-BB6D-40FF-8DD2-B5DF5C8C6A46}" sibTransId="{021EE3CF-E6E2-4C7C-94FE-EC63611EC572}"/>
    <dgm:cxn modelId="{BF79F378-7F6D-491F-A219-9A80D740592C}" srcId="{8931C332-D705-40CF-92B2-B9BF5330E04D}" destId="{B74F268A-C0A2-4988-9372-9E31D9D266DF}" srcOrd="2" destOrd="0" parTransId="{B56CADC6-689A-4A2D-BEB1-B96FD4C91073}" sibTransId="{686BF11F-F5C3-4221-9F33-A6FCABF9EA7A}"/>
    <dgm:cxn modelId="{FF274C9E-DCA2-4001-BAB8-7D331E322E72}" srcId="{3A610C4F-CF82-4D95-81FF-20507E76E97C}" destId="{14AE1E43-646F-4BD8-A921-07572346B728}" srcOrd="1" destOrd="0" parTransId="{A9630C4F-2138-4992-83E8-1C21B6AC0155}" sibTransId="{3FD10C11-290B-44C3-94D4-839D6173E45F}"/>
    <dgm:cxn modelId="{6A68A370-AE09-4CBF-84A2-79AB4F07D7B5}" srcId="{3E579632-A5BB-4240-8912-3CC9BE6260B8}" destId="{9DBB6646-03E9-474E-8184-3E3D48D6A4F2}" srcOrd="0" destOrd="0" parTransId="{BDCC88D6-6AF6-4BFD-BC1E-3AEF8C2CB307}" sibTransId="{9E21F3D3-68A5-420D-ACF1-976921D14BC9}"/>
    <dgm:cxn modelId="{AF13B2F5-85A1-4E73-894B-241DFDBA8D32}" type="presOf" srcId="{F44F4B37-E3AC-4154-BCED-638E47298ED3}" destId="{25567B7C-E150-4195-B073-99FB77EA8339}" srcOrd="0" destOrd="0" presId="urn:microsoft.com/office/officeart/2005/8/layout/target3"/>
    <dgm:cxn modelId="{C3475638-D6AA-4E98-90D8-64D8CFE14943}" srcId="{12422B2D-8F8C-4DC9-BBED-BC1C5F04C0A7}" destId="{F44F4B37-E3AC-4154-BCED-638E47298ED3}" srcOrd="0" destOrd="0" parTransId="{61D229B9-1321-4126-98FC-6AF90877F58F}" sibTransId="{26571C7A-E75A-4164-9ABF-68B92073A03C}"/>
    <dgm:cxn modelId="{5DCBA56A-067E-48C5-A0E7-83F3FD7D0B9B}" type="presOf" srcId="{14AE1E43-646F-4BD8-A921-07572346B728}" destId="{B0AAF1A8-5F39-415E-B7B6-354F0BD59D86}" srcOrd="0" destOrd="1" presId="urn:microsoft.com/office/officeart/2005/8/layout/target3"/>
    <dgm:cxn modelId="{EB2F2C84-AB05-4872-8D37-D7A9EB0EB0B1}" type="presOf" srcId="{36E55F5B-9AFF-4C31-A32B-EC25554C1E70}" destId="{B0AAF1A8-5F39-415E-B7B6-354F0BD59D86}" srcOrd="0" destOrd="0" presId="urn:microsoft.com/office/officeart/2005/8/layout/target3"/>
    <dgm:cxn modelId="{9C026D7F-A5EF-4BA1-8B67-D8BA77552BD0}" type="presOf" srcId="{852BDABA-8CFE-4F3A-BA35-574B18B05E67}" destId="{B7DB808F-B314-41D0-B5A5-926E19689F8C}" srcOrd="0" destOrd="0" presId="urn:microsoft.com/office/officeart/2005/8/layout/target3"/>
    <dgm:cxn modelId="{34631331-7BE2-44D9-9C4F-B31EBBA3106E}" type="presOf" srcId="{71399CD4-BF83-44FB-BA78-A2FDC7617C07}" destId="{6C96AAB4-E6A6-40E2-ABA6-330D909A9990}" srcOrd="0" destOrd="0" presId="urn:microsoft.com/office/officeart/2005/8/layout/target3"/>
    <dgm:cxn modelId="{7F939995-CBF1-427D-AD16-6E8D175DFF19}" type="presOf" srcId="{3E579632-A5BB-4240-8912-3CC9BE6260B8}" destId="{67CAE170-08D3-40E6-83CE-B3007E2CA1A9}" srcOrd="0" destOrd="0" presId="urn:microsoft.com/office/officeart/2005/8/layout/target3"/>
    <dgm:cxn modelId="{F6C788FD-E567-4545-9121-AB8D73487895}" type="presOf" srcId="{48274986-F784-4050-A2F6-882337FF7009}" destId="{38D90E71-71A1-4C7E-AE1C-215B64E7BF46}" srcOrd="1" destOrd="0" presId="urn:microsoft.com/office/officeart/2005/8/layout/target3"/>
    <dgm:cxn modelId="{DE72D56C-F704-4A18-A4D2-EF0F03B3764D}" type="presOf" srcId="{8931C332-D705-40CF-92B2-B9BF5330E04D}" destId="{7143000E-3004-458B-A13D-E1A925B6B938}" srcOrd="0" destOrd="0" presId="urn:microsoft.com/office/officeart/2005/8/layout/target3"/>
    <dgm:cxn modelId="{DB63E0D3-5C5E-449F-A149-2087CEC84EDD}" type="presOf" srcId="{3A610C4F-CF82-4D95-81FF-20507E76E97C}" destId="{9A5760AA-EF5B-4CBD-AD53-2F850C4E8D50}" srcOrd="1" destOrd="0" presId="urn:microsoft.com/office/officeart/2005/8/layout/target3"/>
    <dgm:cxn modelId="{BF4DA7A5-BDB6-4BEA-8D69-58556BCD4E84}" type="presOf" srcId="{3A610C4F-CF82-4D95-81FF-20507E76E97C}" destId="{6121673C-0C9A-4D60-A8CC-8416D52D5C09}" srcOrd="0" destOrd="0" presId="urn:microsoft.com/office/officeart/2005/8/layout/target3"/>
    <dgm:cxn modelId="{29F6D130-BE6C-4B15-9DFE-5B1AFB06A02C}" srcId="{8931C332-D705-40CF-92B2-B9BF5330E04D}" destId="{3E579632-A5BB-4240-8912-3CC9BE6260B8}" srcOrd="0" destOrd="0" parTransId="{75F8C2B2-444D-4793-9F84-F4B4F8CFEFF3}" sibTransId="{45D8B616-030A-41F8-B84A-99201EC35A56}"/>
    <dgm:cxn modelId="{98706D17-FF56-4FC5-85B9-7A47826E0AD3}" srcId="{8931C332-D705-40CF-92B2-B9BF5330E04D}" destId="{3A610C4F-CF82-4D95-81FF-20507E76E97C}" srcOrd="3" destOrd="0" parTransId="{9FA28E49-FEDC-4DBF-93E3-599E392ACA21}" sibTransId="{BE5EB73E-CE5C-4233-8FC4-542117DD3F8B}"/>
    <dgm:cxn modelId="{BA213DB8-3799-4E36-A299-A3076A56A492}" type="presOf" srcId="{B74F268A-C0A2-4988-9372-9E31D9D266DF}" destId="{A6AD1504-77AE-4E37-BC8D-95BADE2CF5E3}" srcOrd="0" destOrd="0" presId="urn:microsoft.com/office/officeart/2005/8/layout/target3"/>
    <dgm:cxn modelId="{EC2304FA-F88B-4423-8E2C-E4CB3A85B3A9}" srcId="{B74F268A-C0A2-4988-9372-9E31D9D266DF}" destId="{852BDABA-8CFE-4F3A-BA35-574B18B05E67}" srcOrd="0" destOrd="0" parTransId="{973B5275-6288-4B34-9F26-C4BFD90CC5C2}" sibTransId="{252C5EF1-4661-49C6-9DCC-196743A3910F}"/>
    <dgm:cxn modelId="{B39226EB-E561-43BB-A92A-B29E0A37688D}" srcId="{3A610C4F-CF82-4D95-81FF-20507E76E97C}" destId="{36E55F5B-9AFF-4C31-A32B-EC25554C1E70}" srcOrd="0" destOrd="0" parTransId="{27DD82A7-7C33-4E1D-BA7F-B0713596B491}" sibTransId="{D6A0524B-CC62-43F6-BB5A-E13D75C5FA74}"/>
    <dgm:cxn modelId="{CFF2EA7D-7E71-4B1B-AA93-AC05289448F2}" type="presOf" srcId="{3E579632-A5BB-4240-8912-3CC9BE6260B8}" destId="{EF27AC71-0301-416F-8232-4F02667EC352}" srcOrd="1" destOrd="0" presId="urn:microsoft.com/office/officeart/2005/8/layout/target3"/>
    <dgm:cxn modelId="{C5F5D445-9755-4FDB-BD9C-E8CBF16C1E77}" type="presOf" srcId="{12422B2D-8F8C-4DC9-BBED-BC1C5F04C0A7}" destId="{4B2D96F1-F714-4E3F-A7CD-D075B18937BA}" srcOrd="0" destOrd="0" presId="urn:microsoft.com/office/officeart/2005/8/layout/target3"/>
    <dgm:cxn modelId="{DCCFB352-F916-4538-B7CE-0CA2FCF7DC80}" srcId="{48274986-F784-4050-A2F6-882337FF7009}" destId="{71399CD4-BF83-44FB-BA78-A2FDC7617C07}" srcOrd="0" destOrd="0" parTransId="{43DA1A6C-96E0-4B64-A758-ED3D5F80DF94}" sibTransId="{CBBA5C78-2BCA-48E7-B909-ABDF4D859C28}"/>
    <dgm:cxn modelId="{3F2B2BCE-7ACE-4686-911C-BA75BA4222D7}" type="presOf" srcId="{48274986-F784-4050-A2F6-882337FF7009}" destId="{C0FB613C-6631-4C12-A8FA-7FA941E591F9}" srcOrd="0" destOrd="0" presId="urn:microsoft.com/office/officeart/2005/8/layout/target3"/>
    <dgm:cxn modelId="{9313ECE9-C0CB-4A03-AFB8-7B63B4810BA2}" srcId="{8931C332-D705-40CF-92B2-B9BF5330E04D}" destId="{48274986-F784-4050-A2F6-882337FF7009}" srcOrd="1" destOrd="0" parTransId="{A36A0A1C-1BAE-4A9A-8CC9-A408AC9E9F5E}" sibTransId="{E152A86F-DE02-42D6-A369-9086F509488D}"/>
    <dgm:cxn modelId="{E6199682-B914-4D20-A64D-947E21B05B8C}" type="presOf" srcId="{12422B2D-8F8C-4DC9-BBED-BC1C5F04C0A7}" destId="{B65C7F43-C820-46A4-A8A7-067EFC8D3BFB}" srcOrd="1" destOrd="0" presId="urn:microsoft.com/office/officeart/2005/8/layout/target3"/>
    <dgm:cxn modelId="{605D8CB5-E432-4FD1-845B-3A8C42162058}" type="presParOf" srcId="{7143000E-3004-458B-A13D-E1A925B6B938}" destId="{F1D5C873-36F1-47BE-99A9-2206E9AA7FAD}" srcOrd="0" destOrd="0" presId="urn:microsoft.com/office/officeart/2005/8/layout/target3"/>
    <dgm:cxn modelId="{826006AC-4E44-4200-A1DF-4A7858916B18}" type="presParOf" srcId="{7143000E-3004-458B-A13D-E1A925B6B938}" destId="{A0DF21E4-DACC-464D-BFA3-F74CDEEF6524}" srcOrd="1" destOrd="0" presId="urn:microsoft.com/office/officeart/2005/8/layout/target3"/>
    <dgm:cxn modelId="{2AF6F934-26C6-48F0-82F1-A2BCA07E0233}" type="presParOf" srcId="{7143000E-3004-458B-A13D-E1A925B6B938}" destId="{67CAE170-08D3-40E6-83CE-B3007E2CA1A9}" srcOrd="2" destOrd="0" presId="urn:microsoft.com/office/officeart/2005/8/layout/target3"/>
    <dgm:cxn modelId="{C369A663-E1C1-405B-8FC7-4D0268E5DEBE}" type="presParOf" srcId="{7143000E-3004-458B-A13D-E1A925B6B938}" destId="{E589F326-42FF-4DEB-8126-32C2B77D5173}" srcOrd="3" destOrd="0" presId="urn:microsoft.com/office/officeart/2005/8/layout/target3"/>
    <dgm:cxn modelId="{30DF4711-2F9B-4A46-8E86-B1FBBAF0D9CF}" type="presParOf" srcId="{7143000E-3004-458B-A13D-E1A925B6B938}" destId="{FDE8B540-3F10-482F-8B2C-6B6F40D14329}" srcOrd="4" destOrd="0" presId="urn:microsoft.com/office/officeart/2005/8/layout/target3"/>
    <dgm:cxn modelId="{71CCD5BA-229D-4E4F-9C4C-B207FB04F96C}" type="presParOf" srcId="{7143000E-3004-458B-A13D-E1A925B6B938}" destId="{C0FB613C-6631-4C12-A8FA-7FA941E591F9}" srcOrd="5" destOrd="0" presId="urn:microsoft.com/office/officeart/2005/8/layout/target3"/>
    <dgm:cxn modelId="{B6DD8F2F-DF8D-44DD-8272-1D222FB2A281}" type="presParOf" srcId="{7143000E-3004-458B-A13D-E1A925B6B938}" destId="{DA5DE562-7BB4-4B36-BE3E-9284A5221AD2}" srcOrd="6" destOrd="0" presId="urn:microsoft.com/office/officeart/2005/8/layout/target3"/>
    <dgm:cxn modelId="{4871CA09-DFB7-4D3B-A68A-B3E2EFC80EEF}" type="presParOf" srcId="{7143000E-3004-458B-A13D-E1A925B6B938}" destId="{23B3066B-31D6-4905-BBBC-727DA6A3543B}" srcOrd="7" destOrd="0" presId="urn:microsoft.com/office/officeart/2005/8/layout/target3"/>
    <dgm:cxn modelId="{74DD66D4-4C52-4270-BD8C-5DACE794BFBB}" type="presParOf" srcId="{7143000E-3004-458B-A13D-E1A925B6B938}" destId="{A6AD1504-77AE-4E37-BC8D-95BADE2CF5E3}" srcOrd="8" destOrd="0" presId="urn:microsoft.com/office/officeart/2005/8/layout/target3"/>
    <dgm:cxn modelId="{2F6AA8B1-58D7-4563-9695-32B67C5CEE76}" type="presParOf" srcId="{7143000E-3004-458B-A13D-E1A925B6B938}" destId="{B669A0AF-27C7-4183-8A33-5E6BE861BC98}" srcOrd="9" destOrd="0" presId="urn:microsoft.com/office/officeart/2005/8/layout/target3"/>
    <dgm:cxn modelId="{2D715EE9-08E3-42F3-988B-5DAC081156E7}" type="presParOf" srcId="{7143000E-3004-458B-A13D-E1A925B6B938}" destId="{116AD224-4262-4B45-B776-D8D72618303B}" srcOrd="10" destOrd="0" presId="urn:microsoft.com/office/officeart/2005/8/layout/target3"/>
    <dgm:cxn modelId="{A919706E-0970-4CE1-8ED3-E0F63444C4AC}" type="presParOf" srcId="{7143000E-3004-458B-A13D-E1A925B6B938}" destId="{6121673C-0C9A-4D60-A8CC-8416D52D5C09}" srcOrd="11" destOrd="0" presId="urn:microsoft.com/office/officeart/2005/8/layout/target3"/>
    <dgm:cxn modelId="{D24817C3-C1B2-40F5-BF50-29426E201EE4}" type="presParOf" srcId="{7143000E-3004-458B-A13D-E1A925B6B938}" destId="{96AA2CFB-D83D-4F7A-A33C-53971E98EB6F}" srcOrd="12" destOrd="0" presId="urn:microsoft.com/office/officeart/2005/8/layout/target3"/>
    <dgm:cxn modelId="{E03A178E-AD39-4EF5-8854-1275A90F1B6B}" type="presParOf" srcId="{7143000E-3004-458B-A13D-E1A925B6B938}" destId="{8BE45D7E-4A4F-4B39-8DE8-D0A6F2D2BB5A}" srcOrd="13" destOrd="0" presId="urn:microsoft.com/office/officeart/2005/8/layout/target3"/>
    <dgm:cxn modelId="{75A2A317-4AA9-476F-A11F-B75780CB373E}" type="presParOf" srcId="{7143000E-3004-458B-A13D-E1A925B6B938}" destId="{4B2D96F1-F714-4E3F-A7CD-D075B18937BA}" srcOrd="14" destOrd="0" presId="urn:microsoft.com/office/officeart/2005/8/layout/target3"/>
    <dgm:cxn modelId="{BA66AF05-8DAA-4C96-92F8-05BAC45BC4AE}" type="presParOf" srcId="{7143000E-3004-458B-A13D-E1A925B6B938}" destId="{EF27AC71-0301-416F-8232-4F02667EC352}" srcOrd="15" destOrd="0" presId="urn:microsoft.com/office/officeart/2005/8/layout/target3"/>
    <dgm:cxn modelId="{7C0ACEB8-FCFE-4657-A8E2-E7B4D6C49728}" type="presParOf" srcId="{7143000E-3004-458B-A13D-E1A925B6B938}" destId="{B0784974-DFCC-44B8-8B03-A2769D235CAC}" srcOrd="16" destOrd="0" presId="urn:microsoft.com/office/officeart/2005/8/layout/target3"/>
    <dgm:cxn modelId="{2675C43A-4132-4570-A082-A3D04121F3DA}" type="presParOf" srcId="{7143000E-3004-458B-A13D-E1A925B6B938}" destId="{38D90E71-71A1-4C7E-AE1C-215B64E7BF46}" srcOrd="17" destOrd="0" presId="urn:microsoft.com/office/officeart/2005/8/layout/target3"/>
    <dgm:cxn modelId="{31E3335B-751B-45A2-9670-2383392CAB5E}" type="presParOf" srcId="{7143000E-3004-458B-A13D-E1A925B6B938}" destId="{6C96AAB4-E6A6-40E2-ABA6-330D909A9990}" srcOrd="18" destOrd="0" presId="urn:microsoft.com/office/officeart/2005/8/layout/target3"/>
    <dgm:cxn modelId="{E17B208C-ACB0-45EE-92FB-D33B5C4FD568}" type="presParOf" srcId="{7143000E-3004-458B-A13D-E1A925B6B938}" destId="{12FBE591-DB7A-42A4-A339-A9D3E3E1630D}" srcOrd="19" destOrd="0" presId="urn:microsoft.com/office/officeart/2005/8/layout/target3"/>
    <dgm:cxn modelId="{0187FB79-31C5-4A62-A0E1-5A0EC659FD55}" type="presParOf" srcId="{7143000E-3004-458B-A13D-E1A925B6B938}" destId="{B7DB808F-B314-41D0-B5A5-926E19689F8C}" srcOrd="20" destOrd="0" presId="urn:microsoft.com/office/officeart/2005/8/layout/target3"/>
    <dgm:cxn modelId="{10CF28F5-CBDA-4640-9E06-73936C273D02}" type="presParOf" srcId="{7143000E-3004-458B-A13D-E1A925B6B938}" destId="{9A5760AA-EF5B-4CBD-AD53-2F850C4E8D50}" srcOrd="21" destOrd="0" presId="urn:microsoft.com/office/officeart/2005/8/layout/target3"/>
    <dgm:cxn modelId="{72374EE6-566B-4FF6-B842-C0EE6C05C21D}" type="presParOf" srcId="{7143000E-3004-458B-A13D-E1A925B6B938}" destId="{B0AAF1A8-5F39-415E-B7B6-354F0BD59D86}" srcOrd="22" destOrd="0" presId="urn:microsoft.com/office/officeart/2005/8/layout/target3"/>
    <dgm:cxn modelId="{53477DEC-9E9B-4F0E-8692-BC41FF88DDD6}" type="presParOf" srcId="{7143000E-3004-458B-A13D-E1A925B6B938}" destId="{B65C7F43-C820-46A4-A8A7-067EFC8D3BFB}" srcOrd="23" destOrd="0" presId="urn:microsoft.com/office/officeart/2005/8/layout/target3"/>
    <dgm:cxn modelId="{543784B4-E74A-404C-9A93-2E57B9B31F20}" type="presParOf" srcId="{7143000E-3004-458B-A13D-E1A925B6B938}" destId="{25567B7C-E150-4195-B073-99FB77EA8339}" srcOrd="2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A8011C4-1321-487E-B3F8-E4DCA511D49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F52E3E-41EC-41EE-9987-158CA98469F9}">
      <dgm:prSet phldrT="[Текст]"/>
      <dgm:spPr>
        <a:solidFill>
          <a:schemeClr val="bg2">
            <a:lumMod val="50000"/>
            <a:alpha val="49804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2051</a:t>
          </a:r>
        </a:p>
        <a:p>
          <a:pPr algn="ctr"/>
          <a:r>
            <a:rPr lang="ru-RU" dirty="0" smtClean="0"/>
            <a:t>рублей в год</a:t>
          </a:r>
          <a:endParaRPr lang="ru-RU" dirty="0"/>
        </a:p>
      </dgm:t>
    </dgm:pt>
    <dgm:pt modelId="{6854286C-0707-44D2-986F-268AD53A38AB}" type="par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649346AB-CBF5-4AD1-AA65-7C5BAD9E0DE2}" type="sib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35DD681C-F1E3-4289-8111-434D62006071}">
      <dgm:prSet phldrT="[Текст]"/>
      <dgm:spPr>
        <a:solidFill>
          <a:schemeClr val="bg2">
            <a:lumMod val="50000"/>
            <a:alpha val="49804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171 рублей в месяц</a:t>
          </a:r>
          <a:endParaRPr lang="ru-RU" dirty="0"/>
        </a:p>
      </dgm:t>
    </dgm:pt>
    <dgm:pt modelId="{4B292AA5-4CB4-465C-9779-BB56A68C3787}" type="par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1EA454EB-B45A-4EB2-96C3-2CDB34570F19}" type="sib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41632E52-6ACB-4CF5-996F-0458F0717869}" type="pres">
      <dgm:prSet presAssocID="{BA8011C4-1321-487E-B3F8-E4DCA511D4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82E57E-0B03-49FA-A3FA-1287DA1636FE}" type="pres">
      <dgm:prSet presAssocID="{2EF52E3E-41EC-41EE-9987-158CA98469F9}" presName="Name5" presStyleLbl="vennNode1" presStyleIdx="0" presStyleCnt="2" custLinFactNeighborX="-704" custLinFactNeighborY="2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71AC9-5D2C-446A-BD1B-118FE801D45A}" type="pres">
      <dgm:prSet presAssocID="{649346AB-CBF5-4AD1-AA65-7C5BAD9E0DE2}" presName="space" presStyleCnt="0"/>
      <dgm:spPr/>
    </dgm:pt>
    <dgm:pt modelId="{F2E4C76F-E36C-4091-8DAD-0C405D68E8FF}" type="pres">
      <dgm:prSet presAssocID="{35DD681C-F1E3-4289-8111-434D62006071}" presName="Name5" presStyleLbl="vennNode1" presStyleIdx="1" presStyleCnt="2" custScaleY="95578" custLinFactNeighborX="6384" custLinFactNeighborY="1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17C7B2-A1DF-45A3-B97B-FFAC81FEEB22}" type="presOf" srcId="{BA8011C4-1321-487E-B3F8-E4DCA511D498}" destId="{41632E52-6ACB-4CF5-996F-0458F0717869}" srcOrd="0" destOrd="0" presId="urn:microsoft.com/office/officeart/2005/8/layout/venn3"/>
    <dgm:cxn modelId="{1E2C634B-50C1-42D9-BA7B-2A1FA92E3A68}" srcId="{BA8011C4-1321-487E-B3F8-E4DCA511D498}" destId="{2EF52E3E-41EC-41EE-9987-158CA98469F9}" srcOrd="0" destOrd="0" parTransId="{6854286C-0707-44D2-986F-268AD53A38AB}" sibTransId="{649346AB-CBF5-4AD1-AA65-7C5BAD9E0DE2}"/>
    <dgm:cxn modelId="{13774ACC-4FF6-43F2-991A-AFEE8FB613B0}" type="presOf" srcId="{35DD681C-F1E3-4289-8111-434D62006071}" destId="{F2E4C76F-E36C-4091-8DAD-0C405D68E8FF}" srcOrd="0" destOrd="0" presId="urn:microsoft.com/office/officeart/2005/8/layout/venn3"/>
    <dgm:cxn modelId="{9FFB010A-DA5C-4C5A-8537-44C342210C5D}" type="presOf" srcId="{2EF52E3E-41EC-41EE-9987-158CA98469F9}" destId="{E282E57E-0B03-49FA-A3FA-1287DA1636FE}" srcOrd="0" destOrd="0" presId="urn:microsoft.com/office/officeart/2005/8/layout/venn3"/>
    <dgm:cxn modelId="{459FE90A-32BF-4AAE-8B75-7532D4C4E4B3}" srcId="{BA8011C4-1321-487E-B3F8-E4DCA511D498}" destId="{35DD681C-F1E3-4289-8111-434D62006071}" srcOrd="1" destOrd="0" parTransId="{4B292AA5-4CB4-465C-9779-BB56A68C3787}" sibTransId="{1EA454EB-B45A-4EB2-96C3-2CDB34570F19}"/>
    <dgm:cxn modelId="{DBF64772-D5D6-46D9-8D6C-91791D5985EA}" type="presParOf" srcId="{41632E52-6ACB-4CF5-996F-0458F0717869}" destId="{E282E57E-0B03-49FA-A3FA-1287DA1636FE}" srcOrd="0" destOrd="0" presId="urn:microsoft.com/office/officeart/2005/8/layout/venn3"/>
    <dgm:cxn modelId="{77DFCFF3-86AC-454C-B8AA-C62483445FFA}" type="presParOf" srcId="{41632E52-6ACB-4CF5-996F-0458F0717869}" destId="{7F071AC9-5D2C-446A-BD1B-118FE801D45A}" srcOrd="1" destOrd="0" presId="urn:microsoft.com/office/officeart/2005/8/layout/venn3"/>
    <dgm:cxn modelId="{0B60C356-FA5C-40EE-80A7-16D6AE07B4C5}" type="presParOf" srcId="{41632E52-6ACB-4CF5-996F-0458F0717869}" destId="{F2E4C76F-E36C-4091-8DAD-0C405D68E8FF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A1C6A6B-EC2B-4CB3-B66F-948DB4B01624}" type="doc">
      <dgm:prSet loTypeId="urn:microsoft.com/office/officeart/2005/8/layout/chevron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EE6D85F-7AF4-49DE-96F8-2222CD7A3745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Расходы по программе «Развитие сельского хозяйства и регулирование рынков с/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продукции сырья и продовольствия Тамбовского района Амурской области на 2015-2021 годы» </a:t>
          </a:r>
          <a:endParaRPr lang="ru-RU" dirty="0"/>
        </a:p>
      </dgm:t>
    </dgm:pt>
    <dgm:pt modelId="{61768A2A-C541-4FF2-B34C-08F230661222}" type="parTrans" cxnId="{894281C0-92AA-4893-A078-92D2E585136E}">
      <dgm:prSet/>
      <dgm:spPr/>
      <dgm:t>
        <a:bodyPr/>
        <a:lstStyle/>
        <a:p>
          <a:endParaRPr lang="ru-RU"/>
        </a:p>
      </dgm:t>
    </dgm:pt>
    <dgm:pt modelId="{767C0D63-CC8B-4E5B-8250-BABFD4D12593}" type="sibTrans" cxnId="{894281C0-92AA-4893-A078-92D2E585136E}">
      <dgm:prSet/>
      <dgm:spPr/>
      <dgm:t>
        <a:bodyPr/>
        <a:lstStyle/>
        <a:p>
          <a:endParaRPr lang="ru-RU"/>
        </a:p>
      </dgm:t>
    </dgm:pt>
    <dgm:pt modelId="{02D68CBB-B9AF-4322-A887-E8FB0380AE82}">
      <dgm:prSet phldrT="[Текст]"/>
      <dgm:spPr/>
      <dgm:t>
        <a:bodyPr/>
        <a:lstStyle/>
        <a:p>
          <a:r>
            <a:rPr lang="ru-RU" dirty="0" smtClean="0"/>
            <a:t>Организация и проведение районных конкурсов (смотров-конкурсов), иных мероприятий в сфере сельского хозяйства</a:t>
          </a:r>
          <a:endParaRPr lang="ru-RU" dirty="0"/>
        </a:p>
      </dgm:t>
    </dgm:pt>
    <dgm:pt modelId="{947A92E3-FA92-40B3-B280-AB5EC2B9E3CC}" type="parTrans" cxnId="{80F56E60-D033-4A2E-94C7-5687C3E4F328}">
      <dgm:prSet/>
      <dgm:spPr/>
      <dgm:t>
        <a:bodyPr/>
        <a:lstStyle/>
        <a:p>
          <a:endParaRPr lang="ru-RU"/>
        </a:p>
      </dgm:t>
    </dgm:pt>
    <dgm:pt modelId="{E9A59A5E-41F5-46CD-BBB1-6063BFE2A7C6}" type="sibTrans" cxnId="{80F56E60-D033-4A2E-94C7-5687C3E4F328}">
      <dgm:prSet/>
      <dgm:spPr/>
      <dgm:t>
        <a:bodyPr/>
        <a:lstStyle/>
        <a:p>
          <a:endParaRPr lang="ru-RU"/>
        </a:p>
      </dgm:t>
    </dgm:pt>
    <dgm:pt modelId="{9B42BC38-B256-48A8-B847-94DC851C6D6E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4 093,2 </a:t>
          </a:r>
          <a:r>
            <a: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5A01D6-76C5-402A-9C83-F96190FA621B}" type="parTrans" cxnId="{AEDA1C76-1239-4A9A-9F8D-9F218E8CFF36}">
      <dgm:prSet/>
      <dgm:spPr/>
      <dgm:t>
        <a:bodyPr/>
        <a:lstStyle/>
        <a:p>
          <a:endParaRPr lang="ru-RU"/>
        </a:p>
      </dgm:t>
    </dgm:pt>
    <dgm:pt modelId="{31EA7FDA-0D29-4A88-88DB-3A76904F9842}" type="sibTrans" cxnId="{AEDA1C76-1239-4A9A-9F8D-9F218E8CFF36}">
      <dgm:prSet/>
      <dgm:spPr/>
      <dgm:t>
        <a:bodyPr/>
        <a:lstStyle/>
        <a:p>
          <a:endParaRPr lang="ru-RU"/>
        </a:p>
      </dgm:t>
    </dgm:pt>
    <dgm:pt modelId="{98163308-9119-464A-97D1-105BDBCDBFD6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566,2</a:t>
          </a:r>
        </a:p>
        <a:p>
          <a:pPr>
            <a:spcAft>
              <a:spcPts val="0"/>
            </a:spcAft>
          </a:pPr>
          <a:r>
            <a: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F3DCFA-8015-4695-ADA1-69E58AD77A22}" type="sibTrans" cxnId="{C474BE39-7BD8-40F7-82C4-E8FAF37BA84E}">
      <dgm:prSet/>
      <dgm:spPr/>
      <dgm:t>
        <a:bodyPr/>
        <a:lstStyle/>
        <a:p>
          <a:endParaRPr lang="ru-RU"/>
        </a:p>
      </dgm:t>
    </dgm:pt>
    <dgm:pt modelId="{4F641965-60C0-4D58-AB97-308EBB572C3C}" type="parTrans" cxnId="{C474BE39-7BD8-40F7-82C4-E8FAF37BA84E}">
      <dgm:prSet/>
      <dgm:spPr/>
      <dgm:t>
        <a:bodyPr/>
        <a:lstStyle/>
        <a:p>
          <a:endParaRPr lang="ru-RU"/>
        </a:p>
      </dgm:t>
    </dgm:pt>
    <dgm:pt modelId="{BE84007C-D63E-4D4F-AF8F-79815213F02D}" type="pres">
      <dgm:prSet presAssocID="{3A1C6A6B-EC2B-4CB3-B66F-948DB4B0162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F7741E-4E9F-490B-AFB7-DEF1EE4D8728}" type="pres">
      <dgm:prSet presAssocID="{9B42BC38-B256-48A8-B847-94DC851C6D6E}" presName="composite" presStyleCnt="0"/>
      <dgm:spPr/>
    </dgm:pt>
    <dgm:pt modelId="{FCFDC4A2-A1D3-4355-9EA7-7110CA73F74F}" type="pres">
      <dgm:prSet presAssocID="{9B42BC38-B256-48A8-B847-94DC851C6D6E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E8DF73-7B6D-4DA2-AFF9-3EA3EE904412}" type="pres">
      <dgm:prSet presAssocID="{9B42BC38-B256-48A8-B847-94DC851C6D6E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E060EA-CA2D-465B-A408-2DF472AA0411}" type="pres">
      <dgm:prSet presAssocID="{31EA7FDA-0D29-4A88-88DB-3A76904F9842}" presName="sp" presStyleCnt="0"/>
      <dgm:spPr/>
    </dgm:pt>
    <dgm:pt modelId="{866241CD-5829-472F-B2E9-2B243F341268}" type="pres">
      <dgm:prSet presAssocID="{98163308-9119-464A-97D1-105BDBCDBFD6}" presName="composite" presStyleCnt="0"/>
      <dgm:spPr/>
    </dgm:pt>
    <dgm:pt modelId="{DBF393AE-1A39-4869-A1F7-FC90C3704F37}" type="pres">
      <dgm:prSet presAssocID="{98163308-9119-464A-97D1-105BDBCDBFD6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1EA223-3499-4E3E-A492-C251B58E7A5D}" type="pres">
      <dgm:prSet presAssocID="{98163308-9119-464A-97D1-105BDBCDBFD6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7714A2-EABC-4662-B8F3-C5B62A57DAFB}" type="presOf" srcId="{02D68CBB-B9AF-4322-A887-E8FB0380AE82}" destId="{671EA223-3499-4E3E-A492-C251B58E7A5D}" srcOrd="0" destOrd="0" presId="urn:microsoft.com/office/officeart/2005/8/layout/chevron2"/>
    <dgm:cxn modelId="{6EB098AC-6E48-4602-A30E-2E3DE73246D2}" type="presOf" srcId="{AEE6D85F-7AF4-49DE-96F8-2222CD7A3745}" destId="{46E8DF73-7B6D-4DA2-AFF9-3EA3EE904412}" srcOrd="0" destOrd="0" presId="urn:microsoft.com/office/officeart/2005/8/layout/chevron2"/>
    <dgm:cxn modelId="{AEDA1C76-1239-4A9A-9F8D-9F218E8CFF36}" srcId="{3A1C6A6B-EC2B-4CB3-B66F-948DB4B01624}" destId="{9B42BC38-B256-48A8-B847-94DC851C6D6E}" srcOrd="0" destOrd="0" parTransId="{7D5A01D6-76C5-402A-9C83-F96190FA621B}" sibTransId="{31EA7FDA-0D29-4A88-88DB-3A76904F9842}"/>
    <dgm:cxn modelId="{DE93E0A4-B48D-454D-AECD-AC10D923E1BD}" type="presOf" srcId="{9B42BC38-B256-48A8-B847-94DC851C6D6E}" destId="{FCFDC4A2-A1D3-4355-9EA7-7110CA73F74F}" srcOrd="0" destOrd="0" presId="urn:microsoft.com/office/officeart/2005/8/layout/chevron2"/>
    <dgm:cxn modelId="{80F56E60-D033-4A2E-94C7-5687C3E4F328}" srcId="{98163308-9119-464A-97D1-105BDBCDBFD6}" destId="{02D68CBB-B9AF-4322-A887-E8FB0380AE82}" srcOrd="0" destOrd="0" parTransId="{947A92E3-FA92-40B3-B280-AB5EC2B9E3CC}" sibTransId="{E9A59A5E-41F5-46CD-BBB1-6063BFE2A7C6}"/>
    <dgm:cxn modelId="{88B4E2A5-0F5A-4765-8EB6-63060CFC90A5}" type="presOf" srcId="{98163308-9119-464A-97D1-105BDBCDBFD6}" destId="{DBF393AE-1A39-4869-A1F7-FC90C3704F37}" srcOrd="0" destOrd="0" presId="urn:microsoft.com/office/officeart/2005/8/layout/chevron2"/>
    <dgm:cxn modelId="{C474BE39-7BD8-40F7-82C4-E8FAF37BA84E}" srcId="{3A1C6A6B-EC2B-4CB3-B66F-948DB4B01624}" destId="{98163308-9119-464A-97D1-105BDBCDBFD6}" srcOrd="1" destOrd="0" parTransId="{4F641965-60C0-4D58-AB97-308EBB572C3C}" sibTransId="{9EF3DCFA-8015-4695-ADA1-69E58AD77A22}"/>
    <dgm:cxn modelId="{894281C0-92AA-4893-A078-92D2E585136E}" srcId="{9B42BC38-B256-48A8-B847-94DC851C6D6E}" destId="{AEE6D85F-7AF4-49DE-96F8-2222CD7A3745}" srcOrd="0" destOrd="0" parTransId="{61768A2A-C541-4FF2-B34C-08F230661222}" sibTransId="{767C0D63-CC8B-4E5B-8250-BABFD4D12593}"/>
    <dgm:cxn modelId="{6459B153-BCEB-461A-84FD-6E49764AB636}" type="presOf" srcId="{3A1C6A6B-EC2B-4CB3-B66F-948DB4B01624}" destId="{BE84007C-D63E-4D4F-AF8F-79815213F02D}" srcOrd="0" destOrd="0" presId="urn:microsoft.com/office/officeart/2005/8/layout/chevron2"/>
    <dgm:cxn modelId="{E14C1666-0D43-43F4-99A4-4752D32E765F}" type="presParOf" srcId="{BE84007C-D63E-4D4F-AF8F-79815213F02D}" destId="{A2F7741E-4E9F-490B-AFB7-DEF1EE4D8728}" srcOrd="0" destOrd="0" presId="urn:microsoft.com/office/officeart/2005/8/layout/chevron2"/>
    <dgm:cxn modelId="{63FA5F4A-B409-4BDE-98DF-54B2D888DBE5}" type="presParOf" srcId="{A2F7741E-4E9F-490B-AFB7-DEF1EE4D8728}" destId="{FCFDC4A2-A1D3-4355-9EA7-7110CA73F74F}" srcOrd="0" destOrd="0" presId="urn:microsoft.com/office/officeart/2005/8/layout/chevron2"/>
    <dgm:cxn modelId="{0C221E63-B8A3-463C-AF37-8F5EE1B13044}" type="presParOf" srcId="{A2F7741E-4E9F-490B-AFB7-DEF1EE4D8728}" destId="{46E8DF73-7B6D-4DA2-AFF9-3EA3EE904412}" srcOrd="1" destOrd="0" presId="urn:microsoft.com/office/officeart/2005/8/layout/chevron2"/>
    <dgm:cxn modelId="{4ECBC2A1-9B60-4D8D-B4EF-94FE6903A1D4}" type="presParOf" srcId="{BE84007C-D63E-4D4F-AF8F-79815213F02D}" destId="{C8E060EA-CA2D-465B-A408-2DF472AA0411}" srcOrd="1" destOrd="0" presId="urn:microsoft.com/office/officeart/2005/8/layout/chevron2"/>
    <dgm:cxn modelId="{31466516-7C33-4CA6-AFF3-BC53E7FC3848}" type="presParOf" srcId="{BE84007C-D63E-4D4F-AF8F-79815213F02D}" destId="{866241CD-5829-472F-B2E9-2B243F341268}" srcOrd="2" destOrd="0" presId="urn:microsoft.com/office/officeart/2005/8/layout/chevron2"/>
    <dgm:cxn modelId="{D6B97DE5-FCCF-4083-A2AF-403236CD7EFB}" type="presParOf" srcId="{866241CD-5829-472F-B2E9-2B243F341268}" destId="{DBF393AE-1A39-4869-A1F7-FC90C3704F37}" srcOrd="0" destOrd="0" presId="urn:microsoft.com/office/officeart/2005/8/layout/chevron2"/>
    <dgm:cxn modelId="{49FCA526-597F-44B6-820E-6B8FB97EA2E1}" type="presParOf" srcId="{866241CD-5829-472F-B2E9-2B243F341268}" destId="{671EA223-3499-4E3E-A492-C251B58E7A5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2816D5C-A86F-46B2-AE62-D48E72A9E066}" type="doc">
      <dgm:prSet loTypeId="urn:microsoft.com/office/officeart/2005/8/layout/pyramid2" loCatId="pyramid" qsTypeId="urn:microsoft.com/office/officeart/2005/8/quickstyle/simple1" qsCatId="simple" csTypeId="urn:microsoft.com/office/officeart/2005/8/colors/accent3_4" csCatId="accent3" phldr="1"/>
      <dgm:spPr/>
    </dgm:pt>
    <dgm:pt modelId="{3CCE6D13-87B0-4332-AF3E-46CF4533EF61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бюджетных кредитов от других бюджетов -1 737,6 тыс.руб. 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446597-75AC-4A37-8F87-8137F0F59F06}" type="parTrans" cxnId="{36902F67-76AF-4F7F-A13C-C4B37D675303}">
      <dgm:prSet/>
      <dgm:spPr/>
      <dgm:t>
        <a:bodyPr/>
        <a:lstStyle/>
        <a:p>
          <a:endParaRPr lang="ru-RU"/>
        </a:p>
      </dgm:t>
    </dgm:pt>
    <dgm:pt modelId="{E1B704D9-38CA-4DF2-9C0B-C85755A40CA2}" type="sibTrans" cxnId="{36902F67-76AF-4F7F-A13C-C4B37D675303}">
      <dgm:prSet/>
      <dgm:spPr/>
      <dgm:t>
        <a:bodyPr/>
        <a:lstStyle/>
        <a:p>
          <a:endParaRPr lang="ru-RU"/>
        </a:p>
      </dgm:t>
    </dgm:pt>
    <dgm:pt modelId="{8EBE5D3C-2E38-4137-A7FC-19B2AEC6EE55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Изменение остатков на счетах  учету средств бюджетов              224,4 тыс. 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672D21-5E78-4C67-832E-BF2E2520A454}" type="parTrans" cxnId="{BCBDE065-3E98-41F5-9E1C-D9B38D3D0A94}">
      <dgm:prSet/>
      <dgm:spPr/>
      <dgm:t>
        <a:bodyPr/>
        <a:lstStyle/>
        <a:p>
          <a:endParaRPr lang="ru-RU"/>
        </a:p>
      </dgm:t>
    </dgm:pt>
    <dgm:pt modelId="{4EAD4A66-B292-4186-B9B5-0B7AF213A3B5}" type="sibTrans" cxnId="{BCBDE065-3E98-41F5-9E1C-D9B38D3D0A94}">
      <dgm:prSet/>
      <dgm:spPr/>
      <dgm:t>
        <a:bodyPr/>
        <a:lstStyle/>
        <a:p>
          <a:endParaRPr lang="ru-RU"/>
        </a:p>
      </dgm:t>
    </dgm:pt>
    <dgm:pt modelId="{C1C4F934-410D-44AD-9471-D8B5266AD13D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Получение кредита от кредитных организаций   9 719,0 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84377F-F1B9-4B6C-B27E-9944647F720D}" type="parTrans" cxnId="{D3ABDB82-2792-4616-B9EE-A42185791D98}">
      <dgm:prSet/>
      <dgm:spPr/>
      <dgm:t>
        <a:bodyPr/>
        <a:lstStyle/>
        <a:p>
          <a:endParaRPr lang="ru-RU"/>
        </a:p>
      </dgm:t>
    </dgm:pt>
    <dgm:pt modelId="{3EE9001C-F2D1-4BEE-A154-E7AFD8BF5A5D}" type="sibTrans" cxnId="{D3ABDB82-2792-4616-B9EE-A42185791D98}">
      <dgm:prSet/>
      <dgm:spPr/>
      <dgm:t>
        <a:bodyPr/>
        <a:lstStyle/>
        <a:p>
          <a:endParaRPr lang="ru-RU"/>
        </a:p>
      </dgm:t>
    </dgm:pt>
    <dgm:pt modelId="{6443346A-C433-4003-BF98-7A1909420C8B}" type="pres">
      <dgm:prSet presAssocID="{22816D5C-A86F-46B2-AE62-D48E72A9E066}" presName="compositeShape" presStyleCnt="0">
        <dgm:presLayoutVars>
          <dgm:dir/>
          <dgm:resizeHandles/>
        </dgm:presLayoutVars>
      </dgm:prSet>
      <dgm:spPr/>
    </dgm:pt>
    <dgm:pt modelId="{EE3E42D6-A327-49D7-9CF0-4F39C7BCE590}" type="pres">
      <dgm:prSet presAssocID="{22816D5C-A86F-46B2-AE62-D48E72A9E066}" presName="pyramid" presStyleLbl="node1" presStyleIdx="0" presStyleCnt="1" custAng="10800000"/>
      <dgm:spPr/>
    </dgm:pt>
    <dgm:pt modelId="{392B33D3-8F03-4185-93D0-CDFBB1FE5E59}" type="pres">
      <dgm:prSet presAssocID="{22816D5C-A86F-46B2-AE62-D48E72A9E066}" presName="theList" presStyleCnt="0"/>
      <dgm:spPr/>
    </dgm:pt>
    <dgm:pt modelId="{27F0D9D2-F5B1-4EF3-8CD4-8D783F223AEC}" type="pres">
      <dgm:prSet presAssocID="{3CCE6D13-87B0-4332-AF3E-46CF4533EF61}" presName="aNode" presStyleLbl="fgAcc1" presStyleIdx="0" presStyleCnt="3" custScaleX="130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4A237-1BAB-460D-87C3-B5C08E52720D}" type="pres">
      <dgm:prSet presAssocID="{3CCE6D13-87B0-4332-AF3E-46CF4533EF61}" presName="aSpace" presStyleCnt="0"/>
      <dgm:spPr/>
    </dgm:pt>
    <dgm:pt modelId="{5943FBF8-3D2A-4B8E-B0F6-352AE796E670}" type="pres">
      <dgm:prSet presAssocID="{8EBE5D3C-2E38-4137-A7FC-19B2AEC6EE55}" presName="aNode" presStyleLbl="fgAcc1" presStyleIdx="1" presStyleCnt="3" custScaleX="1105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E1697E-BC18-4BD2-8042-0E55794F3900}" type="pres">
      <dgm:prSet presAssocID="{8EBE5D3C-2E38-4137-A7FC-19B2AEC6EE55}" presName="aSpace" presStyleCnt="0"/>
      <dgm:spPr/>
    </dgm:pt>
    <dgm:pt modelId="{96ADAC03-9343-428B-8B12-01E1BFA564F0}" type="pres">
      <dgm:prSet presAssocID="{C1C4F934-410D-44AD-9471-D8B5266AD13D}" presName="aNode" presStyleLbl="fgAcc1" presStyleIdx="2" presStyleCnt="3" custScaleX="1290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7B8E6B-7DA0-4066-A7D7-E9900FE90EB1}" type="pres">
      <dgm:prSet presAssocID="{C1C4F934-410D-44AD-9471-D8B5266AD13D}" presName="aSpace" presStyleCnt="0"/>
      <dgm:spPr/>
    </dgm:pt>
  </dgm:ptLst>
  <dgm:cxnLst>
    <dgm:cxn modelId="{88AFB945-5A29-4868-AC6E-575440E04FAD}" type="presOf" srcId="{C1C4F934-410D-44AD-9471-D8B5266AD13D}" destId="{96ADAC03-9343-428B-8B12-01E1BFA564F0}" srcOrd="0" destOrd="0" presId="urn:microsoft.com/office/officeart/2005/8/layout/pyramid2"/>
    <dgm:cxn modelId="{57B6AF02-010C-4FCF-9AEA-BBB41FA9F0FF}" type="presOf" srcId="{22816D5C-A86F-46B2-AE62-D48E72A9E066}" destId="{6443346A-C433-4003-BF98-7A1909420C8B}" srcOrd="0" destOrd="0" presId="urn:microsoft.com/office/officeart/2005/8/layout/pyramid2"/>
    <dgm:cxn modelId="{BCBDE065-3E98-41F5-9E1C-D9B38D3D0A94}" srcId="{22816D5C-A86F-46B2-AE62-D48E72A9E066}" destId="{8EBE5D3C-2E38-4137-A7FC-19B2AEC6EE55}" srcOrd="1" destOrd="0" parTransId="{71672D21-5E78-4C67-832E-BF2E2520A454}" sibTransId="{4EAD4A66-B292-4186-B9B5-0B7AF213A3B5}"/>
    <dgm:cxn modelId="{36902F67-76AF-4F7F-A13C-C4B37D675303}" srcId="{22816D5C-A86F-46B2-AE62-D48E72A9E066}" destId="{3CCE6D13-87B0-4332-AF3E-46CF4533EF61}" srcOrd="0" destOrd="0" parTransId="{E8446597-75AC-4A37-8F87-8137F0F59F06}" sibTransId="{E1B704D9-38CA-4DF2-9C0B-C85755A40CA2}"/>
    <dgm:cxn modelId="{28636005-A40C-42E2-B00D-B05246589C2C}" type="presOf" srcId="{3CCE6D13-87B0-4332-AF3E-46CF4533EF61}" destId="{27F0D9D2-F5B1-4EF3-8CD4-8D783F223AEC}" srcOrd="0" destOrd="0" presId="urn:microsoft.com/office/officeart/2005/8/layout/pyramid2"/>
    <dgm:cxn modelId="{D3ABDB82-2792-4616-B9EE-A42185791D98}" srcId="{22816D5C-A86F-46B2-AE62-D48E72A9E066}" destId="{C1C4F934-410D-44AD-9471-D8B5266AD13D}" srcOrd="2" destOrd="0" parTransId="{A784377F-F1B9-4B6C-B27E-9944647F720D}" sibTransId="{3EE9001C-F2D1-4BEE-A154-E7AFD8BF5A5D}"/>
    <dgm:cxn modelId="{C4482DF9-581A-45E7-BE28-9F6F4A0EF278}" type="presOf" srcId="{8EBE5D3C-2E38-4137-A7FC-19B2AEC6EE55}" destId="{5943FBF8-3D2A-4B8E-B0F6-352AE796E670}" srcOrd="0" destOrd="0" presId="urn:microsoft.com/office/officeart/2005/8/layout/pyramid2"/>
    <dgm:cxn modelId="{415F7680-5505-48A9-99F6-C7A6F6443F23}" type="presParOf" srcId="{6443346A-C433-4003-BF98-7A1909420C8B}" destId="{EE3E42D6-A327-49D7-9CF0-4F39C7BCE590}" srcOrd="0" destOrd="0" presId="urn:microsoft.com/office/officeart/2005/8/layout/pyramid2"/>
    <dgm:cxn modelId="{3DAB7FA4-CBA4-4DC9-83F2-A21F5596C257}" type="presParOf" srcId="{6443346A-C433-4003-BF98-7A1909420C8B}" destId="{392B33D3-8F03-4185-93D0-CDFBB1FE5E59}" srcOrd="1" destOrd="0" presId="urn:microsoft.com/office/officeart/2005/8/layout/pyramid2"/>
    <dgm:cxn modelId="{0ADB3835-00FC-4D41-991F-0B8C23A982B1}" type="presParOf" srcId="{392B33D3-8F03-4185-93D0-CDFBB1FE5E59}" destId="{27F0D9D2-F5B1-4EF3-8CD4-8D783F223AEC}" srcOrd="0" destOrd="0" presId="urn:microsoft.com/office/officeart/2005/8/layout/pyramid2"/>
    <dgm:cxn modelId="{6142C31C-1F90-46DD-8EC7-8F59749FBF3D}" type="presParOf" srcId="{392B33D3-8F03-4185-93D0-CDFBB1FE5E59}" destId="{6094A237-1BAB-460D-87C3-B5C08E52720D}" srcOrd="1" destOrd="0" presId="urn:microsoft.com/office/officeart/2005/8/layout/pyramid2"/>
    <dgm:cxn modelId="{91828E08-BA83-4BEE-9C64-8977E104305B}" type="presParOf" srcId="{392B33D3-8F03-4185-93D0-CDFBB1FE5E59}" destId="{5943FBF8-3D2A-4B8E-B0F6-352AE796E670}" srcOrd="2" destOrd="0" presId="urn:microsoft.com/office/officeart/2005/8/layout/pyramid2"/>
    <dgm:cxn modelId="{646D69A6-B95C-4D64-8711-DE7C35EA6DDF}" type="presParOf" srcId="{392B33D3-8F03-4185-93D0-CDFBB1FE5E59}" destId="{08E1697E-BC18-4BD2-8042-0E55794F3900}" srcOrd="3" destOrd="0" presId="urn:microsoft.com/office/officeart/2005/8/layout/pyramid2"/>
    <dgm:cxn modelId="{27FA6652-2FDE-46E4-ABD7-30717AEFFA17}" type="presParOf" srcId="{392B33D3-8F03-4185-93D0-CDFBB1FE5E59}" destId="{96ADAC03-9343-428B-8B12-01E1BFA564F0}" srcOrd="4" destOrd="0" presId="urn:microsoft.com/office/officeart/2005/8/layout/pyramid2"/>
    <dgm:cxn modelId="{514CAE78-A261-4B53-929C-F4C03F9F3A7E}" type="presParOf" srcId="{392B33D3-8F03-4185-93D0-CDFBB1FE5E59}" destId="{E47B8E6B-7DA0-4066-A7D7-E9900FE90EB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0.91238</cdr:x>
      <cdr:y>0.03798</cdr:y>
    </cdr:from>
    <cdr:to>
      <cdr:x>0.98858</cdr:x>
      <cdr:y>0.96711</cdr:y>
    </cdr:to>
    <cdr:sp macro="" textlink="">
      <cdr:nvSpPr>
        <cdr:cNvPr id="7" name="Правая фигурная скобка 6"/>
        <cdr:cNvSpPr/>
      </cdr:nvSpPr>
      <cdr:spPr>
        <a:xfrm xmlns:a="http://schemas.openxmlformats.org/drawingml/2006/main">
          <a:off x="5998567" y="173633"/>
          <a:ext cx="500969" cy="4248000"/>
        </a:xfrm>
        <a:prstGeom xmlns:a="http://schemas.openxmlformats.org/drawingml/2006/main" prst="rightBrace">
          <a:avLst>
            <a:gd name="adj1" fmla="val 8333"/>
            <a:gd name="adj2" fmla="val 49783"/>
          </a:avLst>
        </a:prstGeom>
        <a:ln xmlns:a="http://schemas.openxmlformats.org/drawingml/2006/main" w="38100">
          <a:solidFill>
            <a:srgbClr val="6699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 xmlns:a="http://schemas.openxmlformats.org/drawingml/2006/main"/>
        <a:p xmlns:a="http://schemas.openxmlformats.org/drawingml/2006/main">
          <a:endParaRPr lang="ru-RU" b="1" cap="none" spc="0" dirty="0">
            <a:ln w="11430">
              <a:solidFill>
                <a:sysClr val="windowText" lastClr="000000"/>
              </a:solidFill>
            </a:ln>
            <a:solidFill>
              <a:schemeClr val="tx1"/>
            </a:solidFill>
            <a:effectLst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0.02046</cdr:x>
      <cdr:y>0.55072</cdr:y>
    </cdr:from>
    <cdr:to>
      <cdr:x>0.42949</cdr:x>
      <cdr:y>1</cdr:y>
    </cdr:to>
    <cdr:sp macro="" textlink="">
      <cdr:nvSpPr>
        <cdr:cNvPr id="3" name="Скругленный прямоугольник 2"/>
        <cdr:cNvSpPr/>
      </cdr:nvSpPr>
      <cdr:spPr>
        <a:xfrm xmlns:a="http://schemas.openxmlformats.org/drawingml/2006/main">
          <a:off x="183497" y="2736304"/>
          <a:ext cx="3668423" cy="2232248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  <a:ln xmlns:a="http://schemas.openxmlformats.org/drawingml/2006/main">
          <a:prstDash val="solid"/>
        </a:ln>
        <a:effectLst xmlns:a="http://schemas.openxmlformats.org/drawingml/2006/main">
          <a:glow rad="63500">
            <a:schemeClr val="accent1">
              <a:satMod val="175000"/>
              <a:alpha val="40000"/>
            </a:schemeClr>
          </a:glow>
        </a:effectLst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2200" dirty="0" smtClean="0">
              <a:solidFill>
                <a:srgbClr val="0070C0"/>
              </a:solidFill>
            </a:rPr>
            <a:t>      </a:t>
          </a:r>
          <a:r>
            <a: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2017 году сохранилась социальная направленность районного бюджета. 82,5% всех расходов бюджета – это расходы на финансирование социальной сферы (образование, культуру, социальную политику, физическую культуру и спорт)</a:t>
          </a:r>
          <a:endParaRPr lang="ru-RU" sz="14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0.66233</cdr:x>
      <cdr:y>0.6087</cdr:y>
    </cdr:from>
    <cdr:to>
      <cdr:x>1</cdr:x>
      <cdr:y>0.78261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5940110" y="3024336"/>
          <a:ext cx="3028395" cy="864102"/>
        </a:xfrm>
        <a:prstGeom xmlns:a="http://schemas.openxmlformats.org/drawingml/2006/main" prst="rect">
          <a:avLst/>
        </a:prstGeom>
        <a:solidFill xmlns:a="http://schemas.openxmlformats.org/drawingml/2006/main">
          <a:srgbClr val="CCCCFF">
            <a:alpha val="48000"/>
          </a:srgbClr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4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расходов районного бюджета  приходится на одного жителя района</a:t>
          </a:r>
          <a:endParaRPr lang="ru-RU" sz="1400" i="1" dirty="0">
            <a:solidFill>
              <a:schemeClr val="accent2">
                <a:lumMod val="50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0.66233</cdr:x>
      <cdr:y>0.7971</cdr:y>
    </cdr:from>
    <cdr:to>
      <cdr:x>1</cdr:x>
      <cdr:y>1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5940152" y="3960440"/>
          <a:ext cx="3028353" cy="1008112"/>
        </a:xfrm>
        <a:prstGeom xmlns:a="http://schemas.openxmlformats.org/drawingml/2006/main" prst="rect">
          <a:avLst/>
        </a:prstGeom>
        <a:solidFill xmlns:a="http://schemas.openxmlformats.org/drawingml/2006/main">
          <a:srgbClr val="00CC99">
            <a:alpha val="48000"/>
          </a:srgbClr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2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расходов районного бюджета </a:t>
          </a:r>
          <a:r>
            <a:rPr lang="ru-RU" sz="1200" b="1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на содержание органов местного самоуправления</a:t>
          </a:r>
          <a:r>
            <a:rPr lang="ru-RU" sz="12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  приходится на одного жителя района</a:t>
          </a:r>
          <a:endParaRPr lang="ru-RU" sz="1200" i="1" dirty="0">
            <a:solidFill>
              <a:schemeClr val="accent2">
                <a:lumMod val="50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930563-42AA-44BB-BF81-7233164D82A1}" type="datetimeFigureOut">
              <a:rPr lang="ru-RU" smtClean="0"/>
              <a:pPr/>
              <a:t>27.08.2018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5217A5C-7A26-4EE1-B17A-4B41129455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2065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6B3E305-C09F-4BD4-A682-C3F975B3BE01}" type="datetimeFigureOut">
              <a:rPr lang="ru-RU" smtClean="0"/>
              <a:pPr/>
              <a:t>27.08.2018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A8BFE69-1005-4923-805C-B57929B32B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29082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5463"/>
            <a:ext cx="3505200" cy="26289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691602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533457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58479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45604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65886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63261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84434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11866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52F5E-54B1-493C-A8EC-56FCA59DDC22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72060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61159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04478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88DB-4AF3-41B5-9C0A-DE5D19345BF0}" type="datetime1">
              <a:rPr lang="ru-RU" smtClean="0"/>
              <a:pPr/>
              <a:t>27.08.2018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191FA-1AE6-430C-AAD5-438B47733408}" type="datetime1">
              <a:rPr lang="ru-RU" smtClean="0"/>
              <a:pPr/>
              <a:t>27.08.2018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3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A9C2-249E-4A1A-A12D-3A90A5EFF5EE}" type="datetime1">
              <a:rPr lang="ru-RU" smtClean="0"/>
              <a:pPr/>
              <a:t>27.08.2018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315-8062-4120-AB6F-1B31E448F115}" type="datetime1">
              <a:rPr lang="ru-RU" smtClean="0"/>
              <a:pPr/>
              <a:t>27.08.2018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4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7" y="2743200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6238-C562-4B15-B851-F314C637483A}" type="datetime1">
              <a:rPr lang="ru-RU" smtClean="0"/>
              <a:pPr/>
              <a:t>27.08.2018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67B51D-73BC-454E-BA2B-56D32FED06D6}" type="datetime1">
              <a:rPr lang="ru-RU" smtClean="0"/>
              <a:pPr/>
              <a:t>27.08.2018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2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4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2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85E1-97CE-4D6E-BD20-F8B28181255A}" type="datetime1">
              <a:rPr lang="ru-RU" smtClean="0"/>
              <a:pPr/>
              <a:t>27.08.2018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E84E-30D2-40AC-9C85-104452E11A7E}" type="datetime1">
              <a:rPr lang="ru-RU" smtClean="0"/>
              <a:pPr/>
              <a:t>27.08.2018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E9CE3-4C28-4C37-ADDE-36D066563CFF}" type="datetime1">
              <a:rPr lang="ru-RU" smtClean="0"/>
              <a:pPr/>
              <a:t>27.08.2018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1C614-D16B-4D0B-BD45-C6220459D152}" type="datetime1">
              <a:rPr lang="ru-RU" smtClean="0"/>
              <a:pPr/>
              <a:t>27.08.2018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BFF32E2-788D-4971-A631-6472A772E6F0}" type="datetime1">
              <a:rPr lang="ru-RU" smtClean="0"/>
              <a:pPr/>
              <a:t>27.08.2018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265C717-382F-4EDC-9921-B020F09ED544}" type="datetime1">
              <a:rPr lang="ru-RU" smtClean="0"/>
              <a:pPr/>
              <a:t>27.08.2018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6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hyperlink" Target="mailto:rfintmb@mail.r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3" Type="http://schemas.openxmlformats.org/officeDocument/2006/relationships/chart" Target="../charts/chart15.xml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5" Type="http://schemas.openxmlformats.org/officeDocument/2006/relationships/chart" Target="../charts/chart17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Relationship Id="rId14" Type="http://schemas.openxmlformats.org/officeDocument/2006/relationships/chart" Target="../charts/char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Microsoft_Office_Excel_97-20031.xls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0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3" Type="http://schemas.openxmlformats.org/officeDocument/2006/relationships/diagramLayout" Target="../diagrams/layout1.xml"/><Relationship Id="rId7" Type="http://schemas.openxmlformats.org/officeDocument/2006/relationships/chart" Target="../charts/chart9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6480048" cy="1752600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Бюджет для граждан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2132856"/>
            <a:ext cx="8319400" cy="3168352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003300"/>
                </a:solidFill>
                <a:latin typeface="+mn-lt"/>
              </a:rPr>
              <a:t>Отчет                                                           об исполнении бюджета Тамбовского района</a:t>
            </a:r>
            <a:br>
              <a:rPr lang="ru-RU" sz="3200" b="1" i="1" dirty="0" smtClean="0">
                <a:solidFill>
                  <a:srgbClr val="003300"/>
                </a:solidFill>
                <a:latin typeface="+mn-lt"/>
              </a:rPr>
            </a:br>
            <a:r>
              <a:rPr lang="ru-RU" sz="3200" b="1" i="1" dirty="0" smtClean="0">
                <a:solidFill>
                  <a:srgbClr val="003300"/>
                </a:solidFill>
                <a:latin typeface="+mn-lt"/>
              </a:rPr>
              <a:t>за 2017 год </a:t>
            </a:r>
            <a:endParaRPr lang="ru-RU" sz="3200" b="1" i="1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5733258"/>
            <a:ext cx="8818373" cy="1008112"/>
          </a:xfrm>
          <a:prstGeom prst="rect">
            <a:avLst/>
          </a:prstGeom>
          <a:solidFill>
            <a:srgbClr val="98A32D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Финансовое управление администрации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Тамбовского района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7" y="5733258"/>
            <a:ext cx="3993837" cy="1008112"/>
          </a:xfrm>
          <a:prstGeom prst="rect">
            <a:avLst/>
          </a:prstGeom>
          <a:solidFill>
            <a:srgbClr val="98A3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 smtClean="0">
                <a:solidFill>
                  <a:schemeClr val="tx1"/>
                </a:solidFill>
              </a:rPr>
              <a:t>Телефон (41638) 21 2 31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Факс         (41638) 21 0 92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E-mail       </a:t>
            </a:r>
            <a:r>
              <a:rPr lang="en-US" sz="1100" dirty="0" smtClean="0">
                <a:solidFill>
                  <a:schemeClr val="tx1"/>
                </a:solidFill>
                <a:hlinkClick r:id="rId4"/>
              </a:rPr>
              <a:t>rfintmb@mail.ru</a:t>
            </a:r>
            <a:endParaRPr lang="en-US" sz="1100" dirty="0" smtClean="0">
              <a:solidFill>
                <a:schemeClr val="tx1"/>
              </a:solidFill>
            </a:endParaRPr>
          </a:p>
          <a:p>
            <a:r>
              <a:rPr lang="ru-RU" sz="1100" dirty="0" smtClean="0">
                <a:solidFill>
                  <a:schemeClr val="tx1"/>
                </a:solidFill>
              </a:rPr>
              <a:t>Адрес        </a:t>
            </a:r>
            <a:r>
              <a:rPr lang="en-US" sz="1100" dirty="0" smtClean="0">
                <a:solidFill>
                  <a:schemeClr val="tx1"/>
                </a:solidFill>
              </a:rPr>
              <a:t>676950 c</a:t>
            </a:r>
            <a:r>
              <a:rPr lang="ru-RU" sz="1100" dirty="0" smtClean="0">
                <a:solidFill>
                  <a:schemeClr val="tx1"/>
                </a:solidFill>
              </a:rPr>
              <a:t>.Тамбовка, ул.Ленинская,90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Руководитель  С.С.Евсеева</a:t>
            </a:r>
            <a:endParaRPr lang="ru-RU" sz="1100" dirty="0"/>
          </a:p>
        </p:txBody>
      </p:sp>
    </p:spTree>
    <p:controls>
      <p:control spid="1043" name="SapphireHiddenControl" r:id="rId2" imgW="6095880" imgH="4067280"/>
    </p:controls>
    <p:extLst>
      <p:ext uri="{BB962C8B-B14F-4D97-AF65-F5344CB8AC3E}">
        <p14:creationId xmlns:p14="http://schemas.microsoft.com/office/powerpoint/2010/main" xmlns="" val="238959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006600"/>
                </a:solidFill>
              </a:rPr>
              <a:t>Динамика поступления в 2016-2017 годах налоговых и неналоговых</a:t>
            </a:r>
            <a:br>
              <a:rPr lang="ru-RU" sz="2200" dirty="0" smtClean="0">
                <a:solidFill>
                  <a:srgbClr val="006600"/>
                </a:solidFill>
              </a:rPr>
            </a:br>
            <a:r>
              <a:rPr lang="ru-RU" sz="2200" dirty="0" smtClean="0">
                <a:solidFill>
                  <a:srgbClr val="006600"/>
                </a:solidFill>
              </a:rPr>
              <a:t>доходов районного бюджета с разбивкой по месяцам (тыс.руб.)</a:t>
            </a:r>
            <a:endParaRPr lang="ru-RU" sz="2200" dirty="0">
              <a:solidFill>
                <a:srgbClr val="0066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16989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1F512B"/>
                </a:solidFill>
              </a:rPr>
              <a:t>Безвозмездные поступления в районный бюджет в 2017 году</a:t>
            </a:r>
            <a:br>
              <a:rPr lang="ru-RU" sz="2000" dirty="0" smtClean="0">
                <a:solidFill>
                  <a:srgbClr val="1F512B"/>
                </a:solidFill>
              </a:rPr>
            </a:br>
            <a:endParaRPr lang="ru-RU" sz="2000" dirty="0">
              <a:solidFill>
                <a:srgbClr val="1F512B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632332625"/>
              </p:ext>
            </p:extLst>
          </p:nvPr>
        </p:nvGraphicFramePr>
        <p:xfrm>
          <a:off x="301625" y="1527177"/>
          <a:ext cx="8504238" cy="5255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0415"/>
                <a:gridCol w="1368152"/>
                <a:gridCol w="1224136"/>
                <a:gridCol w="1281535"/>
              </a:tblGrid>
              <a:tr h="979750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трансферта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Первоначаль-ный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2017 год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Уточнен-ный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2017 год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на 01.01.2018г.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из бюджетов различных уровней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494 452,1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574 120,6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571</a:t>
                      </a:r>
                      <a:r>
                        <a:rPr lang="ru-RU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445,8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197 822,5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232 130,5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232 130,5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1 005,6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26 417,0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26 313,8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284 289,7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303 790,2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301 340,2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11 334,3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11 782,9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11 661,3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безвозмездные поступления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 и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иных МБТ прошлых лет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-823,6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494 452,1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575 120,6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571 622,2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2957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64096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669900"/>
                </a:solidFill>
              </a:rPr>
              <a:t>Безвозмездные поступления в районный бюджет в 2017 году (тыс.руб.)</a:t>
            </a:r>
            <a:endParaRPr lang="ru-RU" sz="2000" dirty="0">
              <a:solidFill>
                <a:srgbClr val="6699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640405034"/>
              </p:ext>
            </p:extLst>
          </p:nvPr>
        </p:nvGraphicFramePr>
        <p:xfrm>
          <a:off x="301625" y="1527175"/>
          <a:ext cx="6574631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48264" y="1988840"/>
            <a:ext cx="2088232" cy="2227778"/>
          </a:xfrm>
          <a:prstGeom prst="roundRect">
            <a:avLst/>
          </a:prstGeom>
          <a:solidFill>
            <a:schemeClr val="accent3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Объем безвозмездных поступлений в 2017 году составил         572 445,8тыс. рублей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467544" y="1397000"/>
          <a:ext cx="576064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29395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1413581237"/>
              </p:ext>
            </p:extLst>
          </p:nvPr>
        </p:nvGraphicFramePr>
        <p:xfrm>
          <a:off x="179512" y="807000"/>
          <a:ext cx="8784979" cy="553954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{21E4AEA4-8DFA-4A89-87EB-49C32662AFE0}</a:tableStyleId>
              </a:tblPr>
              <a:tblGrid>
                <a:gridCol w="792088"/>
                <a:gridCol w="2592288"/>
                <a:gridCol w="1152128"/>
                <a:gridCol w="1008112"/>
                <a:gridCol w="1152128"/>
                <a:gridCol w="1152128"/>
                <a:gridCol w="936107"/>
              </a:tblGrid>
              <a:tr h="260655"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Раздел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Наименование расходов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2016</a:t>
                      </a:r>
                      <a:r>
                        <a:rPr lang="ru-RU" sz="1200" baseline="0" dirty="0" smtClean="0"/>
                        <a:t> год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исполнено, тыс.руб.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2017</a:t>
                      </a:r>
                      <a:r>
                        <a:rPr lang="ru-RU" sz="1200" baseline="0" dirty="0" smtClean="0"/>
                        <a:t> год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Темп роста,%</a:t>
                      </a:r>
                      <a:endParaRPr lang="ru-RU" sz="1200" dirty="0"/>
                    </a:p>
                  </a:txBody>
                  <a:tcPr anchor="ctr"/>
                </a:tc>
              </a:tr>
              <a:tr h="5373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План,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Исполнено,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% исполне-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ния плана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/>
                        <a:t>Всего</a:t>
                      </a:r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689 228,8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747 106,1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714 963,1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95,7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103,7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186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Общегосударственные вопросы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48 827,1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57 074,2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54 496,6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1881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оборона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0546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</a:t>
                      </a:r>
                      <a:r>
                        <a:rPr lang="ru-RU" sz="1100" baseline="0" dirty="0" smtClean="0"/>
                        <a:t> безопасность и </a:t>
                      </a:r>
                    </a:p>
                    <a:p>
                      <a:r>
                        <a:rPr lang="ru-RU" sz="1100" baseline="0" dirty="0" smtClean="0"/>
                        <a:t>правоохранительная деятельность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2 146,6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2 112,3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1 940,5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765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экономика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22 563,5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25 265,1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24 829,2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3457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Жилищно-коммунальное хозяйство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32 348,5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30 803,8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28 540,9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3457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Образование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412 203,6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464 736,7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444 916,0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765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Культура</a:t>
                      </a:r>
                      <a:r>
                        <a:rPr lang="ru-RU" sz="1100" baseline="0" dirty="0" smtClean="0"/>
                        <a:t> и кинематография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75 661,1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94 383,3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88 200,2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Здравоохранение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509,2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Социальная политика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66 558,4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44 315,6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44 118,9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Физическая культура и спорт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12 531,9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12 417,7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12 057,2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91051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массовой информации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85,7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34425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муниципального долга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341,4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221,8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55481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трансферты общего характера бюджетам поселений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14 155,7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13 848,6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13 848,6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188640"/>
            <a:ext cx="8784976" cy="648072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6600"/>
                </a:solidFill>
              </a:rPr>
              <a:t>Расходы районного бюджета по разделам в 2016-2017 годах</a:t>
            </a:r>
            <a:endParaRPr lang="ru-RU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30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392088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006600"/>
                </a:solidFill>
              </a:rPr>
              <a:t>Структура расходов районного бюджета в 2017 году</a:t>
            </a:r>
            <a:endParaRPr lang="ru-RU" sz="20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203211427"/>
              </p:ext>
            </p:extLst>
          </p:nvPr>
        </p:nvGraphicFramePr>
        <p:xfrm>
          <a:off x="0" y="1052736"/>
          <a:ext cx="8968505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423180813"/>
              </p:ext>
            </p:extLst>
          </p:nvPr>
        </p:nvGraphicFramePr>
        <p:xfrm>
          <a:off x="3851920" y="3933056"/>
          <a:ext cx="2088232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1098394066"/>
              </p:ext>
            </p:extLst>
          </p:nvPr>
        </p:nvGraphicFramePr>
        <p:xfrm>
          <a:off x="3923928" y="5157192"/>
          <a:ext cx="2016224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>
            <a:off x="2483768" y="1412776"/>
            <a:ext cx="72008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Диаграмма 7"/>
          <p:cNvGraphicFramePr/>
          <p:nvPr/>
        </p:nvGraphicFramePr>
        <p:xfrm>
          <a:off x="323528" y="692696"/>
          <a:ext cx="820891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899592" y="692696"/>
          <a:ext cx="720080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</p:spTree>
    <p:extLst>
      <p:ext uri="{BB962C8B-B14F-4D97-AF65-F5344CB8AC3E}">
        <p14:creationId xmlns:p14="http://schemas.microsoft.com/office/powerpoint/2010/main" xmlns="" val="407321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Расходы районного бюджета на выплату заработной платы (тыс.руб.)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099447640"/>
              </p:ext>
            </p:extLst>
          </p:nvPr>
        </p:nvGraphicFramePr>
        <p:xfrm>
          <a:off x="192146" y="1505980"/>
          <a:ext cx="5027926" cy="4731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Скругленный прямоугольник 13"/>
          <p:cNvSpPr/>
          <p:nvPr/>
        </p:nvSpPr>
        <p:spPr>
          <a:xfrm>
            <a:off x="5148064" y="1628800"/>
            <a:ext cx="3816424" cy="3600400"/>
          </a:xfrm>
          <a:prstGeom prst="roundRect">
            <a:avLst/>
          </a:prstGeom>
          <a:solidFill>
            <a:srgbClr val="CCD0DE"/>
          </a:solidFill>
          <a:ln>
            <a:solidFill>
              <a:schemeClr val="accent1">
                <a:lumMod val="75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2017 году в Тамбовском районе продолжена работа по поэтапной реализации Указов Президента Российской Федерации от 7 мая 2012 года по увеличению заработной платы работников бюджетной сферы. Расходы на оплату труда в 2017 году по сравнению с 2016 годом увеличились на 32 918тыс. рублей. Темп роста составил 110,1%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79512" y="1484784"/>
          <a:ext cx="511256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97995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64096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1F512B"/>
                </a:solidFill>
              </a:rPr>
              <a:t>Расходы социальной направленности районного бюджета в 2017 году</a:t>
            </a:r>
            <a:endParaRPr lang="ru-RU" sz="2000" dirty="0">
              <a:solidFill>
                <a:srgbClr val="1F512B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0047577"/>
              </p:ext>
            </p:extLst>
          </p:nvPr>
        </p:nvGraphicFramePr>
        <p:xfrm>
          <a:off x="2438400" y="1600200"/>
          <a:ext cx="4238625" cy="2286000"/>
        </p:xfrm>
        <a:graphic>
          <a:graphicData uri="http://schemas.openxmlformats.org/presentationml/2006/ole">
            <p:oleObj spid="_x0000_s2061" name="Лист" r:id="rId4" imgW="4238625" imgH="1714602" progId="Excel.Sheet.8">
              <p:embed/>
            </p:oleObj>
          </a:graphicData>
        </a:graphic>
      </p:graphicFrame>
      <p:sp>
        <p:nvSpPr>
          <p:cNvPr id="6" name="AutoShape 6"/>
          <p:cNvSpPr>
            <a:spLocks/>
          </p:cNvSpPr>
          <p:nvPr/>
        </p:nvSpPr>
        <p:spPr bwMode="auto">
          <a:xfrm>
            <a:off x="6060275" y="1752600"/>
            <a:ext cx="360039" cy="1524000"/>
          </a:xfrm>
          <a:prstGeom prst="rightBrace">
            <a:avLst>
              <a:gd name="adj1" fmla="val 60417"/>
              <a:gd name="adj2" fmla="val 50398"/>
            </a:avLst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/>
          </a:p>
        </p:txBody>
      </p:sp>
      <p:sp>
        <p:nvSpPr>
          <p:cNvPr id="7" name="TextBox 6"/>
          <p:cNvSpPr txBox="1"/>
          <p:nvPr/>
        </p:nvSpPr>
        <p:spPr>
          <a:xfrm>
            <a:off x="6553200" y="1676400"/>
            <a:ext cx="2133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ВСЕГО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714 963,1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62400" y="266282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82,5%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819401" y="3615392"/>
            <a:ext cx="3240874" cy="461665"/>
          </a:xfrm>
          <a:prstGeom prst="rect">
            <a:avLst/>
          </a:prstGeom>
          <a:solidFill>
            <a:srgbClr val="E3C9DA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589 879,7 тыс. рублей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utoShape 27"/>
          <p:cNvSpPr>
            <a:spLocks noChangeArrowheads="1"/>
          </p:cNvSpPr>
          <p:nvPr/>
        </p:nvSpPr>
        <p:spPr bwMode="auto">
          <a:xfrm>
            <a:off x="196850" y="4077057"/>
            <a:ext cx="2303463" cy="790575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Образование 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62,5 %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27"/>
          <p:cNvSpPr>
            <a:spLocks noChangeArrowheads="1"/>
          </p:cNvSpPr>
          <p:nvPr/>
        </p:nvSpPr>
        <p:spPr bwMode="auto">
          <a:xfrm>
            <a:off x="179512" y="5301208"/>
            <a:ext cx="2786211" cy="935038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Физическая культура 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спорт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1,7%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29"/>
          <p:cNvSpPr>
            <a:spLocks noChangeArrowheads="1"/>
          </p:cNvSpPr>
          <p:nvPr/>
        </p:nvSpPr>
        <p:spPr bwMode="auto">
          <a:xfrm>
            <a:off x="6444208" y="5301208"/>
            <a:ext cx="2374900" cy="936625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Социальная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политика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6,2%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30"/>
          <p:cNvSpPr>
            <a:spLocks noChangeArrowheads="1"/>
          </p:cNvSpPr>
          <p:nvPr/>
        </p:nvSpPr>
        <p:spPr bwMode="auto">
          <a:xfrm>
            <a:off x="6821488" y="4075470"/>
            <a:ext cx="1943100" cy="792162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Культура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12,3 %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 стрелкой 18"/>
          <p:cNvCxnSpPr>
            <a:stCxn id="9" idx="2"/>
            <a:endCxn id="11" idx="0"/>
          </p:cNvCxnSpPr>
          <p:nvPr/>
        </p:nvCxnSpPr>
        <p:spPr>
          <a:xfrm flipH="1">
            <a:off x="1572618" y="4077057"/>
            <a:ext cx="2867220" cy="122415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9" idx="2"/>
            <a:endCxn id="10" idx="3"/>
          </p:cNvCxnSpPr>
          <p:nvPr/>
        </p:nvCxnSpPr>
        <p:spPr>
          <a:xfrm flipH="1">
            <a:off x="2500313" y="4077057"/>
            <a:ext cx="1939525" cy="39528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9" idx="2"/>
            <a:endCxn id="12" idx="0"/>
          </p:cNvCxnSpPr>
          <p:nvPr/>
        </p:nvCxnSpPr>
        <p:spPr>
          <a:xfrm>
            <a:off x="4439838" y="4077057"/>
            <a:ext cx="3191820" cy="122415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9" idx="2"/>
            <a:endCxn id="13" idx="1"/>
          </p:cNvCxnSpPr>
          <p:nvPr/>
        </p:nvCxnSpPr>
        <p:spPr>
          <a:xfrm>
            <a:off x="4439838" y="4077057"/>
            <a:ext cx="2381650" cy="394494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utoShape 27"/>
          <p:cNvSpPr>
            <a:spLocks noChangeArrowheads="1"/>
          </p:cNvSpPr>
          <p:nvPr/>
        </p:nvSpPr>
        <p:spPr bwMode="auto">
          <a:xfrm>
            <a:off x="3275856" y="5229200"/>
            <a:ext cx="2786211" cy="943447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Здравоохранение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0,1%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 стрелкой 24"/>
          <p:cNvCxnSpPr>
            <a:stCxn id="9" idx="2"/>
          </p:cNvCxnSpPr>
          <p:nvPr/>
        </p:nvCxnSpPr>
        <p:spPr>
          <a:xfrm>
            <a:off x="4439838" y="4077057"/>
            <a:ext cx="60154" cy="11521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7755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 образование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2017 году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09270205"/>
              </p:ext>
            </p:extLst>
          </p:nvPr>
        </p:nvGraphicFramePr>
        <p:xfrm>
          <a:off x="457200" y="2924944"/>
          <a:ext cx="8229600" cy="3205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179512" y="1412776"/>
            <a:ext cx="3866728" cy="158417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районного бюджета на образование в 2017 году составил 444 916,0 тыс.руб.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4015022" y="1595501"/>
            <a:ext cx="1113953" cy="1218726"/>
            <a:chOff x="137977" y="0"/>
            <a:chExt cx="1113953" cy="1218726"/>
          </a:xfrm>
          <a:scene3d>
            <a:camera prst="orthographicFront"/>
            <a:lightRig rig="threePt" dir="t"/>
          </a:scene3d>
        </p:grpSpPr>
        <p:sp>
          <p:nvSpPr>
            <p:cNvPr id="8" name="Овал 7"/>
            <p:cNvSpPr/>
            <p:nvPr/>
          </p:nvSpPr>
          <p:spPr>
            <a:xfrm>
              <a:off x="137977" y="0"/>
              <a:ext cx="1113953" cy="1218726"/>
            </a:xfrm>
            <a:prstGeom prst="ellipse">
              <a:avLst/>
            </a:prstGeom>
            <a:solidFill>
              <a:srgbClr val="A6E2E8">
                <a:alpha val="50000"/>
              </a:srgbClr>
            </a:solidFill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9" name="Овал 4"/>
            <p:cNvSpPr/>
            <p:nvPr/>
          </p:nvSpPr>
          <p:spPr>
            <a:xfrm>
              <a:off x="301112" y="178478"/>
              <a:ext cx="787683" cy="86177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2689" tIns="16510" rIns="102689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20 686 рублей в год</a:t>
              </a:r>
              <a:endParaRPr lang="ru-RU" sz="1300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4860032" y="1600800"/>
            <a:ext cx="1145637" cy="1218800"/>
            <a:chOff x="942594" y="399"/>
            <a:chExt cx="1145637" cy="1218800"/>
          </a:xfrm>
          <a:scene3d>
            <a:camera prst="orthographicFront"/>
            <a:lightRig rig="threePt" dir="t"/>
          </a:scene3d>
        </p:grpSpPr>
        <p:sp>
          <p:nvSpPr>
            <p:cNvPr id="11" name="Овал 10"/>
            <p:cNvSpPr/>
            <p:nvPr/>
          </p:nvSpPr>
          <p:spPr>
            <a:xfrm>
              <a:off x="942594" y="399"/>
              <a:ext cx="1145637" cy="1218800"/>
            </a:xfrm>
            <a:prstGeom prst="ellipse">
              <a:avLst/>
            </a:prstGeom>
            <a:solidFill>
              <a:srgbClr val="A6E2E8">
                <a:alpha val="50000"/>
              </a:srgbClr>
            </a:solidFill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2" name="Овал 4"/>
            <p:cNvSpPr/>
            <p:nvPr/>
          </p:nvSpPr>
          <p:spPr>
            <a:xfrm>
              <a:off x="1110369" y="178888"/>
              <a:ext cx="810087" cy="86182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2689" tIns="16510" rIns="102689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1724 рубля в месяц</a:t>
              </a:r>
              <a:endParaRPr lang="ru-RU" sz="1300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6019948" y="1595501"/>
            <a:ext cx="2851584" cy="1008112"/>
          </a:xfrm>
          <a:prstGeom prst="rect">
            <a:avLst/>
          </a:prstGeom>
          <a:solidFill>
            <a:srgbClr val="CCFF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200" b="1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200" i="1" dirty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163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расходов в области культуры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671342439"/>
              </p:ext>
            </p:extLst>
          </p:nvPr>
        </p:nvGraphicFramePr>
        <p:xfrm>
          <a:off x="251520" y="5085184"/>
          <a:ext cx="1944216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95736" y="5334000"/>
            <a:ext cx="6696744" cy="914400"/>
          </a:xfrm>
          <a:prstGeom prst="rect">
            <a:avLst/>
          </a:prstGeom>
          <a:solidFill>
            <a:srgbClr val="EBEE7E">
              <a:alpha val="73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600" b="1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культуру</a:t>
            </a:r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600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3362511683"/>
              </p:ext>
            </p:extLst>
          </p:nvPr>
        </p:nvGraphicFramePr>
        <p:xfrm>
          <a:off x="179512" y="1412776"/>
          <a:ext cx="7056784" cy="3775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7308304" y="1412776"/>
            <a:ext cx="1656184" cy="3816424"/>
          </a:xfrm>
          <a:prstGeom prst="roundRect">
            <a:avLst/>
          </a:prstGeom>
          <a:solidFill>
            <a:srgbClr val="CCD0DE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бюджета на культуру в 2017 году составил </a:t>
            </a:r>
          </a:p>
          <a:p>
            <a:pPr algn="ctr"/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88 200,2</a:t>
            </a:r>
          </a:p>
          <a:p>
            <a:pPr algn="ctr"/>
            <a:r>
              <a:rPr lang="ru-RU" sz="1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ыс.руб.</a:t>
            </a:r>
            <a:endParaRPr lang="ru-RU" sz="17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19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расходов на социальную политику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811825176"/>
              </p:ext>
            </p:extLst>
          </p:nvPr>
        </p:nvGraphicFramePr>
        <p:xfrm>
          <a:off x="179512" y="5085184"/>
          <a:ext cx="1944216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314" y="5466928"/>
            <a:ext cx="6840760" cy="914400"/>
          </a:xfrm>
          <a:prstGeom prst="rect">
            <a:avLst/>
          </a:prstGeom>
          <a:solidFill>
            <a:schemeClr val="bg2">
              <a:lumMod val="50000"/>
              <a:alpha val="3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600" b="1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социальную политику</a:t>
            </a:r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600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0721" y="1412776"/>
            <a:ext cx="2001593" cy="3528392"/>
          </a:xfrm>
          <a:prstGeom prst="roundRect">
            <a:avLst/>
          </a:prstGeom>
          <a:solidFill>
            <a:schemeClr val="bg2">
              <a:lumMod val="50000"/>
              <a:alpha val="32000"/>
            </a:schemeClr>
          </a:solidFill>
          <a:ln>
            <a:noFill/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бюджета в на социальную политику в 2017 году составил 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44 118,9 тыс.руб.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3131840" y="1397000"/>
          <a:ext cx="568863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xmlns="" val="231875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7" descr="\\Worksnew\Документы отделов УФ\Аналитический отдел\Общие документы отдела\ГРАФИКИ СЛАЙДЫ\Презентация_2013\Для граждан\Картинки\БюджетВЕСЫ.jpg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10200"/>
                    </a14:imgEffect>
                    <a14:imgEffect>
                      <a14:saturation sat="16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704856" cy="518457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/>
        </p:spPr>
      </p:pic>
      <p:sp>
        <p:nvSpPr>
          <p:cNvPr id="2" name="Прямоугольник 1"/>
          <p:cNvSpPr/>
          <p:nvPr/>
        </p:nvSpPr>
        <p:spPr>
          <a:xfrm>
            <a:off x="1331640" y="692696"/>
            <a:ext cx="662473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49896"/>
            <a:ext cx="8064896" cy="1919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Бюджет Тамбовского района</a:t>
            </a:r>
          </a:p>
          <a:p>
            <a:pPr algn="ctr"/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утвержден решением районного Совета народных депутатов от 20.12.2016 № 52«О районном бюджете на 2017 год и плановый период 2018 и 2019 годов»</a:t>
            </a:r>
            <a:endParaRPr lang="ru-RU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4653136"/>
            <a:ext cx="3744416" cy="1728192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Публичные слушания по проекту районного бюджета на 2017 год проведены 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15 декабря 2016 года.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32040" y="4653136"/>
            <a:ext cx="4032448" cy="1728192"/>
          </a:xfrm>
          <a:prstGeom prst="roundRect">
            <a:avLst/>
          </a:prstGeom>
          <a:noFill/>
          <a:ln>
            <a:solidFill>
              <a:srgbClr val="98A3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Публичные слушания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по отчету об исполнении районного бюджета  за 2017 год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проведены 11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мая 2018 года.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Отчет об исполнении районного бюджета утвержден решением от 26.06.2018 № 12</a:t>
            </a:r>
            <a:endParaRPr lang="ru-RU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272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1A5242"/>
                </a:solidFill>
              </a:rPr>
              <a:t>Расходы районного бюджета на сельское хозяйство</a:t>
            </a:r>
            <a:endParaRPr lang="ru-RU" sz="24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930469197"/>
              </p:ext>
            </p:extLst>
          </p:nvPr>
        </p:nvGraphicFramePr>
        <p:xfrm>
          <a:off x="301625" y="1527175"/>
          <a:ext cx="7294711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авая фигурная скобка 4"/>
          <p:cNvSpPr/>
          <p:nvPr/>
        </p:nvSpPr>
        <p:spPr>
          <a:xfrm>
            <a:off x="7524328" y="1556792"/>
            <a:ext cx="432048" cy="44644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812360" y="3421700"/>
            <a:ext cx="133164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4 659,4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399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1F512B"/>
                </a:solidFill>
              </a:rPr>
              <a:t>Источники финансирования дефицита районного бюджета</a:t>
            </a:r>
            <a:br>
              <a:rPr lang="ru-RU" sz="2400" dirty="0" smtClean="0">
                <a:solidFill>
                  <a:srgbClr val="1F512B"/>
                </a:solidFill>
              </a:rPr>
            </a:br>
            <a:endParaRPr lang="ru-RU" sz="24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028575448"/>
              </p:ext>
            </p:extLst>
          </p:nvPr>
        </p:nvGraphicFramePr>
        <p:xfrm>
          <a:off x="3347864" y="1628801"/>
          <a:ext cx="5328592" cy="3600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683568" y="2173522"/>
            <a:ext cx="4104456" cy="1562472"/>
          </a:xfrm>
          <a:prstGeom prst="roundRect">
            <a:avLst/>
          </a:prstGeom>
          <a:solidFill>
            <a:srgbClr val="B3D8EF"/>
          </a:solidFill>
          <a:ln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внутреннего финансирования дефицита бюджета –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8 205,8 тыс.руб.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30534" y="5445223"/>
            <a:ext cx="4104456" cy="1116079"/>
          </a:xfrm>
          <a:prstGeom prst="rect">
            <a:avLst/>
          </a:prstGeom>
          <a:solidFill>
            <a:schemeClr val="accent1">
              <a:lumMod val="40000"/>
              <a:lumOff val="60000"/>
              <a:alpha val="63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муниципального долга по состоянию на 01.01.2018 года составил 11 456,2 тыс.руб.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4293096"/>
            <a:ext cx="3816424" cy="101566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муниципального долга по состоянию на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01.01.2017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составил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3 474,8 тыс.руб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Стрелка вправо 4"/>
          <p:cNvSpPr/>
          <p:nvPr/>
        </p:nvSpPr>
        <p:spPr>
          <a:xfrm rot="1390695">
            <a:off x="3036655" y="5364291"/>
            <a:ext cx="1848316" cy="8415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552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1A5242"/>
                </a:solidFill>
              </a:rPr>
              <a:t>Расходы на реализацию муниципальных программ (по собственным средствам)</a:t>
            </a:r>
            <a:endParaRPr lang="ru-RU" sz="2200" dirty="0">
              <a:solidFill>
                <a:srgbClr val="1A524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376304495"/>
              </p:ext>
            </p:extLst>
          </p:nvPr>
        </p:nvGraphicFramePr>
        <p:xfrm>
          <a:off x="1115616" y="1556792"/>
          <a:ext cx="769024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2564904"/>
            <a:ext cx="20162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 по собственным средствам   </a:t>
            </a:r>
          </a:p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375 653,8 тыс. рублей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286000" y="2057400"/>
          <a:ext cx="6318448" cy="4323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2339752" y="1397000"/>
          <a:ext cx="6336704" cy="476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47290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1F512B"/>
                </a:solidFill>
              </a:rPr>
              <a:t>Расходы районного бюджета за 2017 год на реализацию муниципальных программ (1)</a:t>
            </a:r>
            <a:endParaRPr lang="ru-RU" sz="22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427250926"/>
              </p:ext>
            </p:extLst>
          </p:nvPr>
        </p:nvGraphicFramePr>
        <p:xfrm>
          <a:off x="323528" y="1340768"/>
          <a:ext cx="8504238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959"/>
                <a:gridCol w="6192688"/>
                <a:gridCol w="178559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программы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01.01.2018г.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 на реализацию программ</a:t>
                      </a:r>
                      <a:endParaRPr lang="ru-RU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354 293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"Развитие культуры и искусства в Тамбовском районе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133,5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"Повышение эффективности использования муниципального имущества Тамбовского района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4 101,5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"Повышение эффективности управления муниципальными финансами и муниципальным долгом Тамбовского района на период 2015-2021 годов"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22 303,7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"Реабилитация и обеспечение жизнедеятельности инвалидов в Тамбовском районе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"Экономическое развитие и инновационная экономика Тамбовского района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361,8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"Энергосбережение и повышение энергетической эффективности в муниципальных учреждениях Тамбовского района на 2015-2021 годы"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2168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"Развитие физической культуры, спорта и молодежной политики в Тамбовском районе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6 619,8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6467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srgbClr val="1F512B"/>
                </a:solidFill>
              </a:rPr>
              <a:t>Расходы муниципального образования «Малопургинский район» за 2016 год на реализацию муниципальных программ </a:t>
            </a:r>
            <a:r>
              <a:rPr lang="ru-RU" sz="2200" dirty="0" smtClean="0">
                <a:solidFill>
                  <a:srgbClr val="1F512B"/>
                </a:solidFill>
              </a:rPr>
              <a:t>(2)</a:t>
            </a: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46244371"/>
              </p:ext>
            </p:extLst>
          </p:nvPr>
        </p:nvGraphicFramePr>
        <p:xfrm>
          <a:off x="323528" y="1340768"/>
          <a:ext cx="8504238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959"/>
                <a:gridCol w="6242793"/>
                <a:gridCol w="17354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программы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01.01.2017 г.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"Снижение рисков и смягчение последствий чрезвычайных ситуаций природного и техногенного характера, а также обеспечение безопасности населения района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1 946,2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образования Тамбовского района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183 914,5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сельского хозяйства и регулирование рынков сельскохозяйственной продукции, сырья и продовольствия Тамбовского района Амурской области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4 988,9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"Повышение эффективности деятельности органов местного самоуправления власти и управления в Тамбовском районе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30 707,6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"Обеспечение доступным и качественным жильем населения Амурской области на 2014-2020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транспортного комплекса Тамбовского района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9 065,5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7980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бюджетной </a:t>
            </a:r>
            <a:br>
              <a:rPr lang="ru-RU" sz="2400" dirty="0" smtClean="0">
                <a:solidFill>
                  <a:srgbClr val="006600"/>
                </a:solidFill>
              </a:rPr>
            </a:br>
            <a:r>
              <a:rPr lang="ru-RU" sz="2400" dirty="0" smtClean="0">
                <a:solidFill>
                  <a:srgbClr val="006600"/>
                </a:solidFill>
              </a:rPr>
              <a:t>и налоговой политики в 2017 году</a:t>
            </a:r>
            <a:endParaRPr lang="ru-RU" sz="2400" dirty="0">
              <a:solidFill>
                <a:srgbClr val="0066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1. Обеспечение сбалансированности и устойчивости бюджета;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2. Обеспечение системного подхода к повышению эффективности бюджетных расходов;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3. Обеспечение открытости деятельности органов местного самоуправления;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4. Обеспечение эффективности и стабильности налоговой системы, способствующей созданию основы бюджетной устойчивости среднесрочной и долгосрочной перспективе;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5. Сохранение и развитие налогового потенциала;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9079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rgbClr val="006600"/>
                </a:solidFill>
              </a:rPr>
              <a:t>Основные направления бюджетной </a:t>
            </a:r>
            <a:br>
              <a:rPr lang="ru-RU" sz="2400" dirty="0">
                <a:solidFill>
                  <a:srgbClr val="006600"/>
                </a:solidFill>
              </a:rPr>
            </a:br>
            <a:r>
              <a:rPr lang="ru-RU" sz="2400" dirty="0">
                <a:solidFill>
                  <a:srgbClr val="006600"/>
                </a:solidFill>
              </a:rPr>
              <a:t>и налоговой политики в </a:t>
            </a:r>
            <a:r>
              <a:rPr lang="ru-RU" sz="2400" dirty="0" smtClean="0">
                <a:solidFill>
                  <a:srgbClr val="006600"/>
                </a:solidFill>
              </a:rPr>
              <a:t>2017 году (продолжение)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7. Реализация мер по обеспечению устойчивого развития экономики и социальной стабильности;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8. Повышение эффективности использования имущества, находящегося в муниципальной собственности;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9. Осуществление мониторинга поступления налогов, сборов и иных обязательных платежей;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10. Повышение качества администрирования доходов;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11. Проведение оценки эффективности налоговых льгот.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05264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характеристики районного бюджета за 2017 год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312668770"/>
              </p:ext>
            </p:extLst>
          </p:nvPr>
        </p:nvGraphicFramePr>
        <p:xfrm>
          <a:off x="179512" y="1628800"/>
          <a:ext cx="8784975" cy="48259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3373"/>
                <a:gridCol w="1930659"/>
                <a:gridCol w="1712432"/>
                <a:gridCol w="1614567"/>
                <a:gridCol w="1387437"/>
                <a:gridCol w="1606507"/>
              </a:tblGrid>
              <a:tr h="1004424"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Показатель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Первоначально</a:t>
                      </a:r>
                      <a:r>
                        <a:rPr lang="ru-RU" sz="1200" baseline="0" dirty="0" smtClean="0"/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утвержденный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план, тыс.руб.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Уточненный</a:t>
                      </a:r>
                    </a:p>
                    <a:p>
                      <a:pPr algn="ctr"/>
                      <a:r>
                        <a:rPr lang="ru-RU" sz="1200" dirty="0" smtClean="0"/>
                        <a:t>план,</a:t>
                      </a:r>
                    </a:p>
                    <a:p>
                      <a:pPr algn="ctr"/>
                      <a:r>
                        <a:rPr lang="ru-RU" sz="1200" dirty="0" smtClean="0"/>
                        <a:t>тыс.руб.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Исполнение, тыс.руб.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% исполнения</a:t>
                      </a:r>
                      <a:r>
                        <a:rPr lang="ru-RU" sz="1200" baseline="0" dirty="0" smtClean="0"/>
                        <a:t> к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уточненному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плану</a:t>
                      </a:r>
                      <a:endParaRPr lang="ru-RU" sz="1200" dirty="0"/>
                    </a:p>
                  </a:txBody>
                  <a:tcPr/>
                </a:tc>
              </a:tr>
              <a:tr h="80732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621 542,2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738 200,7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706 757,3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95,7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7128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1.1.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Налоговые и неналоговые</a:t>
                      </a:r>
                    </a:p>
                    <a:p>
                      <a:r>
                        <a:rPr lang="ru-RU" sz="1600" dirty="0" smtClean="0"/>
                        <a:t>поступления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127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090,1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163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080,1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135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135,0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82,9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349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1.2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Безвозмездные поступления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494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452,1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575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120,6</a:t>
                      </a:r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571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622,3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99,4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7450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РАСХОДЫ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621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542,2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747 106,1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714 963,1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95,7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349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ДЕФИЦИТ(-)/</a:t>
                      </a:r>
                    </a:p>
                    <a:p>
                      <a:r>
                        <a:rPr lang="ru-RU" sz="1600" dirty="0" smtClean="0"/>
                        <a:t>ПРОФИЦИТ(+)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-8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905,4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-8 205,8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7797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Характеристика доходной части районного бюджета за 2015-2017 годы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508345051"/>
              </p:ext>
            </p:extLst>
          </p:nvPr>
        </p:nvGraphicFramePr>
        <p:xfrm>
          <a:off x="251521" y="1340769"/>
          <a:ext cx="482453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90040749"/>
              </p:ext>
            </p:extLst>
          </p:nvPr>
        </p:nvGraphicFramePr>
        <p:xfrm>
          <a:off x="323528" y="3789040"/>
          <a:ext cx="756084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539552" y="1412776"/>
          <a:ext cx="3888432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683568" y="1484784"/>
          <a:ext cx="360040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467544" y="3717032"/>
          <a:ext cx="3960440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4139952" y="1397000"/>
          <a:ext cx="475252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xmlns="" val="404411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6815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6600"/>
                </a:solidFill>
              </a:rPr>
              <a:t>Динамика поступления налоговых и неналоговых</a:t>
            </a:r>
            <a:br>
              <a:rPr lang="ru-RU" sz="2000" dirty="0" smtClean="0">
                <a:solidFill>
                  <a:srgbClr val="006600"/>
                </a:solidFill>
              </a:rPr>
            </a:br>
            <a:r>
              <a:rPr lang="ru-RU" sz="2000" dirty="0" smtClean="0">
                <a:solidFill>
                  <a:srgbClr val="006600"/>
                </a:solidFill>
              </a:rPr>
              <a:t>доходов в районный бюджет  </a:t>
            </a:r>
            <a:br>
              <a:rPr lang="ru-RU" sz="2000" dirty="0" smtClean="0">
                <a:solidFill>
                  <a:srgbClr val="006600"/>
                </a:solidFill>
              </a:rPr>
            </a:br>
            <a:r>
              <a:rPr lang="ru-RU" sz="2000" dirty="0" smtClean="0">
                <a:solidFill>
                  <a:srgbClr val="006600"/>
                </a:solidFill>
              </a:rPr>
              <a:t>за 2013-2017 годы, тыс.руб.</a:t>
            </a:r>
            <a:endParaRPr lang="ru-RU" sz="2000" dirty="0">
              <a:solidFill>
                <a:srgbClr val="0066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9512" y="5013176"/>
            <a:ext cx="8784976" cy="15121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6381328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Налоговые и неналоговые доходы в расчете на одного жителя (руб.)</a:t>
            </a:r>
            <a:endParaRPr lang="ru-RU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quarter" idx="1"/>
          </p:nvPr>
        </p:nvGraphicFramePr>
        <p:xfrm>
          <a:off x="539551" y="1527175"/>
          <a:ext cx="8266311" cy="2549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467544" y="3861048"/>
          <a:ext cx="7152456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81157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1797975319"/>
              </p:ext>
            </p:extLst>
          </p:nvPr>
        </p:nvGraphicFramePr>
        <p:xfrm>
          <a:off x="179512" y="581724"/>
          <a:ext cx="8784978" cy="542248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2880320"/>
                <a:gridCol w="1297012"/>
                <a:gridCol w="1007244"/>
                <a:gridCol w="1160784"/>
                <a:gridCol w="975455"/>
                <a:gridCol w="1464163"/>
              </a:tblGrid>
              <a:tr h="297608"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Наименование доходов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2016</a:t>
                      </a:r>
                      <a:r>
                        <a:rPr lang="ru-RU" sz="1200" baseline="0" dirty="0" smtClean="0"/>
                        <a:t> год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исполнено, тыс.руб.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2017</a:t>
                      </a:r>
                      <a:r>
                        <a:rPr lang="ru-RU" sz="1200" baseline="0" dirty="0" smtClean="0"/>
                        <a:t> год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Темп роста,%</a:t>
                      </a:r>
                      <a:endParaRPr lang="ru-RU" sz="1200" dirty="0"/>
                    </a:p>
                  </a:txBody>
                  <a:tcPr anchor="ctr"/>
                </a:tc>
              </a:tr>
              <a:tr h="46143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План,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Исполнено,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% испол-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нения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2272">
                <a:tc>
                  <a:txBody>
                    <a:bodyPr/>
                    <a:lstStyle/>
                    <a:p>
                      <a:r>
                        <a:rPr lang="ru-RU" sz="1100" b="1" i="1" dirty="0" smtClean="0"/>
                        <a:t>Налоговые и неналоговые</a:t>
                      </a:r>
                      <a:r>
                        <a:rPr lang="ru-RU" sz="1100" b="1" i="1" baseline="0" dirty="0" smtClean="0"/>
                        <a:t> доходы, в том числе:</a:t>
                      </a:r>
                      <a:endParaRPr lang="ru-RU" sz="11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127 011,0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163 080,1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135 135,0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82,9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106,4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9310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доходы физических лиц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95 425,2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87 284,6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84 042,0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5004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Акцизы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6 203,9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6 664,1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Налоги на совокупный доход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12 725,1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12 628,0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12 280,8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Госпошлина, сборы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2 057,3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2 200,0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2 077,3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5438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Задолженность и перерасчеты</a:t>
                      </a:r>
                      <a:r>
                        <a:rPr lang="ru-RU" sz="1100" baseline="0" dirty="0" smtClean="0"/>
                        <a:t> по отмененным налогам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9253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</a:t>
                      </a:r>
                      <a:r>
                        <a:rPr lang="ru-RU" sz="1100" baseline="0" dirty="0" smtClean="0"/>
                        <a:t> от использования имущества, находящегося в муниципальной собственности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10 407,3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47 021,2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25 201,8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5821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Платежи за пользование природными ресурсами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842,4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597,6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354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оказания платных услуг, компенсация затрат</a:t>
                      </a:r>
                      <a:r>
                        <a:rPr lang="ru-RU" sz="1100" baseline="0" dirty="0" smtClean="0"/>
                        <a:t> государства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699,9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841,3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2485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продажи активов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2 578,7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4 000,0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2 005,1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Штрафы, санкции, возмещение  ущерба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2 246,6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2 900,0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1 416,4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8276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Прочие  неналоговые доходы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39704">
                <a:tc>
                  <a:txBody>
                    <a:bodyPr/>
                    <a:lstStyle/>
                    <a:p>
                      <a:r>
                        <a:rPr lang="ru-RU" sz="1200" b="1" i="1" dirty="0" smtClean="0"/>
                        <a:t>Межбюджетные</a:t>
                      </a:r>
                      <a:r>
                        <a:rPr lang="ru-RU" sz="1200" b="1" i="1" baseline="0" dirty="0" smtClean="0"/>
                        <a:t> трансферты</a:t>
                      </a:r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560 762,2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575 120,6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571 622,3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101,9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892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Доходы, всего</a:t>
                      </a:r>
                      <a:endParaRPr lang="ru-RU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687 773,2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738 200,7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706 757,3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116632"/>
            <a:ext cx="8784976" cy="50405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6600"/>
                </a:solidFill>
              </a:rPr>
              <a:t>Исполнение плана по доходам в 2017 году</a:t>
            </a:r>
            <a:endParaRPr lang="ru-RU" sz="24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730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2128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006600"/>
                </a:solidFill>
              </a:rPr>
              <a:t>Структура налоговых и неналоговых доходов </a:t>
            </a:r>
            <a:br>
              <a:rPr lang="ru-RU" sz="2200" dirty="0" smtClean="0">
                <a:solidFill>
                  <a:srgbClr val="006600"/>
                </a:solidFill>
              </a:rPr>
            </a:br>
            <a:r>
              <a:rPr lang="ru-RU" sz="2200" dirty="0" smtClean="0">
                <a:solidFill>
                  <a:srgbClr val="006600"/>
                </a:solidFill>
              </a:rPr>
              <a:t>районного бюджета в 2017 году</a:t>
            </a:r>
            <a:endParaRPr lang="ru-RU" sz="22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861266920"/>
              </p:ext>
            </p:extLst>
          </p:nvPr>
        </p:nvGraphicFramePr>
        <p:xfrm>
          <a:off x="301627" y="1527175"/>
          <a:ext cx="4630415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Объект 1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148693561"/>
              </p:ext>
            </p:extLst>
          </p:nvPr>
        </p:nvGraphicFramePr>
        <p:xfrm>
          <a:off x="251520" y="260650"/>
          <a:ext cx="4248472" cy="6120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148064" y="1988840"/>
            <a:ext cx="3744416" cy="1944216"/>
          </a:xfrm>
          <a:prstGeom prst="rect">
            <a:avLst/>
          </a:prstGeom>
          <a:solidFill>
            <a:schemeClr val="bg2"/>
          </a:solidFill>
          <a:ln>
            <a:solidFill>
              <a:srgbClr val="95D1DB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6600"/>
                </a:solidFill>
              </a:rPr>
              <a:t>Основной источник налоговых и неналоговых доходов – налог на доходы физических лиц. В 2017 году поступление налога на доходы физических лиц в районный бюджет составило 84 042 тыс. рублей.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07504" y="1412776"/>
          <a:ext cx="457200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179512" y="1340768"/>
          <a:ext cx="4968552" cy="476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xmlns="" val="129311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18208</TotalTime>
  <Words>1755</Words>
  <Application>Microsoft Office PowerPoint</Application>
  <PresentationFormat>Экран (4:3)</PresentationFormat>
  <Paragraphs>506</Paragraphs>
  <Slides>24</Slides>
  <Notes>11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Официальная</vt:lpstr>
      <vt:lpstr>Лист</vt:lpstr>
      <vt:lpstr>Отчет                                                           об исполнении бюджета Тамбовского района за 2017 год </vt:lpstr>
      <vt:lpstr>Слайд 2</vt:lpstr>
      <vt:lpstr>Основные направления бюджетной  и налоговой политики в 2017 году</vt:lpstr>
      <vt:lpstr>Основные направления бюджетной  и налоговой политики в 2017 году (продолжение)</vt:lpstr>
      <vt:lpstr>Основные характеристики районного бюджета за 2017 год</vt:lpstr>
      <vt:lpstr>Характеристика доходной части районного бюджета за 2015-2017 годы</vt:lpstr>
      <vt:lpstr>Динамика поступления налоговых и неналоговых доходов в районный бюджет   за 2013-2017 годы, тыс.руб.</vt:lpstr>
      <vt:lpstr>Слайд 8</vt:lpstr>
      <vt:lpstr>Структура налоговых и неналоговых доходов  районного бюджета в 2017 году</vt:lpstr>
      <vt:lpstr>Динамика поступления в 2016-2017 годах налоговых и неналоговых доходов районного бюджета с разбивкой по месяцам (тыс.руб.)</vt:lpstr>
      <vt:lpstr>Безвозмездные поступления в районный бюджет в 2017 году </vt:lpstr>
      <vt:lpstr>Безвозмездные поступления в районный бюджет в 2017 году (тыс.руб.)</vt:lpstr>
      <vt:lpstr>Слайд 13</vt:lpstr>
      <vt:lpstr>Структура расходов районного бюджета в 2017 году</vt:lpstr>
      <vt:lpstr>Расходы районного бюджета на выплату заработной платы (тыс.руб.)</vt:lpstr>
      <vt:lpstr>Расходы социальной направленности районного бюджета в 2017 году</vt:lpstr>
      <vt:lpstr>Расходы на образование в 2017 году</vt:lpstr>
      <vt:lpstr>Основные направления расходов в области культуры</vt:lpstr>
      <vt:lpstr>Основные направления расходов на социальную политику</vt:lpstr>
      <vt:lpstr>Расходы районного бюджета на сельское хозяйство</vt:lpstr>
      <vt:lpstr>Источники финансирования дефицита районного бюджета </vt:lpstr>
      <vt:lpstr>Расходы на реализацию муниципальных программ (по собственным средствам)</vt:lpstr>
      <vt:lpstr>Расходы районного бюджета за 2017 год на реализацию муниципальных программ (1)</vt:lpstr>
      <vt:lpstr>Расходы муниципального образования «Малопургинский район» за 2016 год на реализацию муниципальных программ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Журко_ОА</cp:lastModifiedBy>
  <cp:revision>493</cp:revision>
  <cp:lastPrinted>2016-03-17T09:45:27Z</cp:lastPrinted>
  <dcterms:created xsi:type="dcterms:W3CDTF">2014-01-10T08:52:59Z</dcterms:created>
  <dcterms:modified xsi:type="dcterms:W3CDTF">2018-08-27T02:06:40Z</dcterms:modified>
</cp:coreProperties>
</file>