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0"/>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99FF"/>
    <a:srgbClr val="66CCFF"/>
    <a:srgbClr val="CCFFFF"/>
    <a:srgbClr val="D1FBA7"/>
    <a:srgbClr val="FFFFCC"/>
    <a:srgbClr val="7EEA60"/>
    <a:srgbClr val="F6ACF8"/>
    <a:srgbClr val="F96F49"/>
    <a:srgbClr val="4EEC8E"/>
    <a:srgbClr val="EF92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2018 год план</c:v>
                </c:pt>
                <c:pt idx="1">
                  <c:v>2019 год</c:v>
                </c:pt>
                <c:pt idx="2">
                  <c:v>2020 год</c:v>
                </c:pt>
                <c:pt idx="3">
                  <c:v>2021 год</c:v>
                </c:pt>
              </c:strCache>
            </c:strRef>
          </c:cat>
          <c:val>
            <c:numRef>
              <c:f>Лист1!$B$3:$E$3</c:f>
              <c:numCache>
                <c:formatCode>General</c:formatCode>
                <c:ptCount val="4"/>
                <c:pt idx="0">
                  <c:v>125321</c:v>
                </c:pt>
                <c:pt idx="1">
                  <c:v>151493</c:v>
                </c:pt>
                <c:pt idx="2">
                  <c:v>163357</c:v>
                </c:pt>
                <c:pt idx="3">
                  <c:v>163547</c:v>
                </c:pt>
              </c:numCache>
            </c:numRef>
          </c:val>
        </c:ser>
        <c:ser>
          <c:idx val="1"/>
          <c:order val="1"/>
          <c:tx>
            <c:strRef>
              <c:f>Лист1!$A$4</c:f>
              <c:strCache>
                <c:ptCount val="1"/>
                <c:pt idx="0">
                  <c:v>безвозмездные поступления</c:v>
                </c:pt>
              </c:strCache>
            </c:strRef>
          </c:tx>
          <c:cat>
            <c:strRef>
              <c:f>Лист1!$B$2:$E$2</c:f>
              <c:strCache>
                <c:ptCount val="4"/>
                <c:pt idx="0">
                  <c:v>2018 год план</c:v>
                </c:pt>
                <c:pt idx="1">
                  <c:v>2019 год</c:v>
                </c:pt>
                <c:pt idx="2">
                  <c:v>2020 год</c:v>
                </c:pt>
                <c:pt idx="3">
                  <c:v>2021 год</c:v>
                </c:pt>
              </c:strCache>
            </c:strRef>
          </c:cat>
          <c:val>
            <c:numRef>
              <c:f>Лист1!$B$4:$E$4</c:f>
              <c:numCache>
                <c:formatCode>General</c:formatCode>
                <c:ptCount val="4"/>
                <c:pt idx="0">
                  <c:v>645715</c:v>
                </c:pt>
                <c:pt idx="1">
                  <c:v>621742</c:v>
                </c:pt>
                <c:pt idx="2">
                  <c:v>637537</c:v>
                </c:pt>
                <c:pt idx="3">
                  <c:v>658450</c:v>
                </c:pt>
              </c:numCache>
            </c:numRef>
          </c:val>
        </c:ser>
        <c:shape val="cylinder"/>
        <c:axId val="71157632"/>
        <c:axId val="71159168"/>
        <c:axId val="71160704"/>
      </c:bar3DChart>
      <c:catAx>
        <c:axId val="71157632"/>
        <c:scaling>
          <c:orientation val="minMax"/>
        </c:scaling>
        <c:axPos val="b"/>
        <c:tickLblPos val="nextTo"/>
        <c:crossAx val="71159168"/>
        <c:crosses val="autoZero"/>
        <c:auto val="1"/>
        <c:lblAlgn val="ctr"/>
        <c:lblOffset val="100"/>
      </c:catAx>
      <c:valAx>
        <c:axId val="71159168"/>
        <c:scaling>
          <c:orientation val="minMax"/>
        </c:scaling>
        <c:axPos val="l"/>
        <c:majorGridlines/>
        <c:numFmt formatCode="General" sourceLinked="1"/>
        <c:tickLblPos val="nextTo"/>
        <c:crossAx val="71157632"/>
        <c:crosses val="autoZero"/>
        <c:crossBetween val="between"/>
      </c:valAx>
      <c:serAx>
        <c:axId val="71160704"/>
        <c:scaling>
          <c:orientation val="minMax"/>
        </c:scaling>
        <c:axPos val="b"/>
        <c:tickLblPos val="nextTo"/>
        <c:crossAx val="71159168"/>
        <c:crosses val="autoZero"/>
      </c:ser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view3D>
      <c:rotX val="30"/>
      <c:perspective val="30"/>
    </c:view3D>
    <c:plotArea>
      <c:layout/>
      <c:pie3DChart>
        <c:varyColors val="1"/>
        <c:ser>
          <c:idx val="0"/>
          <c:order val="0"/>
          <c:tx>
            <c:strRef>
              <c:f>Лист4!$A$3</c:f>
              <c:strCache>
                <c:ptCount val="1"/>
                <c:pt idx="0">
                  <c:v>2019</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Лист4!$B$3:$O$3</c:f>
              <c:numCache>
                <c:formatCode>General</c:formatCode>
                <c:ptCount val="14"/>
                <c:pt idx="0">
                  <c:v>103423</c:v>
                </c:pt>
                <c:pt idx="1">
                  <c:v>50</c:v>
                </c:pt>
                <c:pt idx="2">
                  <c:v>2145</c:v>
                </c:pt>
                <c:pt idx="3">
                  <c:v>12972</c:v>
                </c:pt>
                <c:pt idx="4">
                  <c:v>22544</c:v>
                </c:pt>
                <c:pt idx="5">
                  <c:v>497603</c:v>
                </c:pt>
                <c:pt idx="6">
                  <c:v>78620</c:v>
                </c:pt>
                <c:pt idx="7">
                  <c:v>533</c:v>
                </c:pt>
                <c:pt idx="8">
                  <c:v>24909</c:v>
                </c:pt>
                <c:pt idx="9">
                  <c:v>14617</c:v>
                </c:pt>
                <c:pt idx="10">
                  <c:v>600</c:v>
                </c:pt>
                <c:pt idx="11">
                  <c:v>1102</c:v>
                </c:pt>
                <c:pt idx="12">
                  <c:v>14117</c:v>
                </c:pt>
                <c:pt idx="13">
                  <c:v>0</c:v>
                </c:pt>
              </c:numCache>
            </c:numRef>
          </c:val>
        </c:ser>
        <c:ser>
          <c:idx val="1"/>
          <c:order val="1"/>
          <c:tx>
            <c:strRef>
              <c:f>Лист4!$A$4</c:f>
              <c:strCache>
                <c:ptCount val="1"/>
                <c:pt idx="0">
                  <c:v>2020</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Лист4!$B$4:$O$4</c:f>
              <c:numCache>
                <c:formatCode>General</c:formatCode>
                <c:ptCount val="14"/>
                <c:pt idx="0">
                  <c:v>99113</c:v>
                </c:pt>
                <c:pt idx="1">
                  <c:v>50</c:v>
                </c:pt>
                <c:pt idx="2">
                  <c:v>2145</c:v>
                </c:pt>
                <c:pt idx="3">
                  <c:v>13343</c:v>
                </c:pt>
                <c:pt idx="4">
                  <c:v>22544</c:v>
                </c:pt>
                <c:pt idx="5">
                  <c:v>533099</c:v>
                </c:pt>
                <c:pt idx="6">
                  <c:v>76653</c:v>
                </c:pt>
                <c:pt idx="7">
                  <c:v>554</c:v>
                </c:pt>
                <c:pt idx="8">
                  <c:v>25442</c:v>
                </c:pt>
                <c:pt idx="9">
                  <c:v>7740</c:v>
                </c:pt>
                <c:pt idx="10">
                  <c:v>600</c:v>
                </c:pt>
                <c:pt idx="11">
                  <c:v>1102</c:v>
                </c:pt>
                <c:pt idx="12">
                  <c:v>14164</c:v>
                </c:pt>
                <c:pt idx="13">
                  <c:v>4345</c:v>
                </c:pt>
              </c:numCache>
            </c:numRef>
          </c:val>
        </c:ser>
        <c:ser>
          <c:idx val="2"/>
          <c:order val="2"/>
          <c:tx>
            <c:strRef>
              <c:f>Лист4!$A$5</c:f>
              <c:strCache>
                <c:ptCount val="1"/>
                <c:pt idx="0">
                  <c:v>2021</c:v>
                </c:pt>
              </c:strCache>
            </c:strRef>
          </c:tx>
          <c:cat>
            <c:strRef>
              <c:f>Лист4!$B$2:$O$2</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Лист4!$B$5:$O$5</c:f>
              <c:numCache>
                <c:formatCode>General</c:formatCode>
                <c:ptCount val="14"/>
                <c:pt idx="0">
                  <c:v>99149</c:v>
                </c:pt>
                <c:pt idx="1">
                  <c:v>50</c:v>
                </c:pt>
                <c:pt idx="2">
                  <c:v>2145</c:v>
                </c:pt>
                <c:pt idx="3">
                  <c:v>13343</c:v>
                </c:pt>
                <c:pt idx="4">
                  <c:v>22544</c:v>
                </c:pt>
                <c:pt idx="5">
                  <c:v>549754</c:v>
                </c:pt>
                <c:pt idx="6">
                  <c:v>76653</c:v>
                </c:pt>
                <c:pt idx="7">
                  <c:v>590</c:v>
                </c:pt>
                <c:pt idx="8">
                  <c:v>25516</c:v>
                </c:pt>
                <c:pt idx="9">
                  <c:v>7740</c:v>
                </c:pt>
                <c:pt idx="10">
                  <c:v>600</c:v>
                </c:pt>
                <c:pt idx="11">
                  <c:v>1102</c:v>
                </c:pt>
                <c:pt idx="12">
                  <c:v>14184</c:v>
                </c:pt>
                <c:pt idx="13">
                  <c:v>8627</c:v>
                </c:pt>
              </c:numCache>
            </c:numRef>
          </c:val>
        </c:ser>
      </c:pie3DChart>
    </c:plotArea>
    <c:legend>
      <c:legendPos val="r"/>
      <c:layout>
        <c:manualLayout>
          <c:xMode val="edge"/>
          <c:yMode val="edge"/>
          <c:x val="0.70665515995283201"/>
          <c:y val="2.6424745675927747E-2"/>
          <c:w val="0.28609846323557386"/>
          <c:h val="0.91497236022575112"/>
        </c:manualLayout>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7104973368326525E-2"/>
          <c:y val="3.3613445378151424E-4"/>
          <c:w val="0.66731336964444854"/>
          <c:h val="0.999663865546218"/>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05"/>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plotArea>
      <c:layout/>
      <c:ofPieChart>
        <c:ofPieType val="pie"/>
        <c:varyColors val="1"/>
        <c:ser>
          <c:idx val="0"/>
          <c:order val="0"/>
          <c:tx>
            <c:strRef>
              <c:f>Лист1!$C$1</c:f>
              <c:strCache>
                <c:ptCount val="1"/>
                <c:pt idx="0">
                  <c:v>2019</c:v>
                </c:pt>
              </c:strCache>
            </c:strRef>
          </c:tx>
          <c:dLbls>
            <c:dLbl>
              <c:idx val="4"/>
              <c:layout>
                <c:manualLayout>
                  <c:x val="-1.9947655690765932E-2"/>
                  <c:y val="-2.2970493690355E-2"/>
                </c:manualLayout>
              </c:layout>
              <c:showVal val="1"/>
            </c:dLbl>
            <c:txPr>
              <a:bodyPr/>
              <a:lstStyle/>
              <a:p>
                <a:pPr>
                  <a:defRPr sz="1200"/>
                </a:pPr>
                <a:endParaRPr lang="ru-RU"/>
              </a:p>
            </c:txPr>
            <c:showVal val="1"/>
            <c:showLeaderLines val="1"/>
          </c:dLbls>
          <c:cat>
            <c:strRef>
              <c:f>Лист1!$B$2:$B$6</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Лист1!$C$2:$C$6</c:f>
              <c:numCache>
                <c:formatCode>General</c:formatCode>
                <c:ptCount val="5"/>
                <c:pt idx="0">
                  <c:v>497603</c:v>
                </c:pt>
                <c:pt idx="1">
                  <c:v>78620</c:v>
                </c:pt>
                <c:pt idx="2">
                  <c:v>533</c:v>
                </c:pt>
                <c:pt idx="3">
                  <c:v>24909</c:v>
                </c:pt>
                <c:pt idx="4">
                  <c:v>14617</c:v>
                </c:pt>
              </c:numCache>
            </c:numRef>
          </c:val>
        </c:ser>
        <c:gapWidth val="100"/>
        <c:secondPieSize val="75"/>
        <c:serLines/>
      </c:ofPieChart>
    </c:plotArea>
    <c:legend>
      <c:legendPos val="r"/>
      <c:layout>
        <c:manualLayout>
          <c:xMode val="edge"/>
          <c:yMode val="edge"/>
          <c:x val="0.81596655531694895"/>
          <c:y val="0.21858913346801423"/>
          <c:w val="0.17645768710729345"/>
          <c:h val="0.43997192559212261"/>
        </c:manualLayout>
      </c:layout>
      <c:txPr>
        <a:bodyPr/>
        <a:lstStyle/>
        <a:p>
          <a:pPr>
            <a:defRPr sz="1400"/>
          </a:pPr>
          <a:endParaRPr lang="ru-RU"/>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1"/>
          <c:order val="0"/>
          <c:dLbls>
            <c:dLbl>
              <c:idx val="0"/>
              <c:layout>
                <c:manualLayout>
                  <c:x val="-5.7687819503079848E-3"/>
                  <c:y val="-5.3005915376682151E-2"/>
                </c:manualLayout>
              </c:layout>
              <c:spPr/>
              <c:txPr>
                <a:bodyPr/>
                <a:lstStyle/>
                <a:p>
                  <a:pPr>
                    <a:defRPr sz="1200"/>
                  </a:pPr>
                  <a:endParaRPr lang="ru-RU"/>
                </a:p>
              </c:txPr>
              <c:showVal val="1"/>
            </c:dLbl>
            <c:dLbl>
              <c:idx val="1"/>
              <c:layout>
                <c:manualLayout>
                  <c:x val="3.4612691701847911E-3"/>
                  <c:y val="-5.3005915376682151E-2"/>
                </c:manualLayout>
              </c:layout>
              <c:spPr/>
              <c:txPr>
                <a:bodyPr/>
                <a:lstStyle/>
                <a:p>
                  <a:pPr>
                    <a:defRPr sz="1200"/>
                  </a:pPr>
                  <a:endParaRPr lang="ru-RU"/>
                </a:p>
              </c:txPr>
              <c:showVal val="1"/>
            </c:dLbl>
            <c:dLbl>
              <c:idx val="2"/>
              <c:layout>
                <c:manualLayout>
                  <c:x val="1.1537563900615971E-2"/>
                  <c:y val="-5.5656211145516284E-2"/>
                </c:manualLayout>
              </c:layout>
              <c:spPr/>
              <c:txPr>
                <a:bodyPr/>
                <a:lstStyle/>
                <a:p>
                  <a:pPr>
                    <a:defRPr sz="1200"/>
                  </a:pPr>
                  <a:endParaRPr lang="ru-RU"/>
                </a:p>
              </c:txPr>
              <c:showVal val="1"/>
            </c:dLbl>
            <c:dLbl>
              <c:idx val="3"/>
              <c:layout>
                <c:manualLayout>
                  <c:x val="2.3075127801231946E-3"/>
                  <c:y val="-6.360709845201859E-2"/>
                </c:manualLayout>
              </c:layout>
              <c:spPr/>
              <c:txPr>
                <a:bodyPr/>
                <a:lstStyle/>
                <a:p>
                  <a:pPr>
                    <a:defRPr sz="1200"/>
                  </a:pPr>
                  <a:endParaRPr lang="ru-RU"/>
                </a:p>
              </c:txPr>
              <c:showVal val="1"/>
            </c:dLbl>
            <c:dLbl>
              <c:idx val="4"/>
              <c:layout>
                <c:manualLayout>
                  <c:x val="1.1537563900615971E-2"/>
                  <c:y val="-6.0956802683184472E-2"/>
                </c:manualLayout>
              </c:layout>
              <c:spPr/>
              <c:txPr>
                <a:bodyPr/>
                <a:lstStyle/>
                <a:p>
                  <a:pPr>
                    <a:defRPr sz="1200"/>
                  </a:pPr>
                  <a:endParaRPr lang="ru-RU"/>
                </a:p>
              </c:txPr>
              <c:showVal val="1"/>
            </c:dLbl>
            <c:showVal val="1"/>
          </c:dLbls>
          <c:cat>
            <c:strRef>
              <c:f>Лист1!$B$2:$F$2</c:f>
              <c:strCache>
                <c:ptCount val="5"/>
                <c:pt idx="0">
                  <c:v>2017 год факт</c:v>
                </c:pt>
                <c:pt idx="1">
                  <c:v>2018 год план</c:v>
                </c:pt>
                <c:pt idx="2">
                  <c:v>2019</c:v>
                </c:pt>
                <c:pt idx="3">
                  <c:v>2020</c:v>
                </c:pt>
                <c:pt idx="4">
                  <c:v>2021</c:v>
                </c:pt>
              </c:strCache>
            </c:strRef>
          </c:cat>
          <c:val>
            <c:numRef>
              <c:f>Лист1!$B$3:$F$3</c:f>
              <c:numCache>
                <c:formatCode>General</c:formatCode>
                <c:ptCount val="5"/>
                <c:pt idx="0">
                  <c:v>380606.8</c:v>
                </c:pt>
                <c:pt idx="1">
                  <c:v>522836.9</c:v>
                </c:pt>
                <c:pt idx="2">
                  <c:v>406106</c:v>
                </c:pt>
                <c:pt idx="3">
                  <c:v>422495.6</c:v>
                </c:pt>
                <c:pt idx="4">
                  <c:v>409052.2</c:v>
                </c:pt>
              </c:numCache>
            </c:numRef>
          </c:val>
        </c:ser>
        <c:shape val="box"/>
        <c:axId val="78915840"/>
        <c:axId val="78925824"/>
        <c:axId val="0"/>
      </c:bar3DChart>
      <c:catAx>
        <c:axId val="78915840"/>
        <c:scaling>
          <c:orientation val="minMax"/>
        </c:scaling>
        <c:axPos val="b"/>
        <c:tickLblPos val="nextTo"/>
        <c:txPr>
          <a:bodyPr/>
          <a:lstStyle/>
          <a:p>
            <a:pPr>
              <a:defRPr sz="1200"/>
            </a:pPr>
            <a:endParaRPr lang="ru-RU"/>
          </a:p>
        </c:txPr>
        <c:crossAx val="78925824"/>
        <c:crosses val="autoZero"/>
        <c:auto val="1"/>
        <c:lblAlgn val="ctr"/>
        <c:lblOffset val="100"/>
      </c:catAx>
      <c:valAx>
        <c:axId val="78925824"/>
        <c:scaling>
          <c:orientation val="minMax"/>
        </c:scaling>
        <c:axPos val="l"/>
        <c:majorGridlines/>
        <c:numFmt formatCode="General" sourceLinked="1"/>
        <c:tickLblPos val="nextTo"/>
        <c:crossAx val="78915840"/>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stacked"/>
        <c:ser>
          <c:idx val="0"/>
          <c:order val="0"/>
          <c:cat>
            <c:strRef>
              <c:f>Лист1!$B$2:$F$2</c:f>
              <c:strCache>
                <c:ptCount val="5"/>
                <c:pt idx="0">
                  <c:v>2017 год факт</c:v>
                </c:pt>
                <c:pt idx="1">
                  <c:v>2018 год ожидаемое</c:v>
                </c:pt>
                <c:pt idx="2">
                  <c:v>2019 год</c:v>
                </c:pt>
                <c:pt idx="3">
                  <c:v>2020 год</c:v>
                </c:pt>
                <c:pt idx="4">
                  <c:v>2021 год</c:v>
                </c:pt>
              </c:strCache>
            </c:strRef>
          </c:cat>
          <c:val>
            <c:numRef>
              <c:f>Лист1!$B$3:$F$3</c:f>
              <c:numCache>
                <c:formatCode>General</c:formatCode>
                <c:ptCount val="5"/>
                <c:pt idx="0">
                  <c:v>135135</c:v>
                </c:pt>
                <c:pt idx="1">
                  <c:v>184565</c:v>
                </c:pt>
                <c:pt idx="2">
                  <c:v>151493</c:v>
                </c:pt>
                <c:pt idx="3">
                  <c:v>163357</c:v>
                </c:pt>
                <c:pt idx="4">
                  <c:v>163547</c:v>
                </c:pt>
              </c:numCache>
            </c:numRef>
          </c:val>
        </c:ser>
        <c:overlap val="100"/>
        <c:axId val="70955776"/>
        <c:axId val="70957312"/>
      </c:barChart>
      <c:catAx>
        <c:axId val="70955776"/>
        <c:scaling>
          <c:orientation val="minMax"/>
        </c:scaling>
        <c:axPos val="b"/>
        <c:tickLblPos val="nextTo"/>
        <c:crossAx val="70957312"/>
        <c:crosses val="autoZero"/>
        <c:auto val="1"/>
        <c:lblAlgn val="ctr"/>
        <c:lblOffset val="100"/>
      </c:catAx>
      <c:valAx>
        <c:axId val="70957312"/>
        <c:scaling>
          <c:orientation val="minMax"/>
        </c:scaling>
        <c:axPos val="l"/>
        <c:majorGridlines/>
        <c:numFmt formatCode="General" sourceLinked="1"/>
        <c:tickLblPos val="nextTo"/>
        <c:crossAx val="7095577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Лист1!$A$3</c:f>
              <c:strCache>
                <c:ptCount val="1"/>
                <c:pt idx="0">
                  <c:v>НДФЛ</c:v>
                </c:pt>
              </c:strCache>
            </c:strRef>
          </c:tx>
          <c:cat>
            <c:strRef>
              <c:f>Лист1!$B$2:$E$2</c:f>
              <c:strCache>
                <c:ptCount val="4"/>
                <c:pt idx="0">
                  <c:v>2018 год</c:v>
                </c:pt>
                <c:pt idx="1">
                  <c:v>2019 год</c:v>
                </c:pt>
                <c:pt idx="2">
                  <c:v>2020 год</c:v>
                </c:pt>
                <c:pt idx="3">
                  <c:v>2021 год</c:v>
                </c:pt>
              </c:strCache>
            </c:strRef>
          </c:cat>
          <c:val>
            <c:numRef>
              <c:f>Лист1!$B$3:$E$3</c:f>
              <c:numCache>
                <c:formatCode>General</c:formatCode>
                <c:ptCount val="4"/>
                <c:pt idx="0">
                  <c:v>101019</c:v>
                </c:pt>
                <c:pt idx="1">
                  <c:v>110385</c:v>
                </c:pt>
                <c:pt idx="2">
                  <c:v>121230</c:v>
                </c:pt>
                <c:pt idx="3">
                  <c:v>129689</c:v>
                </c:pt>
              </c:numCache>
            </c:numRef>
          </c:val>
        </c:ser>
        <c:ser>
          <c:idx val="1"/>
          <c:order val="1"/>
          <c:tx>
            <c:strRef>
              <c:f>Лист1!$A$4</c:f>
              <c:strCache>
                <c:ptCount val="1"/>
                <c:pt idx="0">
                  <c:v>Акцизы</c:v>
                </c:pt>
              </c:strCache>
            </c:strRef>
          </c:tx>
          <c:cat>
            <c:strRef>
              <c:f>Лист1!$B$2:$E$2</c:f>
              <c:strCache>
                <c:ptCount val="4"/>
                <c:pt idx="0">
                  <c:v>2018 год</c:v>
                </c:pt>
                <c:pt idx="1">
                  <c:v>2019 год</c:v>
                </c:pt>
                <c:pt idx="2">
                  <c:v>2020 год</c:v>
                </c:pt>
                <c:pt idx="3">
                  <c:v>2021 год</c:v>
                </c:pt>
              </c:strCache>
            </c:strRef>
          </c:cat>
          <c:val>
            <c:numRef>
              <c:f>Лист1!$B$4:$E$4</c:f>
              <c:numCache>
                <c:formatCode>General</c:formatCode>
                <c:ptCount val="4"/>
                <c:pt idx="0">
                  <c:v>6138</c:v>
                </c:pt>
                <c:pt idx="1">
                  <c:v>6820</c:v>
                </c:pt>
                <c:pt idx="2">
                  <c:v>7296</c:v>
                </c:pt>
                <c:pt idx="3">
                  <c:v>7296</c:v>
                </c:pt>
              </c:numCache>
            </c:numRef>
          </c:val>
        </c:ser>
        <c:ser>
          <c:idx val="2"/>
          <c:order val="2"/>
          <c:tx>
            <c:strRef>
              <c:f>Лист1!$A$5</c:f>
              <c:strCache>
                <c:ptCount val="1"/>
                <c:pt idx="0">
                  <c:v>ЕНВД</c:v>
                </c:pt>
              </c:strCache>
            </c:strRef>
          </c:tx>
          <c:cat>
            <c:strRef>
              <c:f>Лист1!$B$2:$E$2</c:f>
              <c:strCache>
                <c:ptCount val="4"/>
                <c:pt idx="0">
                  <c:v>2018 год</c:v>
                </c:pt>
                <c:pt idx="1">
                  <c:v>2019 год</c:v>
                </c:pt>
                <c:pt idx="2">
                  <c:v>2020 год</c:v>
                </c:pt>
                <c:pt idx="3">
                  <c:v>2021 год</c:v>
                </c:pt>
              </c:strCache>
            </c:strRef>
          </c:cat>
          <c:val>
            <c:numRef>
              <c:f>Лист1!$B$5:$E$5</c:f>
              <c:numCache>
                <c:formatCode>General</c:formatCode>
                <c:ptCount val="4"/>
                <c:pt idx="0">
                  <c:v>10994</c:v>
                </c:pt>
                <c:pt idx="1">
                  <c:v>10929</c:v>
                </c:pt>
                <c:pt idx="2" formatCode="#,##0">
                  <c:v>11552</c:v>
                </c:pt>
                <c:pt idx="3">
                  <c:v>3007</c:v>
                </c:pt>
              </c:numCache>
            </c:numRef>
          </c:val>
        </c:ser>
        <c:shape val="box"/>
        <c:axId val="71043712"/>
        <c:axId val="71065984"/>
        <c:axId val="0"/>
      </c:bar3DChart>
      <c:catAx>
        <c:axId val="71043712"/>
        <c:scaling>
          <c:orientation val="minMax"/>
        </c:scaling>
        <c:axPos val="b"/>
        <c:tickLblPos val="nextTo"/>
        <c:crossAx val="71065984"/>
        <c:crosses val="autoZero"/>
        <c:auto val="1"/>
        <c:lblAlgn val="ctr"/>
        <c:lblOffset val="100"/>
      </c:catAx>
      <c:valAx>
        <c:axId val="71065984"/>
        <c:scaling>
          <c:orientation val="minMax"/>
        </c:scaling>
        <c:axPos val="l"/>
        <c:majorGridlines/>
        <c:numFmt formatCode="General" sourceLinked="1"/>
        <c:tickLblPos val="nextTo"/>
        <c:crossAx val="71043712"/>
        <c:crosses val="autoZero"/>
        <c:crossBetween val="between"/>
      </c:valAx>
    </c:plotArea>
    <c:legend>
      <c:legendPos val="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view3D>
      <c:rotX val="30"/>
      <c:perspective val="30"/>
    </c:view3D>
    <c:plotArea>
      <c:layout/>
      <c:pie3DChart>
        <c:varyColors val="1"/>
        <c:ser>
          <c:idx val="0"/>
          <c:order val="0"/>
          <c:tx>
            <c:strRef>
              <c:f>Лист1!$B$2</c:f>
              <c:strCache>
                <c:ptCount val="1"/>
                <c:pt idx="0">
                  <c:v>2019</c:v>
                </c:pt>
              </c:strCache>
            </c:strRef>
          </c:tx>
          <c:explosion val="25"/>
          <c:dLbls>
            <c:dLbl>
              <c:idx val="0"/>
              <c:layout>
                <c:manualLayout>
                  <c:x val="-6.6539588801399818E-2"/>
                  <c:y val="-6.8563721201516534E-2"/>
                </c:manualLayout>
              </c:layout>
              <c:tx>
                <c:rich>
                  <a:bodyPr/>
                  <a:lstStyle/>
                  <a:p>
                    <a:r>
                      <a:rPr lang="en-US"/>
                      <a:t>19,6</a:t>
                    </a:r>
                    <a:r>
                      <a:rPr lang="ru-RU"/>
                      <a:t> %</a:t>
                    </a:r>
                    <a:endParaRPr lang="en-US"/>
                  </a:p>
                </c:rich>
              </c:tx>
              <c:showVal val="1"/>
            </c:dLbl>
            <c:dLbl>
              <c:idx val="1"/>
              <c:tx>
                <c:rich>
                  <a:bodyPr/>
                  <a:lstStyle/>
                  <a:p>
                    <a:r>
                      <a:rPr lang="en-US"/>
                      <a:t>1,4</a:t>
                    </a:r>
                    <a:r>
                      <a:rPr lang="ru-RU"/>
                      <a:t> %</a:t>
                    </a:r>
                    <a:endParaRPr lang="en-US"/>
                  </a:p>
                </c:rich>
              </c:tx>
              <c:showVal val="1"/>
            </c:dLbl>
            <c:dLbl>
              <c:idx val="2"/>
              <c:layout>
                <c:manualLayout>
                  <c:x val="-2.0568569553805774E-2"/>
                  <c:y val="1.5044109069699628E-2"/>
                </c:manualLayout>
              </c:layout>
              <c:tx>
                <c:rich>
                  <a:bodyPr/>
                  <a:lstStyle/>
                  <a:p>
                    <a:r>
                      <a:rPr lang="en-US"/>
                      <a:t>79</a:t>
                    </a:r>
                    <a:r>
                      <a:rPr lang="ru-RU"/>
                      <a:t> %</a:t>
                    </a:r>
                    <a:endParaRPr lang="en-US"/>
                  </a:p>
                </c:rich>
              </c:tx>
              <c:showVal val="1"/>
            </c:dLbl>
            <c:showVal val="1"/>
            <c:showLeaderLines val="1"/>
          </c:dLbls>
          <c:cat>
            <c:strRef>
              <c:f>Лист1!$A$3:$A$5</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Лист1!$B$3:$B$5</c:f>
              <c:numCache>
                <c:formatCode>General</c:formatCode>
                <c:ptCount val="3"/>
                <c:pt idx="0">
                  <c:v>19.600000000000001</c:v>
                </c:pt>
                <c:pt idx="1">
                  <c:v>1.4</c:v>
                </c:pt>
                <c:pt idx="2">
                  <c:v>79</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view3D>
      <c:rotX val="30"/>
      <c:perspective val="30"/>
    </c:view3D>
    <c:plotArea>
      <c:layout/>
      <c:pie3DChart>
        <c:varyColors val="1"/>
        <c:ser>
          <c:idx val="0"/>
          <c:order val="0"/>
          <c:tx>
            <c:strRef>
              <c:f>Лист2!$B$3</c:f>
              <c:strCache>
                <c:ptCount val="1"/>
                <c:pt idx="0">
                  <c:v>2020</c:v>
                </c:pt>
              </c:strCache>
            </c:strRef>
          </c:tx>
          <c:explosion val="28"/>
          <c:dLbls>
            <c:dLbl>
              <c:idx val="0"/>
              <c:layout>
                <c:manualLayout>
                  <c:x val="-7.7507436570428773E-2"/>
                  <c:y val="-9.4492563429571283E-2"/>
                </c:manualLayout>
              </c:layout>
              <c:tx>
                <c:rich>
                  <a:bodyPr/>
                  <a:lstStyle/>
                  <a:p>
                    <a:r>
                      <a:rPr lang="en-US"/>
                      <a:t>20,4</a:t>
                    </a:r>
                    <a:r>
                      <a:rPr lang="ru-RU"/>
                      <a:t> %</a:t>
                    </a:r>
                    <a:endParaRPr lang="en-US"/>
                  </a:p>
                </c:rich>
              </c:tx>
              <c:showVal val="1"/>
            </c:dLbl>
            <c:dLbl>
              <c:idx val="1"/>
              <c:tx>
                <c:rich>
                  <a:bodyPr/>
                  <a:lstStyle/>
                  <a:p>
                    <a:r>
                      <a:rPr lang="en-US"/>
                      <a:t>1,3</a:t>
                    </a:r>
                    <a:r>
                      <a:rPr lang="ru-RU"/>
                      <a:t> %</a:t>
                    </a:r>
                    <a:endParaRPr lang="en-US"/>
                  </a:p>
                </c:rich>
              </c:tx>
              <c:showVal val="1"/>
            </c:dLbl>
            <c:dLbl>
              <c:idx val="2"/>
              <c:layout>
                <c:manualLayout>
                  <c:x val="-2.1838910761154889E-2"/>
                  <c:y val="3.3492636337124529E-2"/>
                </c:manualLayout>
              </c:layout>
              <c:tx>
                <c:rich>
                  <a:bodyPr/>
                  <a:lstStyle/>
                  <a:p>
                    <a:r>
                      <a:rPr lang="en-US"/>
                      <a:t>78,3</a:t>
                    </a:r>
                    <a:r>
                      <a:rPr lang="ru-RU"/>
                      <a:t> %</a:t>
                    </a:r>
                    <a:endParaRPr lang="en-US"/>
                  </a:p>
                </c:rich>
              </c:tx>
              <c:showVal val="1"/>
            </c:dLbl>
            <c:showVal val="1"/>
            <c:showLeaderLines val="1"/>
          </c:dLbls>
          <c:cat>
            <c:strRef>
              <c:f>Лист2!$A$4:$A$6</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Лист2!$B$4:$B$6</c:f>
              <c:numCache>
                <c:formatCode>General</c:formatCode>
                <c:ptCount val="3"/>
                <c:pt idx="0">
                  <c:v>20.399999999999999</c:v>
                </c:pt>
                <c:pt idx="1">
                  <c:v>1.3</c:v>
                </c:pt>
                <c:pt idx="2">
                  <c:v>78.3</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view3D>
      <c:rotX val="30"/>
      <c:perspective val="30"/>
    </c:view3D>
    <c:plotArea>
      <c:layout>
        <c:manualLayout>
          <c:layoutTarget val="inner"/>
          <c:xMode val="edge"/>
          <c:yMode val="edge"/>
          <c:x val="7.025349956255468E-2"/>
          <c:y val="0.27564377369495502"/>
          <c:w val="0.5335498687664042"/>
          <c:h val="0.64767096821230674"/>
        </c:manualLayout>
      </c:layout>
      <c:pie3DChart>
        <c:varyColors val="1"/>
        <c:ser>
          <c:idx val="0"/>
          <c:order val="0"/>
          <c:tx>
            <c:strRef>
              <c:f>Лист3!$B$3</c:f>
              <c:strCache>
                <c:ptCount val="1"/>
                <c:pt idx="0">
                  <c:v>2021</c:v>
                </c:pt>
              </c:strCache>
            </c:strRef>
          </c:tx>
          <c:explosion val="31"/>
          <c:dLbls>
            <c:dLbl>
              <c:idx val="0"/>
              <c:layout>
                <c:manualLayout>
                  <c:x val="-7.5664698162729693E-2"/>
                  <c:y val="-9.6301399825021852E-2"/>
                </c:manualLayout>
              </c:layout>
              <c:tx>
                <c:rich>
                  <a:bodyPr/>
                  <a:lstStyle/>
                  <a:p>
                    <a:r>
                      <a:rPr lang="en-US"/>
                      <a:t>19,9</a:t>
                    </a:r>
                    <a:r>
                      <a:rPr lang="ru-RU"/>
                      <a:t> %</a:t>
                    </a:r>
                    <a:endParaRPr lang="en-US"/>
                  </a:p>
                </c:rich>
              </c:tx>
              <c:showVal val="1"/>
            </c:dLbl>
            <c:dLbl>
              <c:idx val="1"/>
              <c:tx>
                <c:rich>
                  <a:bodyPr/>
                  <a:lstStyle/>
                  <a:p>
                    <a:r>
                      <a:rPr lang="en-US"/>
                      <a:t>1,1</a:t>
                    </a:r>
                    <a:r>
                      <a:rPr lang="ru-RU"/>
                      <a:t> %</a:t>
                    </a:r>
                    <a:endParaRPr lang="en-US"/>
                  </a:p>
                </c:rich>
              </c:tx>
              <c:showVal val="1"/>
            </c:dLbl>
            <c:dLbl>
              <c:idx val="2"/>
              <c:layout>
                <c:manualLayout>
                  <c:x val="-1.2235236220472434E-2"/>
                  <c:y val="4.2821886847477404E-2"/>
                </c:manualLayout>
              </c:layout>
              <c:tx>
                <c:rich>
                  <a:bodyPr/>
                  <a:lstStyle/>
                  <a:p>
                    <a:r>
                      <a:rPr lang="en-US"/>
                      <a:t>79</a:t>
                    </a:r>
                    <a:r>
                      <a:rPr lang="ru-RU"/>
                      <a:t> %</a:t>
                    </a:r>
                    <a:endParaRPr lang="en-US"/>
                  </a:p>
                </c:rich>
              </c:tx>
              <c:showVal val="1"/>
            </c:dLbl>
            <c:showVal val="1"/>
            <c:showLeaderLines val="1"/>
          </c:dLbls>
          <c:cat>
            <c:strRef>
              <c:f>Лист3!$A$4:$A$6</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Лист3!$B$4:$B$6</c:f>
              <c:numCache>
                <c:formatCode>General</c:formatCode>
                <c:ptCount val="3"/>
                <c:pt idx="0">
                  <c:v>19.899999999999999</c:v>
                </c:pt>
                <c:pt idx="1">
                  <c:v>1.1000000000000001</c:v>
                </c:pt>
                <c:pt idx="2">
                  <c:v>79</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Лист1!$A$3</c:f>
              <c:strCache>
                <c:ptCount val="1"/>
                <c:pt idx="0">
                  <c:v>Дотации </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Лист1!$B$3:$F$3</c:f>
              <c:numCache>
                <c:formatCode>General</c:formatCode>
                <c:ptCount val="5"/>
                <c:pt idx="0">
                  <c:v>232131</c:v>
                </c:pt>
                <c:pt idx="1">
                  <c:v>275312</c:v>
                </c:pt>
                <c:pt idx="2">
                  <c:v>10535</c:v>
                </c:pt>
                <c:pt idx="3">
                  <c:v>10434</c:v>
                </c:pt>
                <c:pt idx="4">
                  <c:v>8999</c:v>
                </c:pt>
              </c:numCache>
            </c:numRef>
          </c:val>
        </c:ser>
        <c:ser>
          <c:idx val="1"/>
          <c:order val="1"/>
          <c:tx>
            <c:strRef>
              <c:f>Лист1!$A$4</c:f>
              <c:strCache>
                <c:ptCount val="1"/>
                <c:pt idx="0">
                  <c:v>Субсидии</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Лист1!$B$4:$F$4</c:f>
              <c:numCache>
                <c:formatCode>General</c:formatCode>
                <c:ptCount val="5"/>
                <c:pt idx="0">
                  <c:v>26314</c:v>
                </c:pt>
                <c:pt idx="1">
                  <c:v>27657</c:v>
                </c:pt>
                <c:pt idx="2">
                  <c:v>253585</c:v>
                </c:pt>
                <c:pt idx="3">
                  <c:v>262557</c:v>
                </c:pt>
                <c:pt idx="4">
                  <c:v>254941</c:v>
                </c:pt>
              </c:numCache>
            </c:numRef>
          </c:val>
        </c:ser>
        <c:ser>
          <c:idx val="2"/>
          <c:order val="2"/>
          <c:tx>
            <c:strRef>
              <c:f>Лист1!$A$5</c:f>
              <c:strCache>
                <c:ptCount val="1"/>
                <c:pt idx="0">
                  <c:v>Субвенции</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Лист1!$B$5:$F$5</c:f>
              <c:numCache>
                <c:formatCode>General</c:formatCode>
                <c:ptCount val="5"/>
                <c:pt idx="0">
                  <c:v>301340</c:v>
                </c:pt>
                <c:pt idx="1">
                  <c:v>330285</c:v>
                </c:pt>
                <c:pt idx="2">
                  <c:v>344342</c:v>
                </c:pt>
                <c:pt idx="3">
                  <c:v>364546</c:v>
                </c:pt>
                <c:pt idx="4">
                  <c:v>394510</c:v>
                </c:pt>
              </c:numCache>
            </c:numRef>
          </c:val>
        </c:ser>
        <c:ser>
          <c:idx val="3"/>
          <c:order val="3"/>
          <c:tx>
            <c:strRef>
              <c:f>Лист1!$A$6</c:f>
              <c:strCache>
                <c:ptCount val="1"/>
                <c:pt idx="0">
                  <c:v>Иные МБТ</c:v>
                </c:pt>
              </c:strCache>
            </c:strRef>
          </c:tx>
          <c:dLbls>
            <c:showVal val="1"/>
          </c:dLbls>
          <c:cat>
            <c:strRef>
              <c:f>Лист1!$B$2:$F$2</c:f>
              <c:strCache>
                <c:ptCount val="5"/>
                <c:pt idx="0">
                  <c:v>2017 факт</c:v>
                </c:pt>
                <c:pt idx="1">
                  <c:v>2018 план</c:v>
                </c:pt>
                <c:pt idx="2">
                  <c:v>2019</c:v>
                </c:pt>
                <c:pt idx="3">
                  <c:v>2020</c:v>
                </c:pt>
                <c:pt idx="4">
                  <c:v>2021</c:v>
                </c:pt>
              </c:strCache>
            </c:strRef>
          </c:cat>
          <c:val>
            <c:numRef>
              <c:f>Лист1!$B$6:$F$6</c:f>
              <c:numCache>
                <c:formatCode>General</c:formatCode>
                <c:ptCount val="5"/>
                <c:pt idx="0">
                  <c:v>11661</c:v>
                </c:pt>
                <c:pt idx="1">
                  <c:v>12461</c:v>
                </c:pt>
                <c:pt idx="2">
                  <c:v>13280</c:v>
                </c:pt>
                <c:pt idx="3">
                  <c:v>0</c:v>
                </c:pt>
                <c:pt idx="4">
                  <c:v>0</c:v>
                </c:pt>
              </c:numCache>
            </c:numRef>
          </c:val>
        </c:ser>
        <c:shape val="box"/>
        <c:axId val="71859584"/>
        <c:axId val="71877760"/>
        <c:axId val="0"/>
      </c:bar3DChart>
      <c:catAx>
        <c:axId val="71859584"/>
        <c:scaling>
          <c:orientation val="minMax"/>
        </c:scaling>
        <c:axPos val="b"/>
        <c:tickLblPos val="nextTo"/>
        <c:crossAx val="71877760"/>
        <c:crosses val="autoZero"/>
        <c:auto val="1"/>
        <c:lblAlgn val="ctr"/>
        <c:lblOffset val="100"/>
      </c:catAx>
      <c:valAx>
        <c:axId val="71877760"/>
        <c:scaling>
          <c:orientation val="minMax"/>
        </c:scaling>
        <c:axPos val="l"/>
        <c:majorGridlines/>
        <c:numFmt formatCode="0%" sourceLinked="1"/>
        <c:tickLblPos val="nextTo"/>
        <c:crossAx val="71859584"/>
        <c:crosses val="autoZero"/>
        <c:crossBetween val="between"/>
      </c:valAx>
    </c:plotArea>
    <c:legend>
      <c:legendPos val="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Лист2!$A$3:$A$7</c:f>
              <c:strCache>
                <c:ptCount val="5"/>
                <c:pt idx="0">
                  <c:v>2017 факт</c:v>
                </c:pt>
                <c:pt idx="1">
                  <c:v>2018 план</c:v>
                </c:pt>
                <c:pt idx="2">
                  <c:v>2019</c:v>
                </c:pt>
                <c:pt idx="3">
                  <c:v>2020</c:v>
                </c:pt>
                <c:pt idx="4">
                  <c:v>2021</c:v>
                </c:pt>
              </c:strCache>
            </c:strRef>
          </c:cat>
          <c:val>
            <c:numRef>
              <c:f>Лист2!$A$3:$A$7</c:f>
              <c:numCache>
                <c:formatCode>General</c:formatCode>
                <c:ptCount val="5"/>
                <c:pt idx="0">
                  <c:v>0</c:v>
                </c:pt>
                <c:pt idx="1">
                  <c:v>0</c:v>
                </c:pt>
                <c:pt idx="2">
                  <c:v>2019</c:v>
                </c:pt>
                <c:pt idx="3">
                  <c:v>2020</c:v>
                </c:pt>
                <c:pt idx="4">
                  <c:v>2021</c:v>
                </c:pt>
              </c:numCache>
            </c:numRef>
          </c:val>
        </c:ser>
        <c:ser>
          <c:idx val="1"/>
          <c:order val="1"/>
          <c:dLbls>
            <c:showVal val="1"/>
          </c:dLbls>
          <c:cat>
            <c:strRef>
              <c:f>Лист2!$A$3:$A$7</c:f>
              <c:strCache>
                <c:ptCount val="5"/>
                <c:pt idx="0">
                  <c:v>2017 факт</c:v>
                </c:pt>
                <c:pt idx="1">
                  <c:v>2018 план</c:v>
                </c:pt>
                <c:pt idx="2">
                  <c:v>2019</c:v>
                </c:pt>
                <c:pt idx="3">
                  <c:v>2020</c:v>
                </c:pt>
                <c:pt idx="4">
                  <c:v>2021</c:v>
                </c:pt>
              </c:strCache>
            </c:strRef>
          </c:cat>
          <c:val>
            <c:numRef>
              <c:f>Лист2!$B$3:$B$7</c:f>
              <c:numCache>
                <c:formatCode>General</c:formatCode>
                <c:ptCount val="5"/>
                <c:pt idx="0">
                  <c:v>714963</c:v>
                </c:pt>
                <c:pt idx="1">
                  <c:v>851728</c:v>
                </c:pt>
                <c:pt idx="2">
                  <c:v>773235</c:v>
                </c:pt>
                <c:pt idx="3">
                  <c:v>800894</c:v>
                </c:pt>
                <c:pt idx="4">
                  <c:v>821997</c:v>
                </c:pt>
              </c:numCache>
            </c:numRef>
          </c:val>
        </c:ser>
        <c:axId val="73174016"/>
        <c:axId val="73179904"/>
      </c:barChart>
      <c:catAx>
        <c:axId val="73174016"/>
        <c:scaling>
          <c:orientation val="minMax"/>
        </c:scaling>
        <c:axPos val="b"/>
        <c:numFmt formatCode="@" sourceLinked="0"/>
        <c:tickLblPos val="nextTo"/>
        <c:crossAx val="73179904"/>
        <c:crosses val="autoZero"/>
        <c:auto val="1"/>
        <c:lblAlgn val="ctr"/>
        <c:lblOffset val="100"/>
      </c:catAx>
      <c:valAx>
        <c:axId val="73179904"/>
        <c:scaling>
          <c:orientation val="minMax"/>
        </c:scaling>
        <c:axPos val="l"/>
        <c:majorGridlines/>
        <c:numFmt formatCode="General" sourceLinked="1"/>
        <c:tickLblPos val="nextTo"/>
        <c:crossAx val="7317401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1216600045745058"/>
          <c:y val="5.192142278474042E-2"/>
          <c:w val="0.84282855947354429"/>
          <c:h val="0.56894775813784171"/>
        </c:manualLayout>
      </c:layout>
      <c:barChart>
        <c:barDir val="col"/>
        <c:grouping val="clustered"/>
        <c:ser>
          <c:idx val="0"/>
          <c:order val="0"/>
          <c:tx>
            <c:strRef>
              <c:f>Лист3!$A$4</c:f>
              <c:strCache>
                <c:ptCount val="1"/>
                <c:pt idx="0">
                  <c:v>2019</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Лист3!$B$4:$O$4</c:f>
              <c:numCache>
                <c:formatCode>General</c:formatCode>
                <c:ptCount val="14"/>
                <c:pt idx="0">
                  <c:v>103423</c:v>
                </c:pt>
                <c:pt idx="1">
                  <c:v>50</c:v>
                </c:pt>
                <c:pt idx="2">
                  <c:v>2145</c:v>
                </c:pt>
                <c:pt idx="3">
                  <c:v>12972</c:v>
                </c:pt>
                <c:pt idx="4">
                  <c:v>22544</c:v>
                </c:pt>
                <c:pt idx="5">
                  <c:v>497603</c:v>
                </c:pt>
                <c:pt idx="6">
                  <c:v>78620</c:v>
                </c:pt>
                <c:pt idx="7">
                  <c:v>533</c:v>
                </c:pt>
                <c:pt idx="8">
                  <c:v>24909</c:v>
                </c:pt>
                <c:pt idx="9">
                  <c:v>14617</c:v>
                </c:pt>
                <c:pt idx="10">
                  <c:v>600</c:v>
                </c:pt>
                <c:pt idx="11">
                  <c:v>1102</c:v>
                </c:pt>
                <c:pt idx="12">
                  <c:v>14117</c:v>
                </c:pt>
                <c:pt idx="13">
                  <c:v>0</c:v>
                </c:pt>
              </c:numCache>
            </c:numRef>
          </c:val>
        </c:ser>
        <c:ser>
          <c:idx val="1"/>
          <c:order val="1"/>
          <c:tx>
            <c:strRef>
              <c:f>Лист3!$A$5</c:f>
              <c:strCache>
                <c:ptCount val="1"/>
                <c:pt idx="0">
                  <c:v>2020</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Лист3!$B$5:$O$5</c:f>
              <c:numCache>
                <c:formatCode>General</c:formatCode>
                <c:ptCount val="14"/>
                <c:pt idx="0">
                  <c:v>99113</c:v>
                </c:pt>
                <c:pt idx="1">
                  <c:v>50</c:v>
                </c:pt>
                <c:pt idx="2">
                  <c:v>2145</c:v>
                </c:pt>
                <c:pt idx="3">
                  <c:v>13343</c:v>
                </c:pt>
                <c:pt idx="4">
                  <c:v>22544</c:v>
                </c:pt>
                <c:pt idx="5">
                  <c:v>533099</c:v>
                </c:pt>
                <c:pt idx="6">
                  <c:v>76653</c:v>
                </c:pt>
                <c:pt idx="7">
                  <c:v>554</c:v>
                </c:pt>
                <c:pt idx="8">
                  <c:v>25442</c:v>
                </c:pt>
                <c:pt idx="9">
                  <c:v>7740</c:v>
                </c:pt>
                <c:pt idx="10">
                  <c:v>600</c:v>
                </c:pt>
                <c:pt idx="11">
                  <c:v>1102</c:v>
                </c:pt>
                <c:pt idx="12">
                  <c:v>14164</c:v>
                </c:pt>
                <c:pt idx="13">
                  <c:v>4345</c:v>
                </c:pt>
              </c:numCache>
            </c:numRef>
          </c:val>
        </c:ser>
        <c:ser>
          <c:idx val="2"/>
          <c:order val="2"/>
          <c:tx>
            <c:strRef>
              <c:f>Лист3!$A$6</c:f>
              <c:strCache>
                <c:ptCount val="1"/>
                <c:pt idx="0">
                  <c:v>2021</c:v>
                </c:pt>
              </c:strCache>
            </c:strRef>
          </c:tx>
          <c:cat>
            <c:strRef>
              <c:f>Лист3!$B$3:$O$3</c:f>
              <c:strCache>
                <c:ptCount val="14"/>
                <c:pt idx="0">
                  <c:v>общегосударсвенные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политики</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pt idx="13">
                  <c:v>условно утвержденные расходы</c:v>
                </c:pt>
              </c:strCache>
            </c:strRef>
          </c:cat>
          <c:val>
            <c:numRef>
              <c:f>Лист3!$B$6:$O$6</c:f>
              <c:numCache>
                <c:formatCode>General</c:formatCode>
                <c:ptCount val="14"/>
                <c:pt idx="0">
                  <c:v>99149</c:v>
                </c:pt>
                <c:pt idx="1">
                  <c:v>50</c:v>
                </c:pt>
                <c:pt idx="2">
                  <c:v>2145</c:v>
                </c:pt>
                <c:pt idx="3">
                  <c:v>13343</c:v>
                </c:pt>
                <c:pt idx="4">
                  <c:v>22544</c:v>
                </c:pt>
                <c:pt idx="5">
                  <c:v>549754</c:v>
                </c:pt>
                <c:pt idx="6">
                  <c:v>76653</c:v>
                </c:pt>
                <c:pt idx="7">
                  <c:v>590</c:v>
                </c:pt>
                <c:pt idx="8">
                  <c:v>25516</c:v>
                </c:pt>
                <c:pt idx="9">
                  <c:v>7740</c:v>
                </c:pt>
                <c:pt idx="10">
                  <c:v>600</c:v>
                </c:pt>
                <c:pt idx="11">
                  <c:v>1102</c:v>
                </c:pt>
                <c:pt idx="12">
                  <c:v>14184</c:v>
                </c:pt>
                <c:pt idx="13">
                  <c:v>8627</c:v>
                </c:pt>
              </c:numCache>
            </c:numRef>
          </c:val>
        </c:ser>
        <c:axId val="73241728"/>
        <c:axId val="73243264"/>
      </c:barChart>
      <c:catAx>
        <c:axId val="73241728"/>
        <c:scaling>
          <c:orientation val="minMax"/>
        </c:scaling>
        <c:axPos val="b"/>
        <c:tickLblPos val="nextTo"/>
        <c:crossAx val="73243264"/>
        <c:crosses val="autoZero"/>
        <c:auto val="1"/>
        <c:lblAlgn val="ctr"/>
        <c:lblOffset val="100"/>
      </c:catAx>
      <c:valAx>
        <c:axId val="73243264"/>
        <c:scaling>
          <c:orientation val="minMax"/>
        </c:scaling>
        <c:axPos val="l"/>
        <c:majorGridlines/>
        <c:numFmt formatCode="General" sourceLinked="1"/>
        <c:tickLblPos val="nextTo"/>
        <c:crossAx val="73241728"/>
        <c:crosses val="autoZero"/>
        <c:crossBetween val="between"/>
      </c:valAx>
    </c:plotArea>
    <c:legend>
      <c:legendPos val="r"/>
    </c:legend>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pt>
    <dgm:pt modelId="{263AC561-B943-4C9E-A532-D7C9A2D68151}" type="sibTrans" cxnId="{67677ED8-6FC0-427B-9EDC-A327FF3D09A1}">
      <dgm:prSet/>
      <dgm:spPr/>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240306" custLinFactNeighborX="-53724" custLinFactNeighborY="50854">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000" b="1" i="0" dirty="0" smtClean="0">
              <a:effectLst/>
            </a:rPr>
            <a:t>Обеспечение ассигнованиями в полном объеме и финансирование</a:t>
          </a:r>
          <a:r>
            <a:rPr lang="ru-RU" sz="1000" b="1" i="0" baseline="0" dirty="0" smtClean="0">
              <a:effectLst/>
            </a:rPr>
            <a:t> </a:t>
          </a:r>
          <a:r>
            <a:rPr lang="ru-RU" sz="1000" b="1" i="0" dirty="0" smtClean="0">
              <a:effectLst/>
            </a:rPr>
            <a:t>в первоочередном порядке приоритетных расходных обязательств</a:t>
          </a:r>
          <a:r>
            <a:rPr lang="ru-RU" sz="1000" b="1" i="0" baseline="0" dirty="0" smtClean="0">
              <a:effectLst/>
            </a:rPr>
            <a:t> </a:t>
          </a:r>
          <a:r>
            <a:rPr lang="ru-RU" sz="1000" b="1" i="0" dirty="0" smtClean="0">
              <a:effectLst/>
            </a:rPr>
            <a:t>Тамбовского района и муниципальных образований</a:t>
          </a:r>
          <a:r>
            <a:rPr lang="ru-RU" sz="1000" b="1" i="0" baseline="0" dirty="0" smtClean="0">
              <a:effectLst/>
            </a:rPr>
            <a:t> Тамбовского района</a:t>
          </a:r>
          <a:endParaRPr lang="ru-RU" sz="10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000" b="1" i="0" dirty="0" smtClean="0">
              <a:effectLst/>
            </a:rPr>
            <a:t>Обеспечение долгосрочной сбалансированности и устойчивости бюджетной системы Тамбовского района</a:t>
          </a:r>
          <a:endParaRPr lang="ru-RU" sz="1000" b="1" i="0" dirty="0">
            <a:effectLst/>
            <a:latin typeface="+mn-lt"/>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76279205-646A-4FA7-B8BA-E7DE81C37807}">
      <dgm:prSet phldrT="[Текст]" custT="1"/>
      <dgm:spPr/>
      <dgm:t>
        <a:bodyPr/>
        <a:lstStyle/>
        <a:p>
          <a:pPr algn="just" rtl="0"/>
          <a:r>
            <a:rPr kumimoji="0" lang="ru-RU" sz="1000" b="1" i="0" u="none" strike="noStrike" cap="none" spc="0" normalizeH="0" baseline="0" noProof="0" dirty="0" smtClean="0">
              <a:ln/>
              <a:effectLst/>
              <a:uLnTx/>
              <a:uFillTx/>
            </a:rPr>
            <a:t>Оздоровление муниципальных финансов, погашение просроченной кредиторской задолженности</a:t>
          </a:r>
          <a:endParaRPr lang="ru-RU" sz="1000" b="1" i="0" dirty="0"/>
        </a:p>
      </dgm:t>
    </dgm:pt>
    <dgm:pt modelId="{71797A09-CE1E-4F2B-9D6F-C9298A7151F0}" type="parTrans" cxnId="{1074A504-BA8C-4B60-A35C-EB4A233996AD}">
      <dgm:prSet/>
      <dgm:spPr/>
      <dgm:t>
        <a:bodyPr/>
        <a:lstStyle/>
        <a:p>
          <a:endParaRPr lang="ru-RU">
            <a:solidFill>
              <a:schemeClr val="accent4">
                <a:lumMod val="50000"/>
              </a:schemeClr>
            </a:solidFill>
          </a:endParaRPr>
        </a:p>
      </dgm:t>
    </dgm:pt>
    <dgm:pt modelId="{4A3C6FCF-9CAD-4501-9F6F-4129BDF3DE6E}" type="sibTrans" cxnId="{1074A504-BA8C-4B60-A35C-EB4A233996AD}">
      <dgm:prSet/>
      <dgm:spPr/>
      <dgm:t>
        <a:bodyPr/>
        <a:lstStyle/>
        <a:p>
          <a:endParaRPr lang="ru-RU">
            <a:solidFill>
              <a:schemeClr val="accent4">
                <a:lumMod val="50000"/>
              </a:schemeClr>
            </a:solidFill>
          </a:endParaRPr>
        </a:p>
      </dgm:t>
    </dgm:pt>
    <dgm:pt modelId="{51A21451-0158-42E7-B5EE-A5A0F9128A8A}">
      <dgm:prSet phldrT="[Текст]" custT="1"/>
      <dgm:spPr/>
      <dgm:t>
        <a:bodyPr/>
        <a:lstStyle/>
        <a:p>
          <a:pPr algn="just" rtl="0"/>
          <a:r>
            <a:rPr kumimoji="0" lang="ru-RU" sz="1000" b="1" i="0" u="none" strike="noStrike" cap="none" spc="0" normalizeH="0" baseline="0" noProof="0" dirty="0" smtClean="0">
              <a:ln/>
              <a:effectLst/>
              <a:uLnTx/>
              <a:uFillTx/>
            </a:rPr>
            <a:t>Эффективное управление муниципальным долгом Тамбовского района, направленное на сохранение безопасного уровня долговой нагрузки</a:t>
          </a:r>
          <a:endParaRPr lang="ru-RU" sz="1000" b="1" i="0" dirty="0"/>
        </a:p>
      </dgm:t>
    </dgm:pt>
    <dgm:pt modelId="{D731E724-E3EC-4145-9FC7-DB42FB15EDEF}" type="parTrans" cxnId="{176383E9-239F-4E7D-938E-A60277E1E5F3}">
      <dgm:prSet/>
      <dgm:spPr/>
      <dgm:t>
        <a:bodyPr/>
        <a:lstStyle/>
        <a:p>
          <a:endParaRPr lang="ru-RU">
            <a:solidFill>
              <a:schemeClr val="accent4">
                <a:lumMod val="50000"/>
              </a:schemeClr>
            </a:solidFill>
          </a:endParaRPr>
        </a:p>
      </dgm:t>
    </dgm:pt>
    <dgm:pt modelId="{229E134C-036B-47CB-B932-FBDA994BA719}" type="sibTrans" cxnId="{176383E9-239F-4E7D-938E-A60277E1E5F3}">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000" b="1" i="0" dirty="0" smtClean="0">
              <a:effectLst/>
            </a:rPr>
            <a:t>Развитие программно-целевых методов управления, обеспечение</a:t>
          </a:r>
          <a:r>
            <a:rPr lang="ru-RU" sz="1000" b="1" i="0" baseline="0" dirty="0" smtClean="0">
              <a:effectLst/>
            </a:rPr>
            <a:t> </a:t>
          </a:r>
          <a:r>
            <a:rPr lang="ru-RU" sz="1000" b="1" i="0" dirty="0" smtClean="0">
              <a:effectLst/>
            </a:rPr>
            <a:t>нацеленности бюджетной</a:t>
          </a:r>
          <a:r>
            <a:rPr lang="ru-RU" sz="1000" b="1" i="0" baseline="0" dirty="0" smtClean="0">
              <a:effectLst/>
            </a:rPr>
            <a:t> </a:t>
          </a:r>
          <a:r>
            <a:rPr lang="ru-RU" sz="1000" b="1" i="0" dirty="0" smtClean="0">
              <a:effectLst/>
            </a:rPr>
            <a:t>системы на достижение</a:t>
          </a:r>
          <a:r>
            <a:rPr lang="ru-RU" sz="1000" b="1" i="0" baseline="0" dirty="0" smtClean="0">
              <a:effectLst/>
            </a:rPr>
            <a:t> </a:t>
          </a:r>
          <a:r>
            <a:rPr lang="ru-RU" sz="1000" b="1" i="0" dirty="0" smtClean="0">
              <a:effectLst/>
            </a:rPr>
            <a:t>запланированных результатов</a:t>
          </a:r>
          <a:endParaRPr lang="ru-RU" sz="10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5C67038F-4DE9-4B85-B3E6-11A79B67C882}">
      <dgm:prSet custT="1"/>
      <dgm:spPr>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gradFill>
      </dgm:spPr>
      <dgm:t>
        <a:bodyPr/>
        <a:lstStyle/>
        <a:p>
          <a:pPr algn="just" rtl="0"/>
          <a:r>
            <a:rPr kumimoji="0" lang="ru-RU" sz="1000" b="1" i="0" u="none" strike="noStrike" cap="none" spc="0" normalizeH="0" baseline="0" noProof="0" dirty="0" smtClean="0">
              <a:ln/>
              <a:effectLst/>
              <a:uLnTx/>
              <a:uFillTx/>
            </a:rPr>
            <a:t>Повышение прозрачности и автоматизация бюджетного процесса</a:t>
          </a:r>
        </a:p>
      </dgm:t>
    </dgm:pt>
    <dgm:pt modelId="{F0D277AF-DFC5-4195-8057-DF96C2C7556C}" type="parTrans" cxnId="{27B60942-7143-48AA-B3B4-14B86F32ABBA}">
      <dgm:prSet/>
      <dgm:spPr/>
      <dgm:t>
        <a:bodyPr/>
        <a:lstStyle/>
        <a:p>
          <a:endParaRPr lang="ru-RU">
            <a:solidFill>
              <a:schemeClr val="accent4">
                <a:lumMod val="50000"/>
              </a:schemeClr>
            </a:solidFill>
          </a:endParaRPr>
        </a:p>
      </dgm:t>
    </dgm:pt>
    <dgm:pt modelId="{4BB2565E-BD59-4E5C-97F7-9E1541F51697}" type="sibTrans" cxnId="{27B60942-7143-48AA-B3B4-14B86F32ABBA}">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kumimoji="0" lang="ru-RU" sz="1000" b="1" i="0" u="none" strike="noStrike" cap="none" spc="0" normalizeH="0" baseline="0" noProof="0" dirty="0" smtClean="0">
              <a:ln/>
              <a:effectLst/>
              <a:uLnTx/>
              <a:uFillTx/>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0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000" b="1" dirty="0" smtClean="0">
              <a:effectLst/>
            </a:rPr>
            <a:t>Максимальное ограничение принимаемых расходных обязательств, сдерживание роста действующих расходных обязательств Тамбовского района</a:t>
          </a:r>
          <a:endParaRPr lang="ru-RU" sz="10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BAB030FC-B9B8-43F5-9A5B-8CAB066791C0}" type="presOf" srcId="{76279205-646A-4FA7-B8BA-E7DE81C37807}" destId="{1F3A675F-2B7B-4235-A35C-E309555CE571}"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71577300-933D-4540-9FCB-BA06105D3689}" type="presOf" srcId="{8BCE3C92-41A3-41DD-8EC8-5AE08FB253A4}" destId="{F26EFD8B-7CFC-45E8-AD32-0ED8ED990192}" srcOrd="0" destOrd="0" presId="urn:microsoft.com/office/officeart/2005/8/layout/list1"/>
    <dgm:cxn modelId="{D5918AFB-84BC-412A-B62E-1D78465EDEDB}" type="presOf" srcId="{76279205-646A-4FA7-B8BA-E7DE81C37807}" destId="{803F22B2-6A58-41AA-93D2-3E3E8EA87A1D}" srcOrd="0" destOrd="0" presId="urn:microsoft.com/office/officeart/2005/8/layout/list1"/>
    <dgm:cxn modelId="{6336119C-6086-41B3-8895-6C6CA0712429}" type="presOf" srcId="{D503F171-6A39-453B-9F4A-953FD796D1CB}" destId="{9BFD889F-1114-42CA-A7A0-8EBC939B326F}" srcOrd="0" destOrd="0" presId="urn:microsoft.com/office/officeart/2005/8/layout/list1"/>
    <dgm:cxn modelId="{2D28C5F5-EB9E-4601-8D8A-1030D8D57B78}" type="presOf" srcId="{51A21451-0158-42E7-B5EE-A5A0F9128A8A}" destId="{0A1B5899-4FD4-4A71-AE57-E3C387F75AE4}" srcOrd="1"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F11E4AB8-0608-4D13-AD7D-EC0F7B74431C}" type="presOf" srcId="{5C67038F-4DE9-4B85-B3E6-11A79B67C882}" destId="{83A6726C-0F7B-4D9F-8E99-D3DB482D95B6}" srcOrd="0" destOrd="0" presId="urn:microsoft.com/office/officeart/2005/8/layout/list1"/>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26D63C4E-C527-445F-989B-33E7B53B44A5}" type="presOf" srcId="{5C67038F-4DE9-4B85-B3E6-11A79B67C882}" destId="{C2E66F8B-C16F-45FA-98CA-E1314B3F237B}" srcOrd="1" destOrd="0" presId="urn:microsoft.com/office/officeart/2005/8/layout/list1"/>
    <dgm:cxn modelId="{A27C6E18-3240-4E17-96EB-B6FE1D793C21}" type="presOf" srcId="{0D76FEF2-21C8-4519-BD53-74D79C7EFA2D}" destId="{B6E17005-DBEF-4D34-AF23-DECF84FDDB19}"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B5A84F0A-EE38-48BC-ADF6-0B4A1B9B9DE5}" type="presOf" srcId="{8BCE3C92-41A3-41DD-8EC8-5AE08FB253A4}" destId="{FD828EBB-2FE5-481B-9F21-6CCD8F88AC1E}"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176383E9-239F-4E7D-938E-A60277E1E5F3}" srcId="{0D76FEF2-21C8-4519-BD53-74D79C7EFA2D}" destId="{51A21451-0158-42E7-B5EE-A5A0F9128A8A}" srcOrd="6" destOrd="0" parTransId="{D731E724-E3EC-4145-9FC7-DB42FB15EDEF}" sibTransId="{229E134C-036B-47CB-B932-FBDA994BA719}"/>
    <dgm:cxn modelId="{3632CF59-14C3-459B-B600-74E9CCB9974D}" type="presOf" srcId="{51A21451-0158-42E7-B5EE-A5A0F9128A8A}" destId="{49A729BF-1C03-4AF5-AE5F-7EC7249B425E}" srcOrd="0"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15C17929-6A4E-466B-9380-F6270CCED957}" type="presOf" srcId="{B80DDA8A-C189-40BE-BBE4-684F03B6FAC5}" destId="{D3498629-7B8F-49B6-8096-C971EDC947A4}" srcOrd="0"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1074A504-BA8C-4B60-A35C-EB4A233996AD}" srcId="{0D76FEF2-21C8-4519-BD53-74D79C7EFA2D}" destId="{76279205-646A-4FA7-B8BA-E7DE81C37807}" srcOrd="5" destOrd="0" parTransId="{71797A09-CE1E-4F2B-9D6F-C9298A7151F0}" sibTransId="{4A3C6FCF-9CAD-4501-9F6F-4129BDF3DE6E}"/>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 modelId="{8A33C3A9-D465-46FD-804F-2A5210019F46}" type="presParOf" srcId="{B6E17005-DBEF-4D34-AF23-DECF84FDDB19}" destId="{38E452DD-3B5F-4930-AE03-CC9CD5FF6DFF}" srcOrd="19" destOrd="0" presId="urn:microsoft.com/office/officeart/2005/8/layout/list1"/>
    <dgm:cxn modelId="{A61C790F-C64E-4D60-8C4C-A6457DDA8F0E}" type="presParOf" srcId="{B6E17005-DBEF-4D34-AF23-DECF84FDDB19}" destId="{3BD1B106-91D4-46D3-9429-66FEE0A18E25}" srcOrd="20" destOrd="0" presId="urn:microsoft.com/office/officeart/2005/8/layout/list1"/>
    <dgm:cxn modelId="{ACA4C9AF-FECA-49C4-9268-949216DC4A0D}" type="presParOf" srcId="{3BD1B106-91D4-46D3-9429-66FEE0A18E25}" destId="{803F22B2-6A58-41AA-93D2-3E3E8EA87A1D}" srcOrd="0" destOrd="0" presId="urn:microsoft.com/office/officeart/2005/8/layout/list1"/>
    <dgm:cxn modelId="{18F97F67-4347-48C3-846D-C79F73A9D2F3}" type="presParOf" srcId="{3BD1B106-91D4-46D3-9429-66FEE0A18E25}" destId="{1F3A675F-2B7B-4235-A35C-E309555CE571}" srcOrd="1" destOrd="0" presId="urn:microsoft.com/office/officeart/2005/8/layout/list1"/>
    <dgm:cxn modelId="{B13658C0-C5A1-4FE8-AEA6-6DA2A2FB43CA}" type="presParOf" srcId="{B6E17005-DBEF-4D34-AF23-DECF84FDDB19}" destId="{AAD262E9-3762-4750-841A-5B26FAEE6315}" srcOrd="21" destOrd="0" presId="urn:microsoft.com/office/officeart/2005/8/layout/list1"/>
    <dgm:cxn modelId="{FCD12D74-D45F-42F9-8B6A-515A87FAA9AD}" type="presParOf" srcId="{B6E17005-DBEF-4D34-AF23-DECF84FDDB19}" destId="{0CC8F8DD-402C-47E0-892B-B002BF58C96C}" srcOrd="22" destOrd="0" presId="urn:microsoft.com/office/officeart/2005/8/layout/list1"/>
    <dgm:cxn modelId="{EF7493DD-D367-4A41-990B-B75E83B12137}" type="presParOf" srcId="{B6E17005-DBEF-4D34-AF23-DECF84FDDB19}" destId="{95DF11B8-CFEB-4437-B08F-A286A3F8473C}" srcOrd="23" destOrd="0" presId="urn:microsoft.com/office/officeart/2005/8/layout/list1"/>
    <dgm:cxn modelId="{15F1FEB2-F1B9-4198-8AD9-1ACA599CF930}" type="presParOf" srcId="{B6E17005-DBEF-4D34-AF23-DECF84FDDB19}" destId="{3A367FC0-EAD4-465C-9D8D-666C14857FBC}" srcOrd="24" destOrd="0" presId="urn:microsoft.com/office/officeart/2005/8/layout/list1"/>
    <dgm:cxn modelId="{E3EE5972-DD29-4607-96D0-77AE09EE0B23}" type="presParOf" srcId="{3A367FC0-EAD4-465C-9D8D-666C14857FBC}" destId="{49A729BF-1C03-4AF5-AE5F-7EC7249B425E}" srcOrd="0" destOrd="0" presId="urn:microsoft.com/office/officeart/2005/8/layout/list1"/>
    <dgm:cxn modelId="{1C9BA961-7C3D-4600-AF35-9C0C807CC0AF}" type="presParOf" srcId="{3A367FC0-EAD4-465C-9D8D-666C14857FBC}" destId="{0A1B5899-4FD4-4A71-AE57-E3C387F75AE4}" srcOrd="1" destOrd="0" presId="urn:microsoft.com/office/officeart/2005/8/layout/list1"/>
    <dgm:cxn modelId="{E8CB48B2-2CAB-4A87-A2B7-32E476378356}" type="presParOf" srcId="{B6E17005-DBEF-4D34-AF23-DECF84FDDB19}" destId="{9CC91856-404F-4C75-92BD-94243EF6B9C7}" srcOrd="25" destOrd="0" presId="urn:microsoft.com/office/officeart/2005/8/layout/list1"/>
    <dgm:cxn modelId="{AE2DEAA2-378B-46C4-9F8D-6029D9F8C710}" type="presParOf" srcId="{B6E17005-DBEF-4D34-AF23-DECF84FDDB19}" destId="{C3FA03B6-D1A5-4273-9200-D293B6764778}" srcOrd="26" destOrd="0" presId="urn:microsoft.com/office/officeart/2005/8/layout/list1"/>
    <dgm:cxn modelId="{736A48ED-E9EC-4175-81BD-5456B941292B}" type="presParOf" srcId="{B6E17005-DBEF-4D34-AF23-DECF84FDDB19}" destId="{35912BBE-FC28-4BF2-A78A-9301D73BAFAE}" srcOrd="27" destOrd="0" presId="urn:microsoft.com/office/officeart/2005/8/layout/list1"/>
    <dgm:cxn modelId="{84F46B88-1A2D-4760-BCEB-DE88B66AFFE0}" type="presParOf" srcId="{B6E17005-DBEF-4D34-AF23-DECF84FDDB19}" destId="{1B7DB8E9-C93D-4E64-82B7-29791C1B735E}" srcOrd="28" destOrd="0" presId="urn:microsoft.com/office/officeart/2005/8/layout/list1"/>
    <dgm:cxn modelId="{8EC98605-557A-4D53-B3E8-1BB0B941E2EE}" type="presParOf" srcId="{1B7DB8E9-C93D-4E64-82B7-29791C1B735E}" destId="{83A6726C-0F7B-4D9F-8E99-D3DB482D95B6}" srcOrd="0" destOrd="0" presId="urn:microsoft.com/office/officeart/2005/8/layout/list1"/>
    <dgm:cxn modelId="{F65D7CAA-D70B-41E3-A430-A5DA2846E64D}" type="presParOf" srcId="{1B7DB8E9-C93D-4E64-82B7-29791C1B735E}" destId="{C2E66F8B-C16F-45FA-98CA-E1314B3F237B}" srcOrd="1" destOrd="0" presId="urn:microsoft.com/office/officeart/2005/8/layout/list1"/>
    <dgm:cxn modelId="{8AD4D284-B02D-4CA7-B8E5-2F737F14A973}" type="presParOf" srcId="{B6E17005-DBEF-4D34-AF23-DECF84FDDB19}" destId="{ECEF8648-10C9-4402-822A-E44C0199DCBE}" srcOrd="29" destOrd="0" presId="urn:microsoft.com/office/officeart/2005/8/layout/list1"/>
    <dgm:cxn modelId="{ACAD26E1-0FA8-4B52-AB6B-D1C6EE74FE19}"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a:t>
          </a:r>
          <a:r>
            <a:rPr lang="ru-RU" sz="1000" b="1" smtClean="0"/>
            <a:t>областному законодательствуй</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Энергосбережение и повышение энергетической эффективности в муниципальных учреждениях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300,0</a:t>
          </a:r>
          <a:endParaRPr lang="ru-RU" sz="9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транспортного комплекса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7 885,6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4 868,9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22 342,1</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4 244,1</a:t>
          </a:r>
          <a:r>
            <a:rPr lang="ru-RU" sz="900" b="1" dirty="0" smtClean="0">
              <a:solidFill>
                <a:schemeClr val="tx2">
                  <a:lumMod val="50000"/>
                </a:schemeClr>
              </a:solidFill>
              <a:latin typeface="Palatino Linotype" panose="02040502050505030304" pitchFamily="18" charset="0"/>
              <a:cs typeface="Times New Roman" pitchFamily="18" charset="0"/>
            </a:rPr>
            <a:t>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28098"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214 804,6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150,0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108 630,4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7 840,3</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Экономическое развитие и инновационная экономика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100,0</a:t>
          </a:r>
          <a:r>
            <a:rPr lang="ru-RU" sz="900" b="1" dirty="0" smtClean="0">
              <a:solidFill>
                <a:schemeClr val="tx2">
                  <a:lumMod val="50000"/>
                </a:schemeClr>
              </a:solidFill>
              <a:latin typeface="Palatino Linotype" panose="02040502050505030304" pitchFamily="18" charset="0"/>
              <a:cs typeface="Times New Roman" pitchFamily="18" charset="0"/>
            </a:rPr>
            <a:t>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326 695,5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a:t>
          </a:r>
          <a:r>
            <a:rPr lang="ru-RU" sz="1400" b="1" dirty="0" smtClean="0">
              <a:solidFill>
                <a:schemeClr val="tx2">
                  <a:lumMod val="50000"/>
                </a:schemeClr>
              </a:solidFill>
              <a:latin typeface="Palatino Linotype" panose="02040502050505030304" pitchFamily="18" charset="0"/>
              <a:cs typeface="Times New Roman" pitchFamily="18" charset="0"/>
            </a:rPr>
            <a:t>2 244,6</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308094"/>
          <a:ext cx="10972800" cy="2282445"/>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308094"/>
        <a:ext cx="10972800" cy="2282445"/>
      </dsp:txXfrm>
    </dsp:sp>
    <dsp:sp modelId="{76617A07-5A16-4C3C-8DBB-08C37BB6F531}">
      <dsp:nvSpPr>
        <dsp:cNvPr id="0" name=""/>
        <dsp:cNvSpPr/>
      </dsp:nvSpPr>
      <dsp:spPr>
        <a:xfrm>
          <a:off x="253888" y="303809"/>
          <a:ext cx="7207812" cy="1418766"/>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253888" y="303809"/>
        <a:ext cx="7207812" cy="1418766"/>
      </dsp:txXfrm>
    </dsp:sp>
    <dsp:sp modelId="{6B5F460D-7A8B-4F13-AF8C-11D6249D381F}">
      <dsp:nvSpPr>
        <dsp:cNvPr id="0" name=""/>
        <dsp:cNvSpPr/>
      </dsp:nvSpPr>
      <dsp:spPr>
        <a:xfrm>
          <a:off x="0" y="3954547"/>
          <a:ext cx="10972800" cy="2314368"/>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954547"/>
        <a:ext cx="10972800" cy="2314368"/>
      </dsp:txXfrm>
    </dsp:sp>
    <dsp:sp modelId="{8B7E7848-6044-471A-BC58-8445AFF47CD0}">
      <dsp:nvSpPr>
        <dsp:cNvPr id="0" name=""/>
        <dsp:cNvSpPr/>
      </dsp:nvSpPr>
      <dsp:spPr>
        <a:xfrm>
          <a:off x="183701" y="3539790"/>
          <a:ext cx="7680960" cy="72860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83701" y="3539790"/>
        <a:ext cx="7680960" cy="728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592183"/>
          <a:ext cx="10534116" cy="176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145796" rIns="817564" bIns="49784" numCol="1" spcCol="1270" anchor="t" anchorCtr="0">
          <a:noAutofit/>
        </a:bodyPr>
        <a:lstStyle/>
        <a:p>
          <a:pPr marL="57150" lvl="1" indent="-57150" algn="l" defTabSz="311150">
            <a:lnSpc>
              <a:spcPct val="90000"/>
            </a:lnSpc>
            <a:spcBef>
              <a:spcPct val="0"/>
            </a:spcBef>
            <a:spcAft>
              <a:spcPct val="15000"/>
            </a:spcAft>
            <a:buChar char="••"/>
          </a:pPr>
          <a:endParaRPr lang="ru-RU" sz="700" kern="1200" dirty="0">
            <a:solidFill>
              <a:schemeClr val="accent4">
                <a:lumMod val="50000"/>
              </a:schemeClr>
            </a:solidFill>
          </a:endParaRPr>
        </a:p>
      </dsp:txBody>
      <dsp:txXfrm>
        <a:off x="0" y="592183"/>
        <a:ext cx="10534116" cy="176400"/>
      </dsp:txXfrm>
    </dsp:sp>
    <dsp:sp modelId="{83A8DEED-3CA3-4BCD-BD9C-B509C4FB1C78}">
      <dsp:nvSpPr>
        <dsp:cNvPr id="0" name=""/>
        <dsp:cNvSpPr/>
      </dsp:nvSpPr>
      <dsp:spPr>
        <a:xfrm>
          <a:off x="481956" y="233279"/>
          <a:ext cx="10051383" cy="472500"/>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долгосрочной сбалансированности и устойчивости бюджетной системы Тамбовского района</a:t>
          </a:r>
          <a:endParaRPr lang="ru-RU" sz="1000" b="1" i="0" kern="1200" dirty="0">
            <a:effectLst/>
            <a:latin typeface="+mn-lt"/>
          </a:endParaRPr>
        </a:p>
      </dsp:txBody>
      <dsp:txXfrm>
        <a:off x="481956" y="233279"/>
        <a:ext cx="10051383" cy="472500"/>
      </dsp:txXfrm>
    </dsp:sp>
    <dsp:sp modelId="{54E37189-AFEE-4CB3-A694-4A90D08FD780}">
      <dsp:nvSpPr>
        <dsp:cNvPr id="0" name=""/>
        <dsp:cNvSpPr/>
      </dsp:nvSpPr>
      <dsp:spPr>
        <a:xfrm>
          <a:off x="0" y="1176038"/>
          <a:ext cx="10534116" cy="176400"/>
        </a:xfrm>
        <a:prstGeom prst="rect">
          <a:avLst/>
        </a:prstGeom>
        <a:solidFill>
          <a:schemeClr val="lt1">
            <a:alpha val="90000"/>
            <a:hueOff val="0"/>
            <a:satOff val="0"/>
            <a:lumOff val="0"/>
            <a:alphaOff val="0"/>
          </a:schemeClr>
        </a:solidFill>
        <a:ln w="6350" cap="flat" cmpd="sng" algn="ctr">
          <a:solidFill>
            <a:schemeClr val="accent3">
              <a:hueOff val="387228"/>
              <a:satOff val="14286"/>
              <a:lumOff val="-21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956" y="816660"/>
          <a:ext cx="10051383" cy="472500"/>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Развитие программно-целевых методов управления, обеспечение</a:t>
          </a:r>
          <a:r>
            <a:rPr lang="ru-RU" sz="1000" b="1" i="0" kern="1200" baseline="0" dirty="0" smtClean="0">
              <a:effectLst/>
            </a:rPr>
            <a:t> </a:t>
          </a:r>
          <a:r>
            <a:rPr lang="ru-RU" sz="1000" b="1" i="0" kern="1200" dirty="0" smtClean="0">
              <a:effectLst/>
            </a:rPr>
            <a:t>нацеленности бюджетной</a:t>
          </a:r>
          <a:r>
            <a:rPr lang="ru-RU" sz="1000" b="1" i="0" kern="1200" baseline="0" dirty="0" smtClean="0">
              <a:effectLst/>
            </a:rPr>
            <a:t> </a:t>
          </a:r>
          <a:r>
            <a:rPr lang="ru-RU" sz="1000" b="1" i="0" kern="1200" dirty="0" smtClean="0">
              <a:effectLst/>
            </a:rPr>
            <a:t>системы на достижение</a:t>
          </a:r>
          <a:r>
            <a:rPr lang="ru-RU" sz="1000" b="1" i="0" kern="1200" baseline="0" dirty="0" smtClean="0">
              <a:effectLst/>
            </a:rPr>
            <a:t> </a:t>
          </a:r>
          <a:r>
            <a:rPr lang="ru-RU" sz="1000" b="1" i="0" kern="1200" dirty="0" smtClean="0">
              <a:effectLst/>
            </a:rPr>
            <a:t>запланированных результатов</a:t>
          </a:r>
          <a:endParaRPr lang="ru-RU" sz="1000" b="1" i="0" kern="1200" dirty="0"/>
        </a:p>
      </dsp:txBody>
      <dsp:txXfrm>
        <a:off x="481956" y="816660"/>
        <a:ext cx="10051383" cy="472500"/>
      </dsp:txXfrm>
    </dsp:sp>
    <dsp:sp modelId="{AC5083B6-C118-4C5F-935E-869E9BAD82F8}">
      <dsp:nvSpPr>
        <dsp:cNvPr id="0" name=""/>
        <dsp:cNvSpPr/>
      </dsp:nvSpPr>
      <dsp:spPr>
        <a:xfrm>
          <a:off x="0" y="1762503"/>
          <a:ext cx="10534116" cy="176400"/>
        </a:xfrm>
        <a:prstGeom prst="rect">
          <a:avLst/>
        </a:prstGeom>
        <a:solidFill>
          <a:schemeClr val="lt1">
            <a:alpha val="90000"/>
            <a:hueOff val="0"/>
            <a:satOff val="0"/>
            <a:lumOff val="0"/>
            <a:alphaOff val="0"/>
          </a:schemeClr>
        </a:solidFill>
        <a:ln w="6350" cap="flat" cmpd="sng" algn="ctr">
          <a:solidFill>
            <a:schemeClr val="accent3">
              <a:hueOff val="774457"/>
              <a:satOff val="28571"/>
              <a:lumOff val="-42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1400041"/>
          <a:ext cx="10051383" cy="472500"/>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ассигнованиями в полном объеме и финансирование</a:t>
          </a:r>
          <a:r>
            <a:rPr lang="ru-RU" sz="1000" b="1" i="0" kern="1200" baseline="0" dirty="0" smtClean="0">
              <a:effectLst/>
            </a:rPr>
            <a:t> </a:t>
          </a:r>
          <a:r>
            <a:rPr lang="ru-RU" sz="1000" b="1" i="0" kern="1200" dirty="0" smtClean="0">
              <a:effectLst/>
            </a:rPr>
            <a:t>в первоочередном порядке приоритетных расходных обязательств</a:t>
          </a:r>
          <a:r>
            <a:rPr lang="ru-RU" sz="1000" b="1" i="0" kern="1200" baseline="0" dirty="0" smtClean="0">
              <a:effectLst/>
            </a:rPr>
            <a:t> </a:t>
          </a:r>
          <a:r>
            <a:rPr lang="ru-RU" sz="1000" b="1" i="0" kern="1200" dirty="0" smtClean="0">
              <a:effectLst/>
            </a:rPr>
            <a:t>Тамбовского района и муниципальных образований</a:t>
          </a:r>
          <a:r>
            <a:rPr lang="ru-RU" sz="1000" b="1" i="0" kern="1200" baseline="0" dirty="0" smtClean="0">
              <a:effectLst/>
            </a:rPr>
            <a:t> Тамбовского района</a:t>
          </a:r>
          <a:endParaRPr lang="ru-RU" sz="1000" b="1" i="0" kern="1200" dirty="0"/>
        </a:p>
      </dsp:txBody>
      <dsp:txXfrm>
        <a:off x="481956" y="1400041"/>
        <a:ext cx="10051383" cy="472500"/>
      </dsp:txXfrm>
    </dsp:sp>
    <dsp:sp modelId="{FF10539C-D932-4077-BE75-D57121BEF63F}">
      <dsp:nvSpPr>
        <dsp:cNvPr id="0" name=""/>
        <dsp:cNvSpPr/>
      </dsp:nvSpPr>
      <dsp:spPr>
        <a:xfrm>
          <a:off x="0" y="2342800"/>
          <a:ext cx="10534116" cy="176400"/>
        </a:xfrm>
        <a:prstGeom prst="rect">
          <a:avLst/>
        </a:prstGeom>
        <a:solidFill>
          <a:schemeClr val="lt1">
            <a:alpha val="90000"/>
            <a:hueOff val="0"/>
            <a:satOff val="0"/>
            <a:lumOff val="0"/>
            <a:alphaOff val="0"/>
          </a:schemeClr>
        </a:solidFill>
        <a:ln w="6350" cap="flat" cmpd="sng" algn="ctr">
          <a:solidFill>
            <a:schemeClr val="accent3">
              <a:hueOff val="1161685"/>
              <a:satOff val="42857"/>
              <a:lumOff val="-63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1973619"/>
          <a:ext cx="10030032" cy="472500"/>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kern="1200" dirty="0" smtClean="0">
              <a:effectLst/>
            </a:rPr>
            <a:t>Максимальное ограничение принимаемых расходных обязательств, сдерживание роста действующих расходных обязательств Тамбовского района</a:t>
          </a:r>
          <a:endParaRPr lang="ru-RU" sz="1000" b="1" kern="1200" dirty="0">
            <a:effectLst/>
            <a:latin typeface="+mn-lt"/>
          </a:endParaRPr>
        </a:p>
      </dsp:txBody>
      <dsp:txXfrm>
        <a:off x="501502" y="1973619"/>
        <a:ext cx="10030032" cy="472500"/>
      </dsp:txXfrm>
    </dsp:sp>
    <dsp:sp modelId="{239A16E2-1CA1-42AE-BF99-61B9DF1A2C14}">
      <dsp:nvSpPr>
        <dsp:cNvPr id="0" name=""/>
        <dsp:cNvSpPr/>
      </dsp:nvSpPr>
      <dsp:spPr>
        <a:xfrm>
          <a:off x="0" y="2939369"/>
          <a:ext cx="10534116" cy="176400"/>
        </a:xfrm>
        <a:prstGeom prst="rect">
          <a:avLst/>
        </a:prstGeom>
        <a:solidFill>
          <a:schemeClr val="lt1">
            <a:alpha val="90000"/>
            <a:hueOff val="0"/>
            <a:satOff val="0"/>
            <a:lumOff val="0"/>
            <a:alphaOff val="0"/>
          </a:schemeClr>
        </a:solidFill>
        <a:ln w="6350" cap="flat" cmpd="sng" algn="ctr">
          <a:solidFill>
            <a:schemeClr val="accent3">
              <a:hueOff val="1548914"/>
              <a:satOff val="57143"/>
              <a:lumOff val="-84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2566803"/>
          <a:ext cx="10030032" cy="472500"/>
        </a:xfrm>
        <a:prstGeom prst="roundRect">
          <a:avLst/>
        </a:prstGeom>
        <a:gradFill rotWithShape="0">
          <a:gsLst>
            <a:gs pos="0">
              <a:schemeClr val="accent3">
                <a:hueOff val="1548914"/>
                <a:satOff val="57143"/>
                <a:lumOff val="-8403"/>
                <a:alphaOff val="0"/>
                <a:lumMod val="110000"/>
                <a:satMod val="105000"/>
                <a:tint val="67000"/>
              </a:schemeClr>
            </a:gs>
            <a:gs pos="50000">
              <a:schemeClr val="accent3">
                <a:hueOff val="1548914"/>
                <a:satOff val="57143"/>
                <a:lumOff val="-8403"/>
                <a:alphaOff val="0"/>
                <a:lumMod val="105000"/>
                <a:satMod val="103000"/>
                <a:tint val="73000"/>
              </a:schemeClr>
            </a:gs>
            <a:gs pos="100000">
              <a:schemeClr val="accent3">
                <a:hueOff val="1548914"/>
                <a:satOff val="57143"/>
                <a:lumOff val="-8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ответственности главных распорядителей средств районного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муниципальных услуг </a:t>
          </a:r>
          <a:endParaRPr lang="ru-RU" sz="1000" b="1" i="0" kern="1200" dirty="0"/>
        </a:p>
      </dsp:txBody>
      <dsp:txXfrm>
        <a:off x="501502" y="2566803"/>
        <a:ext cx="10030032" cy="472500"/>
      </dsp:txXfrm>
    </dsp:sp>
    <dsp:sp modelId="{0CC8F8DD-402C-47E0-892B-B002BF58C96C}">
      <dsp:nvSpPr>
        <dsp:cNvPr id="0" name=""/>
        <dsp:cNvSpPr/>
      </dsp:nvSpPr>
      <dsp:spPr>
        <a:xfrm>
          <a:off x="0" y="3509562"/>
          <a:ext cx="10534116" cy="176400"/>
        </a:xfrm>
        <a:prstGeom prst="rect">
          <a:avLst/>
        </a:prstGeom>
        <a:solidFill>
          <a:schemeClr val="lt1">
            <a:alpha val="90000"/>
            <a:hueOff val="0"/>
            <a:satOff val="0"/>
            <a:lumOff val="0"/>
            <a:alphaOff val="0"/>
          </a:schemeClr>
        </a:solidFill>
        <a:ln w="6350" cap="flat" cmpd="sng" algn="ctr">
          <a:solidFill>
            <a:schemeClr val="accent3">
              <a:hueOff val="1936142"/>
              <a:satOff val="71429"/>
              <a:lumOff val="-105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501502" y="3150184"/>
          <a:ext cx="10030032" cy="472500"/>
        </a:xfrm>
        <a:prstGeom prst="roundRect">
          <a:avLst/>
        </a:prstGeom>
        <a:gradFill rotWithShape="0">
          <a:gsLst>
            <a:gs pos="0">
              <a:schemeClr val="accent3">
                <a:hueOff val="1936142"/>
                <a:satOff val="71429"/>
                <a:lumOff val="-10504"/>
                <a:alphaOff val="0"/>
                <a:lumMod val="110000"/>
                <a:satMod val="105000"/>
                <a:tint val="67000"/>
              </a:schemeClr>
            </a:gs>
            <a:gs pos="50000">
              <a:schemeClr val="accent3">
                <a:hueOff val="1936142"/>
                <a:satOff val="71429"/>
                <a:lumOff val="-10504"/>
                <a:alphaOff val="0"/>
                <a:lumMod val="105000"/>
                <a:satMod val="103000"/>
                <a:tint val="73000"/>
              </a:schemeClr>
            </a:gs>
            <a:gs pos="100000">
              <a:schemeClr val="accent3">
                <a:hueOff val="1936142"/>
                <a:satOff val="71429"/>
                <a:lumOff val="-1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Оздоровление муниципальных финансов, погашение просроченной кредиторской задолженности</a:t>
          </a:r>
          <a:endParaRPr lang="ru-RU" sz="1000" b="1" i="0" kern="1200" dirty="0"/>
        </a:p>
      </dsp:txBody>
      <dsp:txXfrm>
        <a:off x="501502" y="3150184"/>
        <a:ext cx="10030032" cy="472500"/>
      </dsp:txXfrm>
    </dsp:sp>
    <dsp:sp modelId="{C3FA03B6-D1A5-4273-9200-D293B6764778}">
      <dsp:nvSpPr>
        <dsp:cNvPr id="0" name=""/>
        <dsp:cNvSpPr/>
      </dsp:nvSpPr>
      <dsp:spPr>
        <a:xfrm>
          <a:off x="0" y="4092943"/>
          <a:ext cx="10534116" cy="176400"/>
        </a:xfrm>
        <a:prstGeom prst="rect">
          <a:avLst/>
        </a:prstGeom>
        <a:solidFill>
          <a:schemeClr val="lt1">
            <a:alpha val="90000"/>
            <a:hueOff val="0"/>
            <a:satOff val="0"/>
            <a:lumOff val="0"/>
            <a:alphaOff val="0"/>
          </a:schemeClr>
        </a:solidFill>
        <a:ln w="6350" cap="flat" cmpd="sng" algn="ctr">
          <a:solidFill>
            <a:schemeClr val="accent3">
              <a:hueOff val="2323371"/>
              <a:satOff val="85714"/>
              <a:lumOff val="-126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1956" y="3733565"/>
          <a:ext cx="10051383" cy="472500"/>
        </a:xfrm>
        <a:prstGeom prst="roundRect">
          <a:avLst/>
        </a:prstGeom>
        <a:gradFill rotWithShape="0">
          <a:gsLst>
            <a:gs pos="0">
              <a:schemeClr val="accent3">
                <a:hueOff val="2323371"/>
                <a:satOff val="85714"/>
                <a:lumOff val="-12605"/>
                <a:alphaOff val="0"/>
                <a:lumMod val="110000"/>
                <a:satMod val="105000"/>
                <a:tint val="67000"/>
              </a:schemeClr>
            </a:gs>
            <a:gs pos="50000">
              <a:schemeClr val="accent3">
                <a:hueOff val="2323371"/>
                <a:satOff val="85714"/>
                <a:lumOff val="-12605"/>
                <a:alphaOff val="0"/>
                <a:lumMod val="105000"/>
                <a:satMod val="103000"/>
                <a:tint val="73000"/>
              </a:schemeClr>
            </a:gs>
            <a:gs pos="100000">
              <a:schemeClr val="accent3">
                <a:hueOff val="2323371"/>
                <a:satOff val="85714"/>
                <a:lumOff val="-1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Эффективное управление муниципальным долгом Тамбовского района, направленное на сохранение безопасного уровня долговой нагрузки</a:t>
          </a:r>
          <a:endParaRPr lang="ru-RU" sz="1000" b="1" i="0" kern="1200" dirty="0"/>
        </a:p>
      </dsp:txBody>
      <dsp:txXfrm>
        <a:off x="481956" y="3733565"/>
        <a:ext cx="10051383" cy="472500"/>
      </dsp:txXfrm>
    </dsp:sp>
    <dsp:sp modelId="{ABF43DEA-CEC5-43C3-AF31-6F544F3EAF33}">
      <dsp:nvSpPr>
        <dsp:cNvPr id="0" name=""/>
        <dsp:cNvSpPr/>
      </dsp:nvSpPr>
      <dsp:spPr>
        <a:xfrm>
          <a:off x="0" y="4711724"/>
          <a:ext cx="10534116" cy="176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9157" y="4316946"/>
          <a:ext cx="10038029" cy="472500"/>
        </a:xfrm>
        <a:prstGeom prst="roundRect">
          <a:avLst/>
        </a:prstGeom>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прозрачности и автоматизация бюджетного процесса</a:t>
          </a:r>
        </a:p>
      </dsp:txBody>
      <dsp:txXfrm>
        <a:off x="489157" y="4316946"/>
        <a:ext cx="10038029" cy="4725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a:t>
          </a:r>
          <a:r>
            <a:rPr lang="ru-RU" sz="1000" b="1" kern="1200" smtClean="0"/>
            <a:t>областному законодательствуй</a:t>
          </a:r>
          <a:endParaRPr lang="ru-RU" sz="1000" b="1" i="0" kern="1200" dirty="0"/>
        </a:p>
      </dsp:txBody>
      <dsp:txXfrm>
        <a:off x="480392" y="833752"/>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0.15457</cdr:x>
      <cdr:y>0.64976</cdr:y>
    </cdr:from>
    <cdr:to>
      <cdr:x>0.21241</cdr:x>
      <cdr:y>0.7657</cdr:y>
    </cdr:to>
    <cdr:sp macro="" textlink="">
      <cdr:nvSpPr>
        <cdr:cNvPr id="2" name="TextBox 1"/>
        <cdr:cNvSpPr txBox="1"/>
      </cdr:nvSpPr>
      <cdr:spPr>
        <a:xfrm xmlns:a="http://schemas.openxmlformats.org/drawingml/2006/main">
          <a:off x="1701479" y="3113589"/>
          <a:ext cx="636608" cy="555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0.31546</cdr:x>
      <cdr:y>0.64734</cdr:y>
    </cdr:from>
    <cdr:to>
      <cdr:x>0.39222</cdr:x>
      <cdr:y>0.83816</cdr:y>
    </cdr:to>
    <cdr:sp macro="" textlink="">
      <cdr:nvSpPr>
        <cdr:cNvPr id="3" name="TextBox 2"/>
        <cdr:cNvSpPr txBox="1"/>
      </cdr:nvSpPr>
      <cdr:spPr>
        <a:xfrm xmlns:a="http://schemas.openxmlformats.org/drawingml/2006/main">
          <a:off x="3472406" y="3102014"/>
          <a:ext cx="8449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t>95,7</a:t>
          </a:r>
          <a:r>
            <a:rPr lang="ru-RU" sz="1100" dirty="0" smtClean="0"/>
            <a:t> %</a:t>
          </a:r>
          <a:endParaRPr lang="ru-RU" sz="1100" dirty="0"/>
        </a:p>
      </cdr:txBody>
    </cdr:sp>
  </cdr:relSizeAnchor>
  <cdr:relSizeAnchor xmlns:cdr="http://schemas.openxmlformats.org/drawingml/2006/chartDrawing">
    <cdr:from>
      <cdr:x>0.4816</cdr:x>
      <cdr:y>0.55556</cdr:y>
    </cdr:from>
    <cdr:to>
      <cdr:x>0.5857</cdr:x>
      <cdr:y>0.74155</cdr:y>
    </cdr:to>
    <cdr:sp macro="" textlink="">
      <cdr:nvSpPr>
        <cdr:cNvPr id="4" name="TextBox 3"/>
        <cdr:cNvSpPr txBox="1"/>
      </cdr:nvSpPr>
      <cdr:spPr>
        <a:xfrm xmlns:a="http://schemas.openxmlformats.org/drawingml/2006/main">
          <a:off x="5301205" y="2662176"/>
          <a:ext cx="1145893" cy="891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97,7 %</a:t>
          </a:r>
          <a:endParaRPr lang="ru-RU" sz="1400" dirty="0"/>
        </a:p>
      </cdr:txBody>
    </cdr:sp>
  </cdr:relSizeAnchor>
  <cdr:relSizeAnchor xmlns:cdr="http://schemas.openxmlformats.org/drawingml/2006/chartDrawing">
    <cdr:from>
      <cdr:x>0.64984</cdr:x>
      <cdr:y>0.55072</cdr:y>
    </cdr:from>
    <cdr:to>
      <cdr:x>0.7266</cdr:x>
      <cdr:y>0.81884</cdr:y>
    </cdr:to>
    <cdr:sp macro="" textlink="">
      <cdr:nvSpPr>
        <cdr:cNvPr id="6" name="TextBox 5"/>
        <cdr:cNvSpPr txBox="1"/>
      </cdr:nvSpPr>
      <cdr:spPr>
        <a:xfrm xmlns:a="http://schemas.openxmlformats.org/drawingml/2006/main">
          <a:off x="7153155" y="2639028"/>
          <a:ext cx="844952" cy="1284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97,8 %</a:t>
          </a:r>
          <a:endParaRPr lang="ru-RU" sz="1400" dirty="0"/>
        </a:p>
      </cdr:txBody>
    </cdr:sp>
  </cdr:relSizeAnchor>
  <cdr:relSizeAnchor xmlns:cdr="http://schemas.openxmlformats.org/drawingml/2006/chartDrawing">
    <cdr:from>
      <cdr:x>0.80967</cdr:x>
      <cdr:y>0.56039</cdr:y>
    </cdr:from>
    <cdr:to>
      <cdr:x>0.93796</cdr:x>
      <cdr:y>0.7971</cdr:y>
    </cdr:to>
    <cdr:sp macro="" textlink="">
      <cdr:nvSpPr>
        <cdr:cNvPr id="7" name="TextBox 6"/>
        <cdr:cNvSpPr txBox="1"/>
      </cdr:nvSpPr>
      <cdr:spPr>
        <a:xfrm xmlns:a="http://schemas.openxmlformats.org/drawingml/2006/main">
          <a:off x="8912506" y="2685326"/>
          <a:ext cx="1412111" cy="1134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t>97,7 %</a:t>
          </a:r>
          <a:endParaRPr lang="ru-RU" sz="1400" dirty="0"/>
        </a:p>
      </cdr:txBody>
    </cdr:sp>
  </cdr:relSizeAnchor>
  <cdr:relSizeAnchor xmlns:cdr="http://schemas.openxmlformats.org/drawingml/2006/chartDrawing">
    <cdr:from>
      <cdr:x>0.20505</cdr:x>
      <cdr:y>0.69082</cdr:y>
    </cdr:from>
    <cdr:to>
      <cdr:x>0.31441</cdr:x>
      <cdr:y>0.77778</cdr:y>
    </cdr:to>
    <cdr:sp macro="" textlink="">
      <cdr:nvSpPr>
        <cdr:cNvPr id="9" name="Прямая соединительная линия 8"/>
        <cdr:cNvSpPr/>
      </cdr:nvSpPr>
      <cdr:spPr>
        <a:xfrm xmlns:a="http://schemas.openxmlformats.org/drawingml/2006/main" flipV="1">
          <a:off x="2257063" y="3310359"/>
          <a:ext cx="1203767" cy="41668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0.37329</cdr:x>
      <cdr:y>0.59179</cdr:y>
    </cdr:from>
    <cdr:to>
      <cdr:x>0.4795</cdr:x>
      <cdr:y>0.69324</cdr:y>
    </cdr:to>
    <cdr:sp macro="" textlink="">
      <cdr:nvSpPr>
        <cdr:cNvPr id="11" name="Прямая соединительная линия 10"/>
        <cdr:cNvSpPr/>
      </cdr:nvSpPr>
      <cdr:spPr>
        <a:xfrm xmlns:a="http://schemas.openxmlformats.org/drawingml/2006/main" flipV="1">
          <a:off x="4109012" y="2835797"/>
          <a:ext cx="1169043" cy="48613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0.5531</cdr:x>
      <cdr:y>0.58696</cdr:y>
    </cdr:from>
    <cdr:to>
      <cdr:x>0.63512</cdr:x>
      <cdr:y>0.5942</cdr:y>
    </cdr:to>
    <cdr:sp macro="" textlink="">
      <cdr:nvSpPr>
        <cdr:cNvPr id="13" name="Прямая соединительная линия 12"/>
        <cdr:cNvSpPr/>
      </cdr:nvSpPr>
      <cdr:spPr>
        <a:xfrm xmlns:a="http://schemas.openxmlformats.org/drawingml/2006/main" flipV="1">
          <a:off x="6088284" y="2812647"/>
          <a:ext cx="902826" cy="34724"/>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0.70452</cdr:x>
      <cdr:y>0.58696</cdr:y>
    </cdr:from>
    <cdr:to>
      <cdr:x>0.80862</cdr:x>
      <cdr:y>0.58937</cdr:y>
    </cdr:to>
    <cdr:sp macro="" textlink="">
      <cdr:nvSpPr>
        <cdr:cNvPr id="15" name="Прямая соединительная линия 14"/>
        <cdr:cNvSpPr/>
      </cdr:nvSpPr>
      <cdr:spPr>
        <a:xfrm xmlns:a="http://schemas.openxmlformats.org/drawingml/2006/main">
          <a:off x="7755038" y="2812647"/>
          <a:ext cx="1145893" cy="1157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11.01.2019</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 xmlns:p14="http://schemas.microsoft.com/office/powerpoint/2010/main"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11.01.2019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11.01.2019</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БЮДЖЕТ </a:t>
            </a:r>
            <a:r>
              <a:rPr lang="ru-RU" sz="4000" b="1" dirty="0" smtClean="0">
                <a:solidFill>
                  <a:schemeClr val="tx2">
                    <a:lumMod val="50000"/>
                  </a:schemeClr>
                </a:solidFill>
                <a:effectLst>
                  <a:outerShdw blurRad="38100" dist="38100" dir="2700000" algn="tl">
                    <a:srgbClr val="000000">
                      <a:alpha val="43137"/>
                    </a:srgbClr>
                  </a:outerShdw>
                </a:effectLst>
                <a:latin typeface="+mn-lt"/>
              </a:rPr>
              <a:t>ТАМБОВСКОГО РАЙОНА НА 2019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2020 И 2021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1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Содержимое 12"/>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 xmlns:a16="http://schemas.microsoft.com/office/drawing/2014/main" val="4075872786"/>
                    </a:ext>
                  </a:extLst>
                </a:gridCol>
                <a:gridCol w="2326298">
                  <a:extLst>
                    <a:ext uri="{9D8B030D-6E8A-4147-A177-3AD203B41FA5}">
                      <a16:colId xmlns="" xmlns:a16="http://schemas.microsoft.com/office/drawing/2014/main" val="2631992924"/>
                    </a:ext>
                  </a:extLst>
                </a:gridCol>
                <a:gridCol w="2326298">
                  <a:extLst>
                    <a:ext uri="{9D8B030D-6E8A-4147-A177-3AD203B41FA5}">
                      <a16:colId xmlns="" xmlns:a16="http://schemas.microsoft.com/office/drawing/2014/main" val="2538839750"/>
                    </a:ext>
                  </a:extLst>
                </a:gridCol>
                <a:gridCol w="2326298">
                  <a:extLst>
                    <a:ext uri="{9D8B030D-6E8A-4147-A177-3AD203B41FA5}">
                      <a16:colId xmlns=""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535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434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99,0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1,682577</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8</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999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86,2</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1,679003</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56414198"/>
                    </a:ext>
                  </a:extLst>
                </a:gridCol>
                <a:gridCol w="3505200">
                  <a:extLst>
                    <a:ext uri="{9D8B030D-6E8A-4147-A177-3AD203B41FA5}">
                      <a16:colId xmlns="" xmlns:a16="http://schemas.microsoft.com/office/drawing/2014/main" val="1545275678"/>
                    </a:ext>
                  </a:extLst>
                </a:gridCol>
                <a:gridCol w="3505200">
                  <a:extLst>
                    <a:ext uri="{9D8B030D-6E8A-4147-A177-3AD203B41FA5}">
                      <a16:colId xmlns="" xmlns:a16="http://schemas.microsoft.com/office/drawing/2014/main" val="3085412335"/>
                    </a:ext>
                  </a:extLst>
                </a:gridCol>
              </a:tblGrid>
              <a:tr h="76200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119 212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126 222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184 565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136,6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73408756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151 493</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82,1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163 357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107,8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163 547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100,1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949124" y="995423"/>
          <a:ext cx="8831484" cy="5440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2018 - 2021 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2068102460"/>
              </p:ext>
            </p:extLst>
          </p:nvPr>
        </p:nvGraphicFramePr>
        <p:xfrm>
          <a:off x="729336" y="1649470"/>
          <a:ext cx="10725995" cy="4724400"/>
        </p:xfrm>
        <a:graphic>
          <a:graphicData uri="http://schemas.openxmlformats.org/drawingml/2006/table">
            <a:tbl>
              <a:tblPr firstRow="1" bandRow="1">
                <a:tableStyleId>{5C22544A-7EE6-4342-B048-85BDC9FD1C3A}</a:tableStyleId>
              </a:tblPr>
              <a:tblGrid>
                <a:gridCol w="4866394">
                  <a:extLst>
                    <a:ext uri="{9D8B030D-6E8A-4147-A177-3AD203B41FA5}">
                      <a16:colId xmlns="" xmlns:a16="http://schemas.microsoft.com/office/drawing/2014/main" val="20000"/>
                    </a:ext>
                  </a:extLst>
                </a:gridCol>
                <a:gridCol w="2226365">
                  <a:extLst>
                    <a:ext uri="{9D8B030D-6E8A-4147-A177-3AD203B41FA5}">
                      <a16:colId xmlns="" xmlns:a16="http://schemas.microsoft.com/office/drawing/2014/main" val="20001"/>
                    </a:ext>
                  </a:extLst>
                </a:gridCol>
                <a:gridCol w="1192696">
                  <a:extLst>
                    <a:ext uri="{9D8B030D-6E8A-4147-A177-3AD203B41FA5}">
                      <a16:colId xmlns="" xmlns:a16="http://schemas.microsoft.com/office/drawing/2014/main" val="20002"/>
                    </a:ext>
                  </a:extLst>
                </a:gridCol>
                <a:gridCol w="1222513">
                  <a:extLst>
                    <a:ext uri="{9D8B030D-6E8A-4147-A177-3AD203B41FA5}">
                      <a16:colId xmlns="" xmlns:a16="http://schemas.microsoft.com/office/drawing/2014/main" val="20003"/>
                    </a:ext>
                  </a:extLst>
                </a:gridCol>
                <a:gridCol w="1218027">
                  <a:extLst>
                    <a:ext uri="{9D8B030D-6E8A-4147-A177-3AD203B41FA5}">
                      <a16:colId xmlns="" xmlns:a16="http://schemas.microsoft.com/office/drawing/2014/main"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2018 год</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a:t>
                      </a: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extLst>
                  <a:ext uri="{0D108BD9-81ED-4DB2-BD59-A6C34878D82A}">
                    <a16:rowId xmlns="" xmlns:a16="http://schemas.microsoft.com/office/drawing/2014/main"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123 092</a:t>
                      </a:r>
                    </a:p>
                  </a:txBody>
                  <a:tcPr anchor="ctr"/>
                </a:tc>
                <a:tc>
                  <a:txBody>
                    <a:bodyPr/>
                    <a:lstStyle/>
                    <a:p>
                      <a:pPr algn="ctr"/>
                      <a:r>
                        <a:rPr lang="ru-RU" sz="1600" b="1" dirty="0" smtClean="0">
                          <a:solidFill>
                            <a:schemeClr val="tx1"/>
                          </a:solidFill>
                          <a:latin typeface="Palatino Linotype" panose="02040502050505030304" pitchFamily="18" charset="0"/>
                        </a:rPr>
                        <a:t>133 563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145 677</a:t>
                      </a:r>
                    </a:p>
                  </a:txBody>
                  <a:tcPr anchor="ctr"/>
                </a:tc>
                <a:tc>
                  <a:txBody>
                    <a:bodyPr/>
                    <a:lstStyle/>
                    <a:p>
                      <a:pPr algn="ctr"/>
                      <a:r>
                        <a:rPr lang="ru-RU" sz="1600" b="1" dirty="0" smtClean="0">
                          <a:solidFill>
                            <a:schemeClr val="tx1"/>
                          </a:solidFill>
                          <a:latin typeface="Palatino Linotype" panose="02040502050505030304" pitchFamily="18" charset="0"/>
                        </a:rPr>
                        <a:t>145 867</a:t>
                      </a:r>
                    </a:p>
                  </a:txBody>
                  <a:tcPr anchor="ctr"/>
                </a:tc>
                <a:extLst>
                  <a:ext uri="{0D108BD9-81ED-4DB2-BD59-A6C34878D82A}">
                    <a16:rowId xmlns="" xmlns:a16="http://schemas.microsoft.com/office/drawing/2014/main"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101 019</a:t>
                      </a:r>
                    </a:p>
                  </a:txBody>
                  <a:tcPr anchor="ctr"/>
                </a:tc>
                <a:tc>
                  <a:txBody>
                    <a:bodyPr/>
                    <a:lstStyle/>
                    <a:p>
                      <a:pPr algn="ctr"/>
                      <a:r>
                        <a:rPr lang="ru-RU" sz="1600" dirty="0" smtClean="0">
                          <a:latin typeface="Palatino Linotype" panose="02040502050505030304" pitchFamily="18" charset="0"/>
                        </a:rPr>
                        <a:t>110 385</a:t>
                      </a:r>
                    </a:p>
                  </a:txBody>
                  <a:tcPr anchor="ctr"/>
                </a:tc>
                <a:tc>
                  <a:txBody>
                    <a:bodyPr/>
                    <a:lstStyle/>
                    <a:p>
                      <a:pPr algn="ctr"/>
                      <a:r>
                        <a:rPr lang="ru-RU" sz="1600" dirty="0" smtClean="0">
                          <a:latin typeface="Palatino Linotype" panose="02040502050505030304" pitchFamily="18" charset="0"/>
                        </a:rPr>
                        <a:t>121 230</a:t>
                      </a:r>
                    </a:p>
                  </a:txBody>
                  <a:tcPr anchor="ctr"/>
                </a:tc>
                <a:tc>
                  <a:txBody>
                    <a:bodyPr/>
                    <a:lstStyle/>
                    <a:p>
                      <a:pPr algn="ctr"/>
                      <a:r>
                        <a:rPr lang="ru-RU" sz="1600" dirty="0" smtClean="0">
                          <a:latin typeface="Palatino Linotype" panose="02040502050505030304" pitchFamily="18" charset="0"/>
                        </a:rPr>
                        <a:t>129 689</a:t>
                      </a:r>
                    </a:p>
                  </a:txBody>
                  <a:tcPr anchor="ctr"/>
                </a:tc>
                <a:extLst>
                  <a:ext uri="{0D108BD9-81ED-4DB2-BD59-A6C34878D82A}">
                    <a16:rowId xmlns="" xmlns:a16="http://schemas.microsoft.com/office/drawing/2014/main"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6 138</a:t>
                      </a:r>
                    </a:p>
                  </a:txBody>
                  <a:tcPr anchor="ctr"/>
                </a:tc>
                <a:tc>
                  <a:txBody>
                    <a:bodyPr/>
                    <a:lstStyle/>
                    <a:p>
                      <a:pPr algn="ctr"/>
                      <a:r>
                        <a:rPr lang="ru-RU" sz="1600" dirty="0" smtClean="0">
                          <a:latin typeface="Palatino Linotype" panose="02040502050505030304" pitchFamily="18" charset="0"/>
                        </a:rPr>
                        <a:t>6 820</a:t>
                      </a:r>
                    </a:p>
                  </a:txBody>
                  <a:tcPr anchor="ctr"/>
                </a:tc>
                <a:tc>
                  <a:txBody>
                    <a:bodyPr/>
                    <a:lstStyle/>
                    <a:p>
                      <a:pPr algn="ctr"/>
                      <a:r>
                        <a:rPr lang="ru-RU" sz="1600" dirty="0" smtClean="0">
                          <a:latin typeface="Palatino Linotype" panose="02040502050505030304" pitchFamily="18" charset="0"/>
                        </a:rPr>
                        <a:t>7 296</a:t>
                      </a:r>
                    </a:p>
                  </a:txBody>
                  <a:tcPr anchor="ctr"/>
                </a:tc>
                <a:tc>
                  <a:txBody>
                    <a:bodyPr/>
                    <a:lstStyle/>
                    <a:p>
                      <a:pPr algn="ctr"/>
                      <a:r>
                        <a:rPr lang="ru-RU" sz="1600" dirty="0" smtClean="0">
                          <a:latin typeface="Palatino Linotype" panose="02040502050505030304" pitchFamily="18" charset="0"/>
                        </a:rPr>
                        <a:t>7 296</a:t>
                      </a:r>
                    </a:p>
                  </a:txBody>
                  <a:tcPr anchor="ctr"/>
                </a:tc>
                <a:extLst>
                  <a:ext uri="{0D108BD9-81ED-4DB2-BD59-A6C34878D82A}">
                    <a16:rowId xmlns="" xmlns:a16="http://schemas.microsoft.com/office/drawing/2014/main"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2 267</a:t>
                      </a:r>
                    </a:p>
                  </a:txBody>
                  <a:tcPr anchor="ctr"/>
                </a:tc>
                <a:tc>
                  <a:txBody>
                    <a:bodyPr/>
                    <a:lstStyle/>
                    <a:p>
                      <a:pPr algn="ctr"/>
                      <a:r>
                        <a:rPr lang="ru-RU" sz="1600" dirty="0" smtClean="0">
                          <a:latin typeface="Palatino Linotype" panose="02040502050505030304" pitchFamily="18" charset="0"/>
                        </a:rPr>
                        <a:t>2 393</a:t>
                      </a:r>
                    </a:p>
                  </a:txBody>
                  <a:tcPr anchor="ctr"/>
                </a:tc>
                <a:tc>
                  <a:txBody>
                    <a:bodyPr/>
                    <a:lstStyle/>
                    <a:p>
                      <a:pPr algn="ctr"/>
                      <a:r>
                        <a:rPr lang="ru-RU" sz="1600" dirty="0" smtClean="0">
                          <a:latin typeface="Palatino Linotype" panose="02040502050505030304" pitchFamily="18" charset="0"/>
                        </a:rPr>
                        <a:t>2 626</a:t>
                      </a:r>
                    </a:p>
                  </a:txBody>
                  <a:tcPr anchor="ctr"/>
                </a:tc>
                <a:extLst>
                  <a:ext uri="{0D108BD9-81ED-4DB2-BD59-A6C34878D82A}">
                    <a16:rowId xmlns="" xmlns:a16="http://schemas.microsoft.com/office/drawing/2014/main"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10 994</a:t>
                      </a:r>
                    </a:p>
                  </a:txBody>
                  <a:tcPr anchor="ctr"/>
                </a:tc>
                <a:tc>
                  <a:txBody>
                    <a:bodyPr/>
                    <a:lstStyle/>
                    <a:p>
                      <a:pPr algn="ctr"/>
                      <a:r>
                        <a:rPr lang="ru-RU" sz="1600" dirty="0" smtClean="0">
                          <a:latin typeface="Palatino Linotype" panose="02040502050505030304" pitchFamily="18" charset="0"/>
                        </a:rPr>
                        <a:t>10 929</a:t>
                      </a:r>
                    </a:p>
                  </a:txBody>
                  <a:tcPr anchor="ctr"/>
                </a:tc>
                <a:tc>
                  <a:txBody>
                    <a:bodyPr/>
                    <a:lstStyle/>
                    <a:p>
                      <a:pPr algn="ctr"/>
                      <a:r>
                        <a:rPr lang="ru-RU" sz="1600" dirty="0" smtClean="0">
                          <a:latin typeface="Palatino Linotype" panose="02040502050505030304" pitchFamily="18" charset="0"/>
                        </a:rPr>
                        <a:t>11 552</a:t>
                      </a:r>
                    </a:p>
                  </a:txBody>
                  <a:tcPr anchor="ctr"/>
                </a:tc>
                <a:tc>
                  <a:txBody>
                    <a:bodyPr/>
                    <a:lstStyle/>
                    <a:p>
                      <a:pPr algn="ctr"/>
                      <a:r>
                        <a:rPr lang="ru-RU" sz="1600" dirty="0" smtClean="0">
                          <a:latin typeface="Palatino Linotype" panose="02040502050505030304" pitchFamily="18" charset="0"/>
                        </a:rPr>
                        <a:t>3 007</a:t>
                      </a:r>
                    </a:p>
                  </a:txBody>
                  <a:tcPr anchor="ctr"/>
                </a:tc>
                <a:extLst>
                  <a:ext uri="{0D108BD9-81ED-4DB2-BD59-A6C34878D82A}">
                    <a16:rowId xmlns="" xmlns:a16="http://schemas.microsoft.com/office/drawing/2014/main"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2 799</a:t>
                      </a:r>
                    </a:p>
                  </a:txBody>
                  <a:tcPr anchor="ctr"/>
                </a:tc>
                <a:tc>
                  <a:txBody>
                    <a:bodyPr/>
                    <a:lstStyle/>
                    <a:p>
                      <a:pPr algn="ctr"/>
                      <a:r>
                        <a:rPr lang="ru-RU" sz="1600" dirty="0" smtClean="0">
                          <a:latin typeface="Palatino Linotype" panose="02040502050505030304" pitchFamily="18" charset="0"/>
                        </a:rPr>
                        <a:t>1 020</a:t>
                      </a:r>
                    </a:p>
                  </a:txBody>
                  <a:tcPr anchor="ctr"/>
                </a:tc>
                <a:tc>
                  <a:txBody>
                    <a:bodyPr/>
                    <a:lstStyle/>
                    <a:p>
                      <a:pPr algn="ctr"/>
                      <a:r>
                        <a:rPr lang="ru-RU" sz="1600" dirty="0" smtClean="0">
                          <a:latin typeface="Palatino Linotype" panose="02040502050505030304" pitchFamily="18" charset="0"/>
                        </a:rPr>
                        <a:t>1 064</a:t>
                      </a:r>
                    </a:p>
                  </a:txBody>
                  <a:tcPr anchor="ctr"/>
                </a:tc>
                <a:tc>
                  <a:txBody>
                    <a:bodyPr/>
                    <a:lstStyle/>
                    <a:p>
                      <a:pPr algn="ctr"/>
                      <a:r>
                        <a:rPr lang="ru-RU" sz="1600" dirty="0" smtClean="0">
                          <a:latin typeface="Palatino Linotype" panose="02040502050505030304" pitchFamily="18" charset="0"/>
                        </a:rPr>
                        <a:t>1 109</a:t>
                      </a:r>
                    </a:p>
                  </a:txBody>
                  <a:tcPr anchor="ctr"/>
                </a:tc>
                <a:extLst>
                  <a:ext uri="{0D108BD9-81ED-4DB2-BD59-A6C34878D82A}">
                    <a16:rowId xmlns="" xmlns:a16="http://schemas.microsoft.com/office/drawing/2014/main"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42</a:t>
                      </a:r>
                    </a:p>
                  </a:txBody>
                  <a:tcPr anchor="ctr"/>
                </a:tc>
                <a:tc>
                  <a:txBody>
                    <a:bodyPr/>
                    <a:lstStyle/>
                    <a:p>
                      <a:pPr algn="ctr"/>
                      <a:r>
                        <a:rPr lang="ru-RU" sz="1600" dirty="0" smtClean="0">
                          <a:latin typeface="Palatino Linotype" panose="02040502050505030304" pitchFamily="18" charset="0"/>
                        </a:rPr>
                        <a:t>40</a:t>
                      </a:r>
                    </a:p>
                  </a:txBody>
                  <a:tcPr anchor="ctr"/>
                </a:tc>
                <a:extLst>
                  <a:ext uri="{0D108BD9-81ED-4DB2-BD59-A6C34878D82A}">
                    <a16:rowId xmlns="" xmlns:a16="http://schemas.microsoft.com/office/drawing/2014/main"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tc>
                  <a:txBody>
                    <a:bodyPr/>
                    <a:lstStyle/>
                    <a:p>
                      <a:pPr algn="ctr"/>
                      <a:r>
                        <a:rPr lang="ru-RU" sz="1600" dirty="0" smtClean="0">
                          <a:latin typeface="Palatino Linotype" panose="02040502050505030304" pitchFamily="18" charset="0"/>
                        </a:rPr>
                        <a:t>2 100</a:t>
                      </a:r>
                    </a:p>
                  </a:txBody>
                  <a:tcPr anchor="ct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2018 - 2021 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 xmlns:p14="http://schemas.microsoft.com/office/powerpoint/2010/main" val="3606820594"/>
              </p:ext>
            </p:extLst>
          </p:nvPr>
        </p:nvGraphicFramePr>
        <p:xfrm>
          <a:off x="728282" y="1718546"/>
          <a:ext cx="10716550" cy="4887162"/>
        </p:xfrm>
        <a:graphic>
          <a:graphicData uri="http://schemas.openxmlformats.org/drawingml/2006/table">
            <a:tbl>
              <a:tblPr firstRow="1" bandRow="1">
                <a:tableStyleId>{5C22544A-7EE6-4342-B048-85BDC9FD1C3A}</a:tableStyleId>
              </a:tblPr>
              <a:tblGrid>
                <a:gridCol w="4907205">
                  <a:extLst>
                    <a:ext uri="{9D8B030D-6E8A-4147-A177-3AD203B41FA5}">
                      <a16:colId xmlns="" xmlns:a16="http://schemas.microsoft.com/office/drawing/2014/main" val="20000"/>
                    </a:ext>
                  </a:extLst>
                </a:gridCol>
                <a:gridCol w="2089288">
                  <a:extLst>
                    <a:ext uri="{9D8B030D-6E8A-4147-A177-3AD203B41FA5}">
                      <a16:colId xmlns="" xmlns:a16="http://schemas.microsoft.com/office/drawing/2014/main" val="20001"/>
                    </a:ext>
                  </a:extLst>
                </a:gridCol>
                <a:gridCol w="1309895">
                  <a:extLst>
                    <a:ext uri="{9D8B030D-6E8A-4147-A177-3AD203B41FA5}">
                      <a16:colId xmlns="" xmlns:a16="http://schemas.microsoft.com/office/drawing/2014/main" val="20002"/>
                    </a:ext>
                  </a:extLst>
                </a:gridCol>
                <a:gridCol w="1212573">
                  <a:extLst>
                    <a:ext uri="{9D8B030D-6E8A-4147-A177-3AD203B41FA5}">
                      <a16:colId xmlns="" xmlns:a16="http://schemas.microsoft.com/office/drawing/2014/main" val="20003"/>
                    </a:ext>
                  </a:extLst>
                </a:gridCol>
                <a:gridCol w="1197589">
                  <a:extLst>
                    <a:ext uri="{9D8B030D-6E8A-4147-A177-3AD203B41FA5}">
                      <a16:colId xmlns="" xmlns:a16="http://schemas.microsoft.com/office/drawing/2014/main"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2018 год</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a:t>
                      </a: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extLst>
                  <a:ext uri="{0D108BD9-81ED-4DB2-BD59-A6C34878D82A}">
                    <a16:rowId xmlns="" xmlns:a16="http://schemas.microsoft.com/office/drawing/2014/main"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61 473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17 930</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17 680</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17 680</a:t>
                      </a:r>
                      <a:endParaRPr lang="ru-RU" sz="1600" b="1" dirty="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25 100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14 740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570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640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51</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34 252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1 500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1 800</a:t>
                      </a:r>
                    </a:p>
                  </a:txBody>
                  <a:tcPr anchor="ctr"/>
                </a:tc>
                <a:tc>
                  <a:txBody>
                    <a:bodyPr/>
                    <a:lstStyle/>
                    <a:p>
                      <a:pPr algn="ctr"/>
                      <a:r>
                        <a:rPr lang="ru-RU" sz="1600" dirty="0" smtClean="0">
                          <a:latin typeface="Palatino Linotype" panose="02040502050505030304" pitchFamily="18" charset="0"/>
                        </a:rPr>
                        <a:t>1 800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 1800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2020 и 2021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175549" y="1918503"/>
          <a:ext cx="4141808" cy="3151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p:cNvGraphicFramePr/>
          <p:nvPr/>
        </p:nvGraphicFramePr>
        <p:xfrm>
          <a:off x="4537276" y="1863524"/>
          <a:ext cx="3727048" cy="331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nvGraphicFramePr>
        <p:xfrm>
          <a:off x="8115782" y="201110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6" name="Рисунок 15" descr="Безымянный.jpg"/>
          <p:cNvPicPr>
            <a:picLocks noChangeAspect="1"/>
          </p:cNvPicPr>
          <p:nvPr/>
        </p:nvPicPr>
        <p:blipFill>
          <a:blip r:embed="rId5" cstate="print"/>
          <a:stretch>
            <a:fillRect/>
          </a:stretch>
        </p:blipFill>
        <p:spPr>
          <a:xfrm>
            <a:off x="1391494" y="5660020"/>
            <a:ext cx="8458562" cy="486137"/>
          </a:xfrm>
          <a:prstGeom prst="rect">
            <a:avLst/>
          </a:prstGeom>
        </p:spPr>
      </p:pic>
    </p:spTree>
    <p:extLst>
      <p:ext uri="{BB962C8B-B14F-4D97-AF65-F5344CB8AC3E}">
        <p14:creationId xmlns=""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0" name="Диаграмма 9"/>
          <p:cNvGraphicFramePr/>
          <p:nvPr/>
        </p:nvGraphicFramePr>
        <p:xfrm>
          <a:off x="520861" y="1469985"/>
          <a:ext cx="11157995" cy="4710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70688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2019-2021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199" y="1238491"/>
          <a:ext cx="10759633" cy="527805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0301469" y="1203767"/>
            <a:ext cx="1110706" cy="307777"/>
          </a:xfrm>
          <a:prstGeom prst="rect">
            <a:avLst/>
          </a:prstGeom>
          <a:noFill/>
        </p:spPr>
        <p:txBody>
          <a:bodyPr wrap="square" rtlCol="0">
            <a:spAutoFit/>
          </a:bodyPr>
          <a:lstStyle/>
          <a:p>
            <a:r>
              <a:rPr lang="ru-RU" sz="1400" dirty="0" smtClean="0"/>
              <a:t>тыс. руб.</a:t>
            </a:r>
            <a:endParaRPr lang="ru-RU" sz="1400" dirty="0"/>
          </a:p>
        </p:txBody>
      </p:sp>
    </p:spTree>
    <p:extLst>
      <p:ext uri="{BB962C8B-B14F-4D97-AF65-F5344CB8AC3E}">
        <p14:creationId xmlns="" xmlns:p14="http://schemas.microsoft.com/office/powerpoint/2010/main" val="302770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2019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бюджетов</a:t>
            </a: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Содержимое 10"/>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69043" y="2824223"/>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616 282</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79,7 %</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643 488</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80,3 %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2019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773 235</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7" y="2326511"/>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800 894</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992579"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821 997</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660 253</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80,3 %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1122744" y="1064871"/>
          <a:ext cx="10058400" cy="4861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2019 год (средства районного бюджета)</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 xmlns:p14="http://schemas.microsoft.com/office/powerpoint/2010/main" val="2371474319"/>
              </p:ext>
            </p:extLst>
          </p:nvPr>
        </p:nvGraphicFramePr>
        <p:xfrm>
          <a:off x="80427" y="1261642"/>
          <a:ext cx="11914893" cy="4734882"/>
        </p:xfrm>
        <a:graphic>
          <a:graphicData uri="http://schemas.openxmlformats.org/drawingml/2006/table">
            <a:tbl>
              <a:tblPr firstRow="1" bandRow="1">
                <a:tableStyleId>{5C22544A-7EE6-4342-B048-85BDC9FD1C3A}</a:tableStyleId>
              </a:tblPr>
              <a:tblGrid>
                <a:gridCol w="325973">
                  <a:extLst>
                    <a:ext uri="{9D8B030D-6E8A-4147-A177-3AD203B41FA5}">
                      <a16:colId xmlns="" xmlns:a16="http://schemas.microsoft.com/office/drawing/2014/main" val="3334256192"/>
                    </a:ext>
                  </a:extLst>
                </a:gridCol>
                <a:gridCol w="10566400">
                  <a:extLst>
                    <a:ext uri="{9D8B030D-6E8A-4147-A177-3AD203B41FA5}">
                      <a16:colId xmlns="" xmlns:a16="http://schemas.microsoft.com/office/drawing/2014/main" val="3572588798"/>
                    </a:ext>
                  </a:extLst>
                </a:gridCol>
                <a:gridCol w="1022520">
                  <a:extLst>
                    <a:ext uri="{9D8B030D-6E8A-4147-A177-3AD203B41FA5}">
                      <a16:colId xmlns="" xmlns:a16="http://schemas.microsoft.com/office/drawing/2014/main" val="455734138"/>
                    </a:ext>
                  </a:extLst>
                </a:gridCol>
              </a:tblGrid>
              <a:tr h="614615">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2019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4032686739"/>
                  </a:ext>
                </a:extLst>
              </a:tr>
              <a:tr h="434454">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транспортного комплекса Тамбовского района на 2015 – 2021 годы»</a:t>
                      </a:r>
                      <a:endParaRPr lang="ru-RU" sz="1600" b="1" dirty="0">
                        <a:latin typeface="Palatino Linotype" panose="02040502050505030304" pitchFamily="18" charset="0"/>
                      </a:endParaRPr>
                    </a:p>
                  </a:txBody>
                  <a:tcPr marL="9525" marR="9525" marT="9525" marB="0" anchor="ctr"/>
                </a:tc>
                <a:tc>
                  <a:txBody>
                    <a:bodyPr/>
                    <a:lstStyle/>
                    <a:p>
                      <a:pPr algn="ctr"/>
                      <a:r>
                        <a:rPr lang="ru-RU" sz="1600" b="1" dirty="0" smtClean="0">
                          <a:latin typeface="Palatino Linotype" panose="02040502050505030304" pitchFamily="18" charset="0"/>
                        </a:rPr>
                        <a:t>7 819,8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457846572"/>
                  </a:ext>
                </a:extLst>
              </a:tr>
              <a:tr h="434454">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7 819,8</a:t>
                      </a:r>
                      <a:endParaRPr lang="ru-RU" sz="1600" i="1" dirty="0">
                        <a:latin typeface="Palatino Linotype" panose="02040502050505030304" pitchFamily="18" charset="0"/>
                      </a:endParaRPr>
                    </a:p>
                  </a:txBody>
                  <a:tcPr anchor="ctr"/>
                </a:tc>
                <a:extLst>
                  <a:ext uri="{0D108BD9-81ED-4DB2-BD59-A6C34878D82A}">
                    <a16:rowId xmlns="" xmlns:a16="http://schemas.microsoft.com/office/drawing/2014/main" val="2275221086"/>
                  </a:ext>
                </a:extLst>
              </a:tr>
              <a:tr h="434454">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Развитие </a:t>
                      </a:r>
                      <a:r>
                        <a:rPr lang="ru-RU" sz="1600" kern="1200" dirty="0" err="1" smtClean="0">
                          <a:solidFill>
                            <a:schemeClr val="dk1"/>
                          </a:solidFill>
                          <a:latin typeface="Palatino Linotype" panose="02040502050505030304" pitchFamily="18" charset="0"/>
                          <a:ea typeface="+mn-ea"/>
                          <a:cs typeface="+mn-cs"/>
                        </a:rPr>
                        <a:t>улично</a:t>
                      </a:r>
                      <a:r>
                        <a:rPr lang="ru-RU" sz="1600" kern="1200" dirty="0" smtClean="0">
                          <a:solidFill>
                            <a:schemeClr val="dk1"/>
                          </a:solidFill>
                          <a:latin typeface="Palatino Linotype" panose="02040502050505030304" pitchFamily="18" charset="0"/>
                          <a:ea typeface="+mn-ea"/>
                          <a:cs typeface="+mn-cs"/>
                        </a:rPr>
                        <a:t> – дорожной сети в административных центрах  муниципальных районов</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178,2</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353935522"/>
                  </a:ext>
                </a:extLst>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821,8</a:t>
                      </a:r>
                      <a:endParaRPr lang="ru-RU" sz="1600"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533729402"/>
                  </a:ext>
                </a:extLst>
              </a:tr>
              <a:tr h="982896">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6 819,8</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878176787"/>
                  </a:ext>
                </a:extLst>
              </a:tr>
              <a:tr h="1147684">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7 819,8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005006157"/>
                  </a:ext>
                </a:extLst>
              </a:tr>
            </a:tbl>
          </a:graphicData>
        </a:graphic>
      </p:graphicFrame>
    </p:spTree>
    <p:extLst>
      <p:ext uri="{BB962C8B-B14F-4D97-AF65-F5344CB8AC3E}">
        <p14:creationId xmlns="" xmlns:p14="http://schemas.microsoft.com/office/powerpoint/2010/main"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944564796"/>
                    </a:ext>
                  </a:extLst>
                </a:gridCol>
                <a:gridCol w="1762125">
                  <a:extLst>
                    <a:ext uri="{9D8B030D-6E8A-4147-A177-3AD203B41FA5}">
                      <a16:colId xmlns="" xmlns:a16="http://schemas.microsoft.com/office/drawing/2014/main" val="1792870201"/>
                    </a:ext>
                  </a:extLst>
                </a:gridCol>
                <a:gridCol w="904875">
                  <a:extLst>
                    <a:ext uri="{9D8B030D-6E8A-4147-A177-3AD203B41FA5}">
                      <a16:colId xmlns="" xmlns:a16="http://schemas.microsoft.com/office/drawing/2014/main" val="4140013482"/>
                    </a:ext>
                  </a:extLst>
                </a:gridCol>
                <a:gridCol w="1495425">
                  <a:extLst>
                    <a:ext uri="{9D8B030D-6E8A-4147-A177-3AD203B41FA5}">
                      <a16:colId xmlns="" xmlns:a16="http://schemas.microsoft.com/office/drawing/2014/main" val="2805904638"/>
                    </a:ext>
                  </a:extLst>
                </a:gridCol>
                <a:gridCol w="1581150">
                  <a:extLst>
                    <a:ext uri="{9D8B030D-6E8A-4147-A177-3AD203B41FA5}">
                      <a16:colId xmlns="" xmlns:a16="http://schemas.microsoft.com/office/drawing/2014/main" val="1294931968"/>
                    </a:ext>
                  </a:extLst>
                </a:gridCol>
                <a:gridCol w="1895475">
                  <a:extLst>
                    <a:ext uri="{9D8B030D-6E8A-4147-A177-3AD203B41FA5}">
                      <a16:colId xmlns="" xmlns:a16="http://schemas.microsoft.com/office/drawing/2014/main" val="521739048"/>
                    </a:ext>
                  </a:extLst>
                </a:gridCol>
                <a:gridCol w="1581151">
                  <a:extLst>
                    <a:ext uri="{9D8B030D-6E8A-4147-A177-3AD203B41FA5}">
                      <a16:colId xmlns="" xmlns:a16="http://schemas.microsoft.com/office/drawing/2014/main"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1292071"/>
                  </a:ext>
                </a:extLst>
              </a:tr>
            </a:tbl>
          </a:graphicData>
        </a:graphic>
      </p:graphicFrame>
    </p:spTree>
    <p:extLst>
      <p:ext uri="{BB962C8B-B14F-4D97-AF65-F5344CB8AC3E}">
        <p14:creationId xmlns="" xmlns:p14="http://schemas.microsoft.com/office/powerpoint/2010/main"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 xmlns:a16="http://schemas.microsoft.com/office/drawing/2014/main" val="20000"/>
                    </a:ext>
                  </a:extLst>
                </a:gridCol>
                <a:gridCol w="8408852">
                  <a:extLst>
                    <a:ext uri="{9D8B030D-6E8A-4147-A177-3AD203B41FA5}">
                      <a16:colId xmlns="" xmlns:a16="http://schemas.microsoft.com/office/drawing/2014/main" val="20001"/>
                    </a:ext>
                  </a:extLst>
                </a:gridCol>
                <a:gridCol w="2616198">
                  <a:extLst>
                    <a:ext uri="{9D8B030D-6E8A-4147-A177-3AD203B41FA5}">
                      <a16:colId xmlns="" xmlns:a16="http://schemas.microsoft.com/office/drawing/2014/main"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 xmlns:a16="http://schemas.microsoft.com/office/drawing/2014/main"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 xmlns:a16="http://schemas.microsoft.com/office/drawing/2014/main"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 xmlns:a16="http://schemas.microsoft.com/office/drawing/2014/main"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b="0" i="0" u="none" strike="noStrike" dirty="0">
                        <a:latin typeface="+mn-lt"/>
                      </a:endParaRPr>
                    </a:p>
                  </a:txBody>
                  <a:tcPr marL="0" marR="0" marT="0" marB="0" anchor="ctr"/>
                </a:tc>
                <a:tc>
                  <a:txBody>
                    <a:bodyPr/>
                    <a:lstStyle/>
                    <a:p>
                      <a:pPr algn="l">
                        <a:lnSpc>
                          <a:spcPct val="115000"/>
                        </a:lnSpc>
                        <a:spcAft>
                          <a:spcPts val="1000"/>
                        </a:spcAft>
                      </a:pPr>
                      <a:r>
                        <a:rPr lang="ru-RU" sz="1600" dirty="0" smtClean="0">
                          <a:effectLst/>
                          <a:latin typeface="+mn-lt"/>
                          <a:ea typeface="Calibri" panose="020F0502020204030204" pitchFamily="34" charset="0"/>
                          <a:cs typeface="Times New Roman" panose="02020603050405020304" pitchFamily="18" charset="0"/>
                        </a:rPr>
                        <a:t>Решение районного Совета народных депутатов </a:t>
                      </a:r>
                      <a:r>
                        <a:rPr lang="ru-RU" sz="1600" dirty="0">
                          <a:effectLst/>
                          <a:latin typeface="+mn-lt"/>
                          <a:ea typeface="Calibri" panose="020F0502020204030204" pitchFamily="34" charset="0"/>
                          <a:cs typeface="Times New Roman" panose="02020603050405020304" pitchFamily="18" charset="0"/>
                        </a:rPr>
                        <a:t>от </a:t>
                      </a:r>
                      <a:r>
                        <a:rPr lang="ru-RU" sz="1600" dirty="0" smtClean="0">
                          <a:effectLst/>
                          <a:latin typeface="+mn-lt"/>
                          <a:ea typeface="Calibri" panose="020F0502020204030204" pitchFamily="34" charset="0"/>
                          <a:cs typeface="Times New Roman" panose="02020603050405020304" pitchFamily="18" charset="0"/>
                        </a:rPr>
                        <a:t>13.12.2011 </a:t>
                      </a:r>
                      <a:r>
                        <a:rPr lang="ru-RU" sz="1600" dirty="0">
                          <a:effectLst/>
                          <a:latin typeface="+mn-lt"/>
                          <a:ea typeface="Calibri" panose="020F0502020204030204" pitchFamily="34" charset="0"/>
                          <a:cs typeface="Times New Roman" panose="02020603050405020304" pitchFamily="18" charset="0"/>
                        </a:rPr>
                        <a:t>№ </a:t>
                      </a:r>
                      <a:r>
                        <a:rPr lang="ru-RU" sz="1600" dirty="0" smtClean="0">
                          <a:effectLst/>
                          <a:latin typeface="+mn-lt"/>
                          <a:ea typeface="Calibri" panose="020F0502020204030204" pitchFamily="34" charset="0"/>
                          <a:cs typeface="Times New Roman" panose="02020603050405020304" pitchFamily="18" charset="0"/>
                        </a:rPr>
                        <a:t> 63</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 xmlns:p14="http://schemas.microsoft.com/office/powerpoint/2010/main"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 xmlns:a16="http://schemas.microsoft.com/office/drawing/2014/main" val="20000"/>
                    </a:ext>
                  </a:extLst>
                </a:gridCol>
                <a:gridCol w="2123632">
                  <a:extLst>
                    <a:ext uri="{9D8B030D-6E8A-4147-A177-3AD203B41FA5}">
                      <a16:colId xmlns="" xmlns:a16="http://schemas.microsoft.com/office/drawing/2014/main" val="20001"/>
                    </a:ext>
                  </a:extLst>
                </a:gridCol>
                <a:gridCol w="1938968">
                  <a:extLst>
                    <a:ext uri="{9D8B030D-6E8A-4147-A177-3AD203B41FA5}">
                      <a16:colId xmlns="" xmlns:a16="http://schemas.microsoft.com/office/drawing/2014/main" val="20002"/>
                    </a:ext>
                  </a:extLst>
                </a:gridCol>
                <a:gridCol w="2057083">
                  <a:extLst>
                    <a:ext uri="{9D8B030D-6E8A-4147-A177-3AD203B41FA5}">
                      <a16:colId xmlns="" xmlns:a16="http://schemas.microsoft.com/office/drawing/2014/main" val="20003"/>
                    </a:ext>
                  </a:extLst>
                </a:gridCol>
                <a:gridCol w="2057083">
                  <a:extLst>
                    <a:ext uri="{9D8B030D-6E8A-4147-A177-3AD203B41FA5}">
                      <a16:colId xmlns="" xmlns:a16="http://schemas.microsoft.com/office/drawing/2014/main"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2018 год</a:t>
                      </a:r>
                      <a:endParaRPr lang="ru-RU" dirty="0">
                        <a:solidFill>
                          <a:schemeClr val="bg1"/>
                        </a:solidFill>
                      </a:endParaRPr>
                    </a:p>
                  </a:txBody>
                  <a:tcPr/>
                </a:tc>
                <a:tc>
                  <a:txBody>
                    <a:bodyPr/>
                    <a:lstStyle/>
                    <a:p>
                      <a:pPr algn="ctr"/>
                      <a:r>
                        <a:rPr lang="ru-RU" dirty="0" smtClean="0"/>
                        <a:t>2019 год</a:t>
                      </a:r>
                      <a:endParaRPr lang="ru-RU" dirty="0"/>
                    </a:p>
                  </a:txBody>
                  <a:tcPr/>
                </a:tc>
                <a:tc>
                  <a:txBody>
                    <a:bodyPr/>
                    <a:lstStyle/>
                    <a:p>
                      <a:pPr algn="ctr"/>
                      <a:r>
                        <a:rPr lang="ru-RU" dirty="0" smtClean="0"/>
                        <a:t>2020 год</a:t>
                      </a:r>
                      <a:endParaRPr lang="ru-RU" dirty="0"/>
                    </a:p>
                  </a:txBody>
                  <a:tcPr/>
                </a:tc>
                <a:tc>
                  <a:txBody>
                    <a:bodyPr/>
                    <a:lstStyle/>
                    <a:p>
                      <a:pPr algn="ctr"/>
                      <a:r>
                        <a:rPr lang="ru-RU" dirty="0" smtClean="0"/>
                        <a:t>2021 год</a:t>
                      </a:r>
                      <a:endParaRPr lang="ru-RU" dirty="0"/>
                    </a:p>
                  </a:txBody>
                  <a:tcPr/>
                </a:tc>
                <a:extLst>
                  <a:ext uri="{0D108BD9-81ED-4DB2-BD59-A6C34878D82A}">
                    <a16:rowId xmlns="" xmlns:a16="http://schemas.microsoft.com/office/drawing/2014/main"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13 050,0</a:t>
                      </a:r>
                      <a:endParaRPr lang="ru-RU" dirty="0">
                        <a:solidFill>
                          <a:schemeClr val="tx1"/>
                        </a:solidFill>
                      </a:endParaRPr>
                    </a:p>
                  </a:txBody>
                  <a:tcPr anchor="ctr"/>
                </a:tc>
                <a:tc>
                  <a:txBody>
                    <a:bodyPr/>
                    <a:lstStyle/>
                    <a:p>
                      <a:pPr algn="ctr"/>
                      <a:r>
                        <a:rPr lang="ru-RU" dirty="0" smtClean="0">
                          <a:solidFill>
                            <a:schemeClr val="tx1"/>
                          </a:solidFill>
                        </a:rPr>
                        <a:t>14 117,5</a:t>
                      </a:r>
                      <a:endParaRPr lang="ru-RU" dirty="0">
                        <a:solidFill>
                          <a:schemeClr val="tx1"/>
                        </a:solidFill>
                      </a:endParaRPr>
                    </a:p>
                  </a:txBody>
                  <a:tcPr anchor="ctr"/>
                </a:tc>
                <a:tc>
                  <a:txBody>
                    <a:bodyPr/>
                    <a:lstStyle/>
                    <a:p>
                      <a:pPr algn="ctr"/>
                      <a:r>
                        <a:rPr lang="ru-RU" dirty="0" smtClean="0">
                          <a:solidFill>
                            <a:schemeClr val="tx1"/>
                          </a:solidFill>
                        </a:rPr>
                        <a:t>14 163,7</a:t>
                      </a:r>
                      <a:endParaRPr lang="ru-RU" dirty="0">
                        <a:solidFill>
                          <a:schemeClr val="tx1"/>
                        </a:solidFill>
                      </a:endParaRPr>
                    </a:p>
                  </a:txBody>
                  <a:tcPr anchor="ctr"/>
                </a:tc>
                <a:tc>
                  <a:txBody>
                    <a:bodyPr/>
                    <a:lstStyle/>
                    <a:p>
                      <a:pPr algn="ctr"/>
                      <a:r>
                        <a:rPr lang="ru-RU" dirty="0" smtClean="0">
                          <a:solidFill>
                            <a:schemeClr val="tx1"/>
                          </a:solidFill>
                        </a:rPr>
                        <a:t>14 183,6</a:t>
                      </a:r>
                      <a:endParaRPr lang="ru-RU" dirty="0">
                        <a:solidFill>
                          <a:schemeClr val="tx1"/>
                        </a:solidFill>
                      </a:endParaRPr>
                    </a:p>
                  </a:txBody>
                  <a:tcPr anchor="ctr"/>
                </a:tc>
                <a:extLst>
                  <a:ext uri="{0D108BD9-81ED-4DB2-BD59-A6C34878D82A}">
                    <a16:rowId xmlns="" xmlns:a16="http://schemas.microsoft.com/office/drawing/2014/main"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7 554,2</a:t>
                      </a:r>
                      <a:endParaRPr lang="ru-RU" dirty="0">
                        <a:solidFill>
                          <a:schemeClr val="tx1"/>
                        </a:solidFill>
                      </a:endParaRPr>
                    </a:p>
                  </a:txBody>
                  <a:tcPr anchor="ctr"/>
                </a:tc>
                <a:tc>
                  <a:txBody>
                    <a:bodyPr/>
                    <a:lstStyle/>
                    <a:p>
                      <a:pPr algn="ctr"/>
                      <a:r>
                        <a:rPr lang="ru-RU" dirty="0" smtClean="0">
                          <a:solidFill>
                            <a:schemeClr val="tx1"/>
                          </a:solidFill>
                        </a:rPr>
                        <a:t>6 819,8</a:t>
                      </a:r>
                      <a:endParaRPr lang="ru-RU" dirty="0">
                        <a:solidFill>
                          <a:schemeClr val="tx1"/>
                        </a:solidFill>
                      </a:endParaRPr>
                    </a:p>
                  </a:txBody>
                  <a:tcPr anchor="ctr"/>
                </a:tc>
                <a:tc>
                  <a:txBody>
                    <a:bodyPr/>
                    <a:lstStyle/>
                    <a:p>
                      <a:pPr algn="ctr"/>
                      <a:r>
                        <a:rPr lang="ru-RU" dirty="0" smtClean="0">
                          <a:solidFill>
                            <a:schemeClr val="tx1"/>
                          </a:solidFill>
                        </a:rPr>
                        <a:t>7 295,5</a:t>
                      </a:r>
                      <a:endParaRPr lang="ru-RU" dirty="0">
                        <a:solidFill>
                          <a:schemeClr val="tx1"/>
                        </a:solidFill>
                      </a:endParaRPr>
                    </a:p>
                  </a:txBody>
                  <a:tcPr anchor="ctr"/>
                </a:tc>
                <a:tc>
                  <a:txBody>
                    <a:bodyPr/>
                    <a:lstStyle/>
                    <a:p>
                      <a:pPr algn="ctr"/>
                      <a:r>
                        <a:rPr lang="ru-RU" dirty="0" smtClean="0">
                          <a:solidFill>
                            <a:schemeClr val="tx1"/>
                          </a:solidFill>
                        </a:rPr>
                        <a:t>7 295,5</a:t>
                      </a:r>
                      <a:endParaRPr lang="ru-RU" dirty="0">
                        <a:solidFill>
                          <a:schemeClr val="tx1"/>
                        </a:solidFill>
                      </a:endParaRPr>
                    </a:p>
                  </a:txBody>
                  <a:tcPr anchor="ctr"/>
                </a:tc>
                <a:extLst>
                  <a:ext uri="{0D108BD9-81ED-4DB2-BD59-A6C34878D82A}">
                    <a16:rowId xmlns="" xmlns:a16="http://schemas.microsoft.com/office/drawing/2014/main"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20 604,2</a:t>
                      </a:r>
                      <a:endParaRPr lang="ru-RU" b="1" dirty="0">
                        <a:solidFill>
                          <a:schemeClr val="tx1"/>
                        </a:solidFill>
                      </a:endParaRPr>
                    </a:p>
                  </a:txBody>
                  <a:tcPr anchor="ctr"/>
                </a:tc>
                <a:tc>
                  <a:txBody>
                    <a:bodyPr/>
                    <a:lstStyle/>
                    <a:p>
                      <a:pPr algn="ctr"/>
                      <a:r>
                        <a:rPr lang="ru-RU" b="1" dirty="0" smtClean="0">
                          <a:solidFill>
                            <a:schemeClr val="tx1"/>
                          </a:solidFill>
                        </a:rPr>
                        <a:t>20 937,3</a:t>
                      </a:r>
                      <a:endParaRPr lang="ru-RU" b="1" dirty="0">
                        <a:solidFill>
                          <a:schemeClr val="tx1"/>
                        </a:solidFill>
                      </a:endParaRPr>
                    </a:p>
                  </a:txBody>
                  <a:tcPr anchor="ctr"/>
                </a:tc>
                <a:tc>
                  <a:txBody>
                    <a:bodyPr/>
                    <a:lstStyle/>
                    <a:p>
                      <a:pPr algn="ctr"/>
                      <a:r>
                        <a:rPr lang="ru-RU" b="1" dirty="0" smtClean="0">
                          <a:solidFill>
                            <a:schemeClr val="tx1"/>
                          </a:solidFill>
                        </a:rPr>
                        <a:t>21 459,2</a:t>
                      </a:r>
                      <a:endParaRPr lang="ru-RU" b="1" dirty="0">
                        <a:solidFill>
                          <a:schemeClr val="tx1"/>
                        </a:solidFill>
                      </a:endParaRPr>
                    </a:p>
                  </a:txBody>
                  <a:tcPr anchor="ctr"/>
                </a:tc>
                <a:tc>
                  <a:txBody>
                    <a:bodyPr/>
                    <a:lstStyle/>
                    <a:p>
                      <a:pPr algn="ctr"/>
                      <a:r>
                        <a:rPr lang="ru-RU" b="1" dirty="0" smtClean="0">
                          <a:solidFill>
                            <a:schemeClr val="tx1"/>
                          </a:solidFill>
                        </a:rPr>
                        <a:t>21 479,1</a:t>
                      </a:r>
                      <a:endParaRPr lang="ru-RU" b="1" dirty="0">
                        <a:solidFill>
                          <a:schemeClr val="tx1"/>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2" name="Диаграмма 11"/>
          <p:cNvGraphicFramePr/>
          <p:nvPr/>
        </p:nvGraphicFramePr>
        <p:xfrm>
          <a:off x="740780" y="1458411"/>
          <a:ext cx="11007523" cy="479191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395959" y="5046562"/>
            <a:ext cx="740779" cy="307777"/>
          </a:xfrm>
          <a:prstGeom prst="rect">
            <a:avLst/>
          </a:prstGeom>
          <a:noFill/>
        </p:spPr>
        <p:txBody>
          <a:bodyPr wrap="square" rtlCol="0">
            <a:spAutoFit/>
          </a:bodyPr>
          <a:lstStyle/>
          <a:p>
            <a:r>
              <a:rPr lang="ru-RU" sz="1400" dirty="0" smtClean="0"/>
              <a:t>94,7 %</a:t>
            </a:r>
            <a:endParaRPr lang="ru-RU" sz="1400" dirty="0"/>
          </a:p>
        </p:txBody>
      </p:sp>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2019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 xmlns:p14="http://schemas.microsoft.com/office/powerpoint/2010/main"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 xmlns:p14="http://schemas.microsoft.com/office/powerpoint/2010/main"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261570"/>
            <a:ext cx="11011163" cy="700556"/>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2019-2021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2749591550"/>
              </p:ext>
            </p:extLst>
          </p:nvPr>
        </p:nvGraphicFramePr>
        <p:xfrm>
          <a:off x="556846" y="949120"/>
          <a:ext cx="10972800" cy="5871217"/>
        </p:xfrm>
        <a:graphic>
          <a:graphicData uri="http://schemas.openxmlformats.org/drawingml/2006/table">
            <a:tbl>
              <a:tblPr firstRow="1" bandRow="1">
                <a:tableStyleId>{5C22544A-7EE6-4342-B048-85BDC9FD1C3A}</a:tableStyleId>
              </a:tblPr>
              <a:tblGrid>
                <a:gridCol w="383931">
                  <a:extLst>
                    <a:ext uri="{9D8B030D-6E8A-4147-A177-3AD203B41FA5}">
                      <a16:colId xmlns="" xmlns:a16="http://schemas.microsoft.com/office/drawing/2014/main" val="362266838"/>
                    </a:ext>
                  </a:extLst>
                </a:gridCol>
                <a:gridCol w="7675685">
                  <a:extLst>
                    <a:ext uri="{9D8B030D-6E8A-4147-A177-3AD203B41FA5}">
                      <a16:colId xmlns="" xmlns:a16="http://schemas.microsoft.com/office/drawing/2014/main" val="2997573379"/>
                    </a:ext>
                  </a:extLst>
                </a:gridCol>
                <a:gridCol w="975946">
                  <a:extLst>
                    <a:ext uri="{9D8B030D-6E8A-4147-A177-3AD203B41FA5}">
                      <a16:colId xmlns="" xmlns:a16="http://schemas.microsoft.com/office/drawing/2014/main" val="1668693803"/>
                    </a:ext>
                  </a:extLst>
                </a:gridCol>
                <a:gridCol w="975946">
                  <a:extLst>
                    <a:ext uri="{9D8B030D-6E8A-4147-A177-3AD203B41FA5}">
                      <a16:colId xmlns="" xmlns:a16="http://schemas.microsoft.com/office/drawing/2014/main" val="1110253511"/>
                    </a:ext>
                  </a:extLst>
                </a:gridCol>
                <a:gridCol w="961292">
                  <a:extLst>
                    <a:ext uri="{9D8B030D-6E8A-4147-A177-3AD203B41FA5}">
                      <a16:colId xmlns="" xmlns:a16="http://schemas.microsoft.com/office/drawing/2014/main" val="3602214359"/>
                    </a:ext>
                  </a:extLst>
                </a:gridCol>
              </a:tblGrid>
              <a:tr h="26408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567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100" b="1" i="0" u="none" strike="noStrike">
                          <a:latin typeface="Times New Roman"/>
                        </a:rPr>
                        <a:t>Муниципальная программа "Развитие и сохранение культуры и искусства в Тамбовском районе на 2015-2021 годы"</a:t>
                      </a:r>
                    </a:p>
                  </a:txBody>
                  <a:tcPr marL="9525" marR="9525" marT="9525" marB="0"/>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108 630,4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2033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100" b="0" i="1" u="none" strike="noStrike" dirty="0">
                          <a:latin typeface="Times New Roman"/>
                        </a:rPr>
                        <a:t>Подпрограмма "</a:t>
                      </a:r>
                      <a:r>
                        <a:rPr lang="ru-RU" sz="1100" b="0" i="1" u="none" strike="noStrike" dirty="0" err="1">
                          <a:latin typeface="Times New Roman"/>
                        </a:rPr>
                        <a:t>Предпрофессиональное</a:t>
                      </a:r>
                      <a:r>
                        <a:rPr lang="ru-RU" sz="1100" b="0" i="1" u="none" strike="noStrike" dirty="0">
                          <a:latin typeface="Times New Roman"/>
                        </a:rPr>
                        <a:t> искусство"</a:t>
                      </a:r>
                    </a:p>
                  </a:txBody>
                  <a:tcPr marL="9525" marR="9525" marT="9525" marB="0"/>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7 966,4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3244114"/>
                  </a:ext>
                </a:extLst>
              </a:tr>
              <a:tr h="305897">
                <a:tc>
                  <a:txBody>
                    <a:bodyPr/>
                    <a:lstStyle/>
                    <a:p>
                      <a:pPr algn="ctr"/>
                      <a:r>
                        <a:rPr lang="ru-RU" sz="900" i="0" dirty="0" smtClean="0"/>
                        <a:t>1.2.</a:t>
                      </a:r>
                      <a:endParaRPr lang="ru-RU" sz="90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"Народное творчество и </a:t>
                      </a:r>
                      <a:r>
                        <a:rPr lang="ru-RU" sz="1000" b="0" i="1" u="none" strike="noStrike" dirty="0" err="1" smtClean="0">
                          <a:solidFill>
                            <a:srgbClr val="000000"/>
                          </a:solidFill>
                          <a:effectLst/>
                          <a:latin typeface="Times New Roman" panose="02020603050405020304" pitchFamily="18" charset="0"/>
                        </a:rPr>
                        <a:t>досуговая</a:t>
                      </a:r>
                      <a:r>
                        <a:rPr lang="ru-RU" sz="1000" b="0" i="1" u="none" strike="noStrike" dirty="0" smtClean="0">
                          <a:solidFill>
                            <a:srgbClr val="000000"/>
                          </a:solidFill>
                          <a:effectLst/>
                          <a:latin typeface="Times New Roman" panose="02020603050405020304" pitchFamily="18" charset="0"/>
                        </a:rPr>
                        <a:t> деятельность»</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53 638,7</a:t>
                      </a:r>
                    </a:p>
                  </a:txBody>
                  <a:tcPr marL="9525" marR="9525" marT="9525" marB="0" anchor="ctr"/>
                </a:tc>
                <a:extLst>
                  <a:ext uri="{0D108BD9-81ED-4DB2-BD59-A6C34878D82A}">
                    <a16:rowId xmlns="" xmlns:a16="http://schemas.microsoft.com/office/drawing/2014/main" val="1628803903"/>
                  </a:ext>
                </a:extLst>
              </a:tr>
              <a:tr h="238273">
                <a:tc>
                  <a:txBody>
                    <a:bodyPr/>
                    <a:lstStyle/>
                    <a:p>
                      <a:pPr algn="ctr"/>
                      <a:r>
                        <a:rPr lang="ru-RU" sz="900" i="0" dirty="0" smtClean="0"/>
                        <a:t>1.3.</a:t>
                      </a:r>
                      <a:endParaRPr lang="ru-RU" sz="90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3 292,6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256602">
                <a:tc>
                  <a:txBody>
                    <a:bodyPr/>
                    <a:lstStyle/>
                    <a:p>
                      <a:pPr algn="ctr"/>
                      <a:r>
                        <a:rPr lang="ru-RU" sz="900" b="0" i="0" dirty="0" smtClean="0"/>
                        <a:t>1.4.</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17 754,5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231944240"/>
                  </a:ext>
                </a:extLst>
              </a:tr>
              <a:tr h="2566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25 978,2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83781827"/>
                  </a:ext>
                </a:extLst>
              </a:tr>
              <a:tr h="327625">
                <a:tc>
                  <a:txBody>
                    <a:bodyPr/>
                    <a:lstStyle/>
                    <a:p>
                      <a:pPr algn="ctr" fontAlgn="ctr"/>
                      <a:r>
                        <a:rPr lang="ru-RU" sz="900" b="1" i="0" u="none" strike="noStrike" dirty="0" smtClean="0">
                          <a:solidFill>
                            <a:srgbClr val="000000"/>
                          </a:solidFill>
                          <a:effectLst/>
                          <a:latin typeface="Times New Roman" panose="02020603050405020304" pitchFamily="18" charset="0"/>
                        </a:rPr>
                        <a:t>2.</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4 244,1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55524342"/>
                  </a:ext>
                </a:extLst>
              </a:tr>
              <a:tr h="327625">
                <a:tc>
                  <a:txBody>
                    <a:bodyPr/>
                    <a:lstStyle/>
                    <a:p>
                      <a:pPr algn="ctr"/>
                      <a:r>
                        <a:rPr lang="ru-RU" sz="900" b="1" i="0" dirty="0" smtClean="0"/>
                        <a:t>3.</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 на период 2015-2021 годов"</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22 342,1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131875088"/>
                  </a:ext>
                </a:extLst>
              </a:tr>
              <a:tr h="256602">
                <a:tc>
                  <a:txBody>
                    <a:bodyPr/>
                    <a:lstStyle/>
                    <a:p>
                      <a:pPr algn="ctr"/>
                      <a:r>
                        <a:rPr lang="ru-RU" sz="900" b="1" i="0" dirty="0" smtClean="0"/>
                        <a:t>4.</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"Экономическое развитие и инновационная экономика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8947651"/>
                  </a:ext>
                </a:extLst>
              </a:tr>
              <a:tr h="256602">
                <a:tc>
                  <a:txBody>
                    <a:bodyPr/>
                    <a:lstStyle/>
                    <a:p>
                      <a:pPr algn="ctr"/>
                      <a:r>
                        <a:rPr lang="ru-RU" sz="900" b="0" i="0" dirty="0" smtClean="0"/>
                        <a:t>4.1..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субъектов малого и среднего предпринимательства на территории Тамбовского района"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607133886"/>
                  </a:ext>
                </a:extLst>
              </a:tr>
              <a:tr h="327625">
                <a:tc>
                  <a:txBody>
                    <a:bodyPr/>
                    <a:lstStyle/>
                    <a:p>
                      <a:pPr algn="ctr"/>
                      <a:r>
                        <a:rPr lang="ru-RU" sz="900" b="1" i="0" dirty="0" smtClean="0"/>
                        <a:t>5.</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"Энергосбережение и повышение энергетической эффективности в муниципальных учреждениях Тамбовского района на 2015 - 2021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46600981"/>
                  </a:ext>
                </a:extLst>
              </a:tr>
              <a:tr h="327625">
                <a:tc>
                  <a:txBody>
                    <a:bodyPr/>
                    <a:lstStyle/>
                    <a:p>
                      <a:pPr algn="ctr"/>
                      <a:r>
                        <a:rPr lang="ru-RU" sz="900" b="1" i="0" dirty="0" smtClean="0"/>
                        <a:t>6.</a:t>
                      </a:r>
                      <a:endParaRPr lang="ru-RU" sz="900" b="1"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7 840,3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31155326"/>
                  </a:ext>
                </a:extLst>
              </a:tr>
              <a:tr h="256602">
                <a:tc>
                  <a:txBody>
                    <a:bodyPr/>
                    <a:lstStyle/>
                    <a:p>
                      <a:pPr algn="ctr"/>
                      <a:r>
                        <a:rPr lang="ru-RU" sz="900" b="0" i="0" dirty="0" smtClean="0"/>
                        <a:t>6.1.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93045640"/>
                  </a:ext>
                </a:extLst>
              </a:tr>
              <a:tr h="327625">
                <a:tc>
                  <a:txBody>
                    <a:bodyPr/>
                    <a:lstStyle/>
                    <a:p>
                      <a:pPr algn="ctr"/>
                      <a:r>
                        <a:rPr lang="ru-RU" sz="900" b="0" i="0" dirty="0" smtClean="0"/>
                        <a:t>6.2.</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1 818,5</a:t>
                      </a:r>
                    </a:p>
                  </a:txBody>
                  <a:tcPr marL="9525" marR="9525" marT="9525" marB="0" anchor="ctr"/>
                </a:tc>
                <a:extLst>
                  <a:ext uri="{0D108BD9-81ED-4DB2-BD59-A6C34878D82A}">
                    <a16:rowId xmlns="" xmlns:a16="http://schemas.microsoft.com/office/drawing/2014/main" val="120863666"/>
                  </a:ext>
                </a:extLst>
              </a:tr>
              <a:tr h="256602">
                <a:tc>
                  <a:txBody>
                    <a:bodyPr/>
                    <a:lstStyle/>
                    <a:p>
                      <a:pPr algn="ctr"/>
                      <a:r>
                        <a:rPr lang="ru-RU" sz="900" b="0" i="0" dirty="0" smtClean="0"/>
                        <a:t>6.3.</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64657525"/>
                  </a:ext>
                </a:extLst>
              </a:tr>
              <a:tr h="256602">
                <a:tc>
                  <a:txBody>
                    <a:bodyPr/>
                    <a:lstStyle/>
                    <a:p>
                      <a:pPr algn="ctr"/>
                      <a:r>
                        <a:rPr lang="ru-RU" sz="900" b="0" i="0" dirty="0" smtClean="0"/>
                        <a:t>6.4.</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5 321,8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196322600"/>
                  </a:ext>
                </a:extLst>
              </a:tr>
              <a:tr h="327625">
                <a:tc>
                  <a:txBody>
                    <a:bodyPr/>
                    <a:lstStyle/>
                    <a:p>
                      <a:pPr algn="ctr"/>
                      <a:r>
                        <a:rPr lang="ru-RU" sz="900" b="0" i="0" dirty="0" smtClean="0"/>
                        <a:t>7.</a:t>
                      </a:r>
                      <a:endParaRPr lang="ru-RU" sz="900" b="0" i="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2 244,6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9324603"/>
                  </a:ext>
                </a:extLst>
              </a:tr>
              <a:tr h="256602">
                <a:tc>
                  <a:txBody>
                    <a:bodyPr/>
                    <a:lstStyle/>
                    <a:p>
                      <a:pPr algn="ctr"/>
                      <a:r>
                        <a:rPr lang="ru-RU" sz="900" b="0" i="0" dirty="0" smtClean="0"/>
                        <a:t>7.1.</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0566013"/>
                  </a:ext>
                </a:extLst>
              </a:tr>
              <a:tr h="256602">
                <a:tc>
                  <a:txBody>
                    <a:bodyPr/>
                    <a:lstStyle/>
                    <a:p>
                      <a:pPr algn="ctr"/>
                      <a:r>
                        <a:rPr lang="ru-RU" sz="900" b="0" i="0" dirty="0" smtClean="0"/>
                        <a:t>7.2.</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"Профилактика правонарушений, терроризма и экстремизма"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95674188"/>
                  </a:ext>
                </a:extLst>
              </a:tr>
              <a:tr h="327625">
                <a:tc>
                  <a:txBody>
                    <a:bodyPr/>
                    <a:lstStyle/>
                    <a:p>
                      <a:pPr algn="ctr"/>
                      <a:r>
                        <a:rPr lang="ru-RU" sz="900" b="0" i="0" dirty="0" smtClean="0"/>
                        <a:t>7.3.</a:t>
                      </a:r>
                      <a:endParaRPr lang="ru-RU" sz="900" b="0" i="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повседневного управления Тамбовского районного звена территориальной подсистемы единой государственной системы предупреждения и ликвидации чрезвычайных ситуаций субъекта РФ"</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880890715"/>
                  </a:ext>
                </a:extLst>
              </a:tr>
            </a:tbl>
          </a:graphicData>
        </a:graphic>
      </p:graphicFrame>
      <p:sp>
        <p:nvSpPr>
          <p:cNvPr id="6" name="TextBox 5"/>
          <p:cNvSpPr txBox="1"/>
          <p:nvPr/>
        </p:nvSpPr>
        <p:spPr>
          <a:xfrm>
            <a:off x="10304585" y="682906"/>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 xmlns:p14="http://schemas.microsoft.com/office/powerpoint/2010/main"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 xmlns:p14="http://schemas.microsoft.com/office/powerpoint/2010/main" val="847448706"/>
              </p:ext>
            </p:extLst>
          </p:nvPr>
        </p:nvGraphicFramePr>
        <p:xfrm>
          <a:off x="589084" y="547343"/>
          <a:ext cx="11019693" cy="4293378"/>
        </p:xfrm>
        <a:graphic>
          <a:graphicData uri="http://schemas.openxmlformats.org/drawingml/2006/table">
            <a:tbl>
              <a:tblPr firstRow="1" bandRow="1">
                <a:tableStyleId>{5C22544A-7EE6-4342-B048-85BDC9FD1C3A}</a:tableStyleId>
              </a:tblPr>
              <a:tblGrid>
                <a:gridCol w="510511">
                  <a:extLst>
                    <a:ext uri="{9D8B030D-6E8A-4147-A177-3AD203B41FA5}">
                      <a16:colId xmlns="" xmlns:a16="http://schemas.microsoft.com/office/drawing/2014/main" val="362266838"/>
                    </a:ext>
                  </a:extLst>
                </a:gridCol>
                <a:gridCol w="7583548">
                  <a:extLst>
                    <a:ext uri="{9D8B030D-6E8A-4147-A177-3AD203B41FA5}">
                      <a16:colId xmlns="" xmlns:a16="http://schemas.microsoft.com/office/drawing/2014/main" val="2997573379"/>
                    </a:ext>
                  </a:extLst>
                </a:gridCol>
                <a:gridCol w="980117">
                  <a:extLst>
                    <a:ext uri="{9D8B030D-6E8A-4147-A177-3AD203B41FA5}">
                      <a16:colId xmlns="" xmlns:a16="http://schemas.microsoft.com/office/drawing/2014/main" val="1668693803"/>
                    </a:ext>
                  </a:extLst>
                </a:gridCol>
                <a:gridCol w="980117">
                  <a:extLst>
                    <a:ext uri="{9D8B030D-6E8A-4147-A177-3AD203B41FA5}">
                      <a16:colId xmlns="" xmlns:a16="http://schemas.microsoft.com/office/drawing/2014/main" val="1110253511"/>
                    </a:ext>
                  </a:extLst>
                </a:gridCol>
                <a:gridCol w="965400">
                  <a:extLst>
                    <a:ext uri="{9D8B030D-6E8A-4147-A177-3AD203B41FA5}">
                      <a16:colId xmlns=""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93320">
                <a:tc>
                  <a:txBody>
                    <a:bodyPr/>
                    <a:lstStyle/>
                    <a:p>
                      <a:pPr algn="ctr"/>
                      <a:r>
                        <a:rPr lang="ru-RU" sz="900" b="0" dirty="0" smtClean="0"/>
                        <a:t>8.</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214 804,6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230 653,0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217 509,6</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198820">
                <a:tc>
                  <a:txBody>
                    <a:bodyPr/>
                    <a:lstStyle/>
                    <a:p>
                      <a:pPr algn="l"/>
                      <a:r>
                        <a:rPr lang="ru-RU" sz="900" b="0" dirty="0" smtClean="0"/>
                        <a:t>8.1.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185 785,5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199 979,8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188 002,2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2191137"/>
                  </a:ext>
                </a:extLst>
              </a:tr>
              <a:tr h="219808">
                <a:tc>
                  <a:txBody>
                    <a:bodyPr/>
                    <a:lstStyle/>
                    <a:p>
                      <a:pPr algn="ctr"/>
                      <a:r>
                        <a:rPr lang="ru-RU" sz="900" b="0" dirty="0" smtClean="0"/>
                        <a:t>8.2..</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1 261,2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2 915,3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1 749,5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30671584"/>
                  </a:ext>
                </a:extLst>
              </a:tr>
              <a:tr h="302001">
                <a:tc>
                  <a:txBody>
                    <a:bodyPr/>
                    <a:lstStyle/>
                    <a:p>
                      <a:pPr algn="ctr"/>
                      <a:r>
                        <a:rPr lang="ru-RU" sz="900" b="0" dirty="0" smtClean="0"/>
                        <a:t>8.3.</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27 757,9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97535475"/>
                  </a:ext>
                </a:extLst>
              </a:tr>
              <a:tr h="178190">
                <a:tc>
                  <a:txBody>
                    <a:bodyPr/>
                    <a:lstStyle/>
                    <a:p>
                      <a:pPr algn="ctr"/>
                      <a:r>
                        <a:rPr lang="ru-RU" sz="900" b="0" dirty="0" smtClean="0"/>
                        <a:t>9.</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4 868,9</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4 934,3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4 934,3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186983">
                <a:tc>
                  <a:txBody>
                    <a:bodyPr/>
                    <a:lstStyle/>
                    <a:p>
                      <a:pPr algn="ctr"/>
                      <a:r>
                        <a:rPr lang="ru-RU" sz="900" b="0" dirty="0" smtClean="0"/>
                        <a:t>9.1.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"Устойчивое развитие сельских территорий"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485627664"/>
                  </a:ext>
                </a:extLst>
              </a:tr>
              <a:tr h="2045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9.2.</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4 768,9</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770597236"/>
                  </a:ext>
                </a:extLst>
              </a:tr>
              <a:tr h="230944">
                <a:tc>
                  <a:txBody>
                    <a:bodyPr/>
                    <a:lstStyle/>
                    <a:p>
                      <a:pPr algn="ctr"/>
                      <a:r>
                        <a:rPr lang="ru-RU" sz="900" b="1" dirty="0" smtClean="0"/>
                        <a:t>10.</a:t>
                      </a:r>
                      <a:endParaRPr lang="ru-RU" sz="900" b="1"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32 695,5</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13654590"/>
                  </a:ext>
                </a:extLst>
              </a:tr>
              <a:tr h="230944">
                <a:tc>
                  <a:txBody>
                    <a:bodyPr/>
                    <a:lstStyle/>
                    <a:p>
                      <a:pPr algn="ctr"/>
                      <a:r>
                        <a:rPr lang="ru-RU" sz="900" b="0" dirty="0" smtClean="0"/>
                        <a:t>10.1.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 на 2015-2021 годы"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49323261"/>
                  </a:ext>
                </a:extLst>
              </a:tr>
              <a:tr h="230944">
                <a:tc>
                  <a:txBody>
                    <a:bodyPr/>
                    <a:lstStyle/>
                    <a:p>
                      <a:pPr algn="ctr"/>
                      <a:r>
                        <a:rPr lang="ru-RU" sz="900" b="0" dirty="0" smtClean="0"/>
                        <a:t>10.2.</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22 139,3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737787307"/>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10.3.</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"Обслуживание деятельности органов местного самоуправления"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10 256,2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607017058"/>
                  </a:ext>
                </a:extLst>
              </a:tr>
              <a:tr h="230944">
                <a:tc>
                  <a:txBody>
                    <a:bodyPr/>
                    <a:lstStyle/>
                    <a:p>
                      <a:pPr algn="ctr"/>
                      <a:r>
                        <a:rPr lang="ru-RU" sz="900" b="0" dirty="0" smtClean="0"/>
                        <a:t>11.</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150,0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565019335"/>
                  </a:ext>
                </a:extLst>
              </a:tr>
              <a:tr h="230944">
                <a:tc>
                  <a:txBody>
                    <a:bodyPr/>
                    <a:lstStyle/>
                    <a:p>
                      <a:pPr algn="ctr"/>
                      <a:r>
                        <a:rPr lang="ru-RU" sz="900" b="0" dirty="0" smtClean="0"/>
                        <a:t>11.1..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56105066"/>
                  </a:ext>
                </a:extLst>
              </a:tr>
              <a:tr h="230944">
                <a:tc>
                  <a:txBody>
                    <a:bodyPr/>
                    <a:lstStyle/>
                    <a:p>
                      <a:pPr algn="ctr"/>
                      <a:r>
                        <a:rPr lang="ru-RU" sz="900" b="0" dirty="0" smtClean="0"/>
                        <a:t>12.</a:t>
                      </a:r>
                      <a:endParaRPr lang="ru-RU" sz="900" b="0"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Муниципальная программа "Развитие транспортного комплекса Тамбовского района на 2015-2021 годы"</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7 885,6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8 361,3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8 361,3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36564842"/>
                  </a:ext>
                </a:extLst>
              </a:tr>
              <a:tr h="230944">
                <a:tc>
                  <a:txBody>
                    <a:bodyPr/>
                    <a:lstStyle/>
                    <a:p>
                      <a:pPr algn="ctr"/>
                      <a:r>
                        <a:rPr lang="ru-RU" sz="900" b="0" dirty="0" smtClean="0"/>
                        <a:t>12.1.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в Тамбовском районе"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1298875"/>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12.2.</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7 819,8</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8 295,5</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8 295,5</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524589430"/>
                  </a:ext>
                </a:extLst>
              </a:tr>
            </a:tbl>
          </a:graphicData>
        </a:graphic>
      </p:graphicFrame>
    </p:spTree>
    <p:extLst>
      <p:ext uri="{BB962C8B-B14F-4D97-AF65-F5344CB8AC3E}">
        <p14:creationId xmlns="" xmlns:p14="http://schemas.microsoft.com/office/powerpoint/2010/main" val="2226758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 xmlns:p14="http://schemas.microsoft.com/office/powerpoint/2010/main" val="3896464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 xmlns:p14="http://schemas.microsoft.com/office/powerpoint/2010/main"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 xmlns:p14="http://schemas.microsoft.com/office/powerpoint/2010/main"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9709</TotalTime>
  <Words>3633</Words>
  <Application>Microsoft Office PowerPoint</Application>
  <PresentationFormat>Произвольный</PresentationFormat>
  <Paragraphs>670</Paragraphs>
  <Slides>37</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37</vt:i4>
      </vt:variant>
    </vt:vector>
  </HeadingPairs>
  <TitlesOfParts>
    <vt:vector size="39"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2019 - 2021 годы Бюджетная политика: </vt:lpstr>
      <vt:lpstr>Налоговая политика:</vt:lpstr>
      <vt:lpstr>Доходы бюджета</vt:lpstr>
      <vt:lpstr>                           Структура доходов районного бюджета в  2018-2021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2012 года</vt:lpstr>
      <vt:lpstr>Информация о динамике собственных доходов  Тамбовского района с 2012 года</vt:lpstr>
      <vt:lpstr>Слайд 18</vt:lpstr>
      <vt:lpstr>Объёмы поступлений налоговых доходов на 2018 - 2021 годы</vt:lpstr>
      <vt:lpstr>Объёмы поступлений неналоговых доходов на 2018 - 2021 годы</vt:lpstr>
      <vt:lpstr>Основные налоговые доходы районного бюджета</vt:lpstr>
      <vt:lpstr>Структура доходов районного бюджета на 2019 год и плановый период 2020 и 2021 годов (по долям)</vt:lpstr>
      <vt:lpstr>Слайд 23</vt:lpstr>
      <vt:lpstr>Динамика расходов районного бюджета</vt:lpstr>
      <vt:lpstr>Структура расходов районного бюджета в 2019-2021 годах по разделам классификации  расходов бюджета</vt:lpstr>
      <vt:lpstr>Структура расходов районного бюджета на 2019 год  по разделам классификации расходов бюджетов</vt:lpstr>
      <vt:lpstr>Расходы на социально-культурную сферу в общем  объеме расходов</vt:lpstr>
      <vt:lpstr>Расходы на социально-культурную сферу в 2019 году</vt:lpstr>
      <vt:lpstr>Распределение бюджетных ассигнований дорожного фонда Тамбовского района на 2019 год (средства районного бюджета)</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2018-2021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2019 год</vt:lpstr>
      <vt:lpstr>Распределение ассигнований районного бюджета на 2019-2021 годы  в разрезе муниципальных программ и подпрограмм</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1088</cp:revision>
  <cp:lastPrinted>2018-10-18T22:33:50Z</cp:lastPrinted>
  <dcterms:created xsi:type="dcterms:W3CDTF">2016-10-20T03:59:01Z</dcterms:created>
  <dcterms:modified xsi:type="dcterms:W3CDTF">2019-01-10T23:01:44Z</dcterms:modified>
</cp:coreProperties>
</file>