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Override PartName="/ppt/diagrams/data5.xml" ContentType="application/vnd.openxmlformats-officedocument.drawingml.diagramData+xml"/>
  <Override PartName="/ppt/diagrams/data3.xml" ContentType="application/vnd.openxmlformats-officedocument.drawingml.diagramData+xml"/>
  <Override PartName="/ppt/charts/chart4.xml" ContentType="application/vnd.openxmlformats-officedocument.drawingml.chart+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795" r:id="rId2"/>
  </p:sldMasterIdLst>
  <p:notesMasterIdLst>
    <p:notesMasterId r:id="rId40"/>
  </p:notesMasterIdLst>
  <p:sldIdLst>
    <p:sldId id="274" r:id="rId3"/>
    <p:sldId id="257" r:id="rId4"/>
    <p:sldId id="259" r:id="rId5"/>
    <p:sldId id="279" r:id="rId6"/>
    <p:sldId id="281" r:id="rId7"/>
    <p:sldId id="282" r:id="rId8"/>
    <p:sldId id="290" r:id="rId9"/>
    <p:sldId id="289" r:id="rId10"/>
    <p:sldId id="369" r:id="rId11"/>
    <p:sldId id="361" r:id="rId12"/>
    <p:sldId id="322" r:id="rId13"/>
    <p:sldId id="306" r:id="rId14"/>
    <p:sldId id="305" r:id="rId15"/>
    <p:sldId id="362" r:id="rId16"/>
    <p:sldId id="261" r:id="rId17"/>
    <p:sldId id="299" r:id="rId18"/>
    <p:sldId id="300" r:id="rId19"/>
    <p:sldId id="360" r:id="rId20"/>
    <p:sldId id="291" r:id="rId21"/>
    <p:sldId id="292" r:id="rId22"/>
    <p:sldId id="295" r:id="rId23"/>
    <p:sldId id="277" r:id="rId24"/>
    <p:sldId id="364" r:id="rId25"/>
    <p:sldId id="367" r:id="rId26"/>
    <p:sldId id="296" r:id="rId27"/>
    <p:sldId id="293" r:id="rId28"/>
    <p:sldId id="270" r:id="rId29"/>
    <p:sldId id="368" r:id="rId30"/>
    <p:sldId id="359" r:id="rId31"/>
    <p:sldId id="309" r:id="rId32"/>
    <p:sldId id="310" r:id="rId33"/>
    <p:sldId id="308" r:id="rId34"/>
    <p:sldId id="370" r:id="rId35"/>
    <p:sldId id="286" r:id="rId36"/>
    <p:sldId id="307" r:id="rId37"/>
    <p:sldId id="332" r:id="rId38"/>
    <p:sldId id="334" r:id="rId39"/>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99FF"/>
    <a:srgbClr val="66CCFF"/>
    <a:srgbClr val="CCFFFF"/>
    <a:srgbClr val="D1FBA7"/>
    <a:srgbClr val="FFFFCC"/>
    <a:srgbClr val="7EEA60"/>
    <a:srgbClr val="F6ACF8"/>
    <a:srgbClr val="F96F49"/>
    <a:srgbClr val="4EEC8E"/>
    <a:srgbClr val="EF927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94660"/>
  </p:normalViewPr>
  <p:slideViewPr>
    <p:cSldViewPr snapToGrid="0">
      <p:cViewPr varScale="1">
        <p:scale>
          <a:sx n="82" d="100"/>
          <a:sy n="82" d="100"/>
        </p:scale>
        <p:origin x="-96" y="-53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bar3DChart>
        <c:barDir val="col"/>
        <c:grouping val="standard"/>
        <c:ser>
          <c:idx val="0"/>
          <c:order val="0"/>
          <c:tx>
            <c:strRef>
              <c:f>Лист1!$A$3</c:f>
              <c:strCache>
                <c:ptCount val="1"/>
                <c:pt idx="0">
                  <c:v>налоговые и неналоговые доходы</c:v>
                </c:pt>
              </c:strCache>
            </c:strRef>
          </c:tx>
          <c:cat>
            <c:strRef>
              <c:f>Лист1!$B$2:$E$2</c:f>
              <c:strCache>
                <c:ptCount val="4"/>
                <c:pt idx="0">
                  <c:v>2018 год план</c:v>
                </c:pt>
                <c:pt idx="1">
                  <c:v>2019 год</c:v>
                </c:pt>
                <c:pt idx="2">
                  <c:v>2020 год</c:v>
                </c:pt>
                <c:pt idx="3">
                  <c:v>2021 год</c:v>
                </c:pt>
              </c:strCache>
            </c:strRef>
          </c:cat>
          <c:val>
            <c:numRef>
              <c:f>Лист1!$B$3:$E$3</c:f>
              <c:numCache>
                <c:formatCode>General</c:formatCode>
                <c:ptCount val="4"/>
                <c:pt idx="0">
                  <c:v>125321</c:v>
                </c:pt>
                <c:pt idx="1">
                  <c:v>151493</c:v>
                </c:pt>
                <c:pt idx="2">
                  <c:v>163357</c:v>
                </c:pt>
                <c:pt idx="3">
                  <c:v>163547</c:v>
                </c:pt>
              </c:numCache>
            </c:numRef>
          </c:val>
        </c:ser>
        <c:ser>
          <c:idx val="1"/>
          <c:order val="1"/>
          <c:tx>
            <c:strRef>
              <c:f>Лист1!$A$4</c:f>
              <c:strCache>
                <c:ptCount val="1"/>
                <c:pt idx="0">
                  <c:v>безвозмездные поступления</c:v>
                </c:pt>
              </c:strCache>
            </c:strRef>
          </c:tx>
          <c:cat>
            <c:strRef>
              <c:f>Лист1!$B$2:$E$2</c:f>
              <c:strCache>
                <c:ptCount val="4"/>
                <c:pt idx="0">
                  <c:v>2018 год план</c:v>
                </c:pt>
                <c:pt idx="1">
                  <c:v>2019 год</c:v>
                </c:pt>
                <c:pt idx="2">
                  <c:v>2020 год</c:v>
                </c:pt>
                <c:pt idx="3">
                  <c:v>2021 год</c:v>
                </c:pt>
              </c:strCache>
            </c:strRef>
          </c:cat>
          <c:val>
            <c:numRef>
              <c:f>Лист1!$B$4:$E$4</c:f>
              <c:numCache>
                <c:formatCode>General</c:formatCode>
                <c:ptCount val="4"/>
                <c:pt idx="0">
                  <c:v>645715</c:v>
                </c:pt>
                <c:pt idx="1">
                  <c:v>621742</c:v>
                </c:pt>
                <c:pt idx="2">
                  <c:v>637537</c:v>
                </c:pt>
                <c:pt idx="3">
                  <c:v>658450</c:v>
                </c:pt>
              </c:numCache>
            </c:numRef>
          </c:val>
        </c:ser>
        <c:shape val="cylinder"/>
        <c:axId val="64271872"/>
        <c:axId val="64273408"/>
        <c:axId val="64279424"/>
      </c:bar3DChart>
      <c:catAx>
        <c:axId val="64271872"/>
        <c:scaling>
          <c:orientation val="minMax"/>
        </c:scaling>
        <c:axPos val="b"/>
        <c:tickLblPos val="nextTo"/>
        <c:crossAx val="64273408"/>
        <c:crosses val="autoZero"/>
        <c:auto val="1"/>
        <c:lblAlgn val="ctr"/>
        <c:lblOffset val="100"/>
      </c:catAx>
      <c:valAx>
        <c:axId val="64273408"/>
        <c:scaling>
          <c:orientation val="minMax"/>
        </c:scaling>
        <c:axPos val="l"/>
        <c:majorGridlines/>
        <c:numFmt formatCode="General" sourceLinked="1"/>
        <c:tickLblPos val="nextTo"/>
        <c:crossAx val="64271872"/>
        <c:crosses val="autoZero"/>
        <c:crossBetween val="between"/>
      </c:valAx>
      <c:serAx>
        <c:axId val="64279424"/>
        <c:scaling>
          <c:orientation val="minMax"/>
        </c:scaling>
        <c:axPos val="b"/>
        <c:tickLblPos val="nextTo"/>
        <c:crossAx val="64273408"/>
        <c:crosses val="autoZero"/>
      </c:serAx>
    </c:plotArea>
    <c:legend>
      <c:legendPos val="r"/>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title>
      <c:layout/>
    </c:title>
    <c:view3D>
      <c:rotX val="30"/>
      <c:perspective val="30"/>
    </c:view3D>
    <c:plotArea>
      <c:layout/>
      <c:pie3DChart>
        <c:varyColors val="1"/>
        <c:ser>
          <c:idx val="0"/>
          <c:order val="0"/>
          <c:tx>
            <c:strRef>
              <c:f>Лист4!$A$3</c:f>
              <c:strCache>
                <c:ptCount val="1"/>
                <c:pt idx="0">
                  <c:v>2019</c:v>
                </c:pt>
              </c:strCache>
            </c:strRef>
          </c:tx>
          <c:cat>
            <c:strRef>
              <c:f>Лист4!$B$2:$O$2</c:f>
              <c:strCache>
                <c:ptCount val="14"/>
                <c:pt idx="0">
                  <c:v>общегосударсвенные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политики</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pt idx="13">
                  <c:v>условно утвержденные расходы</c:v>
                </c:pt>
              </c:strCache>
            </c:strRef>
          </c:cat>
          <c:val>
            <c:numRef>
              <c:f>Лист4!$B$3:$O$3</c:f>
              <c:numCache>
                <c:formatCode>General</c:formatCode>
                <c:ptCount val="14"/>
                <c:pt idx="0">
                  <c:v>103423</c:v>
                </c:pt>
                <c:pt idx="1">
                  <c:v>50</c:v>
                </c:pt>
                <c:pt idx="2">
                  <c:v>2145</c:v>
                </c:pt>
                <c:pt idx="3">
                  <c:v>12972</c:v>
                </c:pt>
                <c:pt idx="4">
                  <c:v>22544</c:v>
                </c:pt>
                <c:pt idx="5">
                  <c:v>497603</c:v>
                </c:pt>
                <c:pt idx="6">
                  <c:v>78620</c:v>
                </c:pt>
                <c:pt idx="7">
                  <c:v>533</c:v>
                </c:pt>
                <c:pt idx="8">
                  <c:v>24909</c:v>
                </c:pt>
                <c:pt idx="9">
                  <c:v>14617</c:v>
                </c:pt>
                <c:pt idx="10">
                  <c:v>600</c:v>
                </c:pt>
                <c:pt idx="11">
                  <c:v>1102</c:v>
                </c:pt>
                <c:pt idx="12">
                  <c:v>14117</c:v>
                </c:pt>
                <c:pt idx="13">
                  <c:v>0</c:v>
                </c:pt>
              </c:numCache>
            </c:numRef>
          </c:val>
        </c:ser>
        <c:ser>
          <c:idx val="1"/>
          <c:order val="1"/>
          <c:tx>
            <c:strRef>
              <c:f>Лист4!$A$4</c:f>
              <c:strCache>
                <c:ptCount val="1"/>
                <c:pt idx="0">
                  <c:v>2020</c:v>
                </c:pt>
              </c:strCache>
            </c:strRef>
          </c:tx>
          <c:cat>
            <c:strRef>
              <c:f>Лист4!$B$2:$O$2</c:f>
              <c:strCache>
                <c:ptCount val="14"/>
                <c:pt idx="0">
                  <c:v>общегосударсвенные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политики</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pt idx="13">
                  <c:v>условно утвержденные расходы</c:v>
                </c:pt>
              </c:strCache>
            </c:strRef>
          </c:cat>
          <c:val>
            <c:numRef>
              <c:f>Лист4!$B$4:$O$4</c:f>
              <c:numCache>
                <c:formatCode>General</c:formatCode>
                <c:ptCount val="14"/>
                <c:pt idx="0">
                  <c:v>99113</c:v>
                </c:pt>
                <c:pt idx="1">
                  <c:v>50</c:v>
                </c:pt>
                <c:pt idx="2">
                  <c:v>2145</c:v>
                </c:pt>
                <c:pt idx="3">
                  <c:v>13343</c:v>
                </c:pt>
                <c:pt idx="4">
                  <c:v>22544</c:v>
                </c:pt>
                <c:pt idx="5">
                  <c:v>533099</c:v>
                </c:pt>
                <c:pt idx="6">
                  <c:v>76653</c:v>
                </c:pt>
                <c:pt idx="7">
                  <c:v>554</c:v>
                </c:pt>
                <c:pt idx="8">
                  <c:v>25442</c:v>
                </c:pt>
                <c:pt idx="9">
                  <c:v>7740</c:v>
                </c:pt>
                <c:pt idx="10">
                  <c:v>600</c:v>
                </c:pt>
                <c:pt idx="11">
                  <c:v>1102</c:v>
                </c:pt>
                <c:pt idx="12">
                  <c:v>14164</c:v>
                </c:pt>
                <c:pt idx="13">
                  <c:v>4345</c:v>
                </c:pt>
              </c:numCache>
            </c:numRef>
          </c:val>
        </c:ser>
        <c:ser>
          <c:idx val="2"/>
          <c:order val="2"/>
          <c:tx>
            <c:strRef>
              <c:f>Лист4!$A$5</c:f>
              <c:strCache>
                <c:ptCount val="1"/>
                <c:pt idx="0">
                  <c:v>2021</c:v>
                </c:pt>
              </c:strCache>
            </c:strRef>
          </c:tx>
          <c:cat>
            <c:strRef>
              <c:f>Лист4!$B$2:$O$2</c:f>
              <c:strCache>
                <c:ptCount val="14"/>
                <c:pt idx="0">
                  <c:v>общегосударсвенные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политики</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pt idx="13">
                  <c:v>условно утвержденные расходы</c:v>
                </c:pt>
              </c:strCache>
            </c:strRef>
          </c:cat>
          <c:val>
            <c:numRef>
              <c:f>Лист4!$B$5:$O$5</c:f>
              <c:numCache>
                <c:formatCode>General</c:formatCode>
                <c:ptCount val="14"/>
                <c:pt idx="0">
                  <c:v>99149</c:v>
                </c:pt>
                <c:pt idx="1">
                  <c:v>50</c:v>
                </c:pt>
                <c:pt idx="2">
                  <c:v>2145</c:v>
                </c:pt>
                <c:pt idx="3">
                  <c:v>13343</c:v>
                </c:pt>
                <c:pt idx="4">
                  <c:v>22544</c:v>
                </c:pt>
                <c:pt idx="5">
                  <c:v>549754</c:v>
                </c:pt>
                <c:pt idx="6">
                  <c:v>76653</c:v>
                </c:pt>
                <c:pt idx="7">
                  <c:v>590</c:v>
                </c:pt>
                <c:pt idx="8">
                  <c:v>25516</c:v>
                </c:pt>
                <c:pt idx="9">
                  <c:v>7740</c:v>
                </c:pt>
                <c:pt idx="10">
                  <c:v>600</c:v>
                </c:pt>
                <c:pt idx="11">
                  <c:v>1102</c:v>
                </c:pt>
                <c:pt idx="12">
                  <c:v>14184</c:v>
                </c:pt>
                <c:pt idx="13">
                  <c:v>8627</c:v>
                </c:pt>
              </c:numCache>
            </c:numRef>
          </c:val>
        </c:ser>
      </c:pie3DChart>
    </c:plotArea>
    <c:legend>
      <c:legendPos val="r"/>
      <c:layout>
        <c:manualLayout>
          <c:xMode val="edge"/>
          <c:yMode val="edge"/>
          <c:x val="0.70665515995283201"/>
          <c:y val="2.6424745675927747E-2"/>
          <c:w val="0.28609846323557386"/>
          <c:h val="0.91497236022575112"/>
        </c:manualLayout>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1.7104973368326525E-2"/>
          <c:y val="3.3613445378151424E-4"/>
          <c:w val="0.66731336964444854"/>
          <c:h val="0.999663865546218"/>
        </c:manualLayout>
      </c:layout>
      <c:ofPieChart>
        <c:ofPieType val="pie"/>
        <c:varyColors val="1"/>
        <c:gapWidth val="90"/>
        <c:secondPieSize val="42"/>
        <c:serLines/>
      </c:ofPieChart>
    </c:plotArea>
    <c:legend>
      <c:legendPos val="r"/>
      <c:layout>
        <c:manualLayout>
          <c:xMode val="edge"/>
          <c:yMode val="edge"/>
          <c:x val="0.71548180496304492"/>
          <c:y val="4.5807299297671834E-2"/>
          <c:w val="0.26365037891366305"/>
          <c:h val="0.37616621451730331"/>
        </c:manualLayout>
      </c:layout>
      <c:txPr>
        <a:bodyPr/>
        <a:lstStyle/>
        <a:p>
          <a:pPr>
            <a:defRPr sz="1400" b="0" i="0">
              <a:solidFill>
                <a:schemeClr val="accent3">
                  <a:lumMod val="50000"/>
                </a:schemeClr>
              </a:solidFill>
              <a:latin typeface="Palatino Linotype" panose="02040502050505030304" pitchFamily="18" charset="0"/>
            </a:defRPr>
          </a:pPr>
          <a:endParaRPr lang="ru-RU"/>
        </a:p>
      </c:txPr>
    </c:legend>
    <c:plotVisOnly val="1"/>
    <c:dispBlanksAs val="zero"/>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layout/>
    </c:title>
    <c:plotArea>
      <c:layout/>
      <c:ofPieChart>
        <c:ofPieType val="pie"/>
        <c:varyColors val="1"/>
        <c:ser>
          <c:idx val="0"/>
          <c:order val="0"/>
          <c:tx>
            <c:strRef>
              <c:f>Лист1!$C$1</c:f>
              <c:strCache>
                <c:ptCount val="1"/>
                <c:pt idx="0">
                  <c:v>2019</c:v>
                </c:pt>
              </c:strCache>
            </c:strRef>
          </c:tx>
          <c:dLbls>
            <c:dLbl>
              <c:idx val="4"/>
              <c:layout>
                <c:manualLayout>
                  <c:x val="-1.9947655690765932E-2"/>
                  <c:y val="-2.2970493690355E-2"/>
                </c:manualLayout>
              </c:layout>
              <c:showVal val="1"/>
            </c:dLbl>
            <c:txPr>
              <a:bodyPr/>
              <a:lstStyle/>
              <a:p>
                <a:pPr>
                  <a:defRPr sz="1200"/>
                </a:pPr>
                <a:endParaRPr lang="ru-RU"/>
              </a:p>
            </c:txPr>
            <c:showVal val="1"/>
            <c:showLeaderLines val="1"/>
          </c:dLbls>
          <c:cat>
            <c:strRef>
              <c:f>Лист1!$B$2:$B$6</c:f>
              <c:strCache>
                <c:ptCount val="5"/>
                <c:pt idx="0">
                  <c:v>образование</c:v>
                </c:pt>
                <c:pt idx="1">
                  <c:v>культура</c:v>
                </c:pt>
                <c:pt idx="2">
                  <c:v>здравоохранение</c:v>
                </c:pt>
                <c:pt idx="3">
                  <c:v>социальная политика</c:v>
                </c:pt>
                <c:pt idx="4">
                  <c:v>физическая культура и спорт</c:v>
                </c:pt>
              </c:strCache>
            </c:strRef>
          </c:cat>
          <c:val>
            <c:numRef>
              <c:f>Лист1!$C$2:$C$6</c:f>
              <c:numCache>
                <c:formatCode>General</c:formatCode>
                <c:ptCount val="5"/>
                <c:pt idx="0">
                  <c:v>497603</c:v>
                </c:pt>
                <c:pt idx="1">
                  <c:v>78620</c:v>
                </c:pt>
                <c:pt idx="2">
                  <c:v>533</c:v>
                </c:pt>
                <c:pt idx="3">
                  <c:v>24909</c:v>
                </c:pt>
                <c:pt idx="4">
                  <c:v>14617</c:v>
                </c:pt>
              </c:numCache>
            </c:numRef>
          </c:val>
        </c:ser>
        <c:gapWidth val="100"/>
        <c:secondPieSize val="75"/>
        <c:serLines/>
      </c:ofPieChart>
    </c:plotArea>
    <c:legend>
      <c:legendPos val="r"/>
      <c:layout>
        <c:manualLayout>
          <c:xMode val="edge"/>
          <c:yMode val="edge"/>
          <c:x val="0.81596655531694895"/>
          <c:y val="0.21858913346801423"/>
          <c:w val="0.17645768710729345"/>
          <c:h val="0.43997192559212261"/>
        </c:manualLayout>
      </c:layout>
      <c:txPr>
        <a:bodyPr/>
        <a:lstStyle/>
        <a:p>
          <a:pPr>
            <a:defRPr sz="1400"/>
          </a:pPr>
          <a:endParaRPr lang="ru-RU"/>
        </a:p>
      </c:txPr>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1"/>
          <c:order val="0"/>
          <c:dLbls>
            <c:dLbl>
              <c:idx val="0"/>
              <c:layout>
                <c:manualLayout>
                  <c:x val="-5.7687819503079848E-3"/>
                  <c:y val="-5.3005915376682151E-2"/>
                </c:manualLayout>
              </c:layout>
              <c:spPr/>
              <c:txPr>
                <a:bodyPr/>
                <a:lstStyle/>
                <a:p>
                  <a:pPr>
                    <a:defRPr sz="1200"/>
                  </a:pPr>
                  <a:endParaRPr lang="ru-RU"/>
                </a:p>
              </c:txPr>
              <c:showVal val="1"/>
            </c:dLbl>
            <c:dLbl>
              <c:idx val="1"/>
              <c:layout>
                <c:manualLayout>
                  <c:x val="3.4612691701847911E-3"/>
                  <c:y val="-5.3005915376682151E-2"/>
                </c:manualLayout>
              </c:layout>
              <c:spPr/>
              <c:txPr>
                <a:bodyPr/>
                <a:lstStyle/>
                <a:p>
                  <a:pPr>
                    <a:defRPr sz="1200"/>
                  </a:pPr>
                  <a:endParaRPr lang="ru-RU"/>
                </a:p>
              </c:txPr>
              <c:showVal val="1"/>
            </c:dLbl>
            <c:dLbl>
              <c:idx val="2"/>
              <c:layout>
                <c:manualLayout>
                  <c:x val="1.1537563900615971E-2"/>
                  <c:y val="-5.5656211145516284E-2"/>
                </c:manualLayout>
              </c:layout>
              <c:spPr/>
              <c:txPr>
                <a:bodyPr/>
                <a:lstStyle/>
                <a:p>
                  <a:pPr>
                    <a:defRPr sz="1200"/>
                  </a:pPr>
                  <a:endParaRPr lang="ru-RU"/>
                </a:p>
              </c:txPr>
              <c:showVal val="1"/>
            </c:dLbl>
            <c:dLbl>
              <c:idx val="3"/>
              <c:layout>
                <c:manualLayout>
                  <c:x val="2.3075127801231946E-3"/>
                  <c:y val="-6.360709845201859E-2"/>
                </c:manualLayout>
              </c:layout>
              <c:spPr/>
              <c:txPr>
                <a:bodyPr/>
                <a:lstStyle/>
                <a:p>
                  <a:pPr>
                    <a:defRPr sz="1200"/>
                  </a:pPr>
                  <a:endParaRPr lang="ru-RU"/>
                </a:p>
              </c:txPr>
              <c:showVal val="1"/>
            </c:dLbl>
            <c:dLbl>
              <c:idx val="4"/>
              <c:layout>
                <c:manualLayout>
                  <c:x val="1.1537563900615971E-2"/>
                  <c:y val="-6.0956802683184472E-2"/>
                </c:manualLayout>
              </c:layout>
              <c:spPr/>
              <c:txPr>
                <a:bodyPr/>
                <a:lstStyle/>
                <a:p>
                  <a:pPr>
                    <a:defRPr sz="1200"/>
                  </a:pPr>
                  <a:endParaRPr lang="ru-RU"/>
                </a:p>
              </c:txPr>
              <c:showVal val="1"/>
            </c:dLbl>
            <c:showVal val="1"/>
          </c:dLbls>
          <c:cat>
            <c:strRef>
              <c:f>Лист1!$B$2:$F$2</c:f>
              <c:strCache>
                <c:ptCount val="5"/>
                <c:pt idx="0">
                  <c:v>2017 год факт</c:v>
                </c:pt>
                <c:pt idx="1">
                  <c:v>2018 год план</c:v>
                </c:pt>
                <c:pt idx="2">
                  <c:v>2019</c:v>
                </c:pt>
                <c:pt idx="3">
                  <c:v>2020</c:v>
                </c:pt>
                <c:pt idx="4">
                  <c:v>2021</c:v>
                </c:pt>
              </c:strCache>
            </c:strRef>
          </c:cat>
          <c:val>
            <c:numRef>
              <c:f>Лист1!$B$3:$F$3</c:f>
              <c:numCache>
                <c:formatCode>General</c:formatCode>
                <c:ptCount val="5"/>
                <c:pt idx="0">
                  <c:v>380606.8</c:v>
                </c:pt>
                <c:pt idx="1">
                  <c:v>522836.9</c:v>
                </c:pt>
                <c:pt idx="2">
                  <c:v>406106</c:v>
                </c:pt>
                <c:pt idx="3">
                  <c:v>422495.6</c:v>
                </c:pt>
                <c:pt idx="4">
                  <c:v>409052.2</c:v>
                </c:pt>
              </c:numCache>
            </c:numRef>
          </c:val>
        </c:ser>
        <c:shape val="box"/>
        <c:axId val="73414528"/>
        <c:axId val="73416064"/>
        <c:axId val="0"/>
      </c:bar3DChart>
      <c:catAx>
        <c:axId val="73414528"/>
        <c:scaling>
          <c:orientation val="minMax"/>
        </c:scaling>
        <c:axPos val="b"/>
        <c:tickLblPos val="nextTo"/>
        <c:txPr>
          <a:bodyPr/>
          <a:lstStyle/>
          <a:p>
            <a:pPr>
              <a:defRPr sz="1200"/>
            </a:pPr>
            <a:endParaRPr lang="ru-RU"/>
          </a:p>
        </c:txPr>
        <c:crossAx val="73416064"/>
        <c:crosses val="autoZero"/>
        <c:auto val="1"/>
        <c:lblAlgn val="ctr"/>
        <c:lblOffset val="100"/>
      </c:catAx>
      <c:valAx>
        <c:axId val="73416064"/>
        <c:scaling>
          <c:orientation val="minMax"/>
        </c:scaling>
        <c:axPos val="l"/>
        <c:majorGridlines/>
        <c:numFmt formatCode="General" sourceLinked="1"/>
        <c:tickLblPos val="nextTo"/>
        <c:crossAx val="73414528"/>
        <c:crosses val="autoZero"/>
        <c:crossBetween val="between"/>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stacked"/>
        <c:ser>
          <c:idx val="0"/>
          <c:order val="0"/>
          <c:cat>
            <c:strRef>
              <c:f>Лист1!$B$2:$F$2</c:f>
              <c:strCache>
                <c:ptCount val="5"/>
                <c:pt idx="0">
                  <c:v>2017 год факт</c:v>
                </c:pt>
                <c:pt idx="1">
                  <c:v>2018 год ожидаемое</c:v>
                </c:pt>
                <c:pt idx="2">
                  <c:v>2019 год</c:v>
                </c:pt>
                <c:pt idx="3">
                  <c:v>2020 год</c:v>
                </c:pt>
                <c:pt idx="4">
                  <c:v>2021 год</c:v>
                </c:pt>
              </c:strCache>
            </c:strRef>
          </c:cat>
          <c:val>
            <c:numRef>
              <c:f>Лист1!$B$3:$F$3</c:f>
              <c:numCache>
                <c:formatCode>General</c:formatCode>
                <c:ptCount val="5"/>
                <c:pt idx="0">
                  <c:v>135135</c:v>
                </c:pt>
                <c:pt idx="1">
                  <c:v>184565</c:v>
                </c:pt>
                <c:pt idx="2">
                  <c:v>151493</c:v>
                </c:pt>
                <c:pt idx="3">
                  <c:v>163357</c:v>
                </c:pt>
                <c:pt idx="4">
                  <c:v>163547</c:v>
                </c:pt>
              </c:numCache>
            </c:numRef>
          </c:val>
        </c:ser>
        <c:overlap val="100"/>
        <c:axId val="63816064"/>
        <c:axId val="63817600"/>
      </c:barChart>
      <c:catAx>
        <c:axId val="63816064"/>
        <c:scaling>
          <c:orientation val="minMax"/>
        </c:scaling>
        <c:axPos val="b"/>
        <c:tickLblPos val="nextTo"/>
        <c:crossAx val="63817600"/>
        <c:crosses val="autoZero"/>
        <c:auto val="1"/>
        <c:lblAlgn val="ctr"/>
        <c:lblOffset val="100"/>
      </c:catAx>
      <c:valAx>
        <c:axId val="63817600"/>
        <c:scaling>
          <c:orientation val="minMax"/>
        </c:scaling>
        <c:axPos val="l"/>
        <c:majorGridlines/>
        <c:numFmt formatCode="General" sourceLinked="1"/>
        <c:tickLblPos val="nextTo"/>
        <c:crossAx val="6381606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Лист1!$A$3</c:f>
              <c:strCache>
                <c:ptCount val="1"/>
                <c:pt idx="0">
                  <c:v>НДФЛ</c:v>
                </c:pt>
              </c:strCache>
            </c:strRef>
          </c:tx>
          <c:cat>
            <c:strRef>
              <c:f>Лист1!$B$2:$E$2</c:f>
              <c:strCache>
                <c:ptCount val="4"/>
                <c:pt idx="0">
                  <c:v>2018 год</c:v>
                </c:pt>
                <c:pt idx="1">
                  <c:v>2019 год</c:v>
                </c:pt>
                <c:pt idx="2">
                  <c:v>2020 год</c:v>
                </c:pt>
                <c:pt idx="3">
                  <c:v>2021 год</c:v>
                </c:pt>
              </c:strCache>
            </c:strRef>
          </c:cat>
          <c:val>
            <c:numRef>
              <c:f>Лист1!$B$3:$E$3</c:f>
              <c:numCache>
                <c:formatCode>General</c:formatCode>
                <c:ptCount val="4"/>
                <c:pt idx="0">
                  <c:v>101019</c:v>
                </c:pt>
                <c:pt idx="1">
                  <c:v>110385</c:v>
                </c:pt>
                <c:pt idx="2">
                  <c:v>121230</c:v>
                </c:pt>
                <c:pt idx="3">
                  <c:v>129689</c:v>
                </c:pt>
              </c:numCache>
            </c:numRef>
          </c:val>
        </c:ser>
        <c:ser>
          <c:idx val="1"/>
          <c:order val="1"/>
          <c:tx>
            <c:strRef>
              <c:f>Лист1!$A$4</c:f>
              <c:strCache>
                <c:ptCount val="1"/>
                <c:pt idx="0">
                  <c:v>Акцизы</c:v>
                </c:pt>
              </c:strCache>
            </c:strRef>
          </c:tx>
          <c:cat>
            <c:strRef>
              <c:f>Лист1!$B$2:$E$2</c:f>
              <c:strCache>
                <c:ptCount val="4"/>
                <c:pt idx="0">
                  <c:v>2018 год</c:v>
                </c:pt>
                <c:pt idx="1">
                  <c:v>2019 год</c:v>
                </c:pt>
                <c:pt idx="2">
                  <c:v>2020 год</c:v>
                </c:pt>
                <c:pt idx="3">
                  <c:v>2021 год</c:v>
                </c:pt>
              </c:strCache>
            </c:strRef>
          </c:cat>
          <c:val>
            <c:numRef>
              <c:f>Лист1!$B$4:$E$4</c:f>
              <c:numCache>
                <c:formatCode>General</c:formatCode>
                <c:ptCount val="4"/>
                <c:pt idx="0">
                  <c:v>6138</c:v>
                </c:pt>
                <c:pt idx="1">
                  <c:v>6820</c:v>
                </c:pt>
                <c:pt idx="2">
                  <c:v>7296</c:v>
                </c:pt>
                <c:pt idx="3">
                  <c:v>7296</c:v>
                </c:pt>
              </c:numCache>
            </c:numRef>
          </c:val>
        </c:ser>
        <c:ser>
          <c:idx val="2"/>
          <c:order val="2"/>
          <c:tx>
            <c:strRef>
              <c:f>Лист1!$A$5</c:f>
              <c:strCache>
                <c:ptCount val="1"/>
                <c:pt idx="0">
                  <c:v>ЕНВД</c:v>
                </c:pt>
              </c:strCache>
            </c:strRef>
          </c:tx>
          <c:cat>
            <c:strRef>
              <c:f>Лист1!$B$2:$E$2</c:f>
              <c:strCache>
                <c:ptCount val="4"/>
                <c:pt idx="0">
                  <c:v>2018 год</c:v>
                </c:pt>
                <c:pt idx="1">
                  <c:v>2019 год</c:v>
                </c:pt>
                <c:pt idx="2">
                  <c:v>2020 год</c:v>
                </c:pt>
                <c:pt idx="3">
                  <c:v>2021 год</c:v>
                </c:pt>
              </c:strCache>
            </c:strRef>
          </c:cat>
          <c:val>
            <c:numRef>
              <c:f>Лист1!$B$5:$E$5</c:f>
              <c:numCache>
                <c:formatCode>General</c:formatCode>
                <c:ptCount val="4"/>
                <c:pt idx="0">
                  <c:v>10994</c:v>
                </c:pt>
                <c:pt idx="1">
                  <c:v>10929</c:v>
                </c:pt>
                <c:pt idx="2" formatCode="#,##0">
                  <c:v>11552</c:v>
                </c:pt>
                <c:pt idx="3">
                  <c:v>3007</c:v>
                </c:pt>
              </c:numCache>
            </c:numRef>
          </c:val>
        </c:ser>
        <c:shape val="box"/>
        <c:axId val="64153856"/>
        <c:axId val="64167936"/>
        <c:axId val="0"/>
      </c:bar3DChart>
      <c:catAx>
        <c:axId val="64153856"/>
        <c:scaling>
          <c:orientation val="minMax"/>
        </c:scaling>
        <c:axPos val="b"/>
        <c:tickLblPos val="nextTo"/>
        <c:crossAx val="64167936"/>
        <c:crosses val="autoZero"/>
        <c:auto val="1"/>
        <c:lblAlgn val="ctr"/>
        <c:lblOffset val="100"/>
      </c:catAx>
      <c:valAx>
        <c:axId val="64167936"/>
        <c:scaling>
          <c:orientation val="minMax"/>
        </c:scaling>
        <c:axPos val="l"/>
        <c:majorGridlines/>
        <c:numFmt formatCode="General" sourceLinked="1"/>
        <c:tickLblPos val="nextTo"/>
        <c:crossAx val="64153856"/>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title>
      <c:layout/>
    </c:title>
    <c:view3D>
      <c:rotX val="30"/>
      <c:perspective val="30"/>
    </c:view3D>
    <c:plotArea>
      <c:layout/>
      <c:pie3DChart>
        <c:varyColors val="1"/>
        <c:ser>
          <c:idx val="0"/>
          <c:order val="0"/>
          <c:tx>
            <c:strRef>
              <c:f>Лист1!$B$2</c:f>
              <c:strCache>
                <c:ptCount val="1"/>
                <c:pt idx="0">
                  <c:v>2019</c:v>
                </c:pt>
              </c:strCache>
            </c:strRef>
          </c:tx>
          <c:explosion val="25"/>
          <c:dLbls>
            <c:dLbl>
              <c:idx val="0"/>
              <c:layout>
                <c:manualLayout>
                  <c:x val="-6.6539588801399818E-2"/>
                  <c:y val="-6.8563721201516534E-2"/>
                </c:manualLayout>
              </c:layout>
              <c:tx>
                <c:rich>
                  <a:bodyPr/>
                  <a:lstStyle/>
                  <a:p>
                    <a:r>
                      <a:rPr lang="en-US"/>
                      <a:t>19,6</a:t>
                    </a:r>
                    <a:r>
                      <a:rPr lang="ru-RU"/>
                      <a:t> %</a:t>
                    </a:r>
                    <a:endParaRPr lang="en-US"/>
                  </a:p>
                </c:rich>
              </c:tx>
              <c:showVal val="1"/>
            </c:dLbl>
            <c:dLbl>
              <c:idx val="1"/>
              <c:layout/>
              <c:tx>
                <c:rich>
                  <a:bodyPr/>
                  <a:lstStyle/>
                  <a:p>
                    <a:r>
                      <a:rPr lang="en-US"/>
                      <a:t>1,4</a:t>
                    </a:r>
                    <a:r>
                      <a:rPr lang="ru-RU"/>
                      <a:t> %</a:t>
                    </a:r>
                    <a:endParaRPr lang="en-US"/>
                  </a:p>
                </c:rich>
              </c:tx>
              <c:showVal val="1"/>
            </c:dLbl>
            <c:dLbl>
              <c:idx val="2"/>
              <c:layout>
                <c:manualLayout>
                  <c:x val="-2.0568569553805774E-2"/>
                  <c:y val="1.5044109069699628E-2"/>
                </c:manualLayout>
              </c:layout>
              <c:tx>
                <c:rich>
                  <a:bodyPr/>
                  <a:lstStyle/>
                  <a:p>
                    <a:r>
                      <a:rPr lang="en-US"/>
                      <a:t>79</a:t>
                    </a:r>
                    <a:r>
                      <a:rPr lang="ru-RU"/>
                      <a:t> %</a:t>
                    </a:r>
                    <a:endParaRPr lang="en-US"/>
                  </a:p>
                </c:rich>
              </c:tx>
              <c:showVal val="1"/>
            </c:dLbl>
            <c:showVal val="1"/>
            <c:showLeaderLines val="1"/>
          </c:dLbls>
          <c:cat>
            <c:strRef>
              <c:f>Лист1!$A$3:$A$5</c:f>
              <c:strCache>
                <c:ptCount val="3"/>
                <c:pt idx="0">
                  <c:v>налоговые и неналоговые доходы</c:v>
                </c:pt>
                <c:pt idx="1">
                  <c:v>дотация на выравнивание бюджетной обеспеченности</c:v>
                </c:pt>
                <c:pt idx="2">
                  <c:v>безвозмездные поступления (за искл. Дотации на выравнивание)</c:v>
                </c:pt>
              </c:strCache>
            </c:strRef>
          </c:cat>
          <c:val>
            <c:numRef>
              <c:f>Лист1!$B$3:$B$5</c:f>
              <c:numCache>
                <c:formatCode>General</c:formatCode>
                <c:ptCount val="3"/>
                <c:pt idx="0">
                  <c:v>19.600000000000001</c:v>
                </c:pt>
                <c:pt idx="1">
                  <c:v>1.4</c:v>
                </c:pt>
                <c:pt idx="2">
                  <c:v>79</c:v>
                </c:pt>
              </c:numCache>
            </c:numRef>
          </c:val>
        </c:ser>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layout/>
    </c:title>
    <c:view3D>
      <c:rotX val="30"/>
      <c:perspective val="30"/>
    </c:view3D>
    <c:plotArea>
      <c:layout/>
      <c:pie3DChart>
        <c:varyColors val="1"/>
        <c:ser>
          <c:idx val="0"/>
          <c:order val="0"/>
          <c:tx>
            <c:strRef>
              <c:f>Лист2!$B$3</c:f>
              <c:strCache>
                <c:ptCount val="1"/>
                <c:pt idx="0">
                  <c:v>2020</c:v>
                </c:pt>
              </c:strCache>
            </c:strRef>
          </c:tx>
          <c:explosion val="28"/>
          <c:dLbls>
            <c:dLbl>
              <c:idx val="0"/>
              <c:layout>
                <c:manualLayout>
                  <c:x val="-7.7507436570428773E-2"/>
                  <c:y val="-9.4492563429571283E-2"/>
                </c:manualLayout>
              </c:layout>
              <c:tx>
                <c:rich>
                  <a:bodyPr/>
                  <a:lstStyle/>
                  <a:p>
                    <a:r>
                      <a:rPr lang="en-US"/>
                      <a:t>20,4</a:t>
                    </a:r>
                    <a:r>
                      <a:rPr lang="ru-RU"/>
                      <a:t> %</a:t>
                    </a:r>
                    <a:endParaRPr lang="en-US"/>
                  </a:p>
                </c:rich>
              </c:tx>
              <c:showVal val="1"/>
            </c:dLbl>
            <c:dLbl>
              <c:idx val="1"/>
              <c:layout/>
              <c:tx>
                <c:rich>
                  <a:bodyPr/>
                  <a:lstStyle/>
                  <a:p>
                    <a:r>
                      <a:rPr lang="en-US"/>
                      <a:t>1,3</a:t>
                    </a:r>
                    <a:r>
                      <a:rPr lang="ru-RU"/>
                      <a:t> %</a:t>
                    </a:r>
                    <a:endParaRPr lang="en-US"/>
                  </a:p>
                </c:rich>
              </c:tx>
              <c:showVal val="1"/>
            </c:dLbl>
            <c:dLbl>
              <c:idx val="2"/>
              <c:layout>
                <c:manualLayout>
                  <c:x val="-2.1838910761154889E-2"/>
                  <c:y val="3.3492636337124529E-2"/>
                </c:manualLayout>
              </c:layout>
              <c:tx>
                <c:rich>
                  <a:bodyPr/>
                  <a:lstStyle/>
                  <a:p>
                    <a:r>
                      <a:rPr lang="en-US"/>
                      <a:t>78,3</a:t>
                    </a:r>
                    <a:r>
                      <a:rPr lang="ru-RU"/>
                      <a:t> %</a:t>
                    </a:r>
                    <a:endParaRPr lang="en-US"/>
                  </a:p>
                </c:rich>
              </c:tx>
              <c:showVal val="1"/>
            </c:dLbl>
            <c:showVal val="1"/>
            <c:showLeaderLines val="1"/>
          </c:dLbls>
          <c:cat>
            <c:strRef>
              <c:f>Лист2!$A$4:$A$6</c:f>
              <c:strCache>
                <c:ptCount val="3"/>
                <c:pt idx="0">
                  <c:v>налоговые и неналоговые доходы</c:v>
                </c:pt>
                <c:pt idx="1">
                  <c:v>дотация на выравнивание бюджетной обеспеченности</c:v>
                </c:pt>
                <c:pt idx="2">
                  <c:v>безвозмездные поступления (за искл. Дотации на выравнивание)</c:v>
                </c:pt>
              </c:strCache>
            </c:strRef>
          </c:cat>
          <c:val>
            <c:numRef>
              <c:f>Лист2!$B$4:$B$6</c:f>
              <c:numCache>
                <c:formatCode>General</c:formatCode>
                <c:ptCount val="3"/>
                <c:pt idx="0">
                  <c:v>20.399999999999999</c:v>
                </c:pt>
                <c:pt idx="1">
                  <c:v>1.3</c:v>
                </c:pt>
                <c:pt idx="2">
                  <c:v>78.3</c:v>
                </c:pt>
              </c:numCache>
            </c:numRef>
          </c:val>
        </c:ser>
      </c:pie3D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title>
      <c:layout/>
    </c:title>
    <c:view3D>
      <c:rotX val="30"/>
      <c:perspective val="30"/>
    </c:view3D>
    <c:plotArea>
      <c:layout>
        <c:manualLayout>
          <c:layoutTarget val="inner"/>
          <c:xMode val="edge"/>
          <c:yMode val="edge"/>
          <c:x val="7.025349956255468E-2"/>
          <c:y val="0.27564377369495502"/>
          <c:w val="0.5335498687664042"/>
          <c:h val="0.64767096821230674"/>
        </c:manualLayout>
      </c:layout>
      <c:pie3DChart>
        <c:varyColors val="1"/>
        <c:ser>
          <c:idx val="0"/>
          <c:order val="0"/>
          <c:tx>
            <c:strRef>
              <c:f>Лист3!$B$3</c:f>
              <c:strCache>
                <c:ptCount val="1"/>
                <c:pt idx="0">
                  <c:v>2021</c:v>
                </c:pt>
              </c:strCache>
            </c:strRef>
          </c:tx>
          <c:explosion val="31"/>
          <c:dLbls>
            <c:dLbl>
              <c:idx val="0"/>
              <c:layout>
                <c:manualLayout>
                  <c:x val="-7.5664698162729693E-2"/>
                  <c:y val="-9.6301399825021852E-2"/>
                </c:manualLayout>
              </c:layout>
              <c:tx>
                <c:rich>
                  <a:bodyPr/>
                  <a:lstStyle/>
                  <a:p>
                    <a:r>
                      <a:rPr lang="en-US"/>
                      <a:t>19,9</a:t>
                    </a:r>
                    <a:r>
                      <a:rPr lang="ru-RU"/>
                      <a:t> %</a:t>
                    </a:r>
                    <a:endParaRPr lang="en-US"/>
                  </a:p>
                </c:rich>
              </c:tx>
              <c:showVal val="1"/>
            </c:dLbl>
            <c:dLbl>
              <c:idx val="1"/>
              <c:layout/>
              <c:tx>
                <c:rich>
                  <a:bodyPr/>
                  <a:lstStyle/>
                  <a:p>
                    <a:r>
                      <a:rPr lang="en-US"/>
                      <a:t>1,1</a:t>
                    </a:r>
                    <a:r>
                      <a:rPr lang="ru-RU"/>
                      <a:t> %</a:t>
                    </a:r>
                    <a:endParaRPr lang="en-US"/>
                  </a:p>
                </c:rich>
              </c:tx>
              <c:showVal val="1"/>
            </c:dLbl>
            <c:dLbl>
              <c:idx val="2"/>
              <c:layout>
                <c:manualLayout>
                  <c:x val="-1.2235236220472434E-2"/>
                  <c:y val="4.2821886847477404E-2"/>
                </c:manualLayout>
              </c:layout>
              <c:tx>
                <c:rich>
                  <a:bodyPr/>
                  <a:lstStyle/>
                  <a:p>
                    <a:r>
                      <a:rPr lang="en-US"/>
                      <a:t>79</a:t>
                    </a:r>
                    <a:r>
                      <a:rPr lang="ru-RU"/>
                      <a:t> %</a:t>
                    </a:r>
                    <a:endParaRPr lang="en-US"/>
                  </a:p>
                </c:rich>
              </c:tx>
              <c:showVal val="1"/>
            </c:dLbl>
            <c:showVal val="1"/>
            <c:showLeaderLines val="1"/>
          </c:dLbls>
          <c:cat>
            <c:strRef>
              <c:f>Лист3!$A$4:$A$6</c:f>
              <c:strCache>
                <c:ptCount val="3"/>
                <c:pt idx="0">
                  <c:v>налоговые и неналоговые доходы</c:v>
                </c:pt>
                <c:pt idx="1">
                  <c:v>дотация на выравнивание бюджетной обеспеченности</c:v>
                </c:pt>
                <c:pt idx="2">
                  <c:v>безвозмездные поступления (за искл. Дотации на выравнивание)</c:v>
                </c:pt>
              </c:strCache>
            </c:strRef>
          </c:cat>
          <c:val>
            <c:numRef>
              <c:f>Лист3!$B$4:$B$6</c:f>
              <c:numCache>
                <c:formatCode>General</c:formatCode>
                <c:ptCount val="3"/>
                <c:pt idx="0">
                  <c:v>19.899999999999999</c:v>
                </c:pt>
                <c:pt idx="1">
                  <c:v>1.1000000000000001</c:v>
                </c:pt>
                <c:pt idx="2">
                  <c:v>79</c:v>
                </c:pt>
              </c:numCache>
            </c:numRef>
          </c:val>
        </c:ser>
      </c:pie3DChart>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percentStacked"/>
        <c:ser>
          <c:idx val="0"/>
          <c:order val="0"/>
          <c:tx>
            <c:strRef>
              <c:f>Лист1!$A$3</c:f>
              <c:strCache>
                <c:ptCount val="1"/>
                <c:pt idx="0">
                  <c:v>Дотации </c:v>
                </c:pt>
              </c:strCache>
            </c:strRef>
          </c:tx>
          <c:dLbls>
            <c:showVal val="1"/>
          </c:dLbls>
          <c:cat>
            <c:strRef>
              <c:f>Лист1!$B$2:$F$2</c:f>
              <c:strCache>
                <c:ptCount val="5"/>
                <c:pt idx="0">
                  <c:v>2017 факт</c:v>
                </c:pt>
                <c:pt idx="1">
                  <c:v>2018 план</c:v>
                </c:pt>
                <c:pt idx="2">
                  <c:v>2019</c:v>
                </c:pt>
                <c:pt idx="3">
                  <c:v>2020</c:v>
                </c:pt>
                <c:pt idx="4">
                  <c:v>2021</c:v>
                </c:pt>
              </c:strCache>
            </c:strRef>
          </c:cat>
          <c:val>
            <c:numRef>
              <c:f>Лист1!$B$3:$F$3</c:f>
              <c:numCache>
                <c:formatCode>General</c:formatCode>
                <c:ptCount val="5"/>
                <c:pt idx="0">
                  <c:v>232131</c:v>
                </c:pt>
                <c:pt idx="1">
                  <c:v>275312</c:v>
                </c:pt>
                <c:pt idx="2">
                  <c:v>10535</c:v>
                </c:pt>
                <c:pt idx="3">
                  <c:v>10434</c:v>
                </c:pt>
                <c:pt idx="4">
                  <c:v>8999</c:v>
                </c:pt>
              </c:numCache>
            </c:numRef>
          </c:val>
        </c:ser>
        <c:ser>
          <c:idx val="1"/>
          <c:order val="1"/>
          <c:tx>
            <c:strRef>
              <c:f>Лист1!$A$4</c:f>
              <c:strCache>
                <c:ptCount val="1"/>
                <c:pt idx="0">
                  <c:v>Субсидии</c:v>
                </c:pt>
              </c:strCache>
            </c:strRef>
          </c:tx>
          <c:dLbls>
            <c:showVal val="1"/>
          </c:dLbls>
          <c:cat>
            <c:strRef>
              <c:f>Лист1!$B$2:$F$2</c:f>
              <c:strCache>
                <c:ptCount val="5"/>
                <c:pt idx="0">
                  <c:v>2017 факт</c:v>
                </c:pt>
                <c:pt idx="1">
                  <c:v>2018 план</c:v>
                </c:pt>
                <c:pt idx="2">
                  <c:v>2019</c:v>
                </c:pt>
                <c:pt idx="3">
                  <c:v>2020</c:v>
                </c:pt>
                <c:pt idx="4">
                  <c:v>2021</c:v>
                </c:pt>
              </c:strCache>
            </c:strRef>
          </c:cat>
          <c:val>
            <c:numRef>
              <c:f>Лист1!$B$4:$F$4</c:f>
              <c:numCache>
                <c:formatCode>General</c:formatCode>
                <c:ptCount val="5"/>
                <c:pt idx="0">
                  <c:v>26314</c:v>
                </c:pt>
                <c:pt idx="1">
                  <c:v>27657</c:v>
                </c:pt>
                <c:pt idx="2">
                  <c:v>253585</c:v>
                </c:pt>
                <c:pt idx="3">
                  <c:v>262557</c:v>
                </c:pt>
                <c:pt idx="4">
                  <c:v>254941</c:v>
                </c:pt>
              </c:numCache>
            </c:numRef>
          </c:val>
        </c:ser>
        <c:ser>
          <c:idx val="2"/>
          <c:order val="2"/>
          <c:tx>
            <c:strRef>
              <c:f>Лист1!$A$5</c:f>
              <c:strCache>
                <c:ptCount val="1"/>
                <c:pt idx="0">
                  <c:v>Субвенции</c:v>
                </c:pt>
              </c:strCache>
            </c:strRef>
          </c:tx>
          <c:dLbls>
            <c:showVal val="1"/>
          </c:dLbls>
          <c:cat>
            <c:strRef>
              <c:f>Лист1!$B$2:$F$2</c:f>
              <c:strCache>
                <c:ptCount val="5"/>
                <c:pt idx="0">
                  <c:v>2017 факт</c:v>
                </c:pt>
                <c:pt idx="1">
                  <c:v>2018 план</c:v>
                </c:pt>
                <c:pt idx="2">
                  <c:v>2019</c:v>
                </c:pt>
                <c:pt idx="3">
                  <c:v>2020</c:v>
                </c:pt>
                <c:pt idx="4">
                  <c:v>2021</c:v>
                </c:pt>
              </c:strCache>
            </c:strRef>
          </c:cat>
          <c:val>
            <c:numRef>
              <c:f>Лист1!$B$5:$F$5</c:f>
              <c:numCache>
                <c:formatCode>General</c:formatCode>
                <c:ptCount val="5"/>
                <c:pt idx="0">
                  <c:v>301340</c:v>
                </c:pt>
                <c:pt idx="1">
                  <c:v>330285</c:v>
                </c:pt>
                <c:pt idx="2">
                  <c:v>344342</c:v>
                </c:pt>
                <c:pt idx="3">
                  <c:v>364546</c:v>
                </c:pt>
                <c:pt idx="4">
                  <c:v>394510</c:v>
                </c:pt>
              </c:numCache>
            </c:numRef>
          </c:val>
        </c:ser>
        <c:ser>
          <c:idx val="3"/>
          <c:order val="3"/>
          <c:tx>
            <c:strRef>
              <c:f>Лист1!$A$6</c:f>
              <c:strCache>
                <c:ptCount val="1"/>
                <c:pt idx="0">
                  <c:v>Иные МБТ</c:v>
                </c:pt>
              </c:strCache>
            </c:strRef>
          </c:tx>
          <c:dLbls>
            <c:showVal val="1"/>
          </c:dLbls>
          <c:cat>
            <c:strRef>
              <c:f>Лист1!$B$2:$F$2</c:f>
              <c:strCache>
                <c:ptCount val="5"/>
                <c:pt idx="0">
                  <c:v>2017 факт</c:v>
                </c:pt>
                <c:pt idx="1">
                  <c:v>2018 план</c:v>
                </c:pt>
                <c:pt idx="2">
                  <c:v>2019</c:v>
                </c:pt>
                <c:pt idx="3">
                  <c:v>2020</c:v>
                </c:pt>
                <c:pt idx="4">
                  <c:v>2021</c:v>
                </c:pt>
              </c:strCache>
            </c:strRef>
          </c:cat>
          <c:val>
            <c:numRef>
              <c:f>Лист1!$B$6:$F$6</c:f>
              <c:numCache>
                <c:formatCode>General</c:formatCode>
                <c:ptCount val="5"/>
                <c:pt idx="0">
                  <c:v>11661</c:v>
                </c:pt>
                <c:pt idx="1">
                  <c:v>12461</c:v>
                </c:pt>
                <c:pt idx="2">
                  <c:v>13280</c:v>
                </c:pt>
                <c:pt idx="3">
                  <c:v>0</c:v>
                </c:pt>
                <c:pt idx="4">
                  <c:v>0</c:v>
                </c:pt>
              </c:numCache>
            </c:numRef>
          </c:val>
        </c:ser>
        <c:shape val="box"/>
        <c:axId val="64461824"/>
        <c:axId val="64480000"/>
        <c:axId val="0"/>
      </c:bar3DChart>
      <c:catAx>
        <c:axId val="64461824"/>
        <c:scaling>
          <c:orientation val="minMax"/>
        </c:scaling>
        <c:axPos val="b"/>
        <c:tickLblPos val="nextTo"/>
        <c:crossAx val="64480000"/>
        <c:crosses val="autoZero"/>
        <c:auto val="1"/>
        <c:lblAlgn val="ctr"/>
        <c:lblOffset val="100"/>
      </c:catAx>
      <c:valAx>
        <c:axId val="64480000"/>
        <c:scaling>
          <c:orientation val="minMax"/>
        </c:scaling>
        <c:axPos val="l"/>
        <c:majorGridlines/>
        <c:numFmt formatCode="0%" sourceLinked="1"/>
        <c:tickLblPos val="nextTo"/>
        <c:crossAx val="64461824"/>
        <c:crosses val="autoZero"/>
        <c:crossBetween val="between"/>
      </c:valAx>
    </c:plotArea>
    <c:legend>
      <c:legendPos val="r"/>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cat>
            <c:strRef>
              <c:f>Лист2!$A$3:$A$7</c:f>
              <c:strCache>
                <c:ptCount val="5"/>
                <c:pt idx="0">
                  <c:v>2017 факт</c:v>
                </c:pt>
                <c:pt idx="1">
                  <c:v>2018 план</c:v>
                </c:pt>
                <c:pt idx="2">
                  <c:v>2019</c:v>
                </c:pt>
                <c:pt idx="3">
                  <c:v>2020</c:v>
                </c:pt>
                <c:pt idx="4">
                  <c:v>2021</c:v>
                </c:pt>
              </c:strCache>
            </c:strRef>
          </c:cat>
          <c:val>
            <c:numRef>
              <c:f>Лист2!$A$3:$A$7</c:f>
              <c:numCache>
                <c:formatCode>General</c:formatCode>
                <c:ptCount val="5"/>
                <c:pt idx="0">
                  <c:v>0</c:v>
                </c:pt>
                <c:pt idx="1">
                  <c:v>0</c:v>
                </c:pt>
                <c:pt idx="2">
                  <c:v>2019</c:v>
                </c:pt>
                <c:pt idx="3">
                  <c:v>2020</c:v>
                </c:pt>
                <c:pt idx="4">
                  <c:v>2021</c:v>
                </c:pt>
              </c:numCache>
            </c:numRef>
          </c:val>
        </c:ser>
        <c:ser>
          <c:idx val="1"/>
          <c:order val="1"/>
          <c:dLbls>
            <c:showVal val="1"/>
          </c:dLbls>
          <c:cat>
            <c:strRef>
              <c:f>Лист2!$A$3:$A$7</c:f>
              <c:strCache>
                <c:ptCount val="5"/>
                <c:pt idx="0">
                  <c:v>2017 факт</c:v>
                </c:pt>
                <c:pt idx="1">
                  <c:v>2018 план</c:v>
                </c:pt>
                <c:pt idx="2">
                  <c:v>2019</c:v>
                </c:pt>
                <c:pt idx="3">
                  <c:v>2020</c:v>
                </c:pt>
                <c:pt idx="4">
                  <c:v>2021</c:v>
                </c:pt>
              </c:strCache>
            </c:strRef>
          </c:cat>
          <c:val>
            <c:numRef>
              <c:f>Лист2!$B$3:$B$7</c:f>
              <c:numCache>
                <c:formatCode>General</c:formatCode>
                <c:ptCount val="5"/>
                <c:pt idx="0">
                  <c:v>714963</c:v>
                </c:pt>
                <c:pt idx="1">
                  <c:v>851728</c:v>
                </c:pt>
                <c:pt idx="2">
                  <c:v>773235</c:v>
                </c:pt>
                <c:pt idx="3">
                  <c:v>800894</c:v>
                </c:pt>
                <c:pt idx="4">
                  <c:v>821997</c:v>
                </c:pt>
              </c:numCache>
            </c:numRef>
          </c:val>
        </c:ser>
        <c:axId val="65899136"/>
        <c:axId val="65905024"/>
      </c:barChart>
      <c:catAx>
        <c:axId val="65899136"/>
        <c:scaling>
          <c:orientation val="minMax"/>
        </c:scaling>
        <c:axPos val="b"/>
        <c:numFmt formatCode="@" sourceLinked="0"/>
        <c:tickLblPos val="nextTo"/>
        <c:crossAx val="65905024"/>
        <c:crosses val="autoZero"/>
        <c:auto val="1"/>
        <c:lblAlgn val="ctr"/>
        <c:lblOffset val="100"/>
      </c:catAx>
      <c:valAx>
        <c:axId val="65905024"/>
        <c:scaling>
          <c:orientation val="minMax"/>
        </c:scaling>
        <c:axPos val="l"/>
        <c:majorGridlines/>
        <c:numFmt formatCode="General" sourceLinked="1"/>
        <c:tickLblPos val="nextTo"/>
        <c:crossAx val="65899136"/>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1216600045745058"/>
          <c:y val="5.192142278474042E-2"/>
          <c:w val="0.84282855947354429"/>
          <c:h val="0.56894775813784171"/>
        </c:manualLayout>
      </c:layout>
      <c:barChart>
        <c:barDir val="col"/>
        <c:grouping val="clustered"/>
        <c:ser>
          <c:idx val="0"/>
          <c:order val="0"/>
          <c:tx>
            <c:strRef>
              <c:f>Лист3!$A$4</c:f>
              <c:strCache>
                <c:ptCount val="1"/>
                <c:pt idx="0">
                  <c:v>2019</c:v>
                </c:pt>
              </c:strCache>
            </c:strRef>
          </c:tx>
          <c:cat>
            <c:strRef>
              <c:f>Лист3!$B$3:$O$3</c:f>
              <c:strCache>
                <c:ptCount val="14"/>
                <c:pt idx="0">
                  <c:v>общегосударсвенные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политики</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pt idx="13">
                  <c:v>условно утвержденные расходы</c:v>
                </c:pt>
              </c:strCache>
            </c:strRef>
          </c:cat>
          <c:val>
            <c:numRef>
              <c:f>Лист3!$B$4:$O$4</c:f>
              <c:numCache>
                <c:formatCode>General</c:formatCode>
                <c:ptCount val="14"/>
                <c:pt idx="0">
                  <c:v>103423</c:v>
                </c:pt>
                <c:pt idx="1">
                  <c:v>50</c:v>
                </c:pt>
                <c:pt idx="2">
                  <c:v>2145</c:v>
                </c:pt>
                <c:pt idx="3">
                  <c:v>12972</c:v>
                </c:pt>
                <c:pt idx="4">
                  <c:v>22544</c:v>
                </c:pt>
                <c:pt idx="5">
                  <c:v>497603</c:v>
                </c:pt>
                <c:pt idx="6">
                  <c:v>78620</c:v>
                </c:pt>
                <c:pt idx="7">
                  <c:v>533</c:v>
                </c:pt>
                <c:pt idx="8">
                  <c:v>24909</c:v>
                </c:pt>
                <c:pt idx="9">
                  <c:v>14617</c:v>
                </c:pt>
                <c:pt idx="10">
                  <c:v>600</c:v>
                </c:pt>
                <c:pt idx="11">
                  <c:v>1102</c:v>
                </c:pt>
                <c:pt idx="12">
                  <c:v>14117</c:v>
                </c:pt>
                <c:pt idx="13">
                  <c:v>0</c:v>
                </c:pt>
              </c:numCache>
            </c:numRef>
          </c:val>
        </c:ser>
        <c:ser>
          <c:idx val="1"/>
          <c:order val="1"/>
          <c:tx>
            <c:strRef>
              <c:f>Лист3!$A$5</c:f>
              <c:strCache>
                <c:ptCount val="1"/>
                <c:pt idx="0">
                  <c:v>2020</c:v>
                </c:pt>
              </c:strCache>
            </c:strRef>
          </c:tx>
          <c:cat>
            <c:strRef>
              <c:f>Лист3!$B$3:$O$3</c:f>
              <c:strCache>
                <c:ptCount val="14"/>
                <c:pt idx="0">
                  <c:v>общегосударсвенные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политики</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pt idx="13">
                  <c:v>условно утвержденные расходы</c:v>
                </c:pt>
              </c:strCache>
            </c:strRef>
          </c:cat>
          <c:val>
            <c:numRef>
              <c:f>Лист3!$B$5:$O$5</c:f>
              <c:numCache>
                <c:formatCode>General</c:formatCode>
                <c:ptCount val="14"/>
                <c:pt idx="0">
                  <c:v>99113</c:v>
                </c:pt>
                <c:pt idx="1">
                  <c:v>50</c:v>
                </c:pt>
                <c:pt idx="2">
                  <c:v>2145</c:v>
                </c:pt>
                <c:pt idx="3">
                  <c:v>13343</c:v>
                </c:pt>
                <c:pt idx="4">
                  <c:v>22544</c:v>
                </c:pt>
                <c:pt idx="5">
                  <c:v>533099</c:v>
                </c:pt>
                <c:pt idx="6">
                  <c:v>76653</c:v>
                </c:pt>
                <c:pt idx="7">
                  <c:v>554</c:v>
                </c:pt>
                <c:pt idx="8">
                  <c:v>25442</c:v>
                </c:pt>
                <c:pt idx="9">
                  <c:v>7740</c:v>
                </c:pt>
                <c:pt idx="10">
                  <c:v>600</c:v>
                </c:pt>
                <c:pt idx="11">
                  <c:v>1102</c:v>
                </c:pt>
                <c:pt idx="12">
                  <c:v>14164</c:v>
                </c:pt>
                <c:pt idx="13">
                  <c:v>4345</c:v>
                </c:pt>
              </c:numCache>
            </c:numRef>
          </c:val>
        </c:ser>
        <c:ser>
          <c:idx val="2"/>
          <c:order val="2"/>
          <c:tx>
            <c:strRef>
              <c:f>Лист3!$A$6</c:f>
              <c:strCache>
                <c:ptCount val="1"/>
                <c:pt idx="0">
                  <c:v>2021</c:v>
                </c:pt>
              </c:strCache>
            </c:strRef>
          </c:tx>
          <c:cat>
            <c:strRef>
              <c:f>Лист3!$B$3:$O$3</c:f>
              <c:strCache>
                <c:ptCount val="14"/>
                <c:pt idx="0">
                  <c:v>общегосударсвенные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политики</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pt idx="13">
                  <c:v>условно утвержденные расходы</c:v>
                </c:pt>
              </c:strCache>
            </c:strRef>
          </c:cat>
          <c:val>
            <c:numRef>
              <c:f>Лист3!$B$6:$O$6</c:f>
              <c:numCache>
                <c:formatCode>General</c:formatCode>
                <c:ptCount val="14"/>
                <c:pt idx="0">
                  <c:v>99149</c:v>
                </c:pt>
                <c:pt idx="1">
                  <c:v>50</c:v>
                </c:pt>
                <c:pt idx="2">
                  <c:v>2145</c:v>
                </c:pt>
                <c:pt idx="3">
                  <c:v>13343</c:v>
                </c:pt>
                <c:pt idx="4">
                  <c:v>22544</c:v>
                </c:pt>
                <c:pt idx="5">
                  <c:v>549754</c:v>
                </c:pt>
                <c:pt idx="6">
                  <c:v>76653</c:v>
                </c:pt>
                <c:pt idx="7">
                  <c:v>590</c:v>
                </c:pt>
                <c:pt idx="8">
                  <c:v>25516</c:v>
                </c:pt>
                <c:pt idx="9">
                  <c:v>7740</c:v>
                </c:pt>
                <c:pt idx="10">
                  <c:v>600</c:v>
                </c:pt>
                <c:pt idx="11">
                  <c:v>1102</c:v>
                </c:pt>
                <c:pt idx="12">
                  <c:v>14184</c:v>
                </c:pt>
                <c:pt idx="13">
                  <c:v>8627</c:v>
                </c:pt>
              </c:numCache>
            </c:numRef>
          </c:val>
        </c:ser>
        <c:axId val="71660288"/>
        <c:axId val="71661824"/>
      </c:barChart>
      <c:catAx>
        <c:axId val="71660288"/>
        <c:scaling>
          <c:orientation val="minMax"/>
        </c:scaling>
        <c:axPos val="b"/>
        <c:tickLblPos val="nextTo"/>
        <c:crossAx val="71661824"/>
        <c:crosses val="autoZero"/>
        <c:auto val="1"/>
        <c:lblAlgn val="ctr"/>
        <c:lblOffset val="100"/>
      </c:catAx>
      <c:valAx>
        <c:axId val="71661824"/>
        <c:scaling>
          <c:orientation val="minMax"/>
        </c:scaling>
        <c:axPos val="l"/>
        <c:majorGridlines/>
        <c:numFmt formatCode="General" sourceLinked="1"/>
        <c:tickLblPos val="nextTo"/>
        <c:crossAx val="71660288"/>
        <c:crosses val="autoZero"/>
        <c:crossBetween val="between"/>
      </c:valAx>
    </c:plotArea>
    <c:legend>
      <c:legendPos val="r"/>
      <c:layout/>
    </c:legend>
    <c:plotVisOnly val="1"/>
  </c:chart>
  <c:externalData r:id="rId1"/>
</c:chartSpace>
</file>

<file path=ppt/diagrams/_rels/data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ata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pn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pn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ED343-9EEF-40F9-822B-DEE18B405F2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FDED86F4-E9DE-4D3F-82E4-32A23B3038A5}">
      <dgm:prSet phldrT="[Текст]" custT="1"/>
      <dgm:spPr>
        <a:solidFill>
          <a:schemeClr val="accent5">
            <a:lumMod val="60000"/>
            <a:lumOff val="40000"/>
          </a:schemeClr>
        </a:solidFill>
      </dgm:spPr>
      <dgm:t>
        <a:bodyPr/>
        <a:lstStyle/>
        <a:p>
          <a:pPr algn="ctr"/>
          <a:endParaRPr lang="ru-RU" sz="1050" b="1" dirty="0">
            <a:solidFill>
              <a:schemeClr val="tx1"/>
            </a:solidFill>
          </a:endParaRPr>
        </a:p>
      </dgm:t>
    </dgm:pt>
    <dgm:pt modelId="{6E14012F-DC81-4A61-8C2F-2C78414394BD}" type="parTrans" cxnId="{637BCA0A-A66D-4CD0-9E3E-71CA1EF6F388}">
      <dgm:prSet/>
      <dgm:spPr/>
      <dgm:t>
        <a:bodyPr/>
        <a:lstStyle/>
        <a:p>
          <a:endParaRPr lang="ru-RU"/>
        </a:p>
      </dgm:t>
    </dgm:pt>
    <dgm:pt modelId="{B4F0C9AB-9369-408E-836E-3F9DDA9156B5}" type="sibTrans" cxnId="{637BCA0A-A66D-4CD0-9E3E-71CA1EF6F388}">
      <dgm:prSet/>
      <dgm:spPr>
        <a:solidFill>
          <a:schemeClr val="accent5">
            <a:lumMod val="60000"/>
            <a:lumOff val="40000"/>
          </a:schemeClr>
        </a:solidFill>
      </dgm:spPr>
      <dgm:t>
        <a:bodyPr/>
        <a:lstStyle/>
        <a:p>
          <a:endParaRPr lang="ru-RU" dirty="0"/>
        </a:p>
      </dgm:t>
    </dgm:pt>
    <dgm:pt modelId="{E304DC4B-6CCC-4250-9F2B-2CCF95E5F8B6}">
      <dgm:prSet phldrT="[Текст]" custT="1"/>
      <dgm:spPr>
        <a:solidFill>
          <a:srgbClr val="FDF591"/>
        </a:solidFill>
      </dgm:spPr>
      <dgm:t>
        <a:bodyPr/>
        <a:lstStyle/>
        <a:p>
          <a:endParaRPr lang="ru-RU" sz="1050" b="1" dirty="0">
            <a:solidFill>
              <a:schemeClr val="tx1"/>
            </a:solidFill>
          </a:endParaRPr>
        </a:p>
      </dgm:t>
    </dgm:pt>
    <dgm:pt modelId="{1CA3E57B-8F75-4D49-8A8C-E6C6649DAC76}" type="parTrans" cxnId="{59816AE0-A959-431D-AD02-BA3C1B4B1573}">
      <dgm:prSet/>
      <dgm:spPr/>
      <dgm:t>
        <a:bodyPr/>
        <a:lstStyle/>
        <a:p>
          <a:endParaRPr lang="ru-RU"/>
        </a:p>
      </dgm:t>
    </dgm:pt>
    <dgm:pt modelId="{23902278-5706-4FA6-9B98-534FAE848A58}" type="sibTrans" cxnId="{59816AE0-A959-431D-AD02-BA3C1B4B1573}">
      <dgm:prSet/>
      <dgm:spPr>
        <a:solidFill>
          <a:schemeClr val="accent3">
            <a:lumMod val="20000"/>
            <a:lumOff val="80000"/>
          </a:schemeClr>
        </a:solidFill>
      </dgm:spPr>
      <dgm:t>
        <a:bodyPr/>
        <a:lstStyle/>
        <a:p>
          <a:endParaRPr lang="ru-RU" dirty="0"/>
        </a:p>
      </dgm:t>
    </dgm:pt>
    <dgm:pt modelId="{AA05B97E-7DC0-4A5C-A5EF-D8AC4C76FE44}">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округов</a:t>
          </a:r>
          <a:endParaRPr lang="ru-RU" sz="1050" b="1" dirty="0">
            <a:solidFill>
              <a:schemeClr val="tx1"/>
            </a:solidFill>
          </a:endParaRPr>
        </a:p>
      </dgm:t>
    </dgm:pt>
    <dgm:pt modelId="{C79D57F0-6F8B-433B-A6A2-0101D2105F96}" type="parTrans" cxnId="{EBF0ABC9-1D1A-497C-92ED-E921CFF63762}">
      <dgm:prSet/>
      <dgm:spPr/>
      <dgm:t>
        <a:bodyPr/>
        <a:lstStyle/>
        <a:p>
          <a:endParaRPr lang="ru-RU"/>
        </a:p>
      </dgm:t>
    </dgm:pt>
    <dgm:pt modelId="{17FAD144-7B63-41AC-A0F6-926E0CD93D7F}" type="sibTrans" cxnId="{EBF0ABC9-1D1A-497C-92ED-E921CFF63762}">
      <dgm:prSet/>
      <dgm:spPr>
        <a:solidFill>
          <a:schemeClr val="accent3">
            <a:lumMod val="20000"/>
            <a:lumOff val="80000"/>
          </a:schemeClr>
        </a:solidFill>
      </dgm:spPr>
      <dgm:t>
        <a:bodyPr/>
        <a:lstStyle/>
        <a:p>
          <a:endParaRPr lang="ru-RU" dirty="0"/>
        </a:p>
      </dgm:t>
    </dgm:pt>
    <dgm:pt modelId="{079DCC04-FA0F-4CEE-9946-604A65C5573F}">
      <dgm:prSet phldrT="[Текст]" custT="1"/>
      <dgm:spPr>
        <a:solidFill>
          <a:srgbClr val="FDF591"/>
        </a:solidFill>
      </dgm:spPr>
      <dgm:t>
        <a:bodyPr/>
        <a:lstStyle/>
        <a:p>
          <a:r>
            <a:rPr lang="ru-RU" sz="1050" b="1" dirty="0" smtClean="0">
              <a:solidFill>
                <a:schemeClr val="tx1"/>
              </a:solidFill>
            </a:rPr>
            <a:t>Бюджеты субъектов РФ</a:t>
          </a:r>
          <a:endParaRPr lang="ru-RU" sz="1050" b="1" dirty="0">
            <a:solidFill>
              <a:schemeClr val="tx1"/>
            </a:solidFill>
          </a:endParaRPr>
        </a:p>
      </dgm:t>
    </dgm:pt>
    <dgm:pt modelId="{6C16982F-60D9-490F-831E-E96BB78FA268}" type="parTrans" cxnId="{31CDFCE6-F1E1-4251-9E74-7512BE994C0B}">
      <dgm:prSet/>
      <dgm:spPr/>
      <dgm:t>
        <a:bodyPr/>
        <a:lstStyle/>
        <a:p>
          <a:endParaRPr lang="ru-RU"/>
        </a:p>
      </dgm:t>
    </dgm:pt>
    <dgm:pt modelId="{57383DED-D7B7-4797-8835-3977B593163B}" type="sibTrans" cxnId="{31CDFCE6-F1E1-4251-9E74-7512BE994C0B}">
      <dgm:prSet/>
      <dgm:spPr>
        <a:solidFill>
          <a:srgbClr val="FDF591"/>
        </a:solidFill>
      </dgm:spPr>
      <dgm:t>
        <a:bodyPr/>
        <a:lstStyle/>
        <a:p>
          <a:endParaRPr lang="ru-RU" dirty="0"/>
        </a:p>
      </dgm:t>
    </dgm:pt>
    <dgm:pt modelId="{4CC20C03-E59A-4D06-9C3F-D6EEA2518EE1}">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и сельских поселений</a:t>
          </a:r>
          <a:endParaRPr lang="ru-RU" sz="1050" b="1" dirty="0">
            <a:solidFill>
              <a:schemeClr val="tx1"/>
            </a:solidFill>
          </a:endParaRPr>
        </a:p>
      </dgm:t>
    </dgm:pt>
    <dgm:pt modelId="{EF939EE5-5E57-4387-ADA8-11DE6DD62B76}" type="parTrans" cxnId="{645D4623-D725-407B-9592-F76AFCD3A6DC}">
      <dgm:prSet/>
      <dgm:spPr/>
      <dgm:t>
        <a:bodyPr/>
        <a:lstStyle/>
        <a:p>
          <a:endParaRPr lang="ru-RU"/>
        </a:p>
      </dgm:t>
    </dgm:pt>
    <dgm:pt modelId="{06AC661F-636E-43CC-BFE2-665D8B26442F}" type="sibTrans" cxnId="{645D4623-D725-407B-9592-F76AFCD3A6DC}">
      <dgm:prSet/>
      <dgm:spPr>
        <a:solidFill>
          <a:schemeClr val="accent3">
            <a:lumMod val="20000"/>
            <a:lumOff val="80000"/>
          </a:schemeClr>
        </a:solidFill>
      </dgm:spPr>
      <dgm:t>
        <a:bodyPr/>
        <a:lstStyle/>
        <a:p>
          <a:endParaRPr lang="ru-RU" dirty="0"/>
        </a:p>
      </dgm:t>
    </dgm:pt>
    <dgm:pt modelId="{60F2CFAA-733F-4879-9A69-E7858C0EFF9E}" type="pres">
      <dgm:prSet presAssocID="{F69ED343-9EEF-40F9-822B-DEE18B405F2C}" presName="Name0" presStyleCnt="0">
        <dgm:presLayoutVars>
          <dgm:chMax/>
          <dgm:chPref/>
          <dgm:dir/>
          <dgm:animLvl val="lvl"/>
        </dgm:presLayoutVars>
      </dgm:prSet>
      <dgm:spPr/>
      <dgm:t>
        <a:bodyPr/>
        <a:lstStyle/>
        <a:p>
          <a:endParaRPr lang="ru-RU"/>
        </a:p>
      </dgm:t>
    </dgm:pt>
    <dgm:pt modelId="{B14A0769-124A-43F7-92CC-D65FE6EB81ED}" type="pres">
      <dgm:prSet presAssocID="{FDED86F4-E9DE-4D3F-82E4-32A23B3038A5}" presName="composite" presStyleCnt="0"/>
      <dgm:spPr/>
    </dgm:pt>
    <dgm:pt modelId="{218652FF-822E-4BF0-9264-455C13913306}" type="pres">
      <dgm:prSet presAssocID="{FDED86F4-E9DE-4D3F-82E4-32A23B3038A5}" presName="Parent1" presStyleLbl="node1" presStyleIdx="0" presStyleCnt="10" custLinFactX="-100000" custLinFactNeighborX="-119367" custLinFactNeighborY="-633">
        <dgm:presLayoutVars>
          <dgm:chMax val="1"/>
          <dgm:chPref val="1"/>
          <dgm:bulletEnabled val="1"/>
        </dgm:presLayoutVars>
      </dgm:prSet>
      <dgm:spPr/>
      <dgm:t>
        <a:bodyPr/>
        <a:lstStyle/>
        <a:p>
          <a:endParaRPr lang="ru-RU"/>
        </a:p>
      </dgm:t>
    </dgm:pt>
    <dgm:pt modelId="{CEAC4974-E1B8-4001-9DAC-416D466611D2}" type="pres">
      <dgm:prSet presAssocID="{FDED86F4-E9DE-4D3F-82E4-32A23B3038A5}" presName="Childtext1" presStyleLbl="revTx" presStyleIdx="0" presStyleCnt="5">
        <dgm:presLayoutVars>
          <dgm:chMax val="0"/>
          <dgm:chPref val="0"/>
          <dgm:bulletEnabled val="1"/>
        </dgm:presLayoutVars>
      </dgm:prSet>
      <dgm:spPr/>
      <dgm:t>
        <a:bodyPr/>
        <a:lstStyle/>
        <a:p>
          <a:endParaRPr lang="ru-RU"/>
        </a:p>
      </dgm:t>
    </dgm:pt>
    <dgm:pt modelId="{32C78104-80BA-4B04-BEA0-880EE4FD4C6E}" type="pres">
      <dgm:prSet presAssocID="{FDED86F4-E9DE-4D3F-82E4-32A23B3038A5}" presName="BalanceSpacing" presStyleCnt="0"/>
      <dgm:spPr/>
    </dgm:pt>
    <dgm:pt modelId="{993D9D24-7676-4586-873B-9DD416F3550F}" type="pres">
      <dgm:prSet presAssocID="{FDED86F4-E9DE-4D3F-82E4-32A23B3038A5}" presName="BalanceSpacing1" presStyleCnt="0"/>
      <dgm:spPr/>
    </dgm:pt>
    <dgm:pt modelId="{39A1A935-8E4F-4DDB-81BA-9B48D4D4D33F}" type="pres">
      <dgm:prSet presAssocID="{B4F0C9AB-9369-408E-836E-3F9DDA9156B5}" presName="Accent1Text" presStyleLbl="node1" presStyleIdx="1" presStyleCnt="10" custLinFactNeighborX="2169" custLinFactNeighborY="-633"/>
      <dgm:spPr/>
      <dgm:t>
        <a:bodyPr/>
        <a:lstStyle/>
        <a:p>
          <a:endParaRPr lang="ru-RU"/>
        </a:p>
      </dgm:t>
    </dgm:pt>
    <dgm:pt modelId="{A4CDB330-CB4D-457C-AF16-63BC7F857884}" type="pres">
      <dgm:prSet presAssocID="{B4F0C9AB-9369-408E-836E-3F9DDA9156B5}" presName="spaceBetweenRectangles" presStyleCnt="0"/>
      <dgm:spPr/>
    </dgm:pt>
    <dgm:pt modelId="{C62CBED7-C126-4CEC-80A3-E3C4D85609D8}" type="pres">
      <dgm:prSet presAssocID="{E304DC4B-6CCC-4250-9F2B-2CCF95E5F8B6}" presName="composite" presStyleCnt="0"/>
      <dgm:spPr/>
    </dgm:pt>
    <dgm:pt modelId="{6A1006A4-64FA-4BFE-ACB3-E35E845E614F}" type="pres">
      <dgm:prSet presAssocID="{E304DC4B-6CCC-4250-9F2B-2CCF95E5F8B6}" presName="Parent1" presStyleLbl="node1" presStyleIdx="2" presStyleCnt="10" custLinFactX="12846" custLinFactNeighborX="100000" custLinFactNeighborY="-588">
        <dgm:presLayoutVars>
          <dgm:chMax val="1"/>
          <dgm:chPref val="1"/>
          <dgm:bulletEnabled val="1"/>
        </dgm:presLayoutVars>
      </dgm:prSet>
      <dgm:spPr/>
      <dgm:t>
        <a:bodyPr/>
        <a:lstStyle/>
        <a:p>
          <a:endParaRPr lang="ru-RU"/>
        </a:p>
      </dgm:t>
    </dgm:pt>
    <dgm:pt modelId="{F7925292-25A7-4B03-B38B-82B74497C00D}" type="pres">
      <dgm:prSet presAssocID="{E304DC4B-6CCC-4250-9F2B-2CCF95E5F8B6}" presName="Childtext1" presStyleLbl="revTx" presStyleIdx="1" presStyleCnt="5">
        <dgm:presLayoutVars>
          <dgm:chMax val="0"/>
          <dgm:chPref val="0"/>
          <dgm:bulletEnabled val="1"/>
        </dgm:presLayoutVars>
      </dgm:prSet>
      <dgm:spPr/>
      <dgm:t>
        <a:bodyPr/>
        <a:lstStyle/>
        <a:p>
          <a:endParaRPr lang="ru-RU"/>
        </a:p>
      </dgm:t>
    </dgm:pt>
    <dgm:pt modelId="{FC63FF04-89A5-4294-9477-B51FE17AEBD5}" type="pres">
      <dgm:prSet presAssocID="{E304DC4B-6CCC-4250-9F2B-2CCF95E5F8B6}" presName="BalanceSpacing" presStyleCnt="0"/>
      <dgm:spPr/>
    </dgm:pt>
    <dgm:pt modelId="{6CA18A08-8B54-4C84-BB8E-CA630EDC3ADE}" type="pres">
      <dgm:prSet presAssocID="{E304DC4B-6CCC-4250-9F2B-2CCF95E5F8B6}" presName="BalanceSpacing1" presStyleCnt="0"/>
      <dgm:spPr/>
    </dgm:pt>
    <dgm:pt modelId="{4CA697DE-3F80-4DB5-81FB-B66D02568C75}" type="pres">
      <dgm:prSet presAssocID="{23902278-5706-4FA6-9B98-534FAE848A58}" presName="Accent1Text" presStyleLbl="node1" presStyleIdx="3" presStyleCnt="10" custLinFactX="-100000" custLinFactNeighborX="-174168" custLinFactNeighborY="84991"/>
      <dgm:spPr/>
      <dgm:t>
        <a:bodyPr/>
        <a:lstStyle/>
        <a:p>
          <a:endParaRPr lang="ru-RU"/>
        </a:p>
      </dgm:t>
    </dgm:pt>
    <dgm:pt modelId="{17F73282-DF90-4CD9-875F-AB0AF123626E}" type="pres">
      <dgm:prSet presAssocID="{23902278-5706-4FA6-9B98-534FAE848A58}" presName="spaceBetweenRectangles" presStyleCnt="0"/>
      <dgm:spPr/>
    </dgm:pt>
    <dgm:pt modelId="{0C2D27DA-6CD1-4AD0-AA6A-04253937B8C8}" type="pres">
      <dgm:prSet presAssocID="{AA05B97E-7DC0-4A5C-A5EF-D8AC4C76FE44}" presName="composite" presStyleCnt="0"/>
      <dgm:spPr/>
    </dgm:pt>
    <dgm:pt modelId="{F5CDFF08-5FFB-410E-AB6F-1BE7C690AF6A}" type="pres">
      <dgm:prSet presAssocID="{AA05B97E-7DC0-4A5C-A5EF-D8AC4C76FE44}" presName="Parent1" presStyleLbl="node1" presStyleIdx="4" presStyleCnt="10" custLinFactX="-5481" custLinFactNeighborX="-100000" custLinFactNeighborY="0">
        <dgm:presLayoutVars>
          <dgm:chMax val="1"/>
          <dgm:chPref val="1"/>
          <dgm:bulletEnabled val="1"/>
        </dgm:presLayoutVars>
      </dgm:prSet>
      <dgm:spPr/>
      <dgm:t>
        <a:bodyPr/>
        <a:lstStyle/>
        <a:p>
          <a:endParaRPr lang="ru-RU"/>
        </a:p>
      </dgm:t>
    </dgm:pt>
    <dgm:pt modelId="{FBF36198-A96E-485E-9C3E-EDEFA326A8B9}" type="pres">
      <dgm:prSet presAssocID="{AA05B97E-7DC0-4A5C-A5EF-D8AC4C76FE44}" presName="Childtext1" presStyleLbl="revTx" presStyleIdx="2" presStyleCnt="5">
        <dgm:presLayoutVars>
          <dgm:chMax val="0"/>
          <dgm:chPref val="0"/>
          <dgm:bulletEnabled val="1"/>
        </dgm:presLayoutVars>
      </dgm:prSet>
      <dgm:spPr/>
      <dgm:t>
        <a:bodyPr/>
        <a:lstStyle/>
        <a:p>
          <a:endParaRPr lang="ru-RU"/>
        </a:p>
      </dgm:t>
    </dgm:pt>
    <dgm:pt modelId="{5BA7ACBA-6880-4050-B5E1-CE9B0A5404C0}" type="pres">
      <dgm:prSet presAssocID="{AA05B97E-7DC0-4A5C-A5EF-D8AC4C76FE44}" presName="BalanceSpacing" presStyleCnt="0"/>
      <dgm:spPr/>
    </dgm:pt>
    <dgm:pt modelId="{7C3A8373-2B2D-4288-8E04-C6DDEBDFBC24}" type="pres">
      <dgm:prSet presAssocID="{AA05B97E-7DC0-4A5C-A5EF-D8AC4C76FE44}" presName="BalanceSpacing1" presStyleCnt="0"/>
      <dgm:spPr/>
    </dgm:pt>
    <dgm:pt modelId="{8337169B-180E-456D-9A36-373832D96C16}" type="pres">
      <dgm:prSet presAssocID="{17FAD144-7B63-41AC-A0F6-926E0CD93D7F}" presName="Accent1Text" presStyleLbl="node1" presStyleIdx="5" presStyleCnt="10" custLinFactX="11365" custLinFactNeighborX="100000" custLinFactNeighborY="0"/>
      <dgm:spPr/>
      <dgm:t>
        <a:bodyPr/>
        <a:lstStyle/>
        <a:p>
          <a:endParaRPr lang="ru-RU"/>
        </a:p>
      </dgm:t>
    </dgm:pt>
    <dgm:pt modelId="{E417951B-8123-4B4B-ABDE-77F57AE6FCCF}" type="pres">
      <dgm:prSet presAssocID="{17FAD144-7B63-41AC-A0F6-926E0CD93D7F}" presName="spaceBetweenRectangles" presStyleCnt="0"/>
      <dgm:spPr/>
    </dgm:pt>
    <dgm:pt modelId="{97F7AD93-B425-4CCC-852B-69A81F9FC94A}" type="pres">
      <dgm:prSet presAssocID="{079DCC04-FA0F-4CEE-9946-604A65C5573F}" presName="composite" presStyleCnt="0"/>
      <dgm:spPr/>
    </dgm:pt>
    <dgm:pt modelId="{49D356EF-7243-4060-8C2B-EBC7E509ADD3}" type="pres">
      <dgm:prSet presAssocID="{079DCC04-FA0F-4CEE-9946-604A65C5573F}" presName="Parent1" presStyleLbl="node1" presStyleIdx="6" presStyleCnt="10" custLinFactX="-6989" custLinFactY="-70144" custLinFactNeighborX="-100000" custLinFactNeighborY="-100000">
        <dgm:presLayoutVars>
          <dgm:chMax val="1"/>
          <dgm:chPref val="1"/>
          <dgm:bulletEnabled val="1"/>
        </dgm:presLayoutVars>
      </dgm:prSet>
      <dgm:spPr/>
      <dgm:t>
        <a:bodyPr/>
        <a:lstStyle/>
        <a:p>
          <a:endParaRPr lang="ru-RU"/>
        </a:p>
      </dgm:t>
    </dgm:pt>
    <dgm:pt modelId="{AAF63184-6EA5-4416-B3DD-57FBFC0197F5}" type="pres">
      <dgm:prSet presAssocID="{079DCC04-FA0F-4CEE-9946-604A65C5573F}" presName="Childtext1" presStyleLbl="revTx" presStyleIdx="3" presStyleCnt="5">
        <dgm:presLayoutVars>
          <dgm:chMax val="0"/>
          <dgm:chPref val="0"/>
          <dgm:bulletEnabled val="1"/>
        </dgm:presLayoutVars>
      </dgm:prSet>
      <dgm:spPr/>
    </dgm:pt>
    <dgm:pt modelId="{4A05C851-080A-4FDA-89AD-F19F39EC6F91}" type="pres">
      <dgm:prSet presAssocID="{079DCC04-FA0F-4CEE-9946-604A65C5573F}" presName="BalanceSpacing" presStyleCnt="0"/>
      <dgm:spPr/>
    </dgm:pt>
    <dgm:pt modelId="{8D9AE5B4-764B-4DBF-92F8-77063846AD52}" type="pres">
      <dgm:prSet presAssocID="{079DCC04-FA0F-4CEE-9946-604A65C5573F}" presName="BalanceSpacing1" presStyleCnt="0"/>
      <dgm:spPr/>
    </dgm:pt>
    <dgm:pt modelId="{CA64E890-67F7-4554-823F-AB3A1D49FE44}" type="pres">
      <dgm:prSet presAssocID="{57383DED-D7B7-4797-8835-3977B593163B}" presName="Accent1Text" presStyleLbl="node1" presStyleIdx="7" presStyleCnt="10" custLinFactX="-6611" custLinFactY="-68735" custLinFactNeighborX="-100000" custLinFactNeighborY="-100000"/>
      <dgm:spPr/>
      <dgm:t>
        <a:bodyPr/>
        <a:lstStyle/>
        <a:p>
          <a:endParaRPr lang="ru-RU"/>
        </a:p>
      </dgm:t>
    </dgm:pt>
    <dgm:pt modelId="{E4DA7B6D-D708-4F78-A96F-830635D8D8C0}" type="pres">
      <dgm:prSet presAssocID="{57383DED-D7B7-4797-8835-3977B593163B}" presName="spaceBetweenRectangles" presStyleCnt="0"/>
      <dgm:spPr/>
    </dgm:pt>
    <dgm:pt modelId="{050ED0CF-986A-411C-922F-81D9DCE98A23}" type="pres">
      <dgm:prSet presAssocID="{4CC20C03-E59A-4D06-9C3F-D6EEA2518EE1}" presName="composite" presStyleCnt="0"/>
      <dgm:spPr/>
    </dgm:pt>
    <dgm:pt modelId="{6115FC19-E7FC-4588-B22F-B9408DE1EE3A}" type="pres">
      <dgm:prSet presAssocID="{4CC20C03-E59A-4D06-9C3F-D6EEA2518EE1}" presName="Parent1" presStyleLbl="node1" presStyleIdx="8" presStyleCnt="10" custLinFactNeighborX="-49707" custLinFactNeighborY="-84810">
        <dgm:presLayoutVars>
          <dgm:chMax val="1"/>
          <dgm:chPref val="1"/>
          <dgm:bulletEnabled val="1"/>
        </dgm:presLayoutVars>
      </dgm:prSet>
      <dgm:spPr/>
      <dgm:t>
        <a:bodyPr/>
        <a:lstStyle/>
        <a:p>
          <a:endParaRPr lang="ru-RU"/>
        </a:p>
      </dgm:t>
    </dgm:pt>
    <dgm:pt modelId="{87B061FF-FBB7-43D7-89F0-3B5ECEEF47FD}" type="pres">
      <dgm:prSet presAssocID="{4CC20C03-E59A-4D06-9C3F-D6EEA2518EE1}" presName="Childtext1" presStyleLbl="revTx" presStyleIdx="4" presStyleCnt="5">
        <dgm:presLayoutVars>
          <dgm:chMax val="0"/>
          <dgm:chPref val="0"/>
          <dgm:bulletEnabled val="1"/>
        </dgm:presLayoutVars>
      </dgm:prSet>
      <dgm:spPr/>
    </dgm:pt>
    <dgm:pt modelId="{83862DAC-4857-4C88-AC7C-07063D742D16}" type="pres">
      <dgm:prSet presAssocID="{4CC20C03-E59A-4D06-9C3F-D6EEA2518EE1}" presName="BalanceSpacing" presStyleCnt="0"/>
      <dgm:spPr/>
    </dgm:pt>
    <dgm:pt modelId="{785C603F-45A7-4E39-9F67-D5BE3081B53D}" type="pres">
      <dgm:prSet presAssocID="{4CC20C03-E59A-4D06-9C3F-D6EEA2518EE1}" presName="BalanceSpacing1" presStyleCnt="0"/>
      <dgm:spPr/>
    </dgm:pt>
    <dgm:pt modelId="{C709B7BB-4112-4C7C-96A2-E689DFD2B964}" type="pres">
      <dgm:prSet presAssocID="{06AC661F-636E-43CC-BFE2-665D8B26442F}" presName="Accent1Text" presStyleLbl="node1" presStyleIdx="9" presStyleCnt="10" custLinFactX="66793" custLinFactNeighborX="100000" custLinFactNeighborY="-84254"/>
      <dgm:spPr/>
      <dgm:t>
        <a:bodyPr/>
        <a:lstStyle/>
        <a:p>
          <a:endParaRPr lang="ru-RU"/>
        </a:p>
      </dgm:t>
    </dgm:pt>
  </dgm:ptLst>
  <dgm:cxnLst>
    <dgm:cxn modelId="{59816AE0-A959-431D-AD02-BA3C1B4B1573}" srcId="{F69ED343-9EEF-40F9-822B-DEE18B405F2C}" destId="{E304DC4B-6CCC-4250-9F2B-2CCF95E5F8B6}" srcOrd="1" destOrd="0" parTransId="{1CA3E57B-8F75-4D49-8A8C-E6C6649DAC76}" sibTransId="{23902278-5706-4FA6-9B98-534FAE848A58}"/>
    <dgm:cxn modelId="{84621F71-B77A-4E4F-A97E-445C36BB5D1B}" type="presOf" srcId="{FDED86F4-E9DE-4D3F-82E4-32A23B3038A5}" destId="{218652FF-822E-4BF0-9264-455C13913306}" srcOrd="0" destOrd="0" presId="urn:microsoft.com/office/officeart/2008/layout/AlternatingHexagons"/>
    <dgm:cxn modelId="{645D4623-D725-407B-9592-F76AFCD3A6DC}" srcId="{F69ED343-9EEF-40F9-822B-DEE18B405F2C}" destId="{4CC20C03-E59A-4D06-9C3F-D6EEA2518EE1}" srcOrd="4" destOrd="0" parTransId="{EF939EE5-5E57-4387-ADA8-11DE6DD62B76}" sibTransId="{06AC661F-636E-43CC-BFE2-665D8B26442F}"/>
    <dgm:cxn modelId="{0AFB278C-5FB3-4F11-9BB0-E12E0C9077C0}" type="presOf" srcId="{06AC661F-636E-43CC-BFE2-665D8B26442F}" destId="{C709B7BB-4112-4C7C-96A2-E689DFD2B964}" srcOrd="0" destOrd="0" presId="urn:microsoft.com/office/officeart/2008/layout/AlternatingHexagons"/>
    <dgm:cxn modelId="{31CDFCE6-F1E1-4251-9E74-7512BE994C0B}" srcId="{F69ED343-9EEF-40F9-822B-DEE18B405F2C}" destId="{079DCC04-FA0F-4CEE-9946-604A65C5573F}" srcOrd="3" destOrd="0" parTransId="{6C16982F-60D9-490F-831E-E96BB78FA268}" sibTransId="{57383DED-D7B7-4797-8835-3977B593163B}"/>
    <dgm:cxn modelId="{637BCA0A-A66D-4CD0-9E3E-71CA1EF6F388}" srcId="{F69ED343-9EEF-40F9-822B-DEE18B405F2C}" destId="{FDED86F4-E9DE-4D3F-82E4-32A23B3038A5}" srcOrd="0" destOrd="0" parTransId="{6E14012F-DC81-4A61-8C2F-2C78414394BD}" sibTransId="{B4F0C9AB-9369-408E-836E-3F9DDA9156B5}"/>
    <dgm:cxn modelId="{CA458C8A-DE00-4367-ACFB-9B26F6A656ED}" type="presOf" srcId="{17FAD144-7B63-41AC-A0F6-926E0CD93D7F}" destId="{8337169B-180E-456D-9A36-373832D96C16}" srcOrd="0" destOrd="0" presId="urn:microsoft.com/office/officeart/2008/layout/AlternatingHexagons"/>
    <dgm:cxn modelId="{A67B8E73-2CB3-49BB-B50A-D4BF9BE79903}" type="presOf" srcId="{F69ED343-9EEF-40F9-822B-DEE18B405F2C}" destId="{60F2CFAA-733F-4879-9A69-E7858C0EFF9E}" srcOrd="0" destOrd="0" presId="urn:microsoft.com/office/officeart/2008/layout/AlternatingHexagons"/>
    <dgm:cxn modelId="{7F3DB249-1E99-4CDD-98CD-89E06F7C9EE2}" type="presOf" srcId="{57383DED-D7B7-4797-8835-3977B593163B}" destId="{CA64E890-67F7-4554-823F-AB3A1D49FE44}" srcOrd="0" destOrd="0" presId="urn:microsoft.com/office/officeart/2008/layout/AlternatingHexagons"/>
    <dgm:cxn modelId="{FED1C19A-5BED-4B05-900B-34364BF99601}" type="presOf" srcId="{079DCC04-FA0F-4CEE-9946-604A65C5573F}" destId="{49D356EF-7243-4060-8C2B-EBC7E509ADD3}" srcOrd="0" destOrd="0" presId="urn:microsoft.com/office/officeart/2008/layout/AlternatingHexagons"/>
    <dgm:cxn modelId="{0FBDEBE7-E299-4802-9379-A8F175973080}" type="presOf" srcId="{B4F0C9AB-9369-408E-836E-3F9DDA9156B5}" destId="{39A1A935-8E4F-4DDB-81BA-9B48D4D4D33F}" srcOrd="0" destOrd="0" presId="urn:microsoft.com/office/officeart/2008/layout/AlternatingHexagons"/>
    <dgm:cxn modelId="{B0F8DDBC-8983-40E6-A517-5802FCDFBD40}" type="presOf" srcId="{23902278-5706-4FA6-9B98-534FAE848A58}" destId="{4CA697DE-3F80-4DB5-81FB-B66D02568C75}" srcOrd="0" destOrd="0" presId="urn:microsoft.com/office/officeart/2008/layout/AlternatingHexagons"/>
    <dgm:cxn modelId="{8CB176E1-89E8-4C05-B00A-8B5A793B1E0A}" type="presOf" srcId="{E304DC4B-6CCC-4250-9F2B-2CCF95E5F8B6}" destId="{6A1006A4-64FA-4BFE-ACB3-E35E845E614F}" srcOrd="0" destOrd="0" presId="urn:microsoft.com/office/officeart/2008/layout/AlternatingHexagons"/>
    <dgm:cxn modelId="{EBF0ABC9-1D1A-497C-92ED-E921CFF63762}" srcId="{F69ED343-9EEF-40F9-822B-DEE18B405F2C}" destId="{AA05B97E-7DC0-4A5C-A5EF-D8AC4C76FE44}" srcOrd="2" destOrd="0" parTransId="{C79D57F0-6F8B-433B-A6A2-0101D2105F96}" sibTransId="{17FAD144-7B63-41AC-A0F6-926E0CD93D7F}"/>
    <dgm:cxn modelId="{9987C5F4-701C-4142-92B0-784C84B08B53}" type="presOf" srcId="{4CC20C03-E59A-4D06-9C3F-D6EEA2518EE1}" destId="{6115FC19-E7FC-4588-B22F-B9408DE1EE3A}" srcOrd="0" destOrd="0" presId="urn:microsoft.com/office/officeart/2008/layout/AlternatingHexagons"/>
    <dgm:cxn modelId="{D0C93271-6786-4C72-94B2-CD81327F1F1D}" type="presOf" srcId="{AA05B97E-7DC0-4A5C-A5EF-D8AC4C76FE44}" destId="{F5CDFF08-5FFB-410E-AB6F-1BE7C690AF6A}" srcOrd="0" destOrd="0" presId="urn:microsoft.com/office/officeart/2008/layout/AlternatingHexagons"/>
    <dgm:cxn modelId="{5BCC12FA-FFB8-442F-BBAE-6B4D7F6963B8}" type="presParOf" srcId="{60F2CFAA-733F-4879-9A69-E7858C0EFF9E}" destId="{B14A0769-124A-43F7-92CC-D65FE6EB81ED}" srcOrd="0" destOrd="0" presId="urn:microsoft.com/office/officeart/2008/layout/AlternatingHexagons"/>
    <dgm:cxn modelId="{9DC05DE1-BA26-4552-A59F-64F2A96CE85D}" type="presParOf" srcId="{B14A0769-124A-43F7-92CC-D65FE6EB81ED}" destId="{218652FF-822E-4BF0-9264-455C13913306}" srcOrd="0" destOrd="0" presId="urn:microsoft.com/office/officeart/2008/layout/AlternatingHexagons"/>
    <dgm:cxn modelId="{F10E3EE3-08A9-4C23-BFCD-9BB37C1A601D}" type="presParOf" srcId="{B14A0769-124A-43F7-92CC-D65FE6EB81ED}" destId="{CEAC4974-E1B8-4001-9DAC-416D466611D2}" srcOrd="1" destOrd="0" presId="urn:microsoft.com/office/officeart/2008/layout/AlternatingHexagons"/>
    <dgm:cxn modelId="{1F711DCF-81AF-4178-B998-120DA19513D6}" type="presParOf" srcId="{B14A0769-124A-43F7-92CC-D65FE6EB81ED}" destId="{32C78104-80BA-4B04-BEA0-880EE4FD4C6E}" srcOrd="2" destOrd="0" presId="urn:microsoft.com/office/officeart/2008/layout/AlternatingHexagons"/>
    <dgm:cxn modelId="{46FA75EF-01D6-4E51-B848-84BC9C381C03}" type="presParOf" srcId="{B14A0769-124A-43F7-92CC-D65FE6EB81ED}" destId="{993D9D24-7676-4586-873B-9DD416F3550F}" srcOrd="3" destOrd="0" presId="urn:microsoft.com/office/officeart/2008/layout/AlternatingHexagons"/>
    <dgm:cxn modelId="{95AC9B55-36AF-4731-AD2D-BB98EE44DC5F}" type="presParOf" srcId="{B14A0769-124A-43F7-92CC-D65FE6EB81ED}" destId="{39A1A935-8E4F-4DDB-81BA-9B48D4D4D33F}" srcOrd="4" destOrd="0" presId="urn:microsoft.com/office/officeart/2008/layout/AlternatingHexagons"/>
    <dgm:cxn modelId="{86D76C6A-6C00-49B3-A88E-D1DA5DE1914D}" type="presParOf" srcId="{60F2CFAA-733F-4879-9A69-E7858C0EFF9E}" destId="{A4CDB330-CB4D-457C-AF16-63BC7F857884}" srcOrd="1" destOrd="0" presId="urn:microsoft.com/office/officeart/2008/layout/AlternatingHexagons"/>
    <dgm:cxn modelId="{0DB823C8-543F-4C4A-BB61-927257048B7B}" type="presParOf" srcId="{60F2CFAA-733F-4879-9A69-E7858C0EFF9E}" destId="{C62CBED7-C126-4CEC-80A3-E3C4D85609D8}" srcOrd="2" destOrd="0" presId="urn:microsoft.com/office/officeart/2008/layout/AlternatingHexagons"/>
    <dgm:cxn modelId="{033B1E7C-AF79-4681-9DB6-D25BBF4CDC85}" type="presParOf" srcId="{C62CBED7-C126-4CEC-80A3-E3C4D85609D8}" destId="{6A1006A4-64FA-4BFE-ACB3-E35E845E614F}" srcOrd="0" destOrd="0" presId="urn:microsoft.com/office/officeart/2008/layout/AlternatingHexagons"/>
    <dgm:cxn modelId="{A48A65C2-675E-4B3D-B3DC-7EFCF0535885}" type="presParOf" srcId="{C62CBED7-C126-4CEC-80A3-E3C4D85609D8}" destId="{F7925292-25A7-4B03-B38B-82B74497C00D}" srcOrd="1" destOrd="0" presId="urn:microsoft.com/office/officeart/2008/layout/AlternatingHexagons"/>
    <dgm:cxn modelId="{DC57E815-C608-4278-9316-454DB2CE6EF1}" type="presParOf" srcId="{C62CBED7-C126-4CEC-80A3-E3C4D85609D8}" destId="{FC63FF04-89A5-4294-9477-B51FE17AEBD5}" srcOrd="2" destOrd="0" presId="urn:microsoft.com/office/officeart/2008/layout/AlternatingHexagons"/>
    <dgm:cxn modelId="{A6A3688E-C5AF-4C3A-B100-98911DCE29C9}" type="presParOf" srcId="{C62CBED7-C126-4CEC-80A3-E3C4D85609D8}" destId="{6CA18A08-8B54-4C84-BB8E-CA630EDC3ADE}" srcOrd="3" destOrd="0" presId="urn:microsoft.com/office/officeart/2008/layout/AlternatingHexagons"/>
    <dgm:cxn modelId="{56497576-0490-4731-976F-2640FE8D2F89}" type="presParOf" srcId="{C62CBED7-C126-4CEC-80A3-E3C4D85609D8}" destId="{4CA697DE-3F80-4DB5-81FB-B66D02568C75}" srcOrd="4" destOrd="0" presId="urn:microsoft.com/office/officeart/2008/layout/AlternatingHexagons"/>
    <dgm:cxn modelId="{FF41FA8C-6480-4EB6-A300-6046D54E87B2}" type="presParOf" srcId="{60F2CFAA-733F-4879-9A69-E7858C0EFF9E}" destId="{17F73282-DF90-4CD9-875F-AB0AF123626E}" srcOrd="3" destOrd="0" presId="urn:microsoft.com/office/officeart/2008/layout/AlternatingHexagons"/>
    <dgm:cxn modelId="{005EB56A-4DE0-49B6-92BC-CC7DA957469E}" type="presParOf" srcId="{60F2CFAA-733F-4879-9A69-E7858C0EFF9E}" destId="{0C2D27DA-6CD1-4AD0-AA6A-04253937B8C8}" srcOrd="4" destOrd="0" presId="urn:microsoft.com/office/officeart/2008/layout/AlternatingHexagons"/>
    <dgm:cxn modelId="{78443424-BECF-4250-9522-F8A7490567CD}" type="presParOf" srcId="{0C2D27DA-6CD1-4AD0-AA6A-04253937B8C8}" destId="{F5CDFF08-5FFB-410E-AB6F-1BE7C690AF6A}" srcOrd="0" destOrd="0" presId="urn:microsoft.com/office/officeart/2008/layout/AlternatingHexagons"/>
    <dgm:cxn modelId="{A1077879-FEA7-462B-9429-1161F8240772}" type="presParOf" srcId="{0C2D27DA-6CD1-4AD0-AA6A-04253937B8C8}" destId="{FBF36198-A96E-485E-9C3E-EDEFA326A8B9}" srcOrd="1" destOrd="0" presId="urn:microsoft.com/office/officeart/2008/layout/AlternatingHexagons"/>
    <dgm:cxn modelId="{483F80B9-DC71-4A5A-88B5-BB47576D2FA5}" type="presParOf" srcId="{0C2D27DA-6CD1-4AD0-AA6A-04253937B8C8}" destId="{5BA7ACBA-6880-4050-B5E1-CE9B0A5404C0}" srcOrd="2" destOrd="0" presId="urn:microsoft.com/office/officeart/2008/layout/AlternatingHexagons"/>
    <dgm:cxn modelId="{F1699DFC-6171-4210-8F6A-0878C5C4C6ED}" type="presParOf" srcId="{0C2D27DA-6CD1-4AD0-AA6A-04253937B8C8}" destId="{7C3A8373-2B2D-4288-8E04-C6DDEBDFBC24}" srcOrd="3" destOrd="0" presId="urn:microsoft.com/office/officeart/2008/layout/AlternatingHexagons"/>
    <dgm:cxn modelId="{A27628B4-D376-4E54-B234-BD0E4DFBA8C7}" type="presParOf" srcId="{0C2D27DA-6CD1-4AD0-AA6A-04253937B8C8}" destId="{8337169B-180E-456D-9A36-373832D96C16}" srcOrd="4" destOrd="0" presId="urn:microsoft.com/office/officeart/2008/layout/AlternatingHexagons"/>
    <dgm:cxn modelId="{6C0C0C32-4DD9-4727-855E-E17FAD30AFB4}" type="presParOf" srcId="{60F2CFAA-733F-4879-9A69-E7858C0EFF9E}" destId="{E417951B-8123-4B4B-ABDE-77F57AE6FCCF}" srcOrd="5" destOrd="0" presId="urn:microsoft.com/office/officeart/2008/layout/AlternatingHexagons"/>
    <dgm:cxn modelId="{9CE8232B-F226-4DF9-85AE-3AD1EA8D9982}" type="presParOf" srcId="{60F2CFAA-733F-4879-9A69-E7858C0EFF9E}" destId="{97F7AD93-B425-4CCC-852B-69A81F9FC94A}" srcOrd="6" destOrd="0" presId="urn:microsoft.com/office/officeart/2008/layout/AlternatingHexagons"/>
    <dgm:cxn modelId="{A93357CC-6D98-4586-A361-1367CDF43AE3}" type="presParOf" srcId="{97F7AD93-B425-4CCC-852B-69A81F9FC94A}" destId="{49D356EF-7243-4060-8C2B-EBC7E509ADD3}" srcOrd="0" destOrd="0" presId="urn:microsoft.com/office/officeart/2008/layout/AlternatingHexagons"/>
    <dgm:cxn modelId="{A4980952-B4BB-46CC-B24F-826292A9FA21}" type="presParOf" srcId="{97F7AD93-B425-4CCC-852B-69A81F9FC94A}" destId="{AAF63184-6EA5-4416-B3DD-57FBFC0197F5}" srcOrd="1" destOrd="0" presId="urn:microsoft.com/office/officeart/2008/layout/AlternatingHexagons"/>
    <dgm:cxn modelId="{42551E35-7D1B-4E0F-BD10-83F88EFA54F7}" type="presParOf" srcId="{97F7AD93-B425-4CCC-852B-69A81F9FC94A}" destId="{4A05C851-080A-4FDA-89AD-F19F39EC6F91}" srcOrd="2" destOrd="0" presId="urn:microsoft.com/office/officeart/2008/layout/AlternatingHexagons"/>
    <dgm:cxn modelId="{6D03D525-88A5-40C2-A26F-6748E49DBB02}" type="presParOf" srcId="{97F7AD93-B425-4CCC-852B-69A81F9FC94A}" destId="{8D9AE5B4-764B-4DBF-92F8-77063846AD52}" srcOrd="3" destOrd="0" presId="urn:microsoft.com/office/officeart/2008/layout/AlternatingHexagons"/>
    <dgm:cxn modelId="{663E9CF1-8A00-48E0-845B-1289463CB8E4}" type="presParOf" srcId="{97F7AD93-B425-4CCC-852B-69A81F9FC94A}" destId="{CA64E890-67F7-4554-823F-AB3A1D49FE44}" srcOrd="4" destOrd="0" presId="urn:microsoft.com/office/officeart/2008/layout/AlternatingHexagons"/>
    <dgm:cxn modelId="{4DF7CEB4-2AF2-46B7-91A1-2DD26B14E503}" type="presParOf" srcId="{60F2CFAA-733F-4879-9A69-E7858C0EFF9E}" destId="{E4DA7B6D-D708-4F78-A96F-830635D8D8C0}" srcOrd="7" destOrd="0" presId="urn:microsoft.com/office/officeart/2008/layout/AlternatingHexagons"/>
    <dgm:cxn modelId="{5EFB373D-BC1C-486B-BED4-DF2179698C68}" type="presParOf" srcId="{60F2CFAA-733F-4879-9A69-E7858C0EFF9E}" destId="{050ED0CF-986A-411C-922F-81D9DCE98A23}" srcOrd="8" destOrd="0" presId="urn:microsoft.com/office/officeart/2008/layout/AlternatingHexagons"/>
    <dgm:cxn modelId="{261F6283-1354-46C0-944E-162358E3B1A0}" type="presParOf" srcId="{050ED0CF-986A-411C-922F-81D9DCE98A23}" destId="{6115FC19-E7FC-4588-B22F-B9408DE1EE3A}" srcOrd="0" destOrd="0" presId="urn:microsoft.com/office/officeart/2008/layout/AlternatingHexagons"/>
    <dgm:cxn modelId="{FFDB9ABB-E9E6-4680-8D61-6930CAB57987}" type="presParOf" srcId="{050ED0CF-986A-411C-922F-81D9DCE98A23}" destId="{87B061FF-FBB7-43D7-89F0-3B5ECEEF47FD}" srcOrd="1" destOrd="0" presId="urn:microsoft.com/office/officeart/2008/layout/AlternatingHexagons"/>
    <dgm:cxn modelId="{A3067F88-7450-4700-927E-176379B06633}" type="presParOf" srcId="{050ED0CF-986A-411C-922F-81D9DCE98A23}" destId="{83862DAC-4857-4C88-AC7C-07063D742D16}" srcOrd="2" destOrd="0" presId="urn:microsoft.com/office/officeart/2008/layout/AlternatingHexagons"/>
    <dgm:cxn modelId="{B4F74B33-544C-4771-A400-4AA81D2124C1}" type="presParOf" srcId="{050ED0CF-986A-411C-922F-81D9DCE98A23}" destId="{785C603F-45A7-4E39-9F67-D5BE3081B53D}" srcOrd="3" destOrd="0" presId="urn:microsoft.com/office/officeart/2008/layout/AlternatingHexagons"/>
    <dgm:cxn modelId="{670B9053-465B-4F40-900A-AE8118A84E4D}" type="presParOf" srcId="{050ED0CF-986A-411C-922F-81D9DCE98A23}" destId="{C709B7BB-4112-4C7C-96A2-E689DFD2B964}"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02C17-23CD-49D6-977B-047B5F9F356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75630D0D-FF9C-4929-BD48-C8D07FDDCD0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решения о районном бюджете во втором чтении </a:t>
          </a:r>
          <a:r>
            <a:rPr lang="ru-RU" sz="1400" b="0" dirty="0" smtClean="0"/>
            <a:t>-</a:t>
          </a:r>
          <a:r>
            <a:rPr lang="ru-RU" sz="1400" b="1" dirty="0" smtClean="0"/>
            <a:t> </a:t>
          </a:r>
          <a:r>
            <a:rPr lang="ru-RU" sz="1200" dirty="0" smtClean="0"/>
            <a:t>текстовые статьи проекта </a:t>
          </a:r>
          <a:r>
            <a:rPr lang="ru-RU" sz="1200" dirty="0" smtClean="0"/>
            <a:t>решения, </a:t>
          </a:r>
          <a:r>
            <a:rPr lang="ru-RU" sz="1200" dirty="0" smtClean="0"/>
            <a:t>а также приложения к нему, устанавливающие:</a:t>
          </a:r>
          <a:endParaRPr lang="ru-RU" sz="1200" dirty="0"/>
        </a:p>
      </dgm:t>
    </dgm:pt>
    <dgm:pt modelId="{1E90B15C-39FB-44CF-86E0-D70A65F283B3}" type="parTrans" cxnId="{DDFE16C8-D7D6-4271-9C43-28E89ABC1B2F}">
      <dgm:prSet/>
      <dgm:spPr/>
      <dgm:t>
        <a:bodyPr/>
        <a:lstStyle/>
        <a:p>
          <a:endParaRPr lang="ru-RU"/>
        </a:p>
      </dgm:t>
    </dgm:pt>
    <dgm:pt modelId="{7C9D7345-5077-4BA6-B67B-C872B6B68C39}" type="sibTrans" cxnId="{DDFE16C8-D7D6-4271-9C43-28E89ABC1B2F}">
      <dgm:prSet/>
      <dgm:spPr/>
      <dgm:t>
        <a:bodyPr/>
        <a:lstStyle/>
        <a:p>
          <a:endParaRPr lang="ru-RU"/>
        </a:p>
      </dgm:t>
    </dgm:pt>
    <dgm:pt modelId="{4D468948-7C07-4C53-A095-53508FD74B9B}">
      <dgm:prSet phldrT="[Текст]" custT="1"/>
      <dgm:spPr>
        <a:solidFill>
          <a:srgbClr val="E8FAFE">
            <a:alpha val="90000"/>
          </a:srgbClr>
        </a:solidFill>
      </dgm:spPr>
      <dgm:t>
        <a:bodyPr/>
        <a:lstStyle/>
        <a:p>
          <a:r>
            <a:rPr lang="ru-RU" sz="1200" dirty="0" smtClean="0"/>
            <a:t>перечень главных администраторов доходов районного бюджета</a:t>
          </a:r>
          <a:endParaRPr lang="ru-RU" sz="500" dirty="0"/>
        </a:p>
      </dgm:t>
    </dgm:pt>
    <dgm:pt modelId="{4274FDE2-4459-4F06-A212-67E620C844C9}" type="parTrans" cxnId="{BD143673-21BF-4AF7-9B1E-74DBBAE0C4D3}">
      <dgm:prSet/>
      <dgm:spPr/>
      <dgm:t>
        <a:bodyPr/>
        <a:lstStyle/>
        <a:p>
          <a:endParaRPr lang="ru-RU"/>
        </a:p>
      </dgm:t>
    </dgm:pt>
    <dgm:pt modelId="{B241A0F1-EE53-4312-9810-A31FF9149E22}" type="sibTrans" cxnId="{BD143673-21BF-4AF7-9B1E-74DBBAE0C4D3}">
      <dgm:prSet/>
      <dgm:spPr/>
      <dgm:t>
        <a:bodyPr/>
        <a:lstStyle/>
        <a:p>
          <a:endParaRPr lang="ru-RU"/>
        </a:p>
      </dgm:t>
    </dgm:pt>
    <dgm:pt modelId="{D30D4C03-ECB3-412C-8EFE-F2667FE3EF3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решения о районном бюджете в первом чтении:</a:t>
          </a:r>
          <a:endParaRPr lang="en-US" sz="1400" b="1" dirty="0" smtClean="0"/>
        </a:p>
      </dgm:t>
    </dgm:pt>
    <dgm:pt modelId="{9C4BB3A7-C328-4831-9385-1929209529C9}" type="sibTrans" cxnId="{7AFA4811-7555-4A60-879B-C3D6CE3F763E}">
      <dgm:prSet/>
      <dgm:spPr/>
      <dgm:t>
        <a:bodyPr/>
        <a:lstStyle/>
        <a:p>
          <a:endParaRPr lang="ru-RU"/>
        </a:p>
      </dgm:t>
    </dgm:pt>
    <dgm:pt modelId="{03409BC8-3E35-4121-9281-94086B612444}" type="parTrans" cxnId="{7AFA4811-7555-4A60-879B-C3D6CE3F763E}">
      <dgm:prSet/>
      <dgm:spPr/>
      <dgm:t>
        <a:bodyPr/>
        <a:lstStyle/>
        <a:p>
          <a:endParaRPr lang="ru-RU"/>
        </a:p>
      </dgm:t>
    </dgm:pt>
    <dgm:pt modelId="{836224A7-B540-4532-8C89-873F0A6A0382}">
      <dgm:prSet phldrT="[Текст]" custT="1"/>
      <dgm:spPr>
        <a:solidFill>
          <a:srgbClr val="E8FAFE">
            <a:alpha val="89804"/>
          </a:srgbClr>
        </a:solidFill>
      </dgm:spPr>
      <dgm:t>
        <a:bodyPr/>
        <a:lstStyle/>
        <a:p>
          <a:r>
            <a:rPr lang="ru-RU" sz="1200" dirty="0" smtClean="0"/>
            <a:t>прогнозируемый в очередном финансовом году и плановом периоде общий объем налоговых и неналоговых доходов районного бюджета;</a:t>
          </a:r>
          <a:endParaRPr lang="ru-RU" sz="1200" dirty="0"/>
        </a:p>
      </dgm:t>
    </dgm:pt>
    <dgm:pt modelId="{30754313-381B-4311-8BE0-562486B022D1}" type="sibTrans" cxnId="{3F479BED-0526-47BB-8A87-648D3ED8430F}">
      <dgm:prSet/>
      <dgm:spPr/>
      <dgm:t>
        <a:bodyPr/>
        <a:lstStyle/>
        <a:p>
          <a:endParaRPr lang="ru-RU"/>
        </a:p>
      </dgm:t>
    </dgm:pt>
    <dgm:pt modelId="{721D4B8A-8E69-4BDC-AEE0-6CB399588347}" type="parTrans" cxnId="{3F479BED-0526-47BB-8A87-648D3ED8430F}">
      <dgm:prSet/>
      <dgm:spPr/>
      <dgm:t>
        <a:bodyPr/>
        <a:lstStyle/>
        <a:p>
          <a:endParaRPr lang="ru-RU"/>
        </a:p>
      </dgm:t>
    </dgm:pt>
    <dgm:pt modelId="{F5B53894-4FB5-428B-BE5B-D25C678A2E0F}">
      <dgm:prSet phldrT="[Текст]" custT="1"/>
      <dgm:spPr>
        <a:solidFill>
          <a:srgbClr val="E8FAFE">
            <a:alpha val="89804"/>
          </a:srgbClr>
        </a:solidFill>
      </dgm:spPr>
      <dgm:t>
        <a:bodyPr/>
        <a:lstStyle/>
        <a:p>
          <a:r>
            <a:rPr lang="ru-RU" sz="1200" dirty="0" smtClean="0"/>
            <a:t>приложение к решению о районном бюджете, устанавливающее прогнозируемые объемы налоговых и неналоговых доходов районного бюджета на очередной финансовый год и плановый период по кодам видов и подвидов доходов;</a:t>
          </a:r>
          <a:endParaRPr lang="ru-RU" sz="1200" dirty="0"/>
        </a:p>
      </dgm:t>
    </dgm:pt>
    <dgm:pt modelId="{D517EB6A-793C-465A-886F-0052162CA0AF}" type="parTrans" cxnId="{47F12A08-2CE6-42AD-8D45-DDF685D892DC}">
      <dgm:prSet/>
      <dgm:spPr/>
      <dgm:t>
        <a:bodyPr/>
        <a:lstStyle/>
        <a:p>
          <a:endParaRPr lang="ru-RU"/>
        </a:p>
      </dgm:t>
    </dgm:pt>
    <dgm:pt modelId="{15399BC4-D98C-4F69-B29A-56622C0AC698}" type="sibTrans" cxnId="{47F12A08-2CE6-42AD-8D45-DDF685D892DC}">
      <dgm:prSet/>
      <dgm:spPr/>
      <dgm:t>
        <a:bodyPr/>
        <a:lstStyle/>
        <a:p>
          <a:endParaRPr lang="ru-RU"/>
        </a:p>
      </dgm:t>
    </dgm:pt>
    <dgm:pt modelId="{68498698-0A0B-4560-BFB9-ACBACE98F6A2}">
      <dgm:prSet phldrT="[Текст]" custT="1"/>
      <dgm:spPr>
        <a:solidFill>
          <a:srgbClr val="E8FAFE">
            <a:alpha val="89804"/>
          </a:srgbClr>
        </a:solidFill>
      </dgm:spPr>
      <dgm:t>
        <a:bodyPr/>
        <a:lstStyle/>
        <a:p>
          <a:r>
            <a:rPr lang="ru-RU" sz="1200" dirty="0" smtClean="0"/>
            <a:t>общий объем дотаций на выравнивание бюджетной обеспеченности поселений в очередном финансовом году и плановом периоде;</a:t>
          </a:r>
          <a:endParaRPr lang="ru-RU" sz="1200" dirty="0"/>
        </a:p>
      </dgm:t>
    </dgm:pt>
    <dgm:pt modelId="{32501A4F-8D5E-45CC-A7D9-CB4CB99317B6}" type="parTrans" cxnId="{18F600CF-C80E-4D9D-B437-32DBAFC977C3}">
      <dgm:prSet/>
      <dgm:spPr/>
      <dgm:t>
        <a:bodyPr/>
        <a:lstStyle/>
        <a:p>
          <a:endParaRPr lang="ru-RU"/>
        </a:p>
      </dgm:t>
    </dgm:pt>
    <dgm:pt modelId="{699B6C72-3AA0-4FDC-AF97-2A48ED4E4C26}" type="sibTrans" cxnId="{18F600CF-C80E-4D9D-B437-32DBAFC977C3}">
      <dgm:prSet/>
      <dgm:spPr/>
      <dgm:t>
        <a:bodyPr/>
        <a:lstStyle/>
        <a:p>
          <a:endParaRPr lang="ru-RU"/>
        </a:p>
      </dgm:t>
    </dgm:pt>
    <dgm:pt modelId="{2596123B-6517-458F-A935-E7F475396D25}">
      <dgm:prSet custT="1"/>
      <dgm:spPr>
        <a:solidFill>
          <a:srgbClr val="E8FAFE">
            <a:alpha val="89804"/>
          </a:srgbClr>
        </a:solidFill>
      </dgm:spPr>
      <dgm:t>
        <a:bodyPr/>
        <a:lstStyle/>
        <a:p>
          <a:r>
            <a:rPr lang="ru-RU" sz="1200" dirty="0" smtClean="0"/>
            <a:t>приложение к решению о районном бюджете, устанавливающее распределение дотаций на выравнивание бюджетной обеспеченности поселений в очередном финансовом году и плановом периоде;</a:t>
          </a:r>
          <a:endParaRPr lang="ru-RU" sz="1200" dirty="0"/>
        </a:p>
      </dgm:t>
    </dgm:pt>
    <dgm:pt modelId="{4DC27A06-F803-47BF-886F-EB4A9ECCEC8D}" type="parTrans" cxnId="{549C7434-B06F-4822-A65A-26CD701C75B4}">
      <dgm:prSet/>
      <dgm:spPr/>
      <dgm:t>
        <a:bodyPr/>
        <a:lstStyle/>
        <a:p>
          <a:endParaRPr lang="ru-RU"/>
        </a:p>
      </dgm:t>
    </dgm:pt>
    <dgm:pt modelId="{0F13CB94-3457-4DE8-B667-94D81254FA1F}" type="sibTrans" cxnId="{549C7434-B06F-4822-A65A-26CD701C75B4}">
      <dgm:prSet/>
      <dgm:spPr/>
      <dgm:t>
        <a:bodyPr/>
        <a:lstStyle/>
        <a:p>
          <a:endParaRPr lang="ru-RU"/>
        </a:p>
      </dgm:t>
    </dgm:pt>
    <dgm:pt modelId="{D51359C0-1583-44D0-A306-2604E90FFCB8}">
      <dgm:prSet custT="1"/>
      <dgm:spPr>
        <a:solidFill>
          <a:srgbClr val="E8FAFE">
            <a:alpha val="89804"/>
          </a:srgbClr>
        </a:solidFill>
      </dgm:spPr>
      <dgm:t>
        <a:bodyPr/>
        <a:lstStyle/>
        <a:p>
          <a:r>
            <a:rPr lang="ru-RU" sz="1200" dirty="0" smtClean="0"/>
            <a:t>критерий выравнивания расчетной бюджетной обеспеченности поселений на очередной финансовый год и каждый год планового периода;</a:t>
          </a:r>
          <a:endParaRPr lang="ru-RU" sz="1200" dirty="0"/>
        </a:p>
      </dgm:t>
    </dgm:pt>
    <dgm:pt modelId="{12FA4A9F-C69D-4696-AC12-41AC10E809AE}" type="parTrans" cxnId="{4DACC2BA-6E28-4FE6-83FE-69E7439FCEAD}">
      <dgm:prSet/>
      <dgm:spPr/>
      <dgm:t>
        <a:bodyPr/>
        <a:lstStyle/>
        <a:p>
          <a:endParaRPr lang="ru-RU"/>
        </a:p>
      </dgm:t>
    </dgm:pt>
    <dgm:pt modelId="{94ECA7F3-F085-46C0-81B7-F9FEF8B9A41C}" type="sibTrans" cxnId="{4DACC2BA-6E28-4FE6-83FE-69E7439FCEAD}">
      <dgm:prSet/>
      <dgm:spPr/>
      <dgm:t>
        <a:bodyPr/>
        <a:lstStyle/>
        <a:p>
          <a:endParaRPr lang="ru-RU"/>
        </a:p>
      </dgm:t>
    </dgm:pt>
    <dgm:pt modelId="{40ED9EB9-7985-4AB7-AAC5-E1AE4956F7CA}">
      <dgm:prSet custT="1"/>
      <dgm:spPr>
        <a:solidFill>
          <a:srgbClr val="E8FAFE">
            <a:alpha val="89804"/>
          </a:srgbClr>
        </a:solidFill>
      </dgm:spPr>
      <dgm:t>
        <a:bodyPr/>
        <a:lstStyle/>
        <a:p>
          <a:r>
            <a:rPr lang="ru-RU" sz="1200" dirty="0" smtClean="0"/>
            <a:t>приложение к решению о районном бюджете, устанавливающее нормативы распределения доходов между районным бюджетом и бюджетами поселений Тамбовского района на очередной финансовый год и плановый период, в случае, если они не установлены.</a:t>
          </a:r>
          <a:endParaRPr lang="ru-RU" sz="1200" dirty="0"/>
        </a:p>
      </dgm:t>
    </dgm:pt>
    <dgm:pt modelId="{5BC5698D-218E-4043-B3E4-5CF014A013FC}" type="parTrans" cxnId="{ABEC17AC-E633-450B-98D9-EB396D66D07C}">
      <dgm:prSet/>
      <dgm:spPr/>
      <dgm:t>
        <a:bodyPr/>
        <a:lstStyle/>
        <a:p>
          <a:endParaRPr lang="ru-RU"/>
        </a:p>
      </dgm:t>
    </dgm:pt>
    <dgm:pt modelId="{202141DF-AB2D-415A-8C5E-ACF5937E7C68}" type="sibTrans" cxnId="{ABEC17AC-E633-450B-98D9-EB396D66D07C}">
      <dgm:prSet/>
      <dgm:spPr/>
      <dgm:t>
        <a:bodyPr/>
        <a:lstStyle/>
        <a:p>
          <a:endParaRPr lang="ru-RU"/>
        </a:p>
      </dgm:t>
    </dgm:pt>
    <dgm:pt modelId="{3D1F966C-9E21-4947-B7E0-B6BFC260A3EB}">
      <dgm:prSet phldrT="[Текст]" custT="1"/>
      <dgm:spPr>
        <a:solidFill>
          <a:srgbClr val="E8FAFE">
            <a:alpha val="90000"/>
          </a:srgbClr>
        </a:solidFill>
      </dgm:spPr>
      <dgm:t>
        <a:bodyPr/>
        <a:lstStyle/>
        <a:p>
          <a:r>
            <a:rPr lang="ru-RU" sz="1200" dirty="0" smtClean="0"/>
            <a:t>перечень главных администраторов источников финансирования дефицита районного бюджета;</a:t>
          </a:r>
          <a:endParaRPr lang="ru-RU" sz="1200" dirty="0"/>
        </a:p>
      </dgm:t>
    </dgm:pt>
    <dgm:pt modelId="{46276037-C635-4F67-B73D-EC06BABBB554}" type="parTrans" cxnId="{FDE96577-FAB4-489F-84B0-F24A3B8B6BB2}">
      <dgm:prSet/>
      <dgm:spPr/>
      <dgm:t>
        <a:bodyPr/>
        <a:lstStyle/>
        <a:p>
          <a:endParaRPr lang="ru-RU"/>
        </a:p>
      </dgm:t>
    </dgm:pt>
    <dgm:pt modelId="{7E992520-E70B-40AE-9F63-CBDE4F777C6B}" type="sibTrans" cxnId="{FDE96577-FAB4-489F-84B0-F24A3B8B6BB2}">
      <dgm:prSet/>
      <dgm:spPr/>
      <dgm:t>
        <a:bodyPr/>
        <a:lstStyle/>
        <a:p>
          <a:endParaRPr lang="ru-RU"/>
        </a:p>
      </dgm:t>
    </dgm:pt>
    <dgm:pt modelId="{3C01B9A9-DA62-4D87-A12A-A14EE89ECFF6}">
      <dgm:prSet phldrT="[Текст]" custT="1"/>
      <dgm:spPr>
        <a:solidFill>
          <a:srgbClr val="E8FAFE">
            <a:alpha val="90000"/>
          </a:srgbClr>
        </a:solidFill>
      </dgm:spPr>
      <dgm:t>
        <a:bodyPr/>
        <a:lstStyle/>
        <a:p>
          <a:r>
            <a:rPr lang="ru-RU" sz="1200" dirty="0" smtClean="0"/>
            <a:t>распределение бюджетных ассигнований по целевым статьям (муниципальным программам и </a:t>
          </a:r>
          <a:r>
            <a:rPr lang="ru-RU" sz="1200" dirty="0" err="1" smtClean="0"/>
            <a:t>непрограммным</a:t>
          </a:r>
          <a:r>
            <a:rPr lang="ru-RU" sz="1200" dirty="0" smtClean="0"/>
            <a:t> направлениям деятельности),группам видов расходов классификации расходов районного бюджета на очередной финансовый год и плановый период;</a:t>
          </a:r>
          <a:endParaRPr lang="ru-RU" sz="1200" dirty="0"/>
        </a:p>
      </dgm:t>
    </dgm:pt>
    <dgm:pt modelId="{97CD374B-1FE2-4869-A75D-A94516B685BB}" type="parTrans" cxnId="{1CF6F0AA-003E-4F21-AFAD-DEF966F76490}">
      <dgm:prSet/>
      <dgm:spPr/>
      <dgm:t>
        <a:bodyPr/>
        <a:lstStyle/>
        <a:p>
          <a:endParaRPr lang="ru-RU"/>
        </a:p>
      </dgm:t>
    </dgm:pt>
    <dgm:pt modelId="{658D3C8A-F293-4C31-9644-968202DE79AF}" type="sibTrans" cxnId="{1CF6F0AA-003E-4F21-AFAD-DEF966F76490}">
      <dgm:prSet/>
      <dgm:spPr/>
      <dgm:t>
        <a:bodyPr/>
        <a:lstStyle/>
        <a:p>
          <a:endParaRPr lang="ru-RU"/>
        </a:p>
      </dgm:t>
    </dgm:pt>
    <dgm:pt modelId="{C705F795-18FC-409B-A3E7-16FA3FD58576}">
      <dgm:prSet phldrT="[Текст]" custT="1"/>
      <dgm:spPr>
        <a:solidFill>
          <a:srgbClr val="E8FAFE">
            <a:alpha val="90000"/>
          </a:srgbClr>
        </a:solidFill>
      </dgm:spPr>
      <dgm:t>
        <a:bodyPr/>
        <a:lstStyle/>
        <a:p>
          <a:r>
            <a:rPr lang="ru-RU" sz="1200" dirty="0" smtClean="0"/>
            <a:t>распределение между местными бюджетами межбюджетных трансфертов;</a:t>
          </a:r>
          <a:endParaRPr lang="ru-RU" sz="1200" dirty="0"/>
        </a:p>
      </dgm:t>
    </dgm:pt>
    <dgm:pt modelId="{35A332B5-DE9A-41C9-84CF-579B06BAF7E2}" type="parTrans" cxnId="{05CDC914-43A0-470E-B3B6-E0EDCBC46F23}">
      <dgm:prSet/>
      <dgm:spPr/>
      <dgm:t>
        <a:bodyPr/>
        <a:lstStyle/>
        <a:p>
          <a:endParaRPr lang="ru-RU"/>
        </a:p>
      </dgm:t>
    </dgm:pt>
    <dgm:pt modelId="{D8CB98CB-99A5-4971-AD49-C18E0235684E}" type="sibTrans" cxnId="{05CDC914-43A0-470E-B3B6-E0EDCBC46F23}">
      <dgm:prSet/>
      <dgm:spPr/>
      <dgm:t>
        <a:bodyPr/>
        <a:lstStyle/>
        <a:p>
          <a:endParaRPr lang="ru-RU"/>
        </a:p>
      </dgm:t>
    </dgm:pt>
    <dgm:pt modelId="{F916608B-D352-4E64-B1E1-21A785301DD2}">
      <dgm:prSet phldrT="[Текст]" custT="1"/>
      <dgm:spPr>
        <a:solidFill>
          <a:srgbClr val="E8FAFE">
            <a:alpha val="90000"/>
          </a:srgbClr>
        </a:solidFill>
      </dgm:spPr>
      <dgm:t>
        <a:bodyPr/>
        <a:lstStyle/>
        <a:p>
          <a:r>
            <a:rPr lang="ru-RU" sz="1200" dirty="0" smtClean="0"/>
            <a:t>программу муниципальных заимствований Тамбовского района;</a:t>
          </a:r>
          <a:endParaRPr lang="ru-RU" sz="1200" dirty="0"/>
        </a:p>
      </dgm:t>
    </dgm:pt>
    <dgm:pt modelId="{5A148081-15DF-43BF-8A74-D84AFA7000E8}" type="parTrans" cxnId="{7D6AB136-AA91-472E-9C91-802840634483}">
      <dgm:prSet/>
      <dgm:spPr/>
      <dgm:t>
        <a:bodyPr/>
        <a:lstStyle/>
        <a:p>
          <a:endParaRPr lang="ru-RU"/>
        </a:p>
      </dgm:t>
    </dgm:pt>
    <dgm:pt modelId="{61548340-4A1A-4DE6-BD64-52068F8C6468}" type="sibTrans" cxnId="{7D6AB136-AA91-472E-9C91-802840634483}">
      <dgm:prSet/>
      <dgm:spPr/>
      <dgm:t>
        <a:bodyPr/>
        <a:lstStyle/>
        <a:p>
          <a:endParaRPr lang="ru-RU"/>
        </a:p>
      </dgm:t>
    </dgm:pt>
    <dgm:pt modelId="{59C92BB4-BF19-4C35-8BDB-F42C1AC2436D}">
      <dgm:prSet phldrT="[Текст]" custT="1"/>
      <dgm:spPr>
        <a:solidFill>
          <a:srgbClr val="E8FAFE">
            <a:alpha val="90000"/>
          </a:srgbClr>
        </a:solidFill>
      </dgm:spPr>
      <dgm:t>
        <a:bodyPr/>
        <a:lstStyle/>
        <a:p>
          <a:r>
            <a:rPr lang="ru-RU" sz="1200" dirty="0" smtClean="0"/>
            <a:t>программу муниципальных гарантий Тамбовского района;</a:t>
          </a:r>
          <a:endParaRPr lang="ru-RU" sz="1200" dirty="0"/>
        </a:p>
      </dgm:t>
    </dgm:pt>
    <dgm:pt modelId="{EE4FE2DE-C92C-4D31-9E1E-8427C17592CB}" type="parTrans" cxnId="{16CA68B5-9EF8-41CE-A049-6A2FE70DF31B}">
      <dgm:prSet/>
      <dgm:spPr/>
      <dgm:t>
        <a:bodyPr/>
        <a:lstStyle/>
        <a:p>
          <a:endParaRPr lang="ru-RU"/>
        </a:p>
      </dgm:t>
    </dgm:pt>
    <dgm:pt modelId="{25C45925-B392-468B-82F8-2D915FF31C3A}" type="sibTrans" cxnId="{16CA68B5-9EF8-41CE-A049-6A2FE70DF31B}">
      <dgm:prSet/>
      <dgm:spPr/>
      <dgm:t>
        <a:bodyPr/>
        <a:lstStyle/>
        <a:p>
          <a:endParaRPr lang="ru-RU"/>
        </a:p>
      </dgm:t>
    </dgm:pt>
    <dgm:pt modelId="{2F1C5243-CB1F-4D04-A966-8B3DDDA6C072}">
      <dgm:prSet phldrT="[Текст]" custT="1"/>
      <dgm:spPr>
        <a:solidFill>
          <a:srgbClr val="E8FAFE">
            <a:alpha val="90000"/>
          </a:srgbClr>
        </a:solidFill>
      </dgm:spPr>
      <dgm:t>
        <a:bodyPr/>
        <a:lstStyle/>
        <a:p>
          <a:r>
            <a:rPr lang="ru-RU" sz="1200" dirty="0" smtClean="0"/>
            <a:t>источники финансирования дефицита бюджета.</a:t>
          </a:r>
          <a:endParaRPr lang="ru-RU" sz="1200" dirty="0"/>
        </a:p>
      </dgm:t>
    </dgm:pt>
    <dgm:pt modelId="{CAC13005-45C1-424D-941B-32D77AC9C6AD}" type="parTrans" cxnId="{3B1BF587-6199-4414-9487-D1A316AABCB0}">
      <dgm:prSet/>
      <dgm:spPr/>
      <dgm:t>
        <a:bodyPr/>
        <a:lstStyle/>
        <a:p>
          <a:endParaRPr lang="ru-RU"/>
        </a:p>
      </dgm:t>
    </dgm:pt>
    <dgm:pt modelId="{4358A76D-B4CA-44C1-8911-A317B824197D}" type="sibTrans" cxnId="{3B1BF587-6199-4414-9487-D1A316AABCB0}">
      <dgm:prSet/>
      <dgm:spPr/>
      <dgm:t>
        <a:bodyPr/>
        <a:lstStyle/>
        <a:p>
          <a:endParaRPr lang="ru-RU"/>
        </a:p>
      </dgm:t>
    </dgm:pt>
    <dgm:pt modelId="{56DDCFBC-676E-4A56-9FCE-B62DF65784EA}">
      <dgm:prSet phldrT="[Текст]" custT="1"/>
      <dgm:spPr>
        <a:solidFill>
          <a:srgbClr val="E8FAFE">
            <a:alpha val="90000"/>
          </a:srgbClr>
        </a:solidFill>
      </dgm:spPr>
      <dgm:t>
        <a:bodyPr/>
        <a:lstStyle/>
        <a:p>
          <a:r>
            <a:rPr lang="ru-RU" sz="1200" dirty="0" smtClean="0"/>
            <a:t>ведомственная структура расходов районного бюджета на очередной финансовый год и плановый период;</a:t>
          </a:r>
          <a:endParaRPr lang="ru-RU" sz="1200" dirty="0"/>
        </a:p>
      </dgm:t>
    </dgm:pt>
    <dgm:pt modelId="{6EEE6947-85C3-47B0-939A-29BF74ED0639}" type="parTrans" cxnId="{67677ED8-6FC0-427B-9EDC-A327FF3D09A1}">
      <dgm:prSet/>
      <dgm:spPr/>
      <dgm:t>
        <a:bodyPr/>
        <a:lstStyle/>
        <a:p>
          <a:endParaRPr lang="ru-RU"/>
        </a:p>
      </dgm:t>
    </dgm:pt>
    <dgm:pt modelId="{263AC561-B943-4C9E-A532-D7C9A2D68151}" type="sibTrans" cxnId="{67677ED8-6FC0-427B-9EDC-A327FF3D09A1}">
      <dgm:prSet/>
      <dgm:spPr/>
      <dgm:t>
        <a:bodyPr/>
        <a:lstStyle/>
        <a:p>
          <a:endParaRPr lang="ru-RU"/>
        </a:p>
      </dgm:t>
    </dgm:pt>
    <dgm:pt modelId="{08198B3C-C53D-4218-BA5F-7534D136ADE2}" type="pres">
      <dgm:prSet presAssocID="{B9502C17-23CD-49D6-977B-047B5F9F356D}" presName="linear" presStyleCnt="0">
        <dgm:presLayoutVars>
          <dgm:dir/>
          <dgm:animLvl val="lvl"/>
          <dgm:resizeHandles val="exact"/>
        </dgm:presLayoutVars>
      </dgm:prSet>
      <dgm:spPr/>
      <dgm:t>
        <a:bodyPr/>
        <a:lstStyle/>
        <a:p>
          <a:endParaRPr lang="ru-RU"/>
        </a:p>
      </dgm:t>
    </dgm:pt>
    <dgm:pt modelId="{1519EDC5-2369-4AD6-A5A3-EBD7D22A0BAF}" type="pres">
      <dgm:prSet presAssocID="{D30D4C03-ECB3-412C-8EFE-F2667FE3EF31}" presName="parentLin" presStyleCnt="0"/>
      <dgm:spPr/>
    </dgm:pt>
    <dgm:pt modelId="{09D50868-085F-48A4-ABDC-83EE97A4269F}" type="pres">
      <dgm:prSet presAssocID="{D30D4C03-ECB3-412C-8EFE-F2667FE3EF31}" presName="parentLeftMargin" presStyleLbl="node1" presStyleIdx="0" presStyleCnt="2"/>
      <dgm:spPr/>
      <dgm:t>
        <a:bodyPr/>
        <a:lstStyle/>
        <a:p>
          <a:endParaRPr lang="ru-RU"/>
        </a:p>
      </dgm:t>
    </dgm:pt>
    <dgm:pt modelId="{76617A07-5A16-4C3C-8DBB-08C37BB6F531}" type="pres">
      <dgm:prSet presAssocID="{D30D4C03-ECB3-412C-8EFE-F2667FE3EF31}" presName="parentText" presStyleLbl="node1" presStyleIdx="0" presStyleCnt="2" custScaleX="93840" custScaleY="159076" custLinFactNeighborX="-34737" custLinFactNeighborY="31249">
        <dgm:presLayoutVars>
          <dgm:chMax val="0"/>
          <dgm:bulletEnabled val="1"/>
        </dgm:presLayoutVars>
      </dgm:prSet>
      <dgm:spPr/>
      <dgm:t>
        <a:bodyPr/>
        <a:lstStyle/>
        <a:p>
          <a:endParaRPr lang="ru-RU"/>
        </a:p>
      </dgm:t>
    </dgm:pt>
    <dgm:pt modelId="{CFA6AFC2-5AE4-47E8-954C-7CF2612963A4}" type="pres">
      <dgm:prSet presAssocID="{D30D4C03-ECB3-412C-8EFE-F2667FE3EF31}" presName="negativeSpace" presStyleCnt="0"/>
      <dgm:spPr/>
    </dgm:pt>
    <dgm:pt modelId="{409639DC-B690-483E-863E-33D12773B122}" type="pres">
      <dgm:prSet presAssocID="{D30D4C03-ECB3-412C-8EFE-F2667FE3EF31}" presName="childText" presStyleLbl="conFgAcc1" presStyleIdx="0" presStyleCnt="2" custScaleY="97917" custLinFactY="3130" custLinFactNeighborY="100000">
        <dgm:presLayoutVars>
          <dgm:bulletEnabled val="1"/>
        </dgm:presLayoutVars>
      </dgm:prSet>
      <dgm:spPr/>
      <dgm:t>
        <a:bodyPr/>
        <a:lstStyle/>
        <a:p>
          <a:endParaRPr lang="ru-RU"/>
        </a:p>
      </dgm:t>
    </dgm:pt>
    <dgm:pt modelId="{253033E1-AB63-4FED-84AD-41D31D1C58ED}" type="pres">
      <dgm:prSet presAssocID="{9C4BB3A7-C328-4831-9385-1929209529C9}" presName="spaceBetweenRectangles" presStyleCnt="0"/>
      <dgm:spPr/>
    </dgm:pt>
    <dgm:pt modelId="{551675A2-3A1C-4F44-8E9F-3E92E2B3185A}" type="pres">
      <dgm:prSet presAssocID="{75630D0D-FF9C-4929-BD48-C8D07FDDCD01}" presName="parentLin" presStyleCnt="0"/>
      <dgm:spPr/>
    </dgm:pt>
    <dgm:pt modelId="{7348A048-D201-4AF1-B778-05432AA719AC}" type="pres">
      <dgm:prSet presAssocID="{75630D0D-FF9C-4929-BD48-C8D07FDDCD01}" presName="parentLeftMargin" presStyleLbl="node1" presStyleIdx="0" presStyleCnt="2"/>
      <dgm:spPr/>
      <dgm:t>
        <a:bodyPr/>
        <a:lstStyle/>
        <a:p>
          <a:endParaRPr lang="ru-RU"/>
        </a:p>
      </dgm:t>
    </dgm:pt>
    <dgm:pt modelId="{8B7E7848-6044-471A-BC58-8445AFF47CD0}" type="pres">
      <dgm:prSet presAssocID="{75630D0D-FF9C-4929-BD48-C8D07FDDCD01}" presName="parentText" presStyleLbl="node1" presStyleIdx="1" presStyleCnt="2" custScaleY="123408" custLinFactNeighborX="-66517" custLinFactNeighborY="3762">
        <dgm:presLayoutVars>
          <dgm:chMax val="0"/>
          <dgm:bulletEnabled val="1"/>
        </dgm:presLayoutVars>
      </dgm:prSet>
      <dgm:spPr/>
      <dgm:t>
        <a:bodyPr/>
        <a:lstStyle/>
        <a:p>
          <a:endParaRPr lang="ru-RU"/>
        </a:p>
      </dgm:t>
    </dgm:pt>
    <dgm:pt modelId="{6943AB68-3C2C-43CB-ABD0-A252AD3558EF}" type="pres">
      <dgm:prSet presAssocID="{75630D0D-FF9C-4929-BD48-C8D07FDDCD01}" presName="negativeSpace" presStyleCnt="0"/>
      <dgm:spPr/>
    </dgm:pt>
    <dgm:pt modelId="{6B5F460D-7A8B-4F13-AF8C-11D6249D381F}" type="pres">
      <dgm:prSet presAssocID="{75630D0D-FF9C-4929-BD48-C8D07FDDCD01}" presName="childText" presStyleLbl="conFgAcc1" presStyleIdx="1" presStyleCnt="2" custScaleY="104960" custLinFactY="4749" custLinFactNeighborY="100000">
        <dgm:presLayoutVars>
          <dgm:bulletEnabled val="1"/>
        </dgm:presLayoutVars>
      </dgm:prSet>
      <dgm:spPr/>
      <dgm:t>
        <a:bodyPr/>
        <a:lstStyle/>
        <a:p>
          <a:endParaRPr lang="ru-RU"/>
        </a:p>
      </dgm:t>
    </dgm:pt>
  </dgm:ptLst>
  <dgm:cxnLst>
    <dgm:cxn modelId="{FDE96577-FAB4-489F-84B0-F24A3B8B6BB2}" srcId="{75630D0D-FF9C-4929-BD48-C8D07FDDCD01}" destId="{3D1F966C-9E21-4947-B7E0-B6BFC260A3EB}" srcOrd="1" destOrd="0" parTransId="{46276037-C635-4F67-B73D-EC06BABBB554}" sibTransId="{7E992520-E70B-40AE-9F63-CBDE4F777C6B}"/>
    <dgm:cxn modelId="{ABEC17AC-E633-450B-98D9-EB396D66D07C}" srcId="{D30D4C03-ECB3-412C-8EFE-F2667FE3EF31}" destId="{40ED9EB9-7985-4AB7-AAC5-E1AE4956F7CA}" srcOrd="5" destOrd="0" parTransId="{5BC5698D-218E-4043-B3E4-5CF014A013FC}" sibTransId="{202141DF-AB2D-415A-8C5E-ACF5937E7C68}"/>
    <dgm:cxn modelId="{E0799DE1-ADEE-41FD-8D79-5BC15DED6DCC}" type="presOf" srcId="{2596123B-6517-458F-A935-E7F475396D25}" destId="{409639DC-B690-483E-863E-33D12773B122}" srcOrd="0" destOrd="3" presId="urn:microsoft.com/office/officeart/2005/8/layout/list1"/>
    <dgm:cxn modelId="{05CDC914-43A0-470E-B3B6-E0EDCBC46F23}" srcId="{75630D0D-FF9C-4929-BD48-C8D07FDDCD01}" destId="{C705F795-18FC-409B-A3E7-16FA3FD58576}" srcOrd="4" destOrd="0" parTransId="{35A332B5-DE9A-41C9-84CF-579B06BAF7E2}" sibTransId="{D8CB98CB-99A5-4971-AD49-C18E0235684E}"/>
    <dgm:cxn modelId="{3F479BED-0526-47BB-8A87-648D3ED8430F}" srcId="{D30D4C03-ECB3-412C-8EFE-F2667FE3EF31}" destId="{836224A7-B540-4532-8C89-873F0A6A0382}" srcOrd="0" destOrd="0" parTransId="{721D4B8A-8E69-4BDC-AEE0-6CB399588347}" sibTransId="{30754313-381B-4311-8BE0-562486B022D1}"/>
    <dgm:cxn modelId="{324902B4-DA3C-4D0F-B054-FB7AE7941604}" type="presOf" srcId="{68498698-0A0B-4560-BFB9-ACBACE98F6A2}" destId="{409639DC-B690-483E-863E-33D12773B122}" srcOrd="0" destOrd="2" presId="urn:microsoft.com/office/officeart/2005/8/layout/list1"/>
    <dgm:cxn modelId="{B9DB203B-758B-4995-AB6B-A2ACB3AC80EE}" type="presOf" srcId="{56DDCFBC-676E-4A56-9FCE-B62DF65784EA}" destId="{6B5F460D-7A8B-4F13-AF8C-11D6249D381F}" srcOrd="0" destOrd="3" presId="urn:microsoft.com/office/officeart/2005/8/layout/list1"/>
    <dgm:cxn modelId="{22DD79E4-E333-4220-B990-57237294F578}" type="presOf" srcId="{C705F795-18FC-409B-A3E7-16FA3FD58576}" destId="{6B5F460D-7A8B-4F13-AF8C-11D6249D381F}" srcOrd="0" destOrd="4" presId="urn:microsoft.com/office/officeart/2005/8/layout/list1"/>
    <dgm:cxn modelId="{3B1BF587-6199-4414-9487-D1A316AABCB0}" srcId="{75630D0D-FF9C-4929-BD48-C8D07FDDCD01}" destId="{2F1C5243-CB1F-4D04-A966-8B3DDDA6C072}" srcOrd="7" destOrd="0" parTransId="{CAC13005-45C1-424D-941B-32D77AC9C6AD}" sibTransId="{4358A76D-B4CA-44C1-8911-A317B824197D}"/>
    <dgm:cxn modelId="{47F12A08-2CE6-42AD-8D45-DDF685D892DC}" srcId="{D30D4C03-ECB3-412C-8EFE-F2667FE3EF31}" destId="{F5B53894-4FB5-428B-BE5B-D25C678A2E0F}" srcOrd="1" destOrd="0" parTransId="{D517EB6A-793C-465A-886F-0052162CA0AF}" sibTransId="{15399BC4-D98C-4F69-B29A-56622C0AC698}"/>
    <dgm:cxn modelId="{06CE3811-93CD-4773-B824-71C246D3234D}" type="presOf" srcId="{2F1C5243-CB1F-4D04-A966-8B3DDDA6C072}" destId="{6B5F460D-7A8B-4F13-AF8C-11D6249D381F}" srcOrd="0" destOrd="7" presId="urn:microsoft.com/office/officeart/2005/8/layout/list1"/>
    <dgm:cxn modelId="{908542AF-176E-440D-A78A-35E0E2077926}" type="presOf" srcId="{B9502C17-23CD-49D6-977B-047B5F9F356D}" destId="{08198B3C-C53D-4218-BA5F-7534D136ADE2}" srcOrd="0" destOrd="0" presId="urn:microsoft.com/office/officeart/2005/8/layout/list1"/>
    <dgm:cxn modelId="{5291A483-F4D4-4FD0-ADE1-14DB8E256C60}" type="presOf" srcId="{4D468948-7C07-4C53-A095-53508FD74B9B}" destId="{6B5F460D-7A8B-4F13-AF8C-11D6249D381F}" srcOrd="0" destOrd="0" presId="urn:microsoft.com/office/officeart/2005/8/layout/list1"/>
    <dgm:cxn modelId="{77877FD6-1967-40EB-BE04-E51F2FA8C6CC}" type="presOf" srcId="{D30D4C03-ECB3-412C-8EFE-F2667FE3EF31}" destId="{76617A07-5A16-4C3C-8DBB-08C37BB6F531}" srcOrd="1" destOrd="0" presId="urn:microsoft.com/office/officeart/2005/8/layout/list1"/>
    <dgm:cxn modelId="{18F600CF-C80E-4D9D-B437-32DBAFC977C3}" srcId="{D30D4C03-ECB3-412C-8EFE-F2667FE3EF31}" destId="{68498698-0A0B-4560-BFB9-ACBACE98F6A2}" srcOrd="2" destOrd="0" parTransId="{32501A4F-8D5E-45CC-A7D9-CB4CB99317B6}" sibTransId="{699B6C72-3AA0-4FDC-AF97-2A48ED4E4C26}"/>
    <dgm:cxn modelId="{3FBBFC77-3F42-46CC-B13F-E1FA0EFE0739}" type="presOf" srcId="{75630D0D-FF9C-4929-BD48-C8D07FDDCD01}" destId="{8B7E7848-6044-471A-BC58-8445AFF47CD0}" srcOrd="1" destOrd="0" presId="urn:microsoft.com/office/officeart/2005/8/layout/list1"/>
    <dgm:cxn modelId="{E76CECC7-D842-4FC7-8C4C-A9F876B36E85}" type="presOf" srcId="{3D1F966C-9E21-4947-B7E0-B6BFC260A3EB}" destId="{6B5F460D-7A8B-4F13-AF8C-11D6249D381F}" srcOrd="0" destOrd="1" presId="urn:microsoft.com/office/officeart/2005/8/layout/list1"/>
    <dgm:cxn modelId="{8C9C44AB-BE2B-4847-A757-D8B81B50110A}" type="presOf" srcId="{836224A7-B540-4532-8C89-873F0A6A0382}" destId="{409639DC-B690-483E-863E-33D12773B122}" srcOrd="0" destOrd="0" presId="urn:microsoft.com/office/officeart/2005/8/layout/list1"/>
    <dgm:cxn modelId="{1CF6F0AA-003E-4F21-AFAD-DEF966F76490}" srcId="{75630D0D-FF9C-4929-BD48-C8D07FDDCD01}" destId="{3C01B9A9-DA62-4D87-A12A-A14EE89ECFF6}" srcOrd="2" destOrd="0" parTransId="{97CD374B-1FE2-4869-A75D-A94516B685BB}" sibTransId="{658D3C8A-F293-4C31-9644-968202DE79AF}"/>
    <dgm:cxn modelId="{4CA16AB7-169E-47CC-899D-6EE815EE04FF}" type="presOf" srcId="{D51359C0-1583-44D0-A306-2604E90FFCB8}" destId="{409639DC-B690-483E-863E-33D12773B122}" srcOrd="0" destOrd="4" presId="urn:microsoft.com/office/officeart/2005/8/layout/list1"/>
    <dgm:cxn modelId="{549C7434-B06F-4822-A65A-26CD701C75B4}" srcId="{D30D4C03-ECB3-412C-8EFE-F2667FE3EF31}" destId="{2596123B-6517-458F-A935-E7F475396D25}" srcOrd="3" destOrd="0" parTransId="{4DC27A06-F803-47BF-886F-EB4A9ECCEC8D}" sibTransId="{0F13CB94-3457-4DE8-B667-94D81254FA1F}"/>
    <dgm:cxn modelId="{242830E4-A81D-401D-8DE4-57C31F3916EB}" type="presOf" srcId="{40ED9EB9-7985-4AB7-AAC5-E1AE4956F7CA}" destId="{409639DC-B690-483E-863E-33D12773B122}" srcOrd="0" destOrd="5" presId="urn:microsoft.com/office/officeart/2005/8/layout/list1"/>
    <dgm:cxn modelId="{4DACC2BA-6E28-4FE6-83FE-69E7439FCEAD}" srcId="{D30D4C03-ECB3-412C-8EFE-F2667FE3EF31}" destId="{D51359C0-1583-44D0-A306-2604E90FFCB8}" srcOrd="4" destOrd="0" parTransId="{12FA4A9F-C69D-4696-AC12-41AC10E809AE}" sibTransId="{94ECA7F3-F085-46C0-81B7-F9FEF8B9A41C}"/>
    <dgm:cxn modelId="{7D6AB136-AA91-472E-9C91-802840634483}" srcId="{75630D0D-FF9C-4929-BD48-C8D07FDDCD01}" destId="{F916608B-D352-4E64-B1E1-21A785301DD2}" srcOrd="5" destOrd="0" parTransId="{5A148081-15DF-43BF-8A74-D84AFA7000E8}" sibTransId="{61548340-4A1A-4DE6-BD64-52068F8C6468}"/>
    <dgm:cxn modelId="{67677ED8-6FC0-427B-9EDC-A327FF3D09A1}" srcId="{75630D0D-FF9C-4929-BD48-C8D07FDDCD01}" destId="{56DDCFBC-676E-4A56-9FCE-B62DF65784EA}" srcOrd="3" destOrd="0" parTransId="{6EEE6947-85C3-47B0-939A-29BF74ED0639}" sibTransId="{263AC561-B943-4C9E-A532-D7C9A2D68151}"/>
    <dgm:cxn modelId="{F9292384-B5BB-41B8-A062-45BD1B933F5F}" type="presOf" srcId="{F916608B-D352-4E64-B1E1-21A785301DD2}" destId="{6B5F460D-7A8B-4F13-AF8C-11D6249D381F}" srcOrd="0" destOrd="5" presId="urn:microsoft.com/office/officeart/2005/8/layout/list1"/>
    <dgm:cxn modelId="{88E8A515-A00E-4CCB-8987-B56E51CF1DC8}" type="presOf" srcId="{59C92BB4-BF19-4C35-8BDB-F42C1AC2436D}" destId="{6B5F460D-7A8B-4F13-AF8C-11D6249D381F}" srcOrd="0" destOrd="6" presId="urn:microsoft.com/office/officeart/2005/8/layout/list1"/>
    <dgm:cxn modelId="{16CA68B5-9EF8-41CE-A049-6A2FE70DF31B}" srcId="{75630D0D-FF9C-4929-BD48-C8D07FDDCD01}" destId="{59C92BB4-BF19-4C35-8BDB-F42C1AC2436D}" srcOrd="6" destOrd="0" parTransId="{EE4FE2DE-C92C-4D31-9E1E-8427C17592CB}" sibTransId="{25C45925-B392-468B-82F8-2D915FF31C3A}"/>
    <dgm:cxn modelId="{AADD15D4-6571-4400-8F7C-CFBE755EFDF5}" type="presOf" srcId="{75630D0D-FF9C-4929-BD48-C8D07FDDCD01}" destId="{7348A048-D201-4AF1-B778-05432AA719AC}" srcOrd="0" destOrd="0" presId="urn:microsoft.com/office/officeart/2005/8/layout/list1"/>
    <dgm:cxn modelId="{0CC2BBF4-E85D-4946-A02B-B5F9D02B303F}" type="presOf" srcId="{F5B53894-4FB5-428B-BE5B-D25C678A2E0F}" destId="{409639DC-B690-483E-863E-33D12773B122}" srcOrd="0" destOrd="1" presId="urn:microsoft.com/office/officeart/2005/8/layout/list1"/>
    <dgm:cxn modelId="{E5E3D449-DBC2-4E15-8AD4-067441173B8F}" type="presOf" srcId="{D30D4C03-ECB3-412C-8EFE-F2667FE3EF31}" destId="{09D50868-085F-48A4-ABDC-83EE97A4269F}" srcOrd="0" destOrd="0" presId="urn:microsoft.com/office/officeart/2005/8/layout/list1"/>
    <dgm:cxn modelId="{A3FADBB7-64F6-4D2C-9CC5-7F2B7B7985B6}" type="presOf" srcId="{3C01B9A9-DA62-4D87-A12A-A14EE89ECFF6}" destId="{6B5F460D-7A8B-4F13-AF8C-11D6249D381F}" srcOrd="0" destOrd="2" presId="urn:microsoft.com/office/officeart/2005/8/layout/list1"/>
    <dgm:cxn modelId="{BD143673-21BF-4AF7-9B1E-74DBBAE0C4D3}" srcId="{75630D0D-FF9C-4929-BD48-C8D07FDDCD01}" destId="{4D468948-7C07-4C53-A095-53508FD74B9B}" srcOrd="0" destOrd="0" parTransId="{4274FDE2-4459-4F06-A212-67E620C844C9}" sibTransId="{B241A0F1-EE53-4312-9810-A31FF9149E22}"/>
    <dgm:cxn modelId="{DDFE16C8-D7D6-4271-9C43-28E89ABC1B2F}" srcId="{B9502C17-23CD-49D6-977B-047B5F9F356D}" destId="{75630D0D-FF9C-4929-BD48-C8D07FDDCD01}" srcOrd="1" destOrd="0" parTransId="{1E90B15C-39FB-44CF-86E0-D70A65F283B3}" sibTransId="{7C9D7345-5077-4BA6-B67B-C872B6B68C39}"/>
    <dgm:cxn modelId="{7AFA4811-7555-4A60-879B-C3D6CE3F763E}" srcId="{B9502C17-23CD-49D6-977B-047B5F9F356D}" destId="{D30D4C03-ECB3-412C-8EFE-F2667FE3EF31}" srcOrd="0" destOrd="0" parTransId="{03409BC8-3E35-4121-9281-94086B612444}" sibTransId="{9C4BB3A7-C328-4831-9385-1929209529C9}"/>
    <dgm:cxn modelId="{FE8E5850-7C0B-4C0A-8439-6A9539A97552}" type="presParOf" srcId="{08198B3C-C53D-4218-BA5F-7534D136ADE2}" destId="{1519EDC5-2369-4AD6-A5A3-EBD7D22A0BAF}" srcOrd="0" destOrd="0" presId="urn:microsoft.com/office/officeart/2005/8/layout/list1"/>
    <dgm:cxn modelId="{64CFC010-DE10-45B6-B6DF-991DA2E7A015}" type="presParOf" srcId="{1519EDC5-2369-4AD6-A5A3-EBD7D22A0BAF}" destId="{09D50868-085F-48A4-ABDC-83EE97A4269F}" srcOrd="0" destOrd="0" presId="urn:microsoft.com/office/officeart/2005/8/layout/list1"/>
    <dgm:cxn modelId="{513BAA6F-AAE0-4830-8EF1-F6E4BA5B60D7}" type="presParOf" srcId="{1519EDC5-2369-4AD6-A5A3-EBD7D22A0BAF}" destId="{76617A07-5A16-4C3C-8DBB-08C37BB6F531}" srcOrd="1" destOrd="0" presId="urn:microsoft.com/office/officeart/2005/8/layout/list1"/>
    <dgm:cxn modelId="{3A492155-1F80-4407-B568-E06BCED3B498}" type="presParOf" srcId="{08198B3C-C53D-4218-BA5F-7534D136ADE2}" destId="{CFA6AFC2-5AE4-47E8-954C-7CF2612963A4}" srcOrd="1" destOrd="0" presId="urn:microsoft.com/office/officeart/2005/8/layout/list1"/>
    <dgm:cxn modelId="{38A91C7B-F6F9-472C-93D8-D18BEFA9F2B6}" type="presParOf" srcId="{08198B3C-C53D-4218-BA5F-7534D136ADE2}" destId="{409639DC-B690-483E-863E-33D12773B122}" srcOrd="2" destOrd="0" presId="urn:microsoft.com/office/officeart/2005/8/layout/list1"/>
    <dgm:cxn modelId="{B4F10172-989B-419A-8F6B-B684B97E3491}" type="presParOf" srcId="{08198B3C-C53D-4218-BA5F-7534D136ADE2}" destId="{253033E1-AB63-4FED-84AD-41D31D1C58ED}" srcOrd="3" destOrd="0" presId="urn:microsoft.com/office/officeart/2005/8/layout/list1"/>
    <dgm:cxn modelId="{25537207-CC9D-4821-9263-EFFDE2C3B150}" type="presParOf" srcId="{08198B3C-C53D-4218-BA5F-7534D136ADE2}" destId="{551675A2-3A1C-4F44-8E9F-3E92E2B3185A}" srcOrd="4" destOrd="0" presId="urn:microsoft.com/office/officeart/2005/8/layout/list1"/>
    <dgm:cxn modelId="{3511E739-C69A-4A00-85D1-327EFD1E2085}" type="presParOf" srcId="{551675A2-3A1C-4F44-8E9F-3E92E2B3185A}" destId="{7348A048-D201-4AF1-B778-05432AA719AC}" srcOrd="0" destOrd="0" presId="urn:microsoft.com/office/officeart/2005/8/layout/list1"/>
    <dgm:cxn modelId="{7175D33A-14CF-4AE6-A6C9-7AE6FC90BE5F}" type="presParOf" srcId="{551675A2-3A1C-4F44-8E9F-3E92E2B3185A}" destId="{8B7E7848-6044-471A-BC58-8445AFF47CD0}" srcOrd="1" destOrd="0" presId="urn:microsoft.com/office/officeart/2005/8/layout/list1"/>
    <dgm:cxn modelId="{E9CAB277-E25F-440C-B87F-1320D0B19C5F}" type="presParOf" srcId="{08198B3C-C53D-4218-BA5F-7534D136ADE2}" destId="{6943AB68-3C2C-43CB-ABD0-A252AD3558EF}" srcOrd="5" destOrd="0" presId="urn:microsoft.com/office/officeart/2005/8/layout/list1"/>
    <dgm:cxn modelId="{37BC2CFA-B8A5-495F-B36B-4012FDDE01BE}" type="presParOf" srcId="{08198B3C-C53D-4218-BA5F-7534D136ADE2}" destId="{6B5F460D-7A8B-4F13-AF8C-11D6249D381F}"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ru-RU"/>
        </a:p>
      </dgm:t>
    </dgm:pt>
    <dgm:pt modelId="{5A0A890A-EAFA-4DA5-9829-712BADDFB94A}">
      <dgm:prSet phldrT="[Текст]" custT="1"/>
      <dgm:spPr>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gradFill>
      </dgm:spPr>
      <dgm:t>
        <a:bodyPr/>
        <a:lstStyle/>
        <a:p>
          <a:pPr algn="just"/>
          <a:r>
            <a:rPr lang="ru-RU" sz="1000" b="1" i="0" dirty="0" smtClean="0">
              <a:effectLst/>
            </a:rPr>
            <a:t>Обеспечение ассигнованиями в полном объеме и финансирование</a:t>
          </a:r>
          <a:r>
            <a:rPr lang="ru-RU" sz="1000" b="1" i="0" baseline="0" dirty="0" smtClean="0">
              <a:effectLst/>
            </a:rPr>
            <a:t> </a:t>
          </a:r>
          <a:r>
            <a:rPr lang="ru-RU" sz="1000" b="1" i="0" dirty="0" smtClean="0">
              <a:effectLst/>
            </a:rPr>
            <a:t>в первоочередном порядке приоритетных расходных обязательств</a:t>
          </a:r>
          <a:r>
            <a:rPr lang="ru-RU" sz="1000" b="1" i="0" baseline="0" dirty="0" smtClean="0">
              <a:effectLst/>
            </a:rPr>
            <a:t> </a:t>
          </a:r>
          <a:r>
            <a:rPr lang="ru-RU" sz="1000" b="1" i="0" dirty="0" smtClean="0">
              <a:effectLst/>
            </a:rPr>
            <a:t>Тамбовского района и муниципальных образований</a:t>
          </a:r>
          <a:r>
            <a:rPr lang="ru-RU" sz="1000" b="1" i="0" baseline="0" dirty="0" smtClean="0">
              <a:effectLst/>
            </a:rPr>
            <a:t> Тамбовского района</a:t>
          </a:r>
          <a:endParaRPr lang="ru-RU" sz="1000" b="1" i="0" dirty="0"/>
        </a:p>
      </dgm:t>
    </dgm:pt>
    <dgm:pt modelId="{46F0157F-F519-4412-82BD-A635887986FD}" type="parTrans" cxnId="{1F5EF314-E409-4E4D-BA7B-78D2985FDF91}">
      <dgm:prSet/>
      <dgm:spPr/>
      <dgm:t>
        <a:bodyPr/>
        <a:lstStyle/>
        <a:p>
          <a:endParaRPr lang="ru-RU">
            <a:solidFill>
              <a:schemeClr val="accent4">
                <a:lumMod val="50000"/>
              </a:schemeClr>
            </a:solidFill>
          </a:endParaRPr>
        </a:p>
      </dgm:t>
    </dgm:pt>
    <dgm:pt modelId="{8F4622C2-B36E-447D-A852-934A7E41E7B5}" type="sibTrans" cxnId="{1F5EF314-E409-4E4D-BA7B-78D2985FDF91}">
      <dgm:prSet/>
      <dgm:spPr/>
      <dgm:t>
        <a:bodyPr/>
        <a:lstStyle/>
        <a:p>
          <a:endParaRPr lang="ru-RU">
            <a:solidFill>
              <a:schemeClr val="accent4">
                <a:lumMod val="50000"/>
              </a:schemeClr>
            </a:solidFill>
          </a:endParaRPr>
        </a:p>
      </dgm:t>
    </dgm:pt>
    <dgm:pt modelId="{B80DDA8A-C189-40BE-BBE4-684F03B6FAC5}">
      <dgm:prSet custT="1"/>
      <dgm:spPr>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pPr algn="just"/>
          <a:r>
            <a:rPr lang="ru-RU" sz="1000" b="1" i="0" dirty="0" smtClean="0">
              <a:effectLst/>
            </a:rPr>
            <a:t>Обеспечение долгосрочной сбалансированности и устойчивости бюджетной системы Тамбовского района</a:t>
          </a:r>
          <a:endParaRPr lang="ru-RU" sz="1000" b="1" i="0" dirty="0">
            <a:effectLst/>
            <a:latin typeface="+mn-lt"/>
          </a:endParaRPr>
        </a:p>
      </dgm:t>
    </dgm:pt>
    <dgm:pt modelId="{ABB66BD3-7425-46F1-8924-429AF366DC60}" type="parTrans" cxnId="{C628C346-41FF-42A4-86E8-76E72D7DF9C6}">
      <dgm:prSet/>
      <dgm:spPr/>
      <dgm:t>
        <a:bodyPr/>
        <a:lstStyle/>
        <a:p>
          <a:endParaRPr lang="ru-RU">
            <a:solidFill>
              <a:schemeClr val="accent4">
                <a:lumMod val="50000"/>
              </a:schemeClr>
            </a:solidFill>
          </a:endParaRPr>
        </a:p>
      </dgm:t>
    </dgm:pt>
    <dgm:pt modelId="{2C4DD5A0-ABC5-4398-B113-5067F191D96C}" type="sibTrans" cxnId="{C628C346-41FF-42A4-86E8-76E72D7DF9C6}">
      <dgm:prSet/>
      <dgm:spPr/>
      <dgm:t>
        <a:bodyPr/>
        <a:lstStyle/>
        <a:p>
          <a:endParaRPr lang="ru-RU">
            <a:solidFill>
              <a:schemeClr val="accent4">
                <a:lumMod val="50000"/>
              </a:schemeClr>
            </a:solidFill>
          </a:endParaRPr>
        </a:p>
      </dgm:t>
    </dgm:pt>
    <dgm:pt modelId="{76279205-646A-4FA7-B8BA-E7DE81C37807}">
      <dgm:prSet phldrT="[Текст]" custT="1"/>
      <dgm:spPr/>
      <dgm:t>
        <a:bodyPr/>
        <a:lstStyle/>
        <a:p>
          <a:pPr algn="just" rtl="0"/>
          <a:r>
            <a:rPr kumimoji="0" lang="ru-RU" sz="1000" b="1" i="0" u="none" strike="noStrike" cap="none" spc="0" normalizeH="0" baseline="0" noProof="0" dirty="0" smtClean="0">
              <a:ln/>
              <a:effectLst/>
              <a:uLnTx/>
              <a:uFillTx/>
            </a:rPr>
            <a:t>Оздоровление муниципальных финансов, погашение просроченной кредиторской задолженности</a:t>
          </a:r>
          <a:endParaRPr lang="ru-RU" sz="1000" b="1" i="0" dirty="0"/>
        </a:p>
      </dgm:t>
    </dgm:pt>
    <dgm:pt modelId="{71797A09-CE1E-4F2B-9D6F-C9298A7151F0}" type="parTrans" cxnId="{1074A504-BA8C-4B60-A35C-EB4A233996AD}">
      <dgm:prSet/>
      <dgm:spPr/>
      <dgm:t>
        <a:bodyPr/>
        <a:lstStyle/>
        <a:p>
          <a:endParaRPr lang="ru-RU">
            <a:solidFill>
              <a:schemeClr val="accent4">
                <a:lumMod val="50000"/>
              </a:schemeClr>
            </a:solidFill>
          </a:endParaRPr>
        </a:p>
      </dgm:t>
    </dgm:pt>
    <dgm:pt modelId="{4A3C6FCF-9CAD-4501-9F6F-4129BDF3DE6E}" type="sibTrans" cxnId="{1074A504-BA8C-4B60-A35C-EB4A233996AD}">
      <dgm:prSet/>
      <dgm:spPr/>
      <dgm:t>
        <a:bodyPr/>
        <a:lstStyle/>
        <a:p>
          <a:endParaRPr lang="ru-RU">
            <a:solidFill>
              <a:schemeClr val="accent4">
                <a:lumMod val="50000"/>
              </a:schemeClr>
            </a:solidFill>
          </a:endParaRPr>
        </a:p>
      </dgm:t>
    </dgm:pt>
    <dgm:pt modelId="{51A21451-0158-42E7-B5EE-A5A0F9128A8A}">
      <dgm:prSet phldrT="[Текст]" custT="1"/>
      <dgm:spPr/>
      <dgm:t>
        <a:bodyPr/>
        <a:lstStyle/>
        <a:p>
          <a:pPr algn="just" rtl="0"/>
          <a:r>
            <a:rPr kumimoji="0" lang="ru-RU" sz="1000" b="1" i="0" u="none" strike="noStrike" cap="none" spc="0" normalizeH="0" baseline="0" noProof="0" dirty="0" smtClean="0">
              <a:ln/>
              <a:effectLst/>
              <a:uLnTx/>
              <a:uFillTx/>
            </a:rPr>
            <a:t>Эффективное управление муниципальным долгом Тамбовского района, направленное на сохранение безопасного уровня долговой нагрузки</a:t>
          </a:r>
          <a:endParaRPr lang="ru-RU" sz="1000" b="1" i="0" dirty="0"/>
        </a:p>
      </dgm:t>
    </dgm:pt>
    <dgm:pt modelId="{D731E724-E3EC-4145-9FC7-DB42FB15EDEF}" type="parTrans" cxnId="{176383E9-239F-4E7D-938E-A60277E1E5F3}">
      <dgm:prSet/>
      <dgm:spPr/>
      <dgm:t>
        <a:bodyPr/>
        <a:lstStyle/>
        <a:p>
          <a:endParaRPr lang="ru-RU">
            <a:solidFill>
              <a:schemeClr val="accent4">
                <a:lumMod val="50000"/>
              </a:schemeClr>
            </a:solidFill>
          </a:endParaRPr>
        </a:p>
      </dgm:t>
    </dgm:pt>
    <dgm:pt modelId="{229E134C-036B-47CB-B932-FBDA994BA719}" type="sibTrans" cxnId="{176383E9-239F-4E7D-938E-A60277E1E5F3}">
      <dgm:prSet/>
      <dgm:spPr/>
      <dgm:t>
        <a:bodyPr/>
        <a:lstStyle/>
        <a:p>
          <a:endParaRPr lang="ru-RU">
            <a:solidFill>
              <a:schemeClr val="accent4">
                <a:lumMod val="50000"/>
              </a:schemeClr>
            </a:solidFill>
          </a:endParaRPr>
        </a:p>
      </dgm:t>
    </dgm:pt>
    <dgm:pt modelId="{D503F171-6A39-453B-9F4A-953FD796D1CB}">
      <dgm:prSet phldrT="[Текст]" custT="1"/>
      <dgm:spPr>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gradFill>
      </dgm:spPr>
      <dgm:t>
        <a:bodyPr/>
        <a:lstStyle/>
        <a:p>
          <a:pPr algn="just"/>
          <a:r>
            <a:rPr lang="ru-RU" sz="1000" b="1" i="0" dirty="0" smtClean="0">
              <a:effectLst/>
            </a:rPr>
            <a:t>Развитие программно-целевых методов управления, обеспечение</a:t>
          </a:r>
          <a:r>
            <a:rPr lang="ru-RU" sz="1000" b="1" i="0" baseline="0" dirty="0" smtClean="0">
              <a:effectLst/>
            </a:rPr>
            <a:t> </a:t>
          </a:r>
          <a:r>
            <a:rPr lang="ru-RU" sz="1000" b="1" i="0" dirty="0" smtClean="0">
              <a:effectLst/>
            </a:rPr>
            <a:t>нацеленности бюджетной</a:t>
          </a:r>
          <a:r>
            <a:rPr lang="ru-RU" sz="1000" b="1" i="0" baseline="0" dirty="0" smtClean="0">
              <a:effectLst/>
            </a:rPr>
            <a:t> </a:t>
          </a:r>
          <a:r>
            <a:rPr lang="ru-RU" sz="1000" b="1" i="0" dirty="0" smtClean="0">
              <a:effectLst/>
            </a:rPr>
            <a:t>системы на достижение</a:t>
          </a:r>
          <a:r>
            <a:rPr lang="ru-RU" sz="1000" b="1" i="0" baseline="0" dirty="0" smtClean="0">
              <a:effectLst/>
            </a:rPr>
            <a:t> </a:t>
          </a:r>
          <a:r>
            <a:rPr lang="ru-RU" sz="1000" b="1" i="0" dirty="0" smtClean="0">
              <a:effectLst/>
            </a:rPr>
            <a:t>запланированных результатов</a:t>
          </a:r>
          <a:endParaRPr lang="ru-RU" sz="1000" b="1" i="0" dirty="0"/>
        </a:p>
      </dgm:t>
    </dgm:pt>
    <dgm:pt modelId="{13120140-9BB1-4DBB-9746-80661D7B2822}" type="sibTrans" cxnId="{727E1560-5584-4D7C-9750-34D3100A6F28}">
      <dgm:prSet/>
      <dgm:spPr/>
      <dgm:t>
        <a:bodyPr/>
        <a:lstStyle/>
        <a:p>
          <a:endParaRPr lang="ru-RU">
            <a:solidFill>
              <a:schemeClr val="accent4">
                <a:lumMod val="50000"/>
              </a:schemeClr>
            </a:solidFill>
          </a:endParaRPr>
        </a:p>
      </dgm:t>
    </dgm:pt>
    <dgm:pt modelId="{5F983626-3D76-428A-8AFE-3FAB4A5654D6}" type="parTrans" cxnId="{727E1560-5584-4D7C-9750-34D3100A6F28}">
      <dgm:prSet/>
      <dgm:spPr/>
      <dgm:t>
        <a:bodyPr/>
        <a:lstStyle/>
        <a:p>
          <a:endParaRPr lang="ru-RU">
            <a:solidFill>
              <a:schemeClr val="accent4">
                <a:lumMod val="50000"/>
              </a:schemeClr>
            </a:solidFill>
          </a:endParaRPr>
        </a:p>
      </dgm:t>
    </dgm:pt>
    <dgm:pt modelId="{5C67038F-4DE9-4B85-B3E6-11A79B67C882}">
      <dgm:prSet custT="1"/>
      <dgm:spPr>
        <a:gradFill rotWithShape="0">
          <a:gsLst>
            <a:gs pos="0">
              <a:schemeClr val="accent3">
                <a:hueOff val="2710599"/>
                <a:satOff val="100000"/>
                <a:lumOff val="-14706"/>
                <a:lumMod val="110000"/>
                <a:satMod val="105000"/>
                <a:tint val="67000"/>
                <a:alpha val="88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gradFill>
      </dgm:spPr>
      <dgm:t>
        <a:bodyPr/>
        <a:lstStyle/>
        <a:p>
          <a:pPr algn="just" rtl="0"/>
          <a:r>
            <a:rPr kumimoji="0" lang="ru-RU" sz="1000" b="1" i="0" u="none" strike="noStrike" cap="none" spc="0" normalizeH="0" baseline="0" noProof="0" dirty="0" smtClean="0">
              <a:ln/>
              <a:effectLst/>
              <a:uLnTx/>
              <a:uFillTx/>
            </a:rPr>
            <a:t>Повышение прозрачности и автоматизация бюджетного процесса</a:t>
          </a:r>
        </a:p>
      </dgm:t>
    </dgm:pt>
    <dgm:pt modelId="{F0D277AF-DFC5-4195-8057-DF96C2C7556C}" type="parTrans" cxnId="{27B60942-7143-48AA-B3B4-14B86F32ABBA}">
      <dgm:prSet/>
      <dgm:spPr/>
      <dgm:t>
        <a:bodyPr/>
        <a:lstStyle/>
        <a:p>
          <a:endParaRPr lang="ru-RU">
            <a:solidFill>
              <a:schemeClr val="accent4">
                <a:lumMod val="50000"/>
              </a:schemeClr>
            </a:solidFill>
          </a:endParaRPr>
        </a:p>
      </dgm:t>
    </dgm:pt>
    <dgm:pt modelId="{4BB2565E-BD59-4E5C-97F7-9E1541F51697}" type="sibTrans" cxnId="{27B60942-7143-48AA-B3B4-14B86F32ABBA}">
      <dgm:prSet/>
      <dgm:spPr/>
      <dgm:t>
        <a:bodyPr/>
        <a:lstStyle/>
        <a:p>
          <a:endParaRPr lang="ru-RU">
            <a:solidFill>
              <a:schemeClr val="accent4">
                <a:lumMod val="50000"/>
              </a:schemeClr>
            </a:solidFill>
          </a:endParaRPr>
        </a:p>
      </dgm:t>
    </dgm:pt>
    <dgm:pt modelId="{18261F6A-01ED-4D6B-B4E5-B5A1CA6D8AF6}">
      <dgm:prSet/>
      <dgm:spPr/>
      <dgm:t>
        <a:bodyPr/>
        <a:lstStyle/>
        <a:p>
          <a:endParaRPr lang="ru-RU" dirty="0">
            <a:solidFill>
              <a:schemeClr val="accent4">
                <a:lumMod val="50000"/>
              </a:schemeClr>
            </a:solidFill>
          </a:endParaRPr>
        </a:p>
      </dgm:t>
    </dgm:pt>
    <dgm:pt modelId="{D14DB2F9-B54A-4593-B8BB-DA45CD952109}" type="parTrans" cxnId="{D87F4EF7-248D-49F9-9263-E46FB01B5717}">
      <dgm:prSet/>
      <dgm:spPr/>
      <dgm:t>
        <a:bodyPr/>
        <a:lstStyle/>
        <a:p>
          <a:endParaRPr lang="ru-RU">
            <a:solidFill>
              <a:schemeClr val="accent4">
                <a:lumMod val="50000"/>
              </a:schemeClr>
            </a:solidFill>
          </a:endParaRPr>
        </a:p>
      </dgm:t>
    </dgm:pt>
    <dgm:pt modelId="{1ABAC199-D4D2-491D-97AE-E8561BE839B1}" type="sibTrans" cxnId="{D87F4EF7-248D-49F9-9263-E46FB01B5717}">
      <dgm:prSet/>
      <dgm:spPr/>
      <dgm:t>
        <a:bodyPr/>
        <a:lstStyle/>
        <a:p>
          <a:endParaRPr lang="ru-RU">
            <a:solidFill>
              <a:schemeClr val="accent4">
                <a:lumMod val="50000"/>
              </a:schemeClr>
            </a:solidFill>
          </a:endParaRPr>
        </a:p>
      </dgm:t>
    </dgm:pt>
    <dgm:pt modelId="{F2C71F74-3E5C-46D0-9F9E-D6280B0BBCB6}">
      <dgm:prSet phldrT="[Текст]" custT="1"/>
      <dgm:spPr/>
      <dgm:t>
        <a:bodyPr/>
        <a:lstStyle/>
        <a:p>
          <a:pPr algn="just" rtl="0"/>
          <a:r>
            <a:rPr kumimoji="0" lang="ru-RU" sz="1000" b="1" i="0" u="none" strike="noStrike" cap="none" spc="0" normalizeH="0" baseline="0" noProof="0" dirty="0" smtClean="0">
              <a:ln/>
              <a:effectLst/>
              <a:uLnTx/>
              <a:uFillTx/>
            </a:rPr>
            <a:t>Повышение ответственности главных распорядителей средств районного бюджета и органов местного самоуправления муниципальных образований за качество бюджетного планирования, результативность бюджетных расходов и повышение качества муниципальных услуг </a:t>
          </a:r>
          <a:endParaRPr lang="ru-RU" sz="1000" b="1" i="0" dirty="0"/>
        </a:p>
      </dgm:t>
    </dgm:pt>
    <dgm:pt modelId="{C18C104C-9B9F-46DF-A3ED-C0B49A86FA16}" type="sibTrans" cxnId="{7B2FFE06-C268-4E37-B60F-CEBCA607BAEB}">
      <dgm:prSet/>
      <dgm:spPr/>
      <dgm:t>
        <a:bodyPr/>
        <a:lstStyle/>
        <a:p>
          <a:endParaRPr lang="ru-RU">
            <a:solidFill>
              <a:schemeClr val="accent4">
                <a:lumMod val="50000"/>
              </a:schemeClr>
            </a:solidFill>
          </a:endParaRPr>
        </a:p>
      </dgm:t>
    </dgm:pt>
    <dgm:pt modelId="{D087F0A1-9049-47C9-9518-DEB3CB26EF0F}" type="parTrans" cxnId="{7B2FFE06-C268-4E37-B60F-CEBCA607BAEB}">
      <dgm:prSet/>
      <dgm:spPr/>
      <dgm:t>
        <a:bodyPr/>
        <a:lstStyle/>
        <a:p>
          <a:endParaRPr lang="ru-RU">
            <a:solidFill>
              <a:schemeClr val="accent4">
                <a:lumMod val="50000"/>
              </a:schemeClr>
            </a:solidFill>
          </a:endParaRPr>
        </a:p>
      </dgm:t>
    </dgm:pt>
    <dgm:pt modelId="{8BCE3C92-41A3-41DD-8EC8-5AE08FB253A4}">
      <dgm:prSet custT="1"/>
      <dgm:spPr>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gradFill>
      </dgm:spPr>
      <dgm:t>
        <a:bodyPr/>
        <a:lstStyle/>
        <a:p>
          <a:pPr algn="just"/>
          <a:r>
            <a:rPr lang="ru-RU" sz="1000" b="1" dirty="0" smtClean="0">
              <a:effectLst/>
            </a:rPr>
            <a:t>Максимальное ограничение принимаемых расходных обязательств, сдерживание роста действующих расходных обязательств Тамбовского района</a:t>
          </a:r>
          <a:endParaRPr lang="ru-RU" sz="1000" b="1" dirty="0">
            <a:effectLst/>
            <a:latin typeface="+mn-lt"/>
          </a:endParaRPr>
        </a:p>
      </dgm:t>
    </dgm:pt>
    <dgm:pt modelId="{27D5EC55-EBE7-4F5E-B2D3-8B9D306B1F06}" type="parTrans" cxnId="{381582E0-FA31-4F9E-991B-498C2ABEFA52}">
      <dgm:prSet/>
      <dgm:spPr/>
      <dgm:t>
        <a:bodyPr/>
        <a:lstStyle/>
        <a:p>
          <a:endParaRPr lang="ru-RU">
            <a:solidFill>
              <a:schemeClr val="accent4">
                <a:lumMod val="50000"/>
              </a:schemeClr>
            </a:solidFill>
          </a:endParaRPr>
        </a:p>
      </dgm:t>
    </dgm:pt>
    <dgm:pt modelId="{1C47AA44-D171-4B82-8949-84E6CB3259A9}" type="sibTrans" cxnId="{381582E0-FA31-4F9E-991B-498C2ABEFA52}">
      <dgm:prSet/>
      <dgm:spPr/>
      <dgm:t>
        <a:bodyPr/>
        <a:lstStyle/>
        <a:p>
          <a:endParaRPr lang="ru-RU">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8"/>
      <dgm:spPr/>
      <dgm:t>
        <a:bodyPr/>
        <a:lstStyle/>
        <a:p>
          <a:endParaRPr lang="ru-RU"/>
        </a:p>
      </dgm:t>
    </dgm:pt>
    <dgm:pt modelId="{83A8DEED-3CA3-4BCD-BD9C-B509C4FB1C78}" type="pres">
      <dgm:prSet presAssocID="{B80DDA8A-C189-40BE-BBE4-684F03B6FAC5}" presName="parentText" presStyleLbl="node1" presStyleIdx="0" presStyleCnt="8" custScaleX="148967" custScaleY="228659"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8"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8"/>
      <dgm:spPr/>
      <dgm:t>
        <a:bodyPr/>
        <a:lstStyle/>
        <a:p>
          <a:endParaRPr lang="ru-RU"/>
        </a:p>
      </dgm:t>
    </dgm:pt>
    <dgm:pt modelId="{A6F486F1-7CED-4199-93F1-7BF438544657}" type="pres">
      <dgm:prSet presAssocID="{D503F171-6A39-453B-9F4A-953FD796D1CB}" presName="parentText" presStyleLbl="node1" presStyleIdx="1" presStyleCnt="8" custScaleX="148967" custScaleY="228659" custLinFactNeighborY="4744">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8"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8"/>
      <dgm:spPr/>
      <dgm:t>
        <a:bodyPr/>
        <a:lstStyle/>
        <a:p>
          <a:endParaRPr lang="ru-RU"/>
        </a:p>
      </dgm:t>
    </dgm:pt>
    <dgm:pt modelId="{8D7EB5CF-1477-41C0-A1E4-50178FED2A95}" type="pres">
      <dgm:prSet presAssocID="{5A0A890A-EAFA-4DA5-9829-712BADDFB94A}" presName="parentText" presStyleLbl="node1" presStyleIdx="2" presStyleCnt="8"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8"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8"/>
      <dgm:spPr/>
      <dgm:t>
        <a:bodyPr/>
        <a:lstStyle/>
        <a:p>
          <a:endParaRPr lang="ru-RU"/>
        </a:p>
      </dgm:t>
    </dgm:pt>
    <dgm:pt modelId="{FD828EBB-2FE5-481B-9F21-6CCD8F88AC1E}" type="pres">
      <dgm:prSet presAssocID="{8BCE3C92-41A3-41DD-8EC8-5AE08FB253A4}" presName="parentText" presStyleLbl="node1" presStyleIdx="3" presStyleCnt="8"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8"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8"/>
      <dgm:spPr/>
      <dgm:t>
        <a:bodyPr/>
        <a:lstStyle/>
        <a:p>
          <a:endParaRPr lang="ru-RU"/>
        </a:p>
      </dgm:t>
    </dgm:pt>
    <dgm:pt modelId="{7CD65F80-4CA1-49CB-AC68-59C3F6D866A2}" type="pres">
      <dgm:prSet presAssocID="{F2C71F74-3E5C-46D0-9F9E-D6280B0BBCB6}" presName="parentText" presStyleLbl="node1" presStyleIdx="4" presStyleCnt="8"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8" custScaleX="100000" custLinFactNeighborX="-41" custLinFactNeighborY="34889">
        <dgm:presLayoutVars>
          <dgm:bulletEnabled val="1"/>
        </dgm:presLayoutVars>
      </dgm:prSet>
      <dgm:spPr/>
    </dgm:pt>
    <dgm:pt modelId="{38E452DD-3B5F-4930-AE03-CC9CD5FF6DFF}" type="pres">
      <dgm:prSet presAssocID="{C18C104C-9B9F-46DF-A3ED-C0B49A86FA16}" presName="spaceBetweenRectangles" presStyleCnt="0"/>
      <dgm:spPr/>
    </dgm:pt>
    <dgm:pt modelId="{3BD1B106-91D4-46D3-9429-66FEE0A18E25}" type="pres">
      <dgm:prSet presAssocID="{76279205-646A-4FA7-B8BA-E7DE81C37807}" presName="parentLin" presStyleCnt="0"/>
      <dgm:spPr/>
    </dgm:pt>
    <dgm:pt modelId="{803F22B2-6A58-41AA-93D2-3E3E8EA87A1D}" type="pres">
      <dgm:prSet presAssocID="{76279205-646A-4FA7-B8BA-E7DE81C37807}" presName="parentLeftMargin" presStyleLbl="node1" presStyleIdx="4" presStyleCnt="8"/>
      <dgm:spPr/>
      <dgm:t>
        <a:bodyPr/>
        <a:lstStyle/>
        <a:p>
          <a:endParaRPr lang="ru-RU"/>
        </a:p>
      </dgm:t>
    </dgm:pt>
    <dgm:pt modelId="{1F3A675F-2B7B-4235-A35C-E309555CE571}" type="pres">
      <dgm:prSet presAssocID="{76279205-646A-4FA7-B8BA-E7DE81C37807}" presName="parentText" presStyleLbl="node1" presStyleIdx="5" presStyleCnt="8" custScaleX="142857" custScaleY="228659" custLinFactNeighborY="4744">
        <dgm:presLayoutVars>
          <dgm:chMax val="0"/>
          <dgm:bulletEnabled val="1"/>
        </dgm:presLayoutVars>
      </dgm:prSet>
      <dgm:spPr/>
      <dgm:t>
        <a:bodyPr/>
        <a:lstStyle/>
        <a:p>
          <a:endParaRPr lang="ru-RU"/>
        </a:p>
      </dgm:t>
    </dgm:pt>
    <dgm:pt modelId="{AAD262E9-3762-4750-841A-5B26FAEE6315}" type="pres">
      <dgm:prSet presAssocID="{76279205-646A-4FA7-B8BA-E7DE81C37807}" presName="negativeSpace" presStyleCnt="0"/>
      <dgm:spPr/>
    </dgm:pt>
    <dgm:pt modelId="{0CC8F8DD-402C-47E0-892B-B002BF58C96C}" type="pres">
      <dgm:prSet presAssocID="{76279205-646A-4FA7-B8BA-E7DE81C37807}" presName="childText" presStyleLbl="conFgAcc1" presStyleIdx="5" presStyleCnt="8" custScaleX="100000">
        <dgm:presLayoutVars>
          <dgm:bulletEnabled val="1"/>
        </dgm:presLayoutVars>
      </dgm:prSet>
      <dgm:spPr/>
    </dgm:pt>
    <dgm:pt modelId="{95DF11B8-CFEB-4437-B08F-A286A3F8473C}" type="pres">
      <dgm:prSet presAssocID="{4A3C6FCF-9CAD-4501-9F6F-4129BDF3DE6E}" presName="spaceBetweenRectangles" presStyleCnt="0"/>
      <dgm:spPr/>
    </dgm:pt>
    <dgm:pt modelId="{3A367FC0-EAD4-465C-9D8D-666C14857FBC}" type="pres">
      <dgm:prSet presAssocID="{51A21451-0158-42E7-B5EE-A5A0F9128A8A}" presName="parentLin" presStyleCnt="0"/>
      <dgm:spPr/>
    </dgm:pt>
    <dgm:pt modelId="{49A729BF-1C03-4AF5-AE5F-7EC7249B425E}" type="pres">
      <dgm:prSet presAssocID="{51A21451-0158-42E7-B5EE-A5A0F9128A8A}" presName="parentLeftMargin" presStyleLbl="node1" presStyleIdx="5" presStyleCnt="8"/>
      <dgm:spPr/>
      <dgm:t>
        <a:bodyPr/>
        <a:lstStyle/>
        <a:p>
          <a:endParaRPr lang="ru-RU"/>
        </a:p>
      </dgm:t>
    </dgm:pt>
    <dgm:pt modelId="{0A1B5899-4FD4-4A71-AE57-E3C387F75AE4}" type="pres">
      <dgm:prSet presAssocID="{51A21451-0158-42E7-B5EE-A5A0F9128A8A}" presName="parentText" presStyleLbl="node1" presStyleIdx="6" presStyleCnt="8" custScaleX="148967" custScaleY="228659" custLinFactNeighborY="4744">
        <dgm:presLayoutVars>
          <dgm:chMax val="0"/>
          <dgm:bulletEnabled val="1"/>
        </dgm:presLayoutVars>
      </dgm:prSet>
      <dgm:spPr/>
      <dgm:t>
        <a:bodyPr/>
        <a:lstStyle/>
        <a:p>
          <a:endParaRPr lang="ru-RU"/>
        </a:p>
      </dgm:t>
    </dgm:pt>
    <dgm:pt modelId="{9CC91856-404F-4C75-92BD-94243EF6B9C7}" type="pres">
      <dgm:prSet presAssocID="{51A21451-0158-42E7-B5EE-A5A0F9128A8A}" presName="negativeSpace" presStyleCnt="0"/>
      <dgm:spPr/>
    </dgm:pt>
    <dgm:pt modelId="{C3FA03B6-D1A5-4273-9200-D293B6764778}" type="pres">
      <dgm:prSet presAssocID="{51A21451-0158-42E7-B5EE-A5A0F9128A8A}" presName="childText" presStyleLbl="conFgAcc1" presStyleIdx="6" presStyleCnt="8" custScaleX="100000">
        <dgm:presLayoutVars>
          <dgm:bulletEnabled val="1"/>
        </dgm:presLayoutVars>
      </dgm:prSet>
      <dgm:spPr/>
    </dgm:pt>
    <dgm:pt modelId="{35912BBE-FC28-4BF2-A78A-9301D73BAFAE}" type="pres">
      <dgm:prSet presAssocID="{229E134C-036B-47CB-B932-FBDA994BA719}" presName="spaceBetweenRectangles" presStyleCnt="0"/>
      <dgm:spPr/>
    </dgm:pt>
    <dgm:pt modelId="{1B7DB8E9-C93D-4E64-82B7-29791C1B735E}" type="pres">
      <dgm:prSet presAssocID="{5C67038F-4DE9-4B85-B3E6-11A79B67C882}" presName="parentLin" presStyleCnt="0"/>
      <dgm:spPr/>
    </dgm:pt>
    <dgm:pt modelId="{83A6726C-0F7B-4D9F-8E99-D3DB482D95B6}" type="pres">
      <dgm:prSet presAssocID="{5C67038F-4DE9-4B85-B3E6-11A79B67C882}" presName="parentLeftMargin" presStyleLbl="node1" presStyleIdx="6" presStyleCnt="8"/>
      <dgm:spPr/>
      <dgm:t>
        <a:bodyPr/>
        <a:lstStyle/>
        <a:p>
          <a:endParaRPr lang="ru-RU"/>
        </a:p>
      </dgm:t>
    </dgm:pt>
    <dgm:pt modelId="{C2E66F8B-C16F-45FA-98CA-E1314B3F237B}" type="pres">
      <dgm:prSet presAssocID="{5C67038F-4DE9-4B85-B3E6-11A79B67C882}" presName="parentText" presStyleLbl="node1" presStyleIdx="7" presStyleCnt="8" custScaleX="146579" custScaleY="228659" custLinFactNeighborY="4744">
        <dgm:presLayoutVars>
          <dgm:chMax val="0"/>
          <dgm:bulletEnabled val="1"/>
        </dgm:presLayoutVars>
      </dgm:prSet>
      <dgm:spPr/>
      <dgm:t>
        <a:bodyPr/>
        <a:lstStyle/>
        <a:p>
          <a:endParaRPr lang="ru-RU"/>
        </a:p>
      </dgm:t>
    </dgm:pt>
    <dgm:pt modelId="{ECEF8648-10C9-4402-822A-E44C0199DCBE}" type="pres">
      <dgm:prSet presAssocID="{5C67038F-4DE9-4B85-B3E6-11A79B67C882}" presName="negativeSpace" presStyleCnt="0"/>
      <dgm:spPr/>
    </dgm:pt>
    <dgm:pt modelId="{ABF43DEA-CEC5-43C3-AF31-6F544F3EAF33}" type="pres">
      <dgm:prSet presAssocID="{5C67038F-4DE9-4B85-B3E6-11A79B67C882}" presName="childText" presStyleLbl="conFgAcc1" presStyleIdx="7" presStyleCnt="8" custScaleX="100000" custLinFactNeighborX="138" custLinFactNeighborY="34263">
        <dgm:presLayoutVars>
          <dgm:bulletEnabled val="1"/>
        </dgm:presLayoutVars>
      </dgm:prSet>
      <dgm:spPr/>
    </dgm:pt>
  </dgm:ptLst>
  <dgm:cxnLst>
    <dgm:cxn modelId="{BAB030FC-B9B8-43F5-9A5B-8CAB066791C0}" type="presOf" srcId="{76279205-646A-4FA7-B8BA-E7DE81C37807}" destId="{1F3A675F-2B7B-4235-A35C-E309555CE571}" srcOrd="1" destOrd="0" presId="urn:microsoft.com/office/officeart/2005/8/layout/list1"/>
    <dgm:cxn modelId="{381582E0-FA31-4F9E-991B-498C2ABEFA52}" srcId="{0D76FEF2-21C8-4519-BD53-74D79C7EFA2D}" destId="{8BCE3C92-41A3-41DD-8EC8-5AE08FB253A4}" srcOrd="3" destOrd="0" parTransId="{27D5EC55-EBE7-4F5E-B2D3-8B9D306B1F06}" sibTransId="{1C47AA44-D171-4B82-8949-84E6CB3259A9}"/>
    <dgm:cxn modelId="{7B2FFE06-C268-4E37-B60F-CEBCA607BAEB}" srcId="{0D76FEF2-21C8-4519-BD53-74D79C7EFA2D}" destId="{F2C71F74-3E5C-46D0-9F9E-D6280B0BBCB6}" srcOrd="4" destOrd="0" parTransId="{D087F0A1-9049-47C9-9518-DEB3CB26EF0F}" sibTransId="{C18C104C-9B9F-46DF-A3ED-C0B49A86FA16}"/>
    <dgm:cxn modelId="{71577300-933D-4540-9FCB-BA06105D3689}" type="presOf" srcId="{8BCE3C92-41A3-41DD-8EC8-5AE08FB253A4}" destId="{F26EFD8B-7CFC-45E8-AD32-0ED8ED990192}" srcOrd="0" destOrd="0" presId="urn:microsoft.com/office/officeart/2005/8/layout/list1"/>
    <dgm:cxn modelId="{D5918AFB-84BC-412A-B62E-1D78465EDEDB}" type="presOf" srcId="{76279205-646A-4FA7-B8BA-E7DE81C37807}" destId="{803F22B2-6A58-41AA-93D2-3E3E8EA87A1D}" srcOrd="0" destOrd="0" presId="urn:microsoft.com/office/officeart/2005/8/layout/list1"/>
    <dgm:cxn modelId="{6336119C-6086-41B3-8895-6C6CA0712429}" type="presOf" srcId="{D503F171-6A39-453B-9F4A-953FD796D1CB}" destId="{9BFD889F-1114-42CA-A7A0-8EBC939B326F}" srcOrd="0" destOrd="0" presId="urn:microsoft.com/office/officeart/2005/8/layout/list1"/>
    <dgm:cxn modelId="{2D28C5F5-EB9E-4601-8D8A-1030D8D57B78}" type="presOf" srcId="{51A21451-0158-42E7-B5EE-A5A0F9128A8A}" destId="{0A1B5899-4FD4-4A71-AE57-E3C387F75AE4}" srcOrd="1" destOrd="0" presId="urn:microsoft.com/office/officeart/2005/8/layout/list1"/>
    <dgm:cxn modelId="{739497A5-D64A-4772-A674-0F8743E40AC8}" type="presOf" srcId="{5A0A890A-EAFA-4DA5-9829-712BADDFB94A}" destId="{8D7EB5CF-1477-41C0-A1E4-50178FED2A95}" srcOrd="1" destOrd="0" presId="urn:microsoft.com/office/officeart/2005/8/layout/list1"/>
    <dgm:cxn modelId="{5950998E-7B5F-4DB3-BB0D-BBCC71CD7466}" type="presOf" srcId="{5A0A890A-EAFA-4DA5-9829-712BADDFB94A}" destId="{0AC55BAB-3542-42E9-9665-EE26E3C4E733}" srcOrd="0" destOrd="0" presId="urn:microsoft.com/office/officeart/2005/8/layout/list1"/>
    <dgm:cxn modelId="{484869E7-997C-474F-AE26-C14C2018C2F7}" type="presOf" srcId="{F2C71F74-3E5C-46D0-9F9E-D6280B0BBCB6}" destId="{7CD65F80-4CA1-49CB-AC68-59C3F6D866A2}" srcOrd="1" destOrd="0" presId="urn:microsoft.com/office/officeart/2005/8/layout/list1"/>
    <dgm:cxn modelId="{8E020389-315D-4C46-9985-2C6B07F32BDF}" type="presOf" srcId="{B80DDA8A-C189-40BE-BBE4-684F03B6FAC5}" destId="{83A8DEED-3CA3-4BCD-BD9C-B509C4FB1C78}" srcOrd="1"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F11E4AB8-0608-4D13-AD7D-EC0F7B74431C}" type="presOf" srcId="{5C67038F-4DE9-4B85-B3E6-11A79B67C882}" destId="{83A6726C-0F7B-4D9F-8E99-D3DB482D95B6}" srcOrd="0" destOrd="0" presId="urn:microsoft.com/office/officeart/2005/8/layout/list1"/>
    <dgm:cxn modelId="{68840D81-4594-4D50-9A38-21AD2833DD06}" type="presOf" srcId="{D503F171-6A39-453B-9F4A-953FD796D1CB}" destId="{A6F486F1-7CED-4199-93F1-7BF438544657}" srcOrd="1" destOrd="0" presId="urn:microsoft.com/office/officeart/2005/8/layout/list1"/>
    <dgm:cxn modelId="{782BE15E-4AA8-463A-8D77-FA5962E67BF5}" type="presOf" srcId="{F2C71F74-3E5C-46D0-9F9E-D6280B0BBCB6}" destId="{569BBC49-1C8F-416F-9F52-F589BB780395}" srcOrd="0" destOrd="0" presId="urn:microsoft.com/office/officeart/2005/8/layout/list1"/>
    <dgm:cxn modelId="{26D63C4E-C527-445F-989B-33E7B53B44A5}" type="presOf" srcId="{5C67038F-4DE9-4B85-B3E6-11A79B67C882}" destId="{C2E66F8B-C16F-45FA-98CA-E1314B3F237B}" srcOrd="1" destOrd="0" presId="urn:microsoft.com/office/officeart/2005/8/layout/list1"/>
    <dgm:cxn modelId="{A27C6E18-3240-4E17-96EB-B6FE1D793C21}" type="presOf" srcId="{0D76FEF2-21C8-4519-BD53-74D79C7EFA2D}" destId="{B6E17005-DBEF-4D34-AF23-DECF84FDDB19}" srcOrd="0" destOrd="0" presId="urn:microsoft.com/office/officeart/2005/8/layout/list1"/>
    <dgm:cxn modelId="{1F5EF314-E409-4E4D-BA7B-78D2985FDF91}" srcId="{0D76FEF2-21C8-4519-BD53-74D79C7EFA2D}" destId="{5A0A890A-EAFA-4DA5-9829-712BADDFB94A}" srcOrd="2" destOrd="0" parTransId="{46F0157F-F519-4412-82BD-A635887986FD}" sibTransId="{8F4622C2-B36E-447D-A852-934A7E41E7B5}"/>
    <dgm:cxn modelId="{B5A84F0A-EE38-48BC-ADF6-0B4A1B9B9DE5}" type="presOf" srcId="{8BCE3C92-41A3-41DD-8EC8-5AE08FB253A4}" destId="{FD828EBB-2FE5-481B-9F21-6CCD8F88AC1E}" srcOrd="1" destOrd="0" presId="urn:microsoft.com/office/officeart/2005/8/layout/list1"/>
    <dgm:cxn modelId="{27B60942-7143-48AA-B3B4-14B86F32ABBA}" srcId="{0D76FEF2-21C8-4519-BD53-74D79C7EFA2D}" destId="{5C67038F-4DE9-4B85-B3E6-11A79B67C882}" srcOrd="7" destOrd="0" parTransId="{F0D277AF-DFC5-4195-8057-DF96C2C7556C}" sibTransId="{4BB2565E-BD59-4E5C-97F7-9E1541F51697}"/>
    <dgm:cxn modelId="{176383E9-239F-4E7D-938E-A60277E1E5F3}" srcId="{0D76FEF2-21C8-4519-BD53-74D79C7EFA2D}" destId="{51A21451-0158-42E7-B5EE-A5A0F9128A8A}" srcOrd="6" destOrd="0" parTransId="{D731E724-E3EC-4145-9FC7-DB42FB15EDEF}" sibTransId="{229E134C-036B-47CB-B932-FBDA994BA719}"/>
    <dgm:cxn modelId="{3632CF59-14C3-459B-B600-74E9CCB9974D}" type="presOf" srcId="{51A21451-0158-42E7-B5EE-A5A0F9128A8A}" destId="{49A729BF-1C03-4AF5-AE5F-7EC7249B425E}" srcOrd="0" destOrd="0" presId="urn:microsoft.com/office/officeart/2005/8/layout/list1"/>
    <dgm:cxn modelId="{727E1560-5584-4D7C-9750-34D3100A6F28}" srcId="{0D76FEF2-21C8-4519-BD53-74D79C7EFA2D}" destId="{D503F171-6A39-453B-9F4A-953FD796D1CB}" srcOrd="1" destOrd="0" parTransId="{5F983626-3D76-428A-8AFE-3FAB4A5654D6}" sibTransId="{13120140-9BB1-4DBB-9746-80661D7B2822}"/>
    <dgm:cxn modelId="{15C17929-6A4E-466B-9380-F6270CCED957}" type="presOf" srcId="{B80DDA8A-C189-40BE-BBE4-684F03B6FAC5}" destId="{D3498629-7B8F-49B6-8096-C971EDC947A4}" srcOrd="0" destOrd="0" presId="urn:microsoft.com/office/officeart/2005/8/layout/list1"/>
    <dgm:cxn modelId="{224553D2-69B0-4808-B126-93D26E5EA298}" type="presOf" srcId="{18261F6A-01ED-4D6B-B4E5-B5A1CA6D8AF6}" destId="{339F8D92-3E57-4F5E-A093-5AE55E4C85A6}" srcOrd="0" destOrd="0" presId="urn:microsoft.com/office/officeart/2005/8/layout/list1"/>
    <dgm:cxn modelId="{D87F4EF7-248D-49F9-9263-E46FB01B5717}" srcId="{B80DDA8A-C189-40BE-BBE4-684F03B6FAC5}" destId="{18261F6A-01ED-4D6B-B4E5-B5A1CA6D8AF6}" srcOrd="0" destOrd="0" parTransId="{D14DB2F9-B54A-4593-B8BB-DA45CD952109}" sibTransId="{1ABAC199-D4D2-491D-97AE-E8561BE839B1}"/>
    <dgm:cxn modelId="{1074A504-BA8C-4B60-A35C-EB4A233996AD}" srcId="{0D76FEF2-21C8-4519-BD53-74D79C7EFA2D}" destId="{76279205-646A-4FA7-B8BA-E7DE81C37807}" srcOrd="5" destOrd="0" parTransId="{71797A09-CE1E-4F2B-9D6F-C9298A7151F0}" sibTransId="{4A3C6FCF-9CAD-4501-9F6F-4129BDF3DE6E}"/>
    <dgm:cxn modelId="{60D195E5-5A21-4786-9DBE-A317BC42F84A}" type="presParOf" srcId="{B6E17005-DBEF-4D34-AF23-DECF84FDDB19}" destId="{D3787D2D-0D20-49AE-BF51-EEFD4AF4164B}" srcOrd="0" destOrd="0" presId="urn:microsoft.com/office/officeart/2005/8/layout/list1"/>
    <dgm:cxn modelId="{1E31FE12-BBA9-4190-9990-365AD4A6F0F2}" type="presParOf" srcId="{D3787D2D-0D20-49AE-BF51-EEFD4AF4164B}" destId="{D3498629-7B8F-49B6-8096-C971EDC947A4}" srcOrd="0" destOrd="0" presId="urn:microsoft.com/office/officeart/2005/8/layout/list1"/>
    <dgm:cxn modelId="{3F102696-70D4-4674-B519-F6E76AEB0E7E}" type="presParOf" srcId="{D3787D2D-0D20-49AE-BF51-EEFD4AF4164B}" destId="{83A8DEED-3CA3-4BCD-BD9C-B509C4FB1C78}" srcOrd="1" destOrd="0" presId="urn:microsoft.com/office/officeart/2005/8/layout/list1"/>
    <dgm:cxn modelId="{54A2E595-F057-4E0D-BD6C-D2CB919E528C}" type="presParOf" srcId="{B6E17005-DBEF-4D34-AF23-DECF84FDDB19}" destId="{3FC3BC0F-62E9-4E5D-81CE-1AB2A045770A}" srcOrd="1" destOrd="0" presId="urn:microsoft.com/office/officeart/2005/8/layout/list1"/>
    <dgm:cxn modelId="{D1489310-0EF9-4D34-BE34-39D460EB74A0}" type="presParOf" srcId="{B6E17005-DBEF-4D34-AF23-DECF84FDDB19}" destId="{339F8D92-3E57-4F5E-A093-5AE55E4C85A6}" srcOrd="2" destOrd="0" presId="urn:microsoft.com/office/officeart/2005/8/layout/list1"/>
    <dgm:cxn modelId="{CDEE0686-A758-4905-A3F8-23FB30658E89}" type="presParOf" srcId="{B6E17005-DBEF-4D34-AF23-DECF84FDDB19}" destId="{8493FA2A-183E-450F-A881-14AC0DE01559}" srcOrd="3" destOrd="0" presId="urn:microsoft.com/office/officeart/2005/8/layout/list1"/>
    <dgm:cxn modelId="{8EAF05A9-66C9-48AE-AB1B-5389B621BB56}" type="presParOf" srcId="{B6E17005-DBEF-4D34-AF23-DECF84FDDB19}" destId="{704BE07D-B7DF-45A0-AC8B-F0850D1CCCE2}" srcOrd="4" destOrd="0" presId="urn:microsoft.com/office/officeart/2005/8/layout/list1"/>
    <dgm:cxn modelId="{E0BBF213-4485-4E85-9BD7-80F588067AF0}" type="presParOf" srcId="{704BE07D-B7DF-45A0-AC8B-F0850D1CCCE2}" destId="{9BFD889F-1114-42CA-A7A0-8EBC939B326F}" srcOrd="0" destOrd="0" presId="urn:microsoft.com/office/officeart/2005/8/layout/list1"/>
    <dgm:cxn modelId="{7D6CA596-7475-485B-A9E1-5568BA1C9720}" type="presParOf" srcId="{704BE07D-B7DF-45A0-AC8B-F0850D1CCCE2}" destId="{A6F486F1-7CED-4199-93F1-7BF438544657}" srcOrd="1" destOrd="0" presId="urn:microsoft.com/office/officeart/2005/8/layout/list1"/>
    <dgm:cxn modelId="{FDFFAB74-AC5E-42B3-8734-6B78D8FDD4A8}" type="presParOf" srcId="{B6E17005-DBEF-4D34-AF23-DECF84FDDB19}" destId="{C1C5F6F0-1951-49E1-9757-DD94BA7DD8D8}" srcOrd="5" destOrd="0" presId="urn:microsoft.com/office/officeart/2005/8/layout/list1"/>
    <dgm:cxn modelId="{6E7A4F41-9B67-44C7-B203-9288FD22D949}" type="presParOf" srcId="{B6E17005-DBEF-4D34-AF23-DECF84FDDB19}" destId="{54E37189-AFEE-4CB3-A694-4A90D08FD780}" srcOrd="6" destOrd="0" presId="urn:microsoft.com/office/officeart/2005/8/layout/list1"/>
    <dgm:cxn modelId="{66BCD0F8-E5C3-45B5-869F-50E3C0DA982A}" type="presParOf" srcId="{B6E17005-DBEF-4D34-AF23-DECF84FDDB19}" destId="{21E7E786-C358-4B80-8B15-70C418B55915}" srcOrd="7" destOrd="0" presId="urn:microsoft.com/office/officeart/2005/8/layout/list1"/>
    <dgm:cxn modelId="{29201922-63DD-4E04-AC92-EA20314023F6}" type="presParOf" srcId="{B6E17005-DBEF-4D34-AF23-DECF84FDDB19}" destId="{E2BFC5FE-EBB0-48CC-95DE-F0701F99ADAD}" srcOrd="8" destOrd="0" presId="urn:microsoft.com/office/officeart/2005/8/layout/list1"/>
    <dgm:cxn modelId="{D4631CE4-0728-4D6A-A740-09F92C855C51}" type="presParOf" srcId="{E2BFC5FE-EBB0-48CC-95DE-F0701F99ADAD}" destId="{0AC55BAB-3542-42E9-9665-EE26E3C4E733}" srcOrd="0" destOrd="0" presId="urn:microsoft.com/office/officeart/2005/8/layout/list1"/>
    <dgm:cxn modelId="{38CF85D8-5EA6-4F5B-9692-D01FB20F15C8}" type="presParOf" srcId="{E2BFC5FE-EBB0-48CC-95DE-F0701F99ADAD}" destId="{8D7EB5CF-1477-41C0-A1E4-50178FED2A95}" srcOrd="1" destOrd="0" presId="urn:microsoft.com/office/officeart/2005/8/layout/list1"/>
    <dgm:cxn modelId="{CD715234-0871-4DAA-8B08-95C86E80F316}" type="presParOf" srcId="{B6E17005-DBEF-4D34-AF23-DECF84FDDB19}" destId="{2B88AE2A-5B15-465A-B384-65A3C92FFE42}" srcOrd="9" destOrd="0" presId="urn:microsoft.com/office/officeart/2005/8/layout/list1"/>
    <dgm:cxn modelId="{CC04180B-F32F-4FB0-8271-5A8660717CFF}" type="presParOf" srcId="{B6E17005-DBEF-4D34-AF23-DECF84FDDB19}" destId="{AC5083B6-C118-4C5F-935E-869E9BAD82F8}" srcOrd="10" destOrd="0" presId="urn:microsoft.com/office/officeart/2005/8/layout/list1"/>
    <dgm:cxn modelId="{5A372271-FB7F-405C-88BA-85836DDBE723}" type="presParOf" srcId="{B6E17005-DBEF-4D34-AF23-DECF84FDDB19}" destId="{5E978FAD-9906-4521-8D8F-7590B6F3B01B}" srcOrd="11" destOrd="0" presId="urn:microsoft.com/office/officeart/2005/8/layout/list1"/>
    <dgm:cxn modelId="{644FE228-3CE2-4C65-9C63-C6F1D3452A05}" type="presParOf" srcId="{B6E17005-DBEF-4D34-AF23-DECF84FDDB19}" destId="{2E3970CE-0863-4FC1-919C-1818209A9D44}" srcOrd="12" destOrd="0" presId="urn:microsoft.com/office/officeart/2005/8/layout/list1"/>
    <dgm:cxn modelId="{76C5C8AA-3D3A-4488-8F31-DCA9C177DDFD}" type="presParOf" srcId="{2E3970CE-0863-4FC1-919C-1818209A9D44}" destId="{F26EFD8B-7CFC-45E8-AD32-0ED8ED990192}" srcOrd="0" destOrd="0" presId="urn:microsoft.com/office/officeart/2005/8/layout/list1"/>
    <dgm:cxn modelId="{E55A4985-863C-43F5-BB07-66BFAE9E2383}" type="presParOf" srcId="{2E3970CE-0863-4FC1-919C-1818209A9D44}" destId="{FD828EBB-2FE5-481B-9F21-6CCD8F88AC1E}" srcOrd="1" destOrd="0" presId="urn:microsoft.com/office/officeart/2005/8/layout/list1"/>
    <dgm:cxn modelId="{BF21602C-89C6-4332-A8FE-50B9C12A41C7}" type="presParOf" srcId="{B6E17005-DBEF-4D34-AF23-DECF84FDDB19}" destId="{A7F8422D-CF4E-4A7C-BD7C-E782101EAB07}" srcOrd="13" destOrd="0" presId="urn:microsoft.com/office/officeart/2005/8/layout/list1"/>
    <dgm:cxn modelId="{B822EE35-BF73-4C02-B43B-2CFE092B7672}" type="presParOf" srcId="{B6E17005-DBEF-4D34-AF23-DECF84FDDB19}" destId="{FF10539C-D932-4077-BE75-D57121BEF63F}" srcOrd="14" destOrd="0" presId="urn:microsoft.com/office/officeart/2005/8/layout/list1"/>
    <dgm:cxn modelId="{84FFF675-31B1-4920-A467-08033A2D192D}" type="presParOf" srcId="{B6E17005-DBEF-4D34-AF23-DECF84FDDB19}" destId="{8D364BD1-F750-435C-B2BE-5DC2F73ADB0D}" srcOrd="15" destOrd="0" presId="urn:microsoft.com/office/officeart/2005/8/layout/list1"/>
    <dgm:cxn modelId="{C9AD4D7C-4300-40AA-9182-9292FA997A20}" type="presParOf" srcId="{B6E17005-DBEF-4D34-AF23-DECF84FDDB19}" destId="{0CE810BA-5F28-454C-B35B-967F5885C1A1}" srcOrd="16" destOrd="0" presId="urn:microsoft.com/office/officeart/2005/8/layout/list1"/>
    <dgm:cxn modelId="{623CF3BA-B9BA-4504-AE1B-96959896489F}" type="presParOf" srcId="{0CE810BA-5F28-454C-B35B-967F5885C1A1}" destId="{569BBC49-1C8F-416F-9F52-F589BB780395}" srcOrd="0" destOrd="0" presId="urn:microsoft.com/office/officeart/2005/8/layout/list1"/>
    <dgm:cxn modelId="{3DC3E351-1D69-46DD-B89A-7EBAEDFB2687}" type="presParOf" srcId="{0CE810BA-5F28-454C-B35B-967F5885C1A1}" destId="{7CD65F80-4CA1-49CB-AC68-59C3F6D866A2}" srcOrd="1" destOrd="0" presId="urn:microsoft.com/office/officeart/2005/8/layout/list1"/>
    <dgm:cxn modelId="{54A82286-818A-4966-88E8-1BC3397B4C2C}" type="presParOf" srcId="{B6E17005-DBEF-4D34-AF23-DECF84FDDB19}" destId="{0D7E1E30-843C-4CED-91D1-5C2F82635451}" srcOrd="17" destOrd="0" presId="urn:microsoft.com/office/officeart/2005/8/layout/list1"/>
    <dgm:cxn modelId="{099C877F-544E-4E4D-9BC1-0CCFF41CF0C7}" type="presParOf" srcId="{B6E17005-DBEF-4D34-AF23-DECF84FDDB19}" destId="{239A16E2-1CA1-42AE-BF99-61B9DF1A2C14}" srcOrd="18" destOrd="0" presId="urn:microsoft.com/office/officeart/2005/8/layout/list1"/>
    <dgm:cxn modelId="{8A33C3A9-D465-46FD-804F-2A5210019F46}" type="presParOf" srcId="{B6E17005-DBEF-4D34-AF23-DECF84FDDB19}" destId="{38E452DD-3B5F-4930-AE03-CC9CD5FF6DFF}" srcOrd="19" destOrd="0" presId="urn:microsoft.com/office/officeart/2005/8/layout/list1"/>
    <dgm:cxn modelId="{A61C790F-C64E-4D60-8C4C-A6457DDA8F0E}" type="presParOf" srcId="{B6E17005-DBEF-4D34-AF23-DECF84FDDB19}" destId="{3BD1B106-91D4-46D3-9429-66FEE0A18E25}" srcOrd="20" destOrd="0" presId="urn:microsoft.com/office/officeart/2005/8/layout/list1"/>
    <dgm:cxn modelId="{ACA4C9AF-FECA-49C4-9268-949216DC4A0D}" type="presParOf" srcId="{3BD1B106-91D4-46D3-9429-66FEE0A18E25}" destId="{803F22B2-6A58-41AA-93D2-3E3E8EA87A1D}" srcOrd="0" destOrd="0" presId="urn:microsoft.com/office/officeart/2005/8/layout/list1"/>
    <dgm:cxn modelId="{18F97F67-4347-48C3-846D-C79F73A9D2F3}" type="presParOf" srcId="{3BD1B106-91D4-46D3-9429-66FEE0A18E25}" destId="{1F3A675F-2B7B-4235-A35C-E309555CE571}" srcOrd="1" destOrd="0" presId="urn:microsoft.com/office/officeart/2005/8/layout/list1"/>
    <dgm:cxn modelId="{B13658C0-C5A1-4FE8-AEA6-6DA2A2FB43CA}" type="presParOf" srcId="{B6E17005-DBEF-4D34-AF23-DECF84FDDB19}" destId="{AAD262E9-3762-4750-841A-5B26FAEE6315}" srcOrd="21" destOrd="0" presId="urn:microsoft.com/office/officeart/2005/8/layout/list1"/>
    <dgm:cxn modelId="{FCD12D74-D45F-42F9-8B6A-515A87FAA9AD}" type="presParOf" srcId="{B6E17005-DBEF-4D34-AF23-DECF84FDDB19}" destId="{0CC8F8DD-402C-47E0-892B-B002BF58C96C}" srcOrd="22" destOrd="0" presId="urn:microsoft.com/office/officeart/2005/8/layout/list1"/>
    <dgm:cxn modelId="{EF7493DD-D367-4A41-990B-B75E83B12137}" type="presParOf" srcId="{B6E17005-DBEF-4D34-AF23-DECF84FDDB19}" destId="{95DF11B8-CFEB-4437-B08F-A286A3F8473C}" srcOrd="23" destOrd="0" presId="urn:microsoft.com/office/officeart/2005/8/layout/list1"/>
    <dgm:cxn modelId="{15F1FEB2-F1B9-4198-8AD9-1ACA599CF930}" type="presParOf" srcId="{B6E17005-DBEF-4D34-AF23-DECF84FDDB19}" destId="{3A367FC0-EAD4-465C-9D8D-666C14857FBC}" srcOrd="24" destOrd="0" presId="urn:microsoft.com/office/officeart/2005/8/layout/list1"/>
    <dgm:cxn modelId="{E3EE5972-DD29-4607-96D0-77AE09EE0B23}" type="presParOf" srcId="{3A367FC0-EAD4-465C-9D8D-666C14857FBC}" destId="{49A729BF-1C03-4AF5-AE5F-7EC7249B425E}" srcOrd="0" destOrd="0" presId="urn:microsoft.com/office/officeart/2005/8/layout/list1"/>
    <dgm:cxn modelId="{1C9BA961-7C3D-4600-AF35-9C0C807CC0AF}" type="presParOf" srcId="{3A367FC0-EAD4-465C-9D8D-666C14857FBC}" destId="{0A1B5899-4FD4-4A71-AE57-E3C387F75AE4}" srcOrd="1" destOrd="0" presId="urn:microsoft.com/office/officeart/2005/8/layout/list1"/>
    <dgm:cxn modelId="{E8CB48B2-2CAB-4A87-A2B7-32E476378356}" type="presParOf" srcId="{B6E17005-DBEF-4D34-AF23-DECF84FDDB19}" destId="{9CC91856-404F-4C75-92BD-94243EF6B9C7}" srcOrd="25" destOrd="0" presId="urn:microsoft.com/office/officeart/2005/8/layout/list1"/>
    <dgm:cxn modelId="{AE2DEAA2-378B-46C4-9F8D-6029D9F8C710}" type="presParOf" srcId="{B6E17005-DBEF-4D34-AF23-DECF84FDDB19}" destId="{C3FA03B6-D1A5-4273-9200-D293B6764778}" srcOrd="26" destOrd="0" presId="urn:microsoft.com/office/officeart/2005/8/layout/list1"/>
    <dgm:cxn modelId="{736A48ED-E9EC-4175-81BD-5456B941292B}" type="presParOf" srcId="{B6E17005-DBEF-4D34-AF23-DECF84FDDB19}" destId="{35912BBE-FC28-4BF2-A78A-9301D73BAFAE}" srcOrd="27" destOrd="0" presId="urn:microsoft.com/office/officeart/2005/8/layout/list1"/>
    <dgm:cxn modelId="{84F46B88-1A2D-4760-BCEB-DE88B66AFFE0}" type="presParOf" srcId="{B6E17005-DBEF-4D34-AF23-DECF84FDDB19}" destId="{1B7DB8E9-C93D-4E64-82B7-29791C1B735E}" srcOrd="28" destOrd="0" presId="urn:microsoft.com/office/officeart/2005/8/layout/list1"/>
    <dgm:cxn modelId="{8EC98605-557A-4D53-B3E8-1BB0B941E2EE}" type="presParOf" srcId="{1B7DB8E9-C93D-4E64-82B7-29791C1B735E}" destId="{83A6726C-0F7B-4D9F-8E99-D3DB482D95B6}" srcOrd="0" destOrd="0" presId="urn:microsoft.com/office/officeart/2005/8/layout/list1"/>
    <dgm:cxn modelId="{F65D7CAA-D70B-41E3-A430-A5DA2846E64D}" type="presParOf" srcId="{1B7DB8E9-C93D-4E64-82B7-29791C1B735E}" destId="{C2E66F8B-C16F-45FA-98CA-E1314B3F237B}" srcOrd="1" destOrd="0" presId="urn:microsoft.com/office/officeart/2005/8/layout/list1"/>
    <dgm:cxn modelId="{8AD4D284-B02D-4CA7-B8E5-2F737F14A973}" type="presParOf" srcId="{B6E17005-DBEF-4D34-AF23-DECF84FDDB19}" destId="{ECEF8648-10C9-4402-822A-E44C0199DCBE}" srcOrd="29" destOrd="0" presId="urn:microsoft.com/office/officeart/2005/8/layout/list1"/>
    <dgm:cxn modelId="{ACAD26E1-0FA8-4B52-AB6B-D1C6EE74FE19}" type="presParOf" srcId="{B6E17005-DBEF-4D34-AF23-DECF84FDDB19}" destId="{ABF43DEA-CEC5-43C3-AF31-6F544F3EAF33}" srcOrd="3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5A0A890A-EAFA-4DA5-9829-712BADDFB94A}">
      <dgm:prSet phldrT="[Текст]" custT="1"/>
      <dgm:spPr/>
      <dgm:t>
        <a:bodyPr/>
        <a:lstStyle/>
        <a:p>
          <a:pPr algn="just"/>
          <a:r>
            <a:rPr lang="ru-RU" sz="1000" b="1" dirty="0" smtClean="0"/>
            <a:t>Активизация мероприятий по снижению задолженности в бюджет предприятий и организаций всех организационно-правовых форм и форм собственности, в том числе в рамках созданных рабочих групп</a:t>
          </a:r>
          <a:endParaRPr lang="ru-RU" sz="1000" b="1" i="0" dirty="0"/>
        </a:p>
      </dgm:t>
    </dgm:pt>
    <dgm:pt modelId="{46F0157F-F519-4412-82BD-A635887986FD}" type="parTrans" cxnId="{1F5EF314-E409-4E4D-BA7B-78D2985FDF91}">
      <dgm:prSet/>
      <dgm:spPr/>
      <dgm:t>
        <a:bodyPr/>
        <a:lstStyle/>
        <a:p>
          <a:endParaRPr lang="ru-RU" b="1">
            <a:solidFill>
              <a:schemeClr val="accent4">
                <a:lumMod val="50000"/>
              </a:schemeClr>
            </a:solidFill>
          </a:endParaRPr>
        </a:p>
      </dgm:t>
    </dgm:pt>
    <dgm:pt modelId="{8F4622C2-B36E-447D-A852-934A7E41E7B5}" type="sibTrans" cxnId="{1F5EF314-E409-4E4D-BA7B-78D2985FDF91}">
      <dgm:prSet/>
      <dgm:spPr/>
      <dgm:t>
        <a:bodyPr/>
        <a:lstStyle/>
        <a:p>
          <a:endParaRPr lang="ru-RU" b="1">
            <a:solidFill>
              <a:schemeClr val="accent4">
                <a:lumMod val="50000"/>
              </a:schemeClr>
            </a:solidFill>
          </a:endParaRPr>
        </a:p>
      </dgm:t>
    </dgm:pt>
    <dgm:pt modelId="{B80DDA8A-C189-40BE-BBE4-684F03B6FAC5}">
      <dgm:prSet custT="1"/>
      <dgm:spPr/>
      <dgm:t>
        <a:bodyPr/>
        <a:lstStyle/>
        <a:p>
          <a:pPr algn="just"/>
          <a:r>
            <a:rPr lang="ru-RU" sz="1000" b="1" dirty="0" smtClean="0"/>
            <a:t>Наращивание внутреннего налогового потенциала, прежде всего за счет мер по борьбе с «теневым» сектором экономики</a:t>
          </a:r>
          <a:endParaRPr lang="ru-RU" sz="1000" b="1" i="0" dirty="0">
            <a:effectLst/>
            <a:latin typeface="+mn-lt"/>
          </a:endParaRPr>
        </a:p>
      </dgm:t>
    </dgm:pt>
    <dgm:pt modelId="{ABB66BD3-7425-46F1-8924-429AF366DC60}" type="parTrans" cxnId="{C628C346-41FF-42A4-86E8-76E72D7DF9C6}">
      <dgm:prSet/>
      <dgm:spPr/>
      <dgm:t>
        <a:bodyPr/>
        <a:lstStyle/>
        <a:p>
          <a:endParaRPr lang="ru-RU" b="1">
            <a:solidFill>
              <a:schemeClr val="accent4">
                <a:lumMod val="50000"/>
              </a:schemeClr>
            </a:solidFill>
          </a:endParaRPr>
        </a:p>
      </dgm:t>
    </dgm:pt>
    <dgm:pt modelId="{2C4DD5A0-ABC5-4398-B113-5067F191D96C}" type="sibTrans" cxnId="{C628C346-41FF-42A4-86E8-76E72D7DF9C6}">
      <dgm:prSet/>
      <dgm:spPr/>
      <dgm:t>
        <a:bodyPr/>
        <a:lstStyle/>
        <a:p>
          <a:endParaRPr lang="ru-RU" b="1">
            <a:solidFill>
              <a:schemeClr val="accent4">
                <a:lumMod val="50000"/>
              </a:schemeClr>
            </a:solidFill>
          </a:endParaRPr>
        </a:p>
      </dgm:t>
    </dgm:pt>
    <dgm:pt modelId="{76279205-646A-4FA7-B8BA-E7DE81C37807}">
      <dgm:prSet phldrT="[Текст]" custT="1"/>
      <dgm:spPr/>
      <dgm:t>
        <a:bodyPr/>
        <a:lstStyle/>
        <a:p>
          <a:pPr algn="just" rtl="0"/>
          <a:r>
            <a:rPr lang="ru-RU" sz="1000" b="1" dirty="0" smtClean="0"/>
            <a:t>Стимулирование предпринимательской деятельности, в том числе посредством оказания финансовой поддержки в виде субсидий малому и среднему предпринимательству</a:t>
          </a:r>
          <a:endParaRPr lang="ru-RU" sz="1000" b="1" i="0" dirty="0"/>
        </a:p>
      </dgm:t>
    </dgm:pt>
    <dgm:pt modelId="{71797A09-CE1E-4F2B-9D6F-C9298A7151F0}" type="parTrans" cxnId="{1074A504-BA8C-4B60-A35C-EB4A233996AD}">
      <dgm:prSet/>
      <dgm:spPr/>
      <dgm:t>
        <a:bodyPr/>
        <a:lstStyle/>
        <a:p>
          <a:endParaRPr lang="ru-RU" b="1">
            <a:solidFill>
              <a:schemeClr val="accent4">
                <a:lumMod val="50000"/>
              </a:schemeClr>
            </a:solidFill>
          </a:endParaRPr>
        </a:p>
      </dgm:t>
    </dgm:pt>
    <dgm:pt modelId="{4A3C6FCF-9CAD-4501-9F6F-4129BDF3DE6E}" type="sibTrans" cxnId="{1074A504-BA8C-4B60-A35C-EB4A233996AD}">
      <dgm:prSet/>
      <dgm:spPr/>
      <dgm:t>
        <a:bodyPr/>
        <a:lstStyle/>
        <a:p>
          <a:endParaRPr lang="ru-RU" b="1">
            <a:solidFill>
              <a:schemeClr val="accent4">
                <a:lumMod val="50000"/>
              </a:schemeClr>
            </a:solidFill>
          </a:endParaRPr>
        </a:p>
      </dgm:t>
    </dgm:pt>
    <dgm:pt modelId="{51A21451-0158-42E7-B5EE-A5A0F9128A8A}">
      <dgm:prSet phldrT="[Текст]" custT="1"/>
      <dgm:spPr/>
      <dgm:t>
        <a:bodyPr/>
        <a:lstStyle/>
        <a:p>
          <a:pPr algn="just" rtl="0"/>
          <a:r>
            <a:rPr lang="ru-RU" sz="1000" b="1" dirty="0" smtClean="0"/>
            <a:t>Усиление контроля полноты исчисления и своевременностью перечисления в бюджет налоговыми агентами сумм налога на доходы физических лиц за истекшие годы и текущие налоговые периоды</a:t>
          </a:r>
          <a:endParaRPr lang="ru-RU" sz="1000" b="1" i="0" dirty="0"/>
        </a:p>
      </dgm:t>
    </dgm:pt>
    <dgm:pt modelId="{D731E724-E3EC-4145-9FC7-DB42FB15EDEF}" type="parTrans" cxnId="{176383E9-239F-4E7D-938E-A60277E1E5F3}">
      <dgm:prSet/>
      <dgm:spPr/>
      <dgm:t>
        <a:bodyPr/>
        <a:lstStyle/>
        <a:p>
          <a:endParaRPr lang="ru-RU" b="1">
            <a:solidFill>
              <a:schemeClr val="accent4">
                <a:lumMod val="50000"/>
              </a:schemeClr>
            </a:solidFill>
          </a:endParaRPr>
        </a:p>
      </dgm:t>
    </dgm:pt>
    <dgm:pt modelId="{229E134C-036B-47CB-B932-FBDA994BA719}" type="sibTrans" cxnId="{176383E9-239F-4E7D-938E-A60277E1E5F3}">
      <dgm:prSet/>
      <dgm:spPr/>
      <dgm:t>
        <a:bodyPr/>
        <a:lstStyle/>
        <a:p>
          <a:endParaRPr lang="ru-RU" b="1">
            <a:solidFill>
              <a:schemeClr val="accent4">
                <a:lumMod val="50000"/>
              </a:schemeClr>
            </a:solidFill>
          </a:endParaRPr>
        </a:p>
      </dgm:t>
    </dgm:pt>
    <dgm:pt modelId="{D503F171-6A39-453B-9F4A-953FD796D1CB}">
      <dgm:prSet phldrT="[Текст]" custT="1"/>
      <dgm:spPr/>
      <dgm:t>
        <a:bodyPr/>
        <a:lstStyle/>
        <a:p>
          <a:pPr algn="just"/>
          <a:r>
            <a:rPr lang="ru-RU" sz="1000" b="1" dirty="0" smtClean="0"/>
            <a:t>Совершенствование районных нормативно-правовых актов о налогах, мониторинг их соответствия федеральному и </a:t>
          </a:r>
          <a:r>
            <a:rPr lang="ru-RU" sz="1000" b="1" smtClean="0"/>
            <a:t>областному законодательствуй</a:t>
          </a:r>
          <a:endParaRPr lang="ru-RU" sz="1000" b="1" i="0" dirty="0"/>
        </a:p>
      </dgm:t>
    </dgm:pt>
    <dgm:pt modelId="{13120140-9BB1-4DBB-9746-80661D7B2822}" type="sibTrans" cxnId="{727E1560-5584-4D7C-9750-34D3100A6F28}">
      <dgm:prSet/>
      <dgm:spPr/>
      <dgm:t>
        <a:bodyPr/>
        <a:lstStyle/>
        <a:p>
          <a:endParaRPr lang="ru-RU" b="1">
            <a:solidFill>
              <a:schemeClr val="accent4">
                <a:lumMod val="50000"/>
              </a:schemeClr>
            </a:solidFill>
          </a:endParaRPr>
        </a:p>
      </dgm:t>
    </dgm:pt>
    <dgm:pt modelId="{5F983626-3D76-428A-8AFE-3FAB4A5654D6}" type="parTrans" cxnId="{727E1560-5584-4D7C-9750-34D3100A6F28}">
      <dgm:prSet/>
      <dgm:spPr/>
      <dgm:t>
        <a:bodyPr/>
        <a:lstStyle/>
        <a:p>
          <a:endParaRPr lang="ru-RU" b="1">
            <a:solidFill>
              <a:schemeClr val="accent4">
                <a:lumMod val="50000"/>
              </a:schemeClr>
            </a:solidFill>
          </a:endParaRPr>
        </a:p>
      </dgm:t>
    </dgm:pt>
    <dgm:pt modelId="{5C67038F-4DE9-4B85-B3E6-11A79B67C882}">
      <dgm:prSet custT="1"/>
      <dgm:spPr/>
      <dgm:t>
        <a:bodyPr/>
        <a:lstStyle/>
        <a:p>
          <a:pPr algn="just" rtl="0"/>
          <a:r>
            <a:rPr lang="ru-RU" sz="1000" b="1" dirty="0" smtClean="0"/>
            <a:t>Организовать работу по эффективному взаимодействию с организациями, структурные подразделения которых создаются и осуществляют свою деятельность на территории Тамбовского района, предусматривающему обязательства по уплате налогов и сборов в бюджет района</a:t>
          </a:r>
          <a:endParaRPr kumimoji="0" lang="ru-RU" sz="1000" b="1" i="0" u="none" strike="noStrike" cap="none" spc="0" normalizeH="0" baseline="0" noProof="0" dirty="0" smtClean="0">
            <a:ln/>
            <a:effectLst/>
            <a:uLnTx/>
            <a:uFillTx/>
          </a:endParaRPr>
        </a:p>
      </dgm:t>
    </dgm:pt>
    <dgm:pt modelId="{F0D277AF-DFC5-4195-8057-DF96C2C7556C}" type="parTrans" cxnId="{27B60942-7143-48AA-B3B4-14B86F32ABBA}">
      <dgm:prSet/>
      <dgm:spPr/>
      <dgm:t>
        <a:bodyPr/>
        <a:lstStyle/>
        <a:p>
          <a:endParaRPr lang="ru-RU" b="1">
            <a:solidFill>
              <a:schemeClr val="accent4">
                <a:lumMod val="50000"/>
              </a:schemeClr>
            </a:solidFill>
          </a:endParaRPr>
        </a:p>
      </dgm:t>
    </dgm:pt>
    <dgm:pt modelId="{4BB2565E-BD59-4E5C-97F7-9E1541F51697}" type="sibTrans" cxnId="{27B60942-7143-48AA-B3B4-14B86F32ABBA}">
      <dgm:prSet/>
      <dgm:spPr/>
      <dgm:t>
        <a:bodyPr/>
        <a:lstStyle/>
        <a:p>
          <a:endParaRPr lang="ru-RU" b="1">
            <a:solidFill>
              <a:schemeClr val="accent4">
                <a:lumMod val="50000"/>
              </a:schemeClr>
            </a:solidFill>
          </a:endParaRPr>
        </a:p>
      </dgm:t>
    </dgm:pt>
    <dgm:pt modelId="{18261F6A-01ED-4D6B-B4E5-B5A1CA6D8AF6}">
      <dgm:prSet/>
      <dgm:spPr/>
      <dgm:t>
        <a:bodyPr/>
        <a:lstStyle/>
        <a:p>
          <a:endParaRPr lang="ru-RU" b="1" dirty="0">
            <a:solidFill>
              <a:schemeClr val="accent4">
                <a:lumMod val="50000"/>
              </a:schemeClr>
            </a:solidFill>
          </a:endParaRPr>
        </a:p>
      </dgm:t>
    </dgm:pt>
    <dgm:pt modelId="{D14DB2F9-B54A-4593-B8BB-DA45CD952109}" type="parTrans" cxnId="{D87F4EF7-248D-49F9-9263-E46FB01B5717}">
      <dgm:prSet/>
      <dgm:spPr/>
      <dgm:t>
        <a:bodyPr/>
        <a:lstStyle/>
        <a:p>
          <a:endParaRPr lang="ru-RU" b="1">
            <a:solidFill>
              <a:schemeClr val="accent4">
                <a:lumMod val="50000"/>
              </a:schemeClr>
            </a:solidFill>
          </a:endParaRPr>
        </a:p>
      </dgm:t>
    </dgm:pt>
    <dgm:pt modelId="{1ABAC199-D4D2-491D-97AE-E8561BE839B1}" type="sibTrans" cxnId="{D87F4EF7-248D-49F9-9263-E46FB01B5717}">
      <dgm:prSet/>
      <dgm:spPr/>
      <dgm:t>
        <a:bodyPr/>
        <a:lstStyle/>
        <a:p>
          <a:endParaRPr lang="ru-RU" b="1">
            <a:solidFill>
              <a:schemeClr val="accent4">
                <a:lumMod val="50000"/>
              </a:schemeClr>
            </a:solidFill>
          </a:endParaRPr>
        </a:p>
      </dgm:t>
    </dgm:pt>
    <dgm:pt modelId="{F2C71F74-3E5C-46D0-9F9E-D6280B0BBCB6}">
      <dgm:prSet phldrT="[Текст]" custT="1"/>
      <dgm:spPr/>
      <dgm:t>
        <a:bodyPr/>
        <a:lstStyle/>
        <a:p>
          <a:pPr algn="just" rtl="0"/>
          <a:r>
            <a:rPr lang="ru-RU" sz="1000" b="1" dirty="0" smtClean="0"/>
            <a:t>Организация тесного взаимодействия с организациями и предприятиями, реализующими инвестиционные проекты на территории района, по вопросам оформления трудовых отношений с работниками в установленном законодательстве порядке с целью получения максимально возможных сумм налога на доходы физических лиц</a:t>
          </a:r>
          <a:endParaRPr lang="ru-RU" sz="1000" b="1" i="0" dirty="0"/>
        </a:p>
      </dgm:t>
    </dgm:pt>
    <dgm:pt modelId="{C18C104C-9B9F-46DF-A3ED-C0B49A86FA16}" type="sibTrans" cxnId="{7B2FFE06-C268-4E37-B60F-CEBCA607BAEB}">
      <dgm:prSet/>
      <dgm:spPr/>
      <dgm:t>
        <a:bodyPr/>
        <a:lstStyle/>
        <a:p>
          <a:endParaRPr lang="ru-RU" b="1">
            <a:solidFill>
              <a:schemeClr val="accent4">
                <a:lumMod val="50000"/>
              </a:schemeClr>
            </a:solidFill>
          </a:endParaRPr>
        </a:p>
      </dgm:t>
    </dgm:pt>
    <dgm:pt modelId="{D087F0A1-9049-47C9-9518-DEB3CB26EF0F}" type="parTrans" cxnId="{7B2FFE06-C268-4E37-B60F-CEBCA607BAEB}">
      <dgm:prSet/>
      <dgm:spPr/>
      <dgm:t>
        <a:bodyPr/>
        <a:lstStyle/>
        <a:p>
          <a:endParaRPr lang="ru-RU" b="1">
            <a:solidFill>
              <a:schemeClr val="accent4">
                <a:lumMod val="50000"/>
              </a:schemeClr>
            </a:solidFill>
          </a:endParaRPr>
        </a:p>
      </dgm:t>
    </dgm:pt>
    <dgm:pt modelId="{8BCE3C92-41A3-41DD-8EC8-5AE08FB253A4}">
      <dgm:prSet custT="1"/>
      <dgm:spPr/>
      <dgm:t>
        <a:bodyPr/>
        <a:lstStyle/>
        <a:p>
          <a:pPr algn="just"/>
          <a:r>
            <a:rPr lang="ru-RU" sz="1000" b="1" dirty="0" smtClean="0"/>
            <a:t>Взаимодействие с крупными налогоплательщиками Тамбовского муниципального района в целях предотвращения снижения платежей в бюджет и роста задолженности по налогам; проведение работы с недоимщиками по выявлению причин неплатежей и выработке предложений и рекомендаций по принятию мер к снижению образовавшейся задолженности</a:t>
          </a:r>
          <a:endParaRPr lang="ru-RU" sz="1000" b="1" dirty="0">
            <a:effectLst/>
            <a:latin typeface="+mn-lt"/>
          </a:endParaRPr>
        </a:p>
      </dgm:t>
    </dgm:pt>
    <dgm:pt modelId="{27D5EC55-EBE7-4F5E-B2D3-8B9D306B1F06}" type="parTrans" cxnId="{381582E0-FA31-4F9E-991B-498C2ABEFA52}">
      <dgm:prSet/>
      <dgm:spPr/>
      <dgm:t>
        <a:bodyPr/>
        <a:lstStyle/>
        <a:p>
          <a:endParaRPr lang="ru-RU" b="1">
            <a:solidFill>
              <a:schemeClr val="accent4">
                <a:lumMod val="50000"/>
              </a:schemeClr>
            </a:solidFill>
          </a:endParaRPr>
        </a:p>
      </dgm:t>
    </dgm:pt>
    <dgm:pt modelId="{1C47AA44-D171-4B82-8949-84E6CB3259A9}" type="sibTrans" cxnId="{381582E0-FA31-4F9E-991B-498C2ABEFA52}">
      <dgm:prSet/>
      <dgm:spPr/>
      <dgm:t>
        <a:bodyPr/>
        <a:lstStyle/>
        <a:p>
          <a:endParaRPr lang="ru-RU" b="1">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8"/>
      <dgm:spPr/>
      <dgm:t>
        <a:bodyPr/>
        <a:lstStyle/>
        <a:p>
          <a:endParaRPr lang="ru-RU"/>
        </a:p>
      </dgm:t>
    </dgm:pt>
    <dgm:pt modelId="{83A8DEED-3CA3-4BCD-BD9C-B509C4FB1C78}" type="pres">
      <dgm:prSet presAssocID="{B80DDA8A-C189-40BE-BBE4-684F03B6FAC5}" presName="parentText" presStyleLbl="node1" presStyleIdx="0" presStyleCnt="8" custScaleX="148967" custScaleY="228659"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8"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8"/>
      <dgm:spPr/>
      <dgm:t>
        <a:bodyPr/>
        <a:lstStyle/>
        <a:p>
          <a:endParaRPr lang="ru-RU"/>
        </a:p>
      </dgm:t>
    </dgm:pt>
    <dgm:pt modelId="{A6F486F1-7CED-4199-93F1-7BF438544657}" type="pres">
      <dgm:prSet presAssocID="{D503F171-6A39-453B-9F4A-953FD796D1CB}" presName="parentText" presStyleLbl="node1" presStyleIdx="1" presStyleCnt="8" custScaleX="148967" custScaleY="228659" custLinFactNeighborY="4744">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8"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8"/>
      <dgm:spPr/>
      <dgm:t>
        <a:bodyPr/>
        <a:lstStyle/>
        <a:p>
          <a:endParaRPr lang="ru-RU"/>
        </a:p>
      </dgm:t>
    </dgm:pt>
    <dgm:pt modelId="{8D7EB5CF-1477-41C0-A1E4-50178FED2A95}" type="pres">
      <dgm:prSet presAssocID="{5A0A890A-EAFA-4DA5-9829-712BADDFB94A}" presName="parentText" presStyleLbl="node1" presStyleIdx="2" presStyleCnt="8"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8"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8"/>
      <dgm:spPr/>
      <dgm:t>
        <a:bodyPr/>
        <a:lstStyle/>
        <a:p>
          <a:endParaRPr lang="ru-RU"/>
        </a:p>
      </dgm:t>
    </dgm:pt>
    <dgm:pt modelId="{FD828EBB-2FE5-481B-9F21-6CCD8F88AC1E}" type="pres">
      <dgm:prSet presAssocID="{8BCE3C92-41A3-41DD-8EC8-5AE08FB253A4}" presName="parentText" presStyleLbl="node1" presStyleIdx="3" presStyleCnt="8"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8"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8"/>
      <dgm:spPr/>
      <dgm:t>
        <a:bodyPr/>
        <a:lstStyle/>
        <a:p>
          <a:endParaRPr lang="ru-RU"/>
        </a:p>
      </dgm:t>
    </dgm:pt>
    <dgm:pt modelId="{7CD65F80-4CA1-49CB-AC68-59C3F6D866A2}" type="pres">
      <dgm:prSet presAssocID="{F2C71F74-3E5C-46D0-9F9E-D6280B0BBCB6}" presName="parentText" presStyleLbl="node1" presStyleIdx="4" presStyleCnt="8"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8" custScaleX="100000" custLinFactNeighborX="-41" custLinFactNeighborY="34889">
        <dgm:presLayoutVars>
          <dgm:bulletEnabled val="1"/>
        </dgm:presLayoutVars>
      </dgm:prSet>
      <dgm:spPr/>
    </dgm:pt>
    <dgm:pt modelId="{38E452DD-3B5F-4930-AE03-CC9CD5FF6DFF}" type="pres">
      <dgm:prSet presAssocID="{C18C104C-9B9F-46DF-A3ED-C0B49A86FA16}" presName="spaceBetweenRectangles" presStyleCnt="0"/>
      <dgm:spPr/>
    </dgm:pt>
    <dgm:pt modelId="{3BD1B106-91D4-46D3-9429-66FEE0A18E25}" type="pres">
      <dgm:prSet presAssocID="{76279205-646A-4FA7-B8BA-E7DE81C37807}" presName="parentLin" presStyleCnt="0"/>
      <dgm:spPr/>
    </dgm:pt>
    <dgm:pt modelId="{803F22B2-6A58-41AA-93D2-3E3E8EA87A1D}" type="pres">
      <dgm:prSet presAssocID="{76279205-646A-4FA7-B8BA-E7DE81C37807}" presName="parentLeftMargin" presStyleLbl="node1" presStyleIdx="4" presStyleCnt="8"/>
      <dgm:spPr/>
      <dgm:t>
        <a:bodyPr/>
        <a:lstStyle/>
        <a:p>
          <a:endParaRPr lang="ru-RU"/>
        </a:p>
      </dgm:t>
    </dgm:pt>
    <dgm:pt modelId="{1F3A675F-2B7B-4235-A35C-E309555CE571}" type="pres">
      <dgm:prSet presAssocID="{76279205-646A-4FA7-B8BA-E7DE81C37807}" presName="parentText" presStyleLbl="node1" presStyleIdx="5" presStyleCnt="8" custScaleX="142857" custScaleY="228659" custLinFactNeighborY="4744">
        <dgm:presLayoutVars>
          <dgm:chMax val="0"/>
          <dgm:bulletEnabled val="1"/>
        </dgm:presLayoutVars>
      </dgm:prSet>
      <dgm:spPr/>
      <dgm:t>
        <a:bodyPr/>
        <a:lstStyle/>
        <a:p>
          <a:endParaRPr lang="ru-RU"/>
        </a:p>
      </dgm:t>
    </dgm:pt>
    <dgm:pt modelId="{AAD262E9-3762-4750-841A-5B26FAEE6315}" type="pres">
      <dgm:prSet presAssocID="{76279205-646A-4FA7-B8BA-E7DE81C37807}" presName="negativeSpace" presStyleCnt="0"/>
      <dgm:spPr/>
    </dgm:pt>
    <dgm:pt modelId="{0CC8F8DD-402C-47E0-892B-B002BF58C96C}" type="pres">
      <dgm:prSet presAssocID="{76279205-646A-4FA7-B8BA-E7DE81C37807}" presName="childText" presStyleLbl="conFgAcc1" presStyleIdx="5" presStyleCnt="8" custScaleX="100000">
        <dgm:presLayoutVars>
          <dgm:bulletEnabled val="1"/>
        </dgm:presLayoutVars>
      </dgm:prSet>
      <dgm:spPr/>
    </dgm:pt>
    <dgm:pt modelId="{95DF11B8-CFEB-4437-B08F-A286A3F8473C}" type="pres">
      <dgm:prSet presAssocID="{4A3C6FCF-9CAD-4501-9F6F-4129BDF3DE6E}" presName="spaceBetweenRectangles" presStyleCnt="0"/>
      <dgm:spPr/>
    </dgm:pt>
    <dgm:pt modelId="{3A367FC0-EAD4-465C-9D8D-666C14857FBC}" type="pres">
      <dgm:prSet presAssocID="{51A21451-0158-42E7-B5EE-A5A0F9128A8A}" presName="parentLin" presStyleCnt="0"/>
      <dgm:spPr/>
    </dgm:pt>
    <dgm:pt modelId="{49A729BF-1C03-4AF5-AE5F-7EC7249B425E}" type="pres">
      <dgm:prSet presAssocID="{51A21451-0158-42E7-B5EE-A5A0F9128A8A}" presName="parentLeftMargin" presStyleLbl="node1" presStyleIdx="5" presStyleCnt="8"/>
      <dgm:spPr/>
      <dgm:t>
        <a:bodyPr/>
        <a:lstStyle/>
        <a:p>
          <a:endParaRPr lang="ru-RU"/>
        </a:p>
      </dgm:t>
    </dgm:pt>
    <dgm:pt modelId="{0A1B5899-4FD4-4A71-AE57-E3C387F75AE4}" type="pres">
      <dgm:prSet presAssocID="{51A21451-0158-42E7-B5EE-A5A0F9128A8A}" presName="parentText" presStyleLbl="node1" presStyleIdx="6" presStyleCnt="8" custScaleX="148967" custScaleY="228659" custLinFactNeighborY="4744">
        <dgm:presLayoutVars>
          <dgm:chMax val="0"/>
          <dgm:bulletEnabled val="1"/>
        </dgm:presLayoutVars>
      </dgm:prSet>
      <dgm:spPr/>
      <dgm:t>
        <a:bodyPr/>
        <a:lstStyle/>
        <a:p>
          <a:endParaRPr lang="ru-RU"/>
        </a:p>
      </dgm:t>
    </dgm:pt>
    <dgm:pt modelId="{9CC91856-404F-4C75-92BD-94243EF6B9C7}" type="pres">
      <dgm:prSet presAssocID="{51A21451-0158-42E7-B5EE-A5A0F9128A8A}" presName="negativeSpace" presStyleCnt="0"/>
      <dgm:spPr/>
    </dgm:pt>
    <dgm:pt modelId="{C3FA03B6-D1A5-4273-9200-D293B6764778}" type="pres">
      <dgm:prSet presAssocID="{51A21451-0158-42E7-B5EE-A5A0F9128A8A}" presName="childText" presStyleLbl="conFgAcc1" presStyleIdx="6" presStyleCnt="8" custScaleX="100000">
        <dgm:presLayoutVars>
          <dgm:bulletEnabled val="1"/>
        </dgm:presLayoutVars>
      </dgm:prSet>
      <dgm:spPr/>
    </dgm:pt>
    <dgm:pt modelId="{35912BBE-FC28-4BF2-A78A-9301D73BAFAE}" type="pres">
      <dgm:prSet presAssocID="{229E134C-036B-47CB-B932-FBDA994BA719}" presName="spaceBetweenRectangles" presStyleCnt="0"/>
      <dgm:spPr/>
    </dgm:pt>
    <dgm:pt modelId="{1B7DB8E9-C93D-4E64-82B7-29791C1B735E}" type="pres">
      <dgm:prSet presAssocID="{5C67038F-4DE9-4B85-B3E6-11A79B67C882}" presName="parentLin" presStyleCnt="0"/>
      <dgm:spPr/>
    </dgm:pt>
    <dgm:pt modelId="{83A6726C-0F7B-4D9F-8E99-D3DB482D95B6}" type="pres">
      <dgm:prSet presAssocID="{5C67038F-4DE9-4B85-B3E6-11A79B67C882}" presName="parentLeftMargin" presStyleLbl="node1" presStyleIdx="6" presStyleCnt="8"/>
      <dgm:spPr/>
      <dgm:t>
        <a:bodyPr/>
        <a:lstStyle/>
        <a:p>
          <a:endParaRPr lang="ru-RU"/>
        </a:p>
      </dgm:t>
    </dgm:pt>
    <dgm:pt modelId="{C2E66F8B-C16F-45FA-98CA-E1314B3F237B}" type="pres">
      <dgm:prSet presAssocID="{5C67038F-4DE9-4B85-B3E6-11A79B67C882}" presName="parentText" presStyleLbl="node1" presStyleIdx="7" presStyleCnt="8" custScaleX="146579" custScaleY="228659" custLinFactNeighborY="4744">
        <dgm:presLayoutVars>
          <dgm:chMax val="0"/>
          <dgm:bulletEnabled val="1"/>
        </dgm:presLayoutVars>
      </dgm:prSet>
      <dgm:spPr/>
      <dgm:t>
        <a:bodyPr/>
        <a:lstStyle/>
        <a:p>
          <a:endParaRPr lang="ru-RU"/>
        </a:p>
      </dgm:t>
    </dgm:pt>
    <dgm:pt modelId="{ECEF8648-10C9-4402-822A-E44C0199DCBE}" type="pres">
      <dgm:prSet presAssocID="{5C67038F-4DE9-4B85-B3E6-11A79B67C882}" presName="negativeSpace" presStyleCnt="0"/>
      <dgm:spPr/>
    </dgm:pt>
    <dgm:pt modelId="{ABF43DEA-CEC5-43C3-AF31-6F544F3EAF33}" type="pres">
      <dgm:prSet presAssocID="{5C67038F-4DE9-4B85-B3E6-11A79B67C882}" presName="childText" presStyleLbl="conFgAcc1" presStyleIdx="7" presStyleCnt="8" custScaleX="100000" custLinFactNeighborX="138" custLinFactNeighborY="34263">
        <dgm:presLayoutVars>
          <dgm:bulletEnabled val="1"/>
        </dgm:presLayoutVars>
      </dgm:prSet>
      <dgm:spPr/>
    </dgm:pt>
  </dgm:ptLst>
  <dgm:cxnLst>
    <dgm:cxn modelId="{53997033-B245-49BF-814D-A01C8DA61D82}" type="presOf" srcId="{18261F6A-01ED-4D6B-B4E5-B5A1CA6D8AF6}" destId="{339F8D92-3E57-4F5E-A093-5AE55E4C85A6}" srcOrd="0" destOrd="0" presId="urn:microsoft.com/office/officeart/2005/8/layout/list1"/>
    <dgm:cxn modelId="{8007D260-5C7C-4C63-B7BE-24F4CB786DC5}" type="presOf" srcId="{51A21451-0158-42E7-B5EE-A5A0F9128A8A}" destId="{0A1B5899-4FD4-4A71-AE57-E3C387F75AE4}" srcOrd="1" destOrd="0" presId="urn:microsoft.com/office/officeart/2005/8/layout/list1"/>
    <dgm:cxn modelId="{C139F4AA-FD23-4B7E-911B-E77B8558DCEB}" type="presOf" srcId="{D503F171-6A39-453B-9F4A-953FD796D1CB}" destId="{A6F486F1-7CED-4199-93F1-7BF438544657}" srcOrd="1" destOrd="0" presId="urn:microsoft.com/office/officeart/2005/8/layout/list1"/>
    <dgm:cxn modelId="{381582E0-FA31-4F9E-991B-498C2ABEFA52}" srcId="{0D76FEF2-21C8-4519-BD53-74D79C7EFA2D}" destId="{8BCE3C92-41A3-41DD-8EC8-5AE08FB253A4}" srcOrd="3" destOrd="0" parTransId="{27D5EC55-EBE7-4F5E-B2D3-8B9D306B1F06}" sibTransId="{1C47AA44-D171-4B82-8949-84E6CB3259A9}"/>
    <dgm:cxn modelId="{7B2FFE06-C268-4E37-B60F-CEBCA607BAEB}" srcId="{0D76FEF2-21C8-4519-BD53-74D79C7EFA2D}" destId="{F2C71F74-3E5C-46D0-9F9E-D6280B0BBCB6}" srcOrd="4" destOrd="0" parTransId="{D087F0A1-9049-47C9-9518-DEB3CB26EF0F}" sibTransId="{C18C104C-9B9F-46DF-A3ED-C0B49A86FA16}"/>
    <dgm:cxn modelId="{FE0A99D4-0C5A-452F-96CF-CD77AB5C46C9}" type="presOf" srcId="{8BCE3C92-41A3-41DD-8EC8-5AE08FB253A4}" destId="{FD828EBB-2FE5-481B-9F21-6CCD8F88AC1E}" srcOrd="1" destOrd="0" presId="urn:microsoft.com/office/officeart/2005/8/layout/list1"/>
    <dgm:cxn modelId="{F085CBA8-53EE-4023-B87C-6DE3D8E731FA}" type="presOf" srcId="{D503F171-6A39-453B-9F4A-953FD796D1CB}" destId="{9BFD889F-1114-42CA-A7A0-8EBC939B326F}" srcOrd="0" destOrd="0" presId="urn:microsoft.com/office/officeart/2005/8/layout/list1"/>
    <dgm:cxn modelId="{336B4F17-3C52-4629-B9CD-E40EEA864202}" type="presOf" srcId="{F2C71F74-3E5C-46D0-9F9E-D6280B0BBCB6}" destId="{569BBC49-1C8F-416F-9F52-F589BB780395}" srcOrd="0" destOrd="0" presId="urn:microsoft.com/office/officeart/2005/8/layout/list1"/>
    <dgm:cxn modelId="{5F29F09C-B394-40F2-BF1C-D363EA0CC110}" type="presOf" srcId="{B80DDA8A-C189-40BE-BBE4-684F03B6FAC5}" destId="{83A8DEED-3CA3-4BCD-BD9C-B509C4FB1C78}" srcOrd="1" destOrd="0" presId="urn:microsoft.com/office/officeart/2005/8/layout/list1"/>
    <dgm:cxn modelId="{3ACC9F05-9704-4AB7-8355-546410DECFC1}" type="presOf" srcId="{0D76FEF2-21C8-4519-BD53-74D79C7EFA2D}" destId="{B6E17005-DBEF-4D34-AF23-DECF84FDDB19}" srcOrd="0" destOrd="0" presId="urn:microsoft.com/office/officeart/2005/8/layout/list1"/>
    <dgm:cxn modelId="{9B8CADBF-5A7D-4149-A1A7-C05E29A0E10C}" type="presOf" srcId="{5A0A890A-EAFA-4DA5-9829-712BADDFB94A}" destId="{0AC55BAB-3542-42E9-9665-EE26E3C4E733}" srcOrd="0" destOrd="0" presId="urn:microsoft.com/office/officeart/2005/8/layout/list1"/>
    <dgm:cxn modelId="{D4C5043A-ABA7-4728-9E8E-660FF8C6E24C}" type="presOf" srcId="{5A0A890A-EAFA-4DA5-9829-712BADDFB94A}" destId="{8D7EB5CF-1477-41C0-A1E4-50178FED2A95}" srcOrd="1" destOrd="0" presId="urn:microsoft.com/office/officeart/2005/8/layout/list1"/>
    <dgm:cxn modelId="{091B6603-C713-462C-95E7-67445846B547}" type="presOf" srcId="{5C67038F-4DE9-4B85-B3E6-11A79B67C882}" destId="{C2E66F8B-C16F-45FA-98CA-E1314B3F237B}" srcOrd="1" destOrd="0" presId="urn:microsoft.com/office/officeart/2005/8/layout/list1"/>
    <dgm:cxn modelId="{DA9570FC-179A-4E90-AC2F-87200A3CE0F2}" type="presOf" srcId="{8BCE3C92-41A3-41DD-8EC8-5AE08FB253A4}" destId="{F26EFD8B-7CFC-45E8-AD32-0ED8ED990192}" srcOrd="0"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DFC074D9-62A5-4255-BCCF-DEF6D902DFA2}" type="presOf" srcId="{B80DDA8A-C189-40BE-BBE4-684F03B6FAC5}" destId="{D3498629-7B8F-49B6-8096-C971EDC947A4}" srcOrd="0" destOrd="0" presId="urn:microsoft.com/office/officeart/2005/8/layout/list1"/>
    <dgm:cxn modelId="{1F5EF314-E409-4E4D-BA7B-78D2985FDF91}" srcId="{0D76FEF2-21C8-4519-BD53-74D79C7EFA2D}" destId="{5A0A890A-EAFA-4DA5-9829-712BADDFB94A}" srcOrd="2" destOrd="0" parTransId="{46F0157F-F519-4412-82BD-A635887986FD}" sibTransId="{8F4622C2-B36E-447D-A852-934A7E41E7B5}"/>
    <dgm:cxn modelId="{CBAB2434-D7A0-457E-A171-BB0728FD31FF}" type="presOf" srcId="{76279205-646A-4FA7-B8BA-E7DE81C37807}" destId="{1F3A675F-2B7B-4235-A35C-E309555CE571}" srcOrd="1" destOrd="0" presId="urn:microsoft.com/office/officeart/2005/8/layout/list1"/>
    <dgm:cxn modelId="{27B60942-7143-48AA-B3B4-14B86F32ABBA}" srcId="{0D76FEF2-21C8-4519-BD53-74D79C7EFA2D}" destId="{5C67038F-4DE9-4B85-B3E6-11A79B67C882}" srcOrd="7" destOrd="0" parTransId="{F0D277AF-DFC5-4195-8057-DF96C2C7556C}" sibTransId="{4BB2565E-BD59-4E5C-97F7-9E1541F51697}"/>
    <dgm:cxn modelId="{C653FB5F-9B77-4430-928E-00CCFDE0D8D2}" type="presOf" srcId="{76279205-646A-4FA7-B8BA-E7DE81C37807}" destId="{803F22B2-6A58-41AA-93D2-3E3E8EA87A1D}" srcOrd="0" destOrd="0" presId="urn:microsoft.com/office/officeart/2005/8/layout/list1"/>
    <dgm:cxn modelId="{176383E9-239F-4E7D-938E-A60277E1E5F3}" srcId="{0D76FEF2-21C8-4519-BD53-74D79C7EFA2D}" destId="{51A21451-0158-42E7-B5EE-A5A0F9128A8A}" srcOrd="6" destOrd="0" parTransId="{D731E724-E3EC-4145-9FC7-DB42FB15EDEF}" sibTransId="{229E134C-036B-47CB-B932-FBDA994BA719}"/>
    <dgm:cxn modelId="{727E1560-5584-4D7C-9750-34D3100A6F28}" srcId="{0D76FEF2-21C8-4519-BD53-74D79C7EFA2D}" destId="{D503F171-6A39-453B-9F4A-953FD796D1CB}" srcOrd="1" destOrd="0" parTransId="{5F983626-3D76-428A-8AFE-3FAB4A5654D6}" sibTransId="{13120140-9BB1-4DBB-9746-80661D7B2822}"/>
    <dgm:cxn modelId="{D87F4EF7-248D-49F9-9263-E46FB01B5717}" srcId="{B80DDA8A-C189-40BE-BBE4-684F03B6FAC5}" destId="{18261F6A-01ED-4D6B-B4E5-B5A1CA6D8AF6}" srcOrd="0" destOrd="0" parTransId="{D14DB2F9-B54A-4593-B8BB-DA45CD952109}" sibTransId="{1ABAC199-D4D2-491D-97AE-E8561BE839B1}"/>
    <dgm:cxn modelId="{25E9AE9A-1FE7-4BA5-89AB-1CEEEC69E568}" type="presOf" srcId="{5C67038F-4DE9-4B85-B3E6-11A79B67C882}" destId="{83A6726C-0F7B-4D9F-8E99-D3DB482D95B6}" srcOrd="0" destOrd="0" presId="urn:microsoft.com/office/officeart/2005/8/layout/list1"/>
    <dgm:cxn modelId="{FEF3D341-1CF5-4EC9-A206-AC821DF93EF3}" type="presOf" srcId="{51A21451-0158-42E7-B5EE-A5A0F9128A8A}" destId="{49A729BF-1C03-4AF5-AE5F-7EC7249B425E}" srcOrd="0" destOrd="0" presId="urn:microsoft.com/office/officeart/2005/8/layout/list1"/>
    <dgm:cxn modelId="{1074A504-BA8C-4B60-A35C-EB4A233996AD}" srcId="{0D76FEF2-21C8-4519-BD53-74D79C7EFA2D}" destId="{76279205-646A-4FA7-B8BA-E7DE81C37807}" srcOrd="5" destOrd="0" parTransId="{71797A09-CE1E-4F2B-9D6F-C9298A7151F0}" sibTransId="{4A3C6FCF-9CAD-4501-9F6F-4129BDF3DE6E}"/>
    <dgm:cxn modelId="{9D1E5E58-1589-4B8C-8FF2-2DF10F0B49F8}" type="presOf" srcId="{F2C71F74-3E5C-46D0-9F9E-D6280B0BBCB6}" destId="{7CD65F80-4CA1-49CB-AC68-59C3F6D866A2}" srcOrd="1" destOrd="0" presId="urn:microsoft.com/office/officeart/2005/8/layout/list1"/>
    <dgm:cxn modelId="{7F0DC44D-F810-4AAE-BA61-21DA4FCADC97}" type="presParOf" srcId="{B6E17005-DBEF-4D34-AF23-DECF84FDDB19}" destId="{D3787D2D-0D20-49AE-BF51-EEFD4AF4164B}" srcOrd="0" destOrd="0" presId="urn:microsoft.com/office/officeart/2005/8/layout/list1"/>
    <dgm:cxn modelId="{0798FE78-8F1F-467C-829F-BA543B152049}" type="presParOf" srcId="{D3787D2D-0D20-49AE-BF51-EEFD4AF4164B}" destId="{D3498629-7B8F-49B6-8096-C971EDC947A4}" srcOrd="0" destOrd="0" presId="urn:microsoft.com/office/officeart/2005/8/layout/list1"/>
    <dgm:cxn modelId="{86EA99D6-0FE1-4DCB-A83E-78493C04387D}" type="presParOf" srcId="{D3787D2D-0D20-49AE-BF51-EEFD4AF4164B}" destId="{83A8DEED-3CA3-4BCD-BD9C-B509C4FB1C78}" srcOrd="1" destOrd="0" presId="urn:microsoft.com/office/officeart/2005/8/layout/list1"/>
    <dgm:cxn modelId="{D04345C1-E526-48BC-9A02-8DE2FA444237}" type="presParOf" srcId="{B6E17005-DBEF-4D34-AF23-DECF84FDDB19}" destId="{3FC3BC0F-62E9-4E5D-81CE-1AB2A045770A}" srcOrd="1" destOrd="0" presId="urn:microsoft.com/office/officeart/2005/8/layout/list1"/>
    <dgm:cxn modelId="{4BD71CFE-4A2D-4728-AB3A-0008484D856D}" type="presParOf" srcId="{B6E17005-DBEF-4D34-AF23-DECF84FDDB19}" destId="{339F8D92-3E57-4F5E-A093-5AE55E4C85A6}" srcOrd="2" destOrd="0" presId="urn:microsoft.com/office/officeart/2005/8/layout/list1"/>
    <dgm:cxn modelId="{A35B1DE4-41A3-47E5-980B-FA26F13FCAAE}" type="presParOf" srcId="{B6E17005-DBEF-4D34-AF23-DECF84FDDB19}" destId="{8493FA2A-183E-450F-A881-14AC0DE01559}" srcOrd="3" destOrd="0" presId="urn:microsoft.com/office/officeart/2005/8/layout/list1"/>
    <dgm:cxn modelId="{46F29DFC-4C0E-470B-8503-D0CD689FC80D}" type="presParOf" srcId="{B6E17005-DBEF-4D34-AF23-DECF84FDDB19}" destId="{704BE07D-B7DF-45A0-AC8B-F0850D1CCCE2}" srcOrd="4" destOrd="0" presId="urn:microsoft.com/office/officeart/2005/8/layout/list1"/>
    <dgm:cxn modelId="{203BAC24-F009-4299-AF17-F5316DDA0B98}" type="presParOf" srcId="{704BE07D-B7DF-45A0-AC8B-F0850D1CCCE2}" destId="{9BFD889F-1114-42CA-A7A0-8EBC939B326F}" srcOrd="0" destOrd="0" presId="urn:microsoft.com/office/officeart/2005/8/layout/list1"/>
    <dgm:cxn modelId="{6763A5A7-11D7-4D53-83C4-FA35D46DE1C3}" type="presParOf" srcId="{704BE07D-B7DF-45A0-AC8B-F0850D1CCCE2}" destId="{A6F486F1-7CED-4199-93F1-7BF438544657}" srcOrd="1" destOrd="0" presId="urn:microsoft.com/office/officeart/2005/8/layout/list1"/>
    <dgm:cxn modelId="{3FD3DE96-0D89-4F9A-8144-51E281E1A6D5}" type="presParOf" srcId="{B6E17005-DBEF-4D34-AF23-DECF84FDDB19}" destId="{C1C5F6F0-1951-49E1-9757-DD94BA7DD8D8}" srcOrd="5" destOrd="0" presId="urn:microsoft.com/office/officeart/2005/8/layout/list1"/>
    <dgm:cxn modelId="{8A73B883-99D0-4DDD-8969-B3A106B5837E}" type="presParOf" srcId="{B6E17005-DBEF-4D34-AF23-DECF84FDDB19}" destId="{54E37189-AFEE-4CB3-A694-4A90D08FD780}" srcOrd="6" destOrd="0" presId="urn:microsoft.com/office/officeart/2005/8/layout/list1"/>
    <dgm:cxn modelId="{E999A0FA-4695-4AAF-9404-695A526A0055}" type="presParOf" srcId="{B6E17005-DBEF-4D34-AF23-DECF84FDDB19}" destId="{21E7E786-C358-4B80-8B15-70C418B55915}" srcOrd="7" destOrd="0" presId="urn:microsoft.com/office/officeart/2005/8/layout/list1"/>
    <dgm:cxn modelId="{A02283A9-FEA8-4F1F-9DA3-5FA3BEF8AE6F}" type="presParOf" srcId="{B6E17005-DBEF-4D34-AF23-DECF84FDDB19}" destId="{E2BFC5FE-EBB0-48CC-95DE-F0701F99ADAD}" srcOrd="8" destOrd="0" presId="urn:microsoft.com/office/officeart/2005/8/layout/list1"/>
    <dgm:cxn modelId="{DF310583-1FDF-4245-BE6E-67A08A59DF29}" type="presParOf" srcId="{E2BFC5FE-EBB0-48CC-95DE-F0701F99ADAD}" destId="{0AC55BAB-3542-42E9-9665-EE26E3C4E733}" srcOrd="0" destOrd="0" presId="urn:microsoft.com/office/officeart/2005/8/layout/list1"/>
    <dgm:cxn modelId="{F6D0FEAE-E0F7-42FC-8C14-C594691A2EDB}" type="presParOf" srcId="{E2BFC5FE-EBB0-48CC-95DE-F0701F99ADAD}" destId="{8D7EB5CF-1477-41C0-A1E4-50178FED2A95}" srcOrd="1" destOrd="0" presId="urn:microsoft.com/office/officeart/2005/8/layout/list1"/>
    <dgm:cxn modelId="{74D8EC1E-425C-451C-8549-1CD8AC11EC28}" type="presParOf" srcId="{B6E17005-DBEF-4D34-AF23-DECF84FDDB19}" destId="{2B88AE2A-5B15-465A-B384-65A3C92FFE42}" srcOrd="9" destOrd="0" presId="urn:microsoft.com/office/officeart/2005/8/layout/list1"/>
    <dgm:cxn modelId="{F5430AF8-C4E4-4FFF-82D7-4C393C264B78}" type="presParOf" srcId="{B6E17005-DBEF-4D34-AF23-DECF84FDDB19}" destId="{AC5083B6-C118-4C5F-935E-869E9BAD82F8}" srcOrd="10" destOrd="0" presId="urn:microsoft.com/office/officeart/2005/8/layout/list1"/>
    <dgm:cxn modelId="{9E904397-87DC-482D-A765-4F694B0FC63B}" type="presParOf" srcId="{B6E17005-DBEF-4D34-AF23-DECF84FDDB19}" destId="{5E978FAD-9906-4521-8D8F-7590B6F3B01B}" srcOrd="11" destOrd="0" presId="urn:microsoft.com/office/officeart/2005/8/layout/list1"/>
    <dgm:cxn modelId="{CC3E850E-62C7-4A38-A6FA-507B762DC1F7}" type="presParOf" srcId="{B6E17005-DBEF-4D34-AF23-DECF84FDDB19}" destId="{2E3970CE-0863-4FC1-919C-1818209A9D44}" srcOrd="12" destOrd="0" presId="urn:microsoft.com/office/officeart/2005/8/layout/list1"/>
    <dgm:cxn modelId="{5FD184F2-EDB6-4DE7-A3AD-467BCC5AADE7}" type="presParOf" srcId="{2E3970CE-0863-4FC1-919C-1818209A9D44}" destId="{F26EFD8B-7CFC-45E8-AD32-0ED8ED990192}" srcOrd="0" destOrd="0" presId="urn:microsoft.com/office/officeart/2005/8/layout/list1"/>
    <dgm:cxn modelId="{E8D4C8D9-A268-40C1-8BA5-B9A86FD3EEBA}" type="presParOf" srcId="{2E3970CE-0863-4FC1-919C-1818209A9D44}" destId="{FD828EBB-2FE5-481B-9F21-6CCD8F88AC1E}" srcOrd="1" destOrd="0" presId="urn:microsoft.com/office/officeart/2005/8/layout/list1"/>
    <dgm:cxn modelId="{11E557FD-2238-466E-8937-211D04584F12}" type="presParOf" srcId="{B6E17005-DBEF-4D34-AF23-DECF84FDDB19}" destId="{A7F8422D-CF4E-4A7C-BD7C-E782101EAB07}" srcOrd="13" destOrd="0" presId="urn:microsoft.com/office/officeart/2005/8/layout/list1"/>
    <dgm:cxn modelId="{41CF90D2-FC40-491D-81DA-2E9E6EEDCE58}" type="presParOf" srcId="{B6E17005-DBEF-4D34-AF23-DECF84FDDB19}" destId="{FF10539C-D932-4077-BE75-D57121BEF63F}" srcOrd="14" destOrd="0" presId="urn:microsoft.com/office/officeart/2005/8/layout/list1"/>
    <dgm:cxn modelId="{DE455169-CBED-477D-8F2F-2494D90B3F02}" type="presParOf" srcId="{B6E17005-DBEF-4D34-AF23-DECF84FDDB19}" destId="{8D364BD1-F750-435C-B2BE-5DC2F73ADB0D}" srcOrd="15" destOrd="0" presId="urn:microsoft.com/office/officeart/2005/8/layout/list1"/>
    <dgm:cxn modelId="{E433C55B-6FE6-4D0E-8975-B62EE2B73CC2}" type="presParOf" srcId="{B6E17005-DBEF-4D34-AF23-DECF84FDDB19}" destId="{0CE810BA-5F28-454C-B35B-967F5885C1A1}" srcOrd="16" destOrd="0" presId="urn:microsoft.com/office/officeart/2005/8/layout/list1"/>
    <dgm:cxn modelId="{ADF6753B-E5A9-47A0-BCCF-513016AC82DF}" type="presParOf" srcId="{0CE810BA-5F28-454C-B35B-967F5885C1A1}" destId="{569BBC49-1C8F-416F-9F52-F589BB780395}" srcOrd="0" destOrd="0" presId="urn:microsoft.com/office/officeart/2005/8/layout/list1"/>
    <dgm:cxn modelId="{4B2CEB3D-12F1-47E0-849E-224E97F0083F}" type="presParOf" srcId="{0CE810BA-5F28-454C-B35B-967F5885C1A1}" destId="{7CD65F80-4CA1-49CB-AC68-59C3F6D866A2}" srcOrd="1" destOrd="0" presId="urn:microsoft.com/office/officeart/2005/8/layout/list1"/>
    <dgm:cxn modelId="{9C0DD692-C7B9-4C1B-9BAF-E0344BBB4CD8}" type="presParOf" srcId="{B6E17005-DBEF-4D34-AF23-DECF84FDDB19}" destId="{0D7E1E30-843C-4CED-91D1-5C2F82635451}" srcOrd="17" destOrd="0" presId="urn:microsoft.com/office/officeart/2005/8/layout/list1"/>
    <dgm:cxn modelId="{35FB45FC-8589-47A3-9D05-5F3DB6957D4D}" type="presParOf" srcId="{B6E17005-DBEF-4D34-AF23-DECF84FDDB19}" destId="{239A16E2-1CA1-42AE-BF99-61B9DF1A2C14}" srcOrd="18" destOrd="0" presId="urn:microsoft.com/office/officeart/2005/8/layout/list1"/>
    <dgm:cxn modelId="{077557B3-71D5-4069-903B-2F15F4150D59}" type="presParOf" srcId="{B6E17005-DBEF-4D34-AF23-DECF84FDDB19}" destId="{38E452DD-3B5F-4930-AE03-CC9CD5FF6DFF}" srcOrd="19" destOrd="0" presId="urn:microsoft.com/office/officeart/2005/8/layout/list1"/>
    <dgm:cxn modelId="{AE2026F1-F7FA-4EE2-ACB8-9A2523EE0F19}" type="presParOf" srcId="{B6E17005-DBEF-4D34-AF23-DECF84FDDB19}" destId="{3BD1B106-91D4-46D3-9429-66FEE0A18E25}" srcOrd="20" destOrd="0" presId="urn:microsoft.com/office/officeart/2005/8/layout/list1"/>
    <dgm:cxn modelId="{402E57C3-6DAD-43D2-9D58-371A9378CB0B}" type="presParOf" srcId="{3BD1B106-91D4-46D3-9429-66FEE0A18E25}" destId="{803F22B2-6A58-41AA-93D2-3E3E8EA87A1D}" srcOrd="0" destOrd="0" presId="urn:microsoft.com/office/officeart/2005/8/layout/list1"/>
    <dgm:cxn modelId="{1D5F38CA-4066-41F1-8598-03C1B63D5950}" type="presParOf" srcId="{3BD1B106-91D4-46D3-9429-66FEE0A18E25}" destId="{1F3A675F-2B7B-4235-A35C-E309555CE571}" srcOrd="1" destOrd="0" presId="urn:microsoft.com/office/officeart/2005/8/layout/list1"/>
    <dgm:cxn modelId="{E39A84BE-60EA-4B2B-8907-96261268DD58}" type="presParOf" srcId="{B6E17005-DBEF-4D34-AF23-DECF84FDDB19}" destId="{AAD262E9-3762-4750-841A-5B26FAEE6315}" srcOrd="21" destOrd="0" presId="urn:microsoft.com/office/officeart/2005/8/layout/list1"/>
    <dgm:cxn modelId="{5C2E00CE-7266-4775-B937-ACCFE4692FD1}" type="presParOf" srcId="{B6E17005-DBEF-4D34-AF23-DECF84FDDB19}" destId="{0CC8F8DD-402C-47E0-892B-B002BF58C96C}" srcOrd="22" destOrd="0" presId="urn:microsoft.com/office/officeart/2005/8/layout/list1"/>
    <dgm:cxn modelId="{6228006E-7914-45D1-9DC5-60A79E6EC5F2}" type="presParOf" srcId="{B6E17005-DBEF-4D34-AF23-DECF84FDDB19}" destId="{95DF11B8-CFEB-4437-B08F-A286A3F8473C}" srcOrd="23" destOrd="0" presId="urn:microsoft.com/office/officeart/2005/8/layout/list1"/>
    <dgm:cxn modelId="{7D9D7EEC-9F8A-4C87-A6F5-BD2BD2C7A8D5}" type="presParOf" srcId="{B6E17005-DBEF-4D34-AF23-DECF84FDDB19}" destId="{3A367FC0-EAD4-465C-9D8D-666C14857FBC}" srcOrd="24" destOrd="0" presId="urn:microsoft.com/office/officeart/2005/8/layout/list1"/>
    <dgm:cxn modelId="{AA935490-4070-4135-9E2A-F2C35709716C}" type="presParOf" srcId="{3A367FC0-EAD4-465C-9D8D-666C14857FBC}" destId="{49A729BF-1C03-4AF5-AE5F-7EC7249B425E}" srcOrd="0" destOrd="0" presId="urn:microsoft.com/office/officeart/2005/8/layout/list1"/>
    <dgm:cxn modelId="{8DFCED4B-481D-4345-91DF-5D26AE5D3972}" type="presParOf" srcId="{3A367FC0-EAD4-465C-9D8D-666C14857FBC}" destId="{0A1B5899-4FD4-4A71-AE57-E3C387F75AE4}" srcOrd="1" destOrd="0" presId="urn:microsoft.com/office/officeart/2005/8/layout/list1"/>
    <dgm:cxn modelId="{D8CEB658-030E-4F52-8FF4-E2D7DAD76637}" type="presParOf" srcId="{B6E17005-DBEF-4D34-AF23-DECF84FDDB19}" destId="{9CC91856-404F-4C75-92BD-94243EF6B9C7}" srcOrd="25" destOrd="0" presId="urn:microsoft.com/office/officeart/2005/8/layout/list1"/>
    <dgm:cxn modelId="{22CC9298-735C-4575-A578-9460301624F9}" type="presParOf" srcId="{B6E17005-DBEF-4D34-AF23-DECF84FDDB19}" destId="{C3FA03B6-D1A5-4273-9200-D293B6764778}" srcOrd="26" destOrd="0" presId="urn:microsoft.com/office/officeart/2005/8/layout/list1"/>
    <dgm:cxn modelId="{8075A6CF-32D4-45A0-8B23-934BDD881F6B}" type="presParOf" srcId="{B6E17005-DBEF-4D34-AF23-DECF84FDDB19}" destId="{35912BBE-FC28-4BF2-A78A-9301D73BAFAE}" srcOrd="27" destOrd="0" presId="urn:microsoft.com/office/officeart/2005/8/layout/list1"/>
    <dgm:cxn modelId="{11B56C72-FA18-4567-B9F0-113CD8A601F7}" type="presParOf" srcId="{B6E17005-DBEF-4D34-AF23-DECF84FDDB19}" destId="{1B7DB8E9-C93D-4E64-82B7-29791C1B735E}" srcOrd="28" destOrd="0" presId="urn:microsoft.com/office/officeart/2005/8/layout/list1"/>
    <dgm:cxn modelId="{97E55F88-FE95-44A9-9EBF-3341F7D5D0CB}" type="presParOf" srcId="{1B7DB8E9-C93D-4E64-82B7-29791C1B735E}" destId="{83A6726C-0F7B-4D9F-8E99-D3DB482D95B6}" srcOrd="0" destOrd="0" presId="urn:microsoft.com/office/officeart/2005/8/layout/list1"/>
    <dgm:cxn modelId="{05A7C40B-78D3-4D4C-B197-ECC26D3A0789}" type="presParOf" srcId="{1B7DB8E9-C93D-4E64-82B7-29791C1B735E}" destId="{C2E66F8B-C16F-45FA-98CA-E1314B3F237B}" srcOrd="1" destOrd="0" presId="urn:microsoft.com/office/officeart/2005/8/layout/list1"/>
    <dgm:cxn modelId="{FEC3DC7C-2BEF-4D96-8466-5714D3C528BD}" type="presParOf" srcId="{B6E17005-DBEF-4D34-AF23-DECF84FDDB19}" destId="{ECEF8648-10C9-4402-822A-E44C0199DCBE}" srcOrd="29" destOrd="0" presId="urn:microsoft.com/office/officeart/2005/8/layout/list1"/>
    <dgm:cxn modelId="{002177C8-7F1F-46F6-85A5-C69BC8E0C14F}" type="presParOf" srcId="{B6E17005-DBEF-4D34-AF23-DECF84FDDB19}" destId="{ABF43DEA-CEC5-43C3-AF31-6F544F3EAF33}" srcOrd="3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86A1B6-826D-4701-910E-0D96CD91192F}" type="doc">
      <dgm:prSet loTypeId="urn:microsoft.com/office/officeart/2005/8/layout/vList3#2" loCatId="list" qsTypeId="urn:microsoft.com/office/officeart/2005/8/quickstyle/3d1" qsCatId="3D" csTypeId="urn:microsoft.com/office/officeart/2005/8/colors/accent1_2" csCatId="accent1" phldr="1"/>
      <dgm:spPr/>
      <dgm:t>
        <a:bodyPr/>
        <a:lstStyle/>
        <a:p>
          <a:endParaRPr lang="ru-RU"/>
        </a:p>
      </dgm:t>
    </dgm:pt>
    <dgm:pt modelId="{066B0093-10BB-457D-82CC-87A34AA1EC0F}">
      <dgm:prSet phldrT="[Текст]"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Энергосбережение и повышение энергетической эффективности в муниципальных учреждениях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300,0</a:t>
          </a:r>
          <a:endParaRPr lang="ru-RU" sz="900" dirty="0">
            <a:solidFill>
              <a:schemeClr val="tx2">
                <a:lumMod val="50000"/>
              </a:schemeClr>
            </a:solidFill>
            <a:latin typeface="Palatino Linotype" panose="02040502050505030304" pitchFamily="18" charset="0"/>
          </a:endParaRPr>
        </a:p>
      </dgm:t>
    </dgm:pt>
    <dgm:pt modelId="{00E282F9-10D0-4C1C-B2A1-5F8E9532ED69}" type="par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EDAB1C3C-8D90-473A-BD7A-49C9CA98B5F8}" type="sib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1AA04900-FCD0-49C4-8BB5-568D02CDF5BC}">
      <dgm:prSet custT="1"/>
      <dgm:spPr>
        <a:gradFill flip="none" rotWithShape="1">
          <a:gsLst>
            <a:gs pos="0">
              <a:schemeClr val="accent5">
                <a:lumMod val="5000"/>
                <a:lumOff val="95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транспортного комплекса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7 885,6</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5453FF8-1722-4E17-BAB8-ED6DB66B04F5}" type="par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9E762261-8253-4926-A586-F6F0C981091E}" type="sib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DCF4E67A-DC59-42C7-9C49-C371F344AA84}">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4 868,9</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77C7902F-B293-4288-8461-9A9221A9FF0A}" type="par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6131B212-470D-4277-BB5C-F40D6728F685}" type="sib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ED637A9C-4238-4486-A870-8675E13AED3B}">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управления муниципальными финансами и муниципальным долгом Тамбовского района  </a:t>
          </a:r>
        </a:p>
        <a:p>
          <a:pPr algn="just"/>
          <a:r>
            <a:rPr lang="ru-RU" sz="1400" b="1" dirty="0" smtClean="0">
              <a:solidFill>
                <a:schemeClr val="tx2">
                  <a:lumMod val="50000"/>
                </a:schemeClr>
              </a:solidFill>
              <a:latin typeface="Palatino Linotype" panose="02040502050505030304" pitchFamily="18" charset="0"/>
              <a:cs typeface="Times New Roman" pitchFamily="18" charset="0"/>
            </a:rPr>
            <a:t>22 342,1</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D60503F-906A-45CC-BF26-5FB7ECEBFB13}" type="par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C394281A-D031-4C5B-A335-3506FCA43D1C}" type="sib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FF1744CA-1909-42F9-BC46-57308B8D5FB2}">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использования муниципального имущества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4 244,1</a:t>
          </a:r>
          <a:r>
            <a:rPr lang="ru-RU" sz="900" b="1" dirty="0" smtClean="0">
              <a:solidFill>
                <a:schemeClr val="tx2">
                  <a:lumMod val="50000"/>
                </a:schemeClr>
              </a:solidFill>
              <a:latin typeface="Palatino Linotype" panose="02040502050505030304" pitchFamily="18" charset="0"/>
              <a:cs typeface="Times New Roman" pitchFamily="18" charset="0"/>
            </a:rPr>
            <a:t>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C97E35D2-F4BF-41DC-AE2C-2B845A86FC1E}" type="par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FCF91EC3-2F3F-4B9A-BA01-B1794D5BBB9D}" type="sib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689AC2E9-BB6C-4BA3-BA6F-660ED8DD29B2}" type="pres">
      <dgm:prSet presAssocID="{1AA04900-FCD0-49C4-8BB5-568D02CDF5BC}" presName="composite" presStyleCnt="0"/>
      <dgm:spPr/>
      <dgm:t>
        <a:bodyPr/>
        <a:lstStyle/>
        <a:p>
          <a:endParaRPr lang="ru-RU"/>
        </a:p>
      </dgm:t>
    </dgm:pt>
    <dgm:pt modelId="{0A4CE8F0-9C9E-46B7-B14D-AFDFBE87120C}" type="pres">
      <dgm:prSet presAssocID="{1AA04900-FCD0-49C4-8BB5-568D02CDF5BC}" presName="imgShp" presStyleLbl="fgImgPlace1" presStyleIdx="0" presStyleCnt="5" custLinFactNeighborX="-5577" custLinFactNeighborY="-27371"/>
      <dgm:spPr>
        <a:blipFill>
          <a:blip xmlns:r="http://schemas.openxmlformats.org/officeDocument/2006/relationships" r:embed="rId1"/>
          <a:srcRect/>
          <a:stretch>
            <a:fillRect l="-17000" r="-17000"/>
          </a:stretch>
        </a:blipFill>
        <a:ln>
          <a:solidFill>
            <a:schemeClr val="bg2">
              <a:lumMod val="50000"/>
            </a:schemeClr>
          </a:solidFill>
        </a:ln>
      </dgm:spPr>
      <dgm:t>
        <a:bodyPr/>
        <a:lstStyle/>
        <a:p>
          <a:endParaRPr lang="ru-RU"/>
        </a:p>
      </dgm:t>
    </dgm:pt>
    <dgm:pt modelId="{64AD0C67-C7C0-4FED-A6F1-F54FEAB4EE51}" type="pres">
      <dgm:prSet presAssocID="{1AA04900-FCD0-49C4-8BB5-568D02CDF5BC}" presName="txShp" presStyleLbl="node1" presStyleIdx="0" presStyleCnt="5" custScaleY="75666" custLinFactNeighborX="13" custLinFactNeighborY="-26808">
        <dgm:presLayoutVars>
          <dgm:bulletEnabled val="1"/>
        </dgm:presLayoutVars>
      </dgm:prSet>
      <dgm:spPr/>
      <dgm:t>
        <a:bodyPr/>
        <a:lstStyle/>
        <a:p>
          <a:endParaRPr lang="ru-RU"/>
        </a:p>
      </dgm:t>
    </dgm:pt>
    <dgm:pt modelId="{9F238801-5BC4-4BEE-B677-213F7F3D3C7C}" type="pres">
      <dgm:prSet presAssocID="{9E762261-8253-4926-A586-F6F0C981091E}" presName="spacing" presStyleCnt="0"/>
      <dgm:spPr/>
      <dgm:t>
        <a:bodyPr/>
        <a:lstStyle/>
        <a:p>
          <a:endParaRPr lang="ru-RU"/>
        </a:p>
      </dgm:t>
    </dgm:pt>
    <dgm:pt modelId="{E5B59E9E-D442-4963-92F3-CB1327FF8A36}" type="pres">
      <dgm:prSet presAssocID="{DCF4E67A-DC59-42C7-9C49-C371F344AA84}" presName="composite" presStyleCnt="0"/>
      <dgm:spPr/>
      <dgm:t>
        <a:bodyPr/>
        <a:lstStyle/>
        <a:p>
          <a:endParaRPr lang="ru-RU"/>
        </a:p>
      </dgm:t>
    </dgm:pt>
    <dgm:pt modelId="{FB53971F-5B32-4678-A4E5-50C179A6A2E9}" type="pres">
      <dgm:prSet presAssocID="{DCF4E67A-DC59-42C7-9C49-C371F344AA84}" presName="imgShp" presStyleLbl="fgImgPlace1" presStyleIdx="1" presStyleCnt="5" custLinFactNeighborX="-6820" custLinFactNeighborY="-33968"/>
      <dgm:spPr>
        <a:blipFill>
          <a:blip xmlns:r="http://schemas.openxmlformats.org/officeDocument/2006/relationships" r:embed="rId2"/>
          <a:srcRect/>
          <a:stretch>
            <a:fillRect l="-39000" r="-39000"/>
          </a:stretch>
        </a:blipFill>
        <a:ln>
          <a:solidFill>
            <a:schemeClr val="bg2">
              <a:lumMod val="50000"/>
            </a:schemeClr>
          </a:solidFill>
        </a:ln>
      </dgm:spPr>
      <dgm:t>
        <a:bodyPr/>
        <a:lstStyle/>
        <a:p>
          <a:endParaRPr lang="ru-RU"/>
        </a:p>
      </dgm:t>
    </dgm:pt>
    <dgm:pt modelId="{076E7797-793B-41B4-9CDD-7534D325B2BB}" type="pres">
      <dgm:prSet presAssocID="{DCF4E67A-DC59-42C7-9C49-C371F344AA84}" presName="txShp" presStyleLbl="node1" presStyleIdx="1" presStyleCnt="5" custLinFactNeighborX="493" custLinFactNeighborY="-29102">
        <dgm:presLayoutVars>
          <dgm:bulletEnabled val="1"/>
        </dgm:presLayoutVars>
      </dgm:prSet>
      <dgm:spPr/>
      <dgm:t>
        <a:bodyPr/>
        <a:lstStyle/>
        <a:p>
          <a:endParaRPr lang="ru-RU"/>
        </a:p>
      </dgm:t>
    </dgm:pt>
    <dgm:pt modelId="{419270C7-5EAF-4C98-B22B-5BFFE5E32F52}" type="pres">
      <dgm:prSet presAssocID="{6131B212-470D-4277-BB5C-F40D6728F685}" presName="spacing" presStyleCnt="0"/>
      <dgm:spPr/>
      <dgm:t>
        <a:bodyPr/>
        <a:lstStyle/>
        <a:p>
          <a:endParaRPr lang="ru-RU"/>
        </a:p>
      </dgm:t>
    </dgm:pt>
    <dgm:pt modelId="{96BB7360-FA2A-44EC-87ED-B43F0DB96B46}" type="pres">
      <dgm:prSet presAssocID="{066B0093-10BB-457D-82CC-87A34AA1EC0F}" presName="composite" presStyleCnt="0"/>
      <dgm:spPr/>
      <dgm:t>
        <a:bodyPr/>
        <a:lstStyle/>
        <a:p>
          <a:endParaRPr lang="ru-RU"/>
        </a:p>
      </dgm:t>
    </dgm:pt>
    <dgm:pt modelId="{79B23764-8F26-4320-973A-72C6179BCD64}" type="pres">
      <dgm:prSet presAssocID="{066B0093-10BB-457D-82CC-87A34AA1EC0F}" presName="imgShp" presStyleLbl="fgImgPlace1" presStyleIdx="2" presStyleCnt="5" custScaleY="99085" custLinFactNeighborX="-6820" custLinFactNeighborY="-32023"/>
      <dgm:spPr>
        <a:blipFill>
          <a:blip xmlns:r="http://schemas.openxmlformats.org/officeDocument/2006/relationships" r:embed="rId3"/>
          <a:srcRect/>
          <a:stretch>
            <a:fillRect/>
          </a:stretch>
        </a:blipFill>
        <a:ln>
          <a:solidFill>
            <a:schemeClr val="bg2">
              <a:lumMod val="50000"/>
            </a:schemeClr>
          </a:solidFill>
        </a:ln>
      </dgm:spPr>
      <dgm:t>
        <a:bodyPr/>
        <a:lstStyle/>
        <a:p>
          <a:endParaRPr lang="ru-RU"/>
        </a:p>
      </dgm:t>
    </dgm:pt>
    <dgm:pt modelId="{D3BDDB4C-9F9E-4CA2-9B32-CD6CB58D4E57}" type="pres">
      <dgm:prSet presAssocID="{066B0093-10BB-457D-82CC-87A34AA1EC0F}" presName="txShp" presStyleLbl="node1" presStyleIdx="2" presStyleCnt="5" custScaleY="128098" custLinFactNeighborX="424" custLinFactNeighborY="-31592">
        <dgm:presLayoutVars>
          <dgm:bulletEnabled val="1"/>
        </dgm:presLayoutVars>
      </dgm:prSet>
      <dgm:spPr/>
      <dgm:t>
        <a:bodyPr/>
        <a:lstStyle/>
        <a:p>
          <a:endParaRPr lang="ru-RU"/>
        </a:p>
      </dgm:t>
    </dgm:pt>
    <dgm:pt modelId="{E09814FA-F1A2-4E05-8709-5D9235F06FD2}" type="pres">
      <dgm:prSet presAssocID="{EDAB1C3C-8D90-473A-BD7A-49C9CA98B5F8}" presName="spacing" presStyleCnt="0"/>
      <dgm:spPr/>
      <dgm:t>
        <a:bodyPr/>
        <a:lstStyle/>
        <a:p>
          <a:endParaRPr lang="ru-RU"/>
        </a:p>
      </dgm:t>
    </dgm:pt>
    <dgm:pt modelId="{4BEF4AA7-4772-42F8-8A68-9144F2571F62}" type="pres">
      <dgm:prSet presAssocID="{ED637A9C-4238-4486-A870-8675E13AED3B}" presName="composite" presStyleCnt="0"/>
      <dgm:spPr/>
      <dgm:t>
        <a:bodyPr/>
        <a:lstStyle/>
        <a:p>
          <a:endParaRPr lang="ru-RU"/>
        </a:p>
      </dgm:t>
    </dgm:pt>
    <dgm:pt modelId="{5B110B7C-EB43-4634-AC65-1F55EBAF4BF5}" type="pres">
      <dgm:prSet presAssocID="{ED637A9C-4238-4486-A870-8675E13AED3B}" presName="imgShp" presStyleLbl="fgImgPlace1" presStyleIdx="3" presStyleCnt="5" custLinFactNeighborX="15411" custLinFactNeighborY="-44283"/>
      <dgm:spPr>
        <a:blipFill dpi="0" rotWithShape="1">
          <a:blip xmlns:r="http://schemas.openxmlformats.org/officeDocument/2006/relationships" r:embed="rId4"/>
          <a:srcRect/>
          <a:stretch>
            <a:fillRect/>
          </a:stretch>
        </a:blipFill>
        <a:ln>
          <a:solidFill>
            <a:schemeClr val="bg2">
              <a:lumMod val="50000"/>
            </a:schemeClr>
          </a:solidFill>
        </a:ln>
      </dgm:spPr>
      <dgm:t>
        <a:bodyPr/>
        <a:lstStyle/>
        <a:p>
          <a:endParaRPr lang="ru-RU"/>
        </a:p>
      </dgm:t>
    </dgm:pt>
    <dgm:pt modelId="{7FFFAED3-1F0F-4CBF-83D3-86DA49C033F5}" type="pres">
      <dgm:prSet presAssocID="{ED637A9C-4238-4486-A870-8675E13AED3B}" presName="txShp" presStyleLbl="node1" presStyleIdx="3" presStyleCnt="5" custScaleX="99663" custLinFactNeighborX="13" custLinFactNeighborY="-41151">
        <dgm:presLayoutVars>
          <dgm:bulletEnabled val="1"/>
        </dgm:presLayoutVars>
      </dgm:prSet>
      <dgm:spPr/>
      <dgm:t>
        <a:bodyPr/>
        <a:lstStyle/>
        <a:p>
          <a:endParaRPr lang="ru-RU"/>
        </a:p>
      </dgm:t>
    </dgm:pt>
    <dgm:pt modelId="{87A4129E-F92A-43C8-800D-C379FCED6D3C}" type="pres">
      <dgm:prSet presAssocID="{C394281A-D031-4C5B-A335-3506FCA43D1C}" presName="spacing" presStyleCnt="0"/>
      <dgm:spPr/>
      <dgm:t>
        <a:bodyPr/>
        <a:lstStyle/>
        <a:p>
          <a:endParaRPr lang="ru-RU"/>
        </a:p>
      </dgm:t>
    </dgm:pt>
    <dgm:pt modelId="{60C95F04-EF5A-4E4E-ABFF-7121DA52CF2B}" type="pres">
      <dgm:prSet presAssocID="{FF1744CA-1909-42F9-BC46-57308B8D5FB2}" presName="composite" presStyleCnt="0"/>
      <dgm:spPr/>
      <dgm:t>
        <a:bodyPr/>
        <a:lstStyle/>
        <a:p>
          <a:endParaRPr lang="ru-RU"/>
        </a:p>
      </dgm:t>
    </dgm:pt>
    <dgm:pt modelId="{8EBC6F8C-CA13-4DFD-ABFB-5CE3D4A8224D}" type="pres">
      <dgm:prSet presAssocID="{FF1744CA-1909-42F9-BC46-57308B8D5FB2}" presName="imgShp" presStyleLbl="fgImgPlace1" presStyleIdx="4" presStyleCnt="5" custLinFactNeighborX="15411" custLinFactNeighborY="-43172"/>
      <dgm:spPr>
        <a:blipFill dpi="0" rotWithShape="1">
          <a:blip xmlns:r="http://schemas.openxmlformats.org/officeDocument/2006/relationships" r:embed="rId5"/>
          <a:srcRect/>
          <a:stretch>
            <a:fillRect l="-5000" r="-5000" b="-5000"/>
          </a:stretch>
        </a:blipFill>
        <a:ln>
          <a:solidFill>
            <a:schemeClr val="bg2">
              <a:lumMod val="50000"/>
            </a:schemeClr>
          </a:solidFill>
        </a:ln>
      </dgm:spPr>
      <dgm:t>
        <a:bodyPr/>
        <a:lstStyle/>
        <a:p>
          <a:endParaRPr lang="ru-RU"/>
        </a:p>
      </dgm:t>
    </dgm:pt>
    <dgm:pt modelId="{8FC5E191-32BE-4F85-BEC4-13DBDEF6271C}" type="pres">
      <dgm:prSet presAssocID="{FF1744CA-1909-42F9-BC46-57308B8D5FB2}" presName="txShp" presStyleLbl="node1" presStyleIdx="4" presStyleCnt="5" custLinFactNeighborX="114" custLinFactNeighborY="-45867">
        <dgm:presLayoutVars>
          <dgm:bulletEnabled val="1"/>
        </dgm:presLayoutVars>
      </dgm:prSet>
      <dgm:spPr/>
      <dgm:t>
        <a:bodyPr/>
        <a:lstStyle/>
        <a:p>
          <a:endParaRPr lang="ru-RU"/>
        </a:p>
      </dgm:t>
    </dgm:pt>
  </dgm:ptLst>
  <dgm:cxnLst>
    <dgm:cxn modelId="{6C74C2BF-3428-4F56-9BAA-197A3EA0C2AA}" srcId="{C086A1B6-826D-4701-910E-0D96CD91192F}" destId="{DCF4E67A-DC59-42C7-9C49-C371F344AA84}" srcOrd="1" destOrd="0" parTransId="{77C7902F-B293-4288-8461-9A9221A9FF0A}" sibTransId="{6131B212-470D-4277-BB5C-F40D6728F685}"/>
    <dgm:cxn modelId="{E8290F02-1DEE-4ECA-900D-75D799C9ADB0}" type="presOf" srcId="{066B0093-10BB-457D-82CC-87A34AA1EC0F}" destId="{D3BDDB4C-9F9E-4CA2-9B32-CD6CB58D4E57}" srcOrd="0" destOrd="0" presId="urn:microsoft.com/office/officeart/2005/8/layout/vList3#2"/>
    <dgm:cxn modelId="{71F30F26-14C9-4D1E-9B27-A2FA47F6560D}" srcId="{C086A1B6-826D-4701-910E-0D96CD91192F}" destId="{066B0093-10BB-457D-82CC-87A34AA1EC0F}" srcOrd="2" destOrd="0" parTransId="{00E282F9-10D0-4C1C-B2A1-5F8E9532ED69}" sibTransId="{EDAB1C3C-8D90-473A-BD7A-49C9CA98B5F8}"/>
    <dgm:cxn modelId="{A6FA12E2-38FD-4048-98DC-EA83C636D3DC}" type="presOf" srcId="{ED637A9C-4238-4486-A870-8675E13AED3B}" destId="{7FFFAED3-1F0F-4CBF-83D3-86DA49C033F5}" srcOrd="0" destOrd="0" presId="urn:microsoft.com/office/officeart/2005/8/layout/vList3#2"/>
    <dgm:cxn modelId="{04A97EA3-A80D-46F3-ABF5-D40FA269A89C}" type="presOf" srcId="{FF1744CA-1909-42F9-BC46-57308B8D5FB2}" destId="{8FC5E191-32BE-4F85-BEC4-13DBDEF6271C}" srcOrd="0" destOrd="0" presId="urn:microsoft.com/office/officeart/2005/8/layout/vList3#2"/>
    <dgm:cxn modelId="{369C53EE-1E66-480E-ABAD-83E06C707CEB}" type="presOf" srcId="{DCF4E67A-DC59-42C7-9C49-C371F344AA84}" destId="{076E7797-793B-41B4-9CDD-7534D325B2BB}" srcOrd="0" destOrd="0" presId="urn:microsoft.com/office/officeart/2005/8/layout/vList3#2"/>
    <dgm:cxn modelId="{95F4F9E7-6DB5-4244-9CF4-94815D792D74}" type="presOf" srcId="{C086A1B6-826D-4701-910E-0D96CD91192F}" destId="{195D667E-3F29-4D3E-B679-05C54CB0967C}" srcOrd="0" destOrd="0" presId="urn:microsoft.com/office/officeart/2005/8/layout/vList3#2"/>
    <dgm:cxn modelId="{49CEEF3B-7606-4571-9CD6-5A931023FB1D}" srcId="{C086A1B6-826D-4701-910E-0D96CD91192F}" destId="{1AA04900-FCD0-49C4-8BB5-568D02CDF5BC}" srcOrd="0" destOrd="0" parTransId="{15453FF8-1722-4E17-BAB8-ED6DB66B04F5}" sibTransId="{9E762261-8253-4926-A586-F6F0C981091E}"/>
    <dgm:cxn modelId="{0910E6FA-6838-4521-A5C0-CF84B5B290F4}" srcId="{C086A1B6-826D-4701-910E-0D96CD91192F}" destId="{ED637A9C-4238-4486-A870-8675E13AED3B}" srcOrd="3" destOrd="0" parTransId="{FD60503F-906A-45CC-BF26-5FB7ECEBFB13}" sibTransId="{C394281A-D031-4C5B-A335-3506FCA43D1C}"/>
    <dgm:cxn modelId="{576973C7-4A73-4BC9-B088-0D868A3EB95A}" srcId="{C086A1B6-826D-4701-910E-0D96CD91192F}" destId="{FF1744CA-1909-42F9-BC46-57308B8D5FB2}" srcOrd="4" destOrd="0" parTransId="{C97E35D2-F4BF-41DC-AE2C-2B845A86FC1E}" sibTransId="{FCF91EC3-2F3F-4B9A-BA01-B1794D5BBB9D}"/>
    <dgm:cxn modelId="{B44F2CB1-2EFF-49A2-B678-CD9832653D27}" type="presOf" srcId="{1AA04900-FCD0-49C4-8BB5-568D02CDF5BC}" destId="{64AD0C67-C7C0-4FED-A6F1-F54FEAB4EE51}" srcOrd="0" destOrd="0" presId="urn:microsoft.com/office/officeart/2005/8/layout/vList3#2"/>
    <dgm:cxn modelId="{85F86317-05ED-481C-8DB2-199825CE584C}" type="presParOf" srcId="{195D667E-3F29-4D3E-B679-05C54CB0967C}" destId="{689AC2E9-BB6C-4BA3-BA6F-660ED8DD29B2}" srcOrd="0" destOrd="0" presId="urn:microsoft.com/office/officeart/2005/8/layout/vList3#2"/>
    <dgm:cxn modelId="{247DBC31-C145-43D5-9B2F-0A59FF115FD8}" type="presParOf" srcId="{689AC2E9-BB6C-4BA3-BA6F-660ED8DD29B2}" destId="{0A4CE8F0-9C9E-46B7-B14D-AFDFBE87120C}" srcOrd="0" destOrd="0" presId="urn:microsoft.com/office/officeart/2005/8/layout/vList3#2"/>
    <dgm:cxn modelId="{A021F45B-7B71-4B4C-B537-874E9BF8B12F}" type="presParOf" srcId="{689AC2E9-BB6C-4BA3-BA6F-660ED8DD29B2}" destId="{64AD0C67-C7C0-4FED-A6F1-F54FEAB4EE51}" srcOrd="1" destOrd="0" presId="urn:microsoft.com/office/officeart/2005/8/layout/vList3#2"/>
    <dgm:cxn modelId="{DB7466A1-F328-400B-A00A-37313974E811}" type="presParOf" srcId="{195D667E-3F29-4D3E-B679-05C54CB0967C}" destId="{9F238801-5BC4-4BEE-B677-213F7F3D3C7C}" srcOrd="1" destOrd="0" presId="urn:microsoft.com/office/officeart/2005/8/layout/vList3#2"/>
    <dgm:cxn modelId="{4F02FE8E-3F58-49F7-8681-FE021426ECD6}" type="presParOf" srcId="{195D667E-3F29-4D3E-B679-05C54CB0967C}" destId="{E5B59E9E-D442-4963-92F3-CB1327FF8A36}" srcOrd="2" destOrd="0" presId="urn:microsoft.com/office/officeart/2005/8/layout/vList3#2"/>
    <dgm:cxn modelId="{3B10F488-313C-4291-91F6-F49AFA5D561D}" type="presParOf" srcId="{E5B59E9E-D442-4963-92F3-CB1327FF8A36}" destId="{FB53971F-5B32-4678-A4E5-50C179A6A2E9}" srcOrd="0" destOrd="0" presId="urn:microsoft.com/office/officeart/2005/8/layout/vList3#2"/>
    <dgm:cxn modelId="{81C1992B-D0DB-4B1D-89B8-826FCF576CD7}" type="presParOf" srcId="{E5B59E9E-D442-4963-92F3-CB1327FF8A36}" destId="{076E7797-793B-41B4-9CDD-7534D325B2BB}" srcOrd="1" destOrd="0" presId="urn:microsoft.com/office/officeart/2005/8/layout/vList3#2"/>
    <dgm:cxn modelId="{6B681DF1-C219-4D0D-A1D6-F8ACC8EC8E21}" type="presParOf" srcId="{195D667E-3F29-4D3E-B679-05C54CB0967C}" destId="{419270C7-5EAF-4C98-B22B-5BFFE5E32F52}" srcOrd="3" destOrd="0" presId="urn:microsoft.com/office/officeart/2005/8/layout/vList3#2"/>
    <dgm:cxn modelId="{2184D8D8-F3FF-4DE6-BC3B-CC4F947AA7F2}" type="presParOf" srcId="{195D667E-3F29-4D3E-B679-05C54CB0967C}" destId="{96BB7360-FA2A-44EC-87ED-B43F0DB96B46}" srcOrd="4" destOrd="0" presId="urn:microsoft.com/office/officeart/2005/8/layout/vList3#2"/>
    <dgm:cxn modelId="{36ECDEB9-8680-4BE9-AB88-4D5913CB2677}" type="presParOf" srcId="{96BB7360-FA2A-44EC-87ED-B43F0DB96B46}" destId="{79B23764-8F26-4320-973A-72C6179BCD64}" srcOrd="0" destOrd="0" presId="urn:microsoft.com/office/officeart/2005/8/layout/vList3#2"/>
    <dgm:cxn modelId="{B0921FF3-EC85-4D8A-A33C-84A4A2D228E1}" type="presParOf" srcId="{96BB7360-FA2A-44EC-87ED-B43F0DB96B46}" destId="{D3BDDB4C-9F9E-4CA2-9B32-CD6CB58D4E57}" srcOrd="1" destOrd="0" presId="urn:microsoft.com/office/officeart/2005/8/layout/vList3#2"/>
    <dgm:cxn modelId="{C6581E2E-9EEB-4B5D-BBD0-369320713A0D}" type="presParOf" srcId="{195D667E-3F29-4D3E-B679-05C54CB0967C}" destId="{E09814FA-F1A2-4E05-8709-5D9235F06FD2}" srcOrd="5" destOrd="0" presId="urn:microsoft.com/office/officeart/2005/8/layout/vList3#2"/>
    <dgm:cxn modelId="{0D6D16C6-0A43-4F34-A03F-8915444CD8DD}" type="presParOf" srcId="{195D667E-3F29-4D3E-B679-05C54CB0967C}" destId="{4BEF4AA7-4772-42F8-8A68-9144F2571F62}" srcOrd="6" destOrd="0" presId="urn:microsoft.com/office/officeart/2005/8/layout/vList3#2"/>
    <dgm:cxn modelId="{0D8F65F6-4B10-4923-BCAF-AB4E986E94C9}" type="presParOf" srcId="{4BEF4AA7-4772-42F8-8A68-9144F2571F62}" destId="{5B110B7C-EB43-4634-AC65-1F55EBAF4BF5}" srcOrd="0" destOrd="0" presId="urn:microsoft.com/office/officeart/2005/8/layout/vList3#2"/>
    <dgm:cxn modelId="{0569D67F-AB40-4D4B-9951-5E9BEA76B886}" type="presParOf" srcId="{4BEF4AA7-4772-42F8-8A68-9144F2571F62}" destId="{7FFFAED3-1F0F-4CBF-83D3-86DA49C033F5}" srcOrd="1" destOrd="0" presId="urn:microsoft.com/office/officeart/2005/8/layout/vList3#2"/>
    <dgm:cxn modelId="{BFB484E7-B551-4A18-914A-AA40FD77346F}" type="presParOf" srcId="{195D667E-3F29-4D3E-B679-05C54CB0967C}" destId="{87A4129E-F92A-43C8-800D-C379FCED6D3C}" srcOrd="7" destOrd="0" presId="urn:microsoft.com/office/officeart/2005/8/layout/vList3#2"/>
    <dgm:cxn modelId="{08656C64-9148-4E57-A967-04A3ECB5C433}" type="presParOf" srcId="{195D667E-3F29-4D3E-B679-05C54CB0967C}" destId="{60C95F04-EF5A-4E4E-ABFF-7121DA52CF2B}" srcOrd="8" destOrd="0" presId="urn:microsoft.com/office/officeart/2005/8/layout/vList3#2"/>
    <dgm:cxn modelId="{74834EAA-6D79-490A-A391-8AE6B70C8396}" type="presParOf" srcId="{60C95F04-EF5A-4E4E-ABFF-7121DA52CF2B}" destId="{8EBC6F8C-CA13-4DFD-ABFB-5CE3D4A8224D}" srcOrd="0" destOrd="0" presId="urn:microsoft.com/office/officeart/2005/8/layout/vList3#2"/>
    <dgm:cxn modelId="{502C04EE-DB54-424B-B57A-D60E881FECD3}" type="presParOf" srcId="{60C95F04-EF5A-4E4E-ABFF-7121DA52CF2B}" destId="{8FC5E191-32BE-4F85-BEC4-13DBDEF6271C}"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86A1B6-826D-4701-910E-0D96CD91192F}" type="doc">
      <dgm:prSet loTypeId="urn:microsoft.com/office/officeart/2005/8/layout/vList3#5" loCatId="list" qsTypeId="urn:microsoft.com/office/officeart/2005/8/quickstyle/3d1" qsCatId="3D" csTypeId="urn:microsoft.com/office/officeart/2005/8/colors/accent5_2" csCatId="accent5" phldr="1"/>
      <dgm:spPr/>
      <dgm:t>
        <a:bodyPr/>
        <a:lstStyle/>
        <a:p>
          <a:endParaRPr lang="ru-RU"/>
        </a:p>
      </dgm:t>
    </dgm:pt>
    <dgm:pt modelId="{53E2A0FC-5E9F-4A93-87C4-A93CE0530A39}">
      <dgm:prSet custT="1"/>
      <dgm:spPr>
        <a:gradFill flip="none" rotWithShape="1">
          <a:gsLst>
            <a:gs pos="0">
              <a:srgbClr val="D1FBA7"/>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образования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214 804,6</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E35E10E1-18B6-4CFA-A53F-F5D235F9E205}" type="parTrans" cxnId="{93BED728-C896-42F1-BBB3-FFDCB0A6E93C}">
      <dgm:prSet/>
      <dgm:spPr/>
      <dgm:t>
        <a:bodyPr/>
        <a:lstStyle/>
        <a:p>
          <a:endParaRPr lang="ru-RU">
            <a:solidFill>
              <a:schemeClr val="tx2">
                <a:lumMod val="50000"/>
              </a:schemeClr>
            </a:solidFill>
          </a:endParaRPr>
        </a:p>
      </dgm:t>
    </dgm:pt>
    <dgm:pt modelId="{683E4434-1C42-4567-B490-2AA9E1612828}" type="sibTrans" cxnId="{93BED728-C896-42F1-BBB3-FFDCB0A6E93C}">
      <dgm:prSet/>
      <dgm:spPr/>
      <dgm:t>
        <a:bodyPr/>
        <a:lstStyle/>
        <a:p>
          <a:endParaRPr lang="ru-RU">
            <a:solidFill>
              <a:schemeClr val="tx2">
                <a:lumMod val="50000"/>
              </a:schemeClr>
            </a:solidFill>
          </a:endParaRPr>
        </a:p>
      </dgm:t>
    </dgm:pt>
    <dgm:pt modelId="{1D5E28B2-D1F0-459F-A43A-D568A11A6C5E}">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Обеспечение доступным и качественным жильем населения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150,0</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AFDE21E2-A826-4B4B-840C-B1D30CAC9FFC}" type="parTrans" cxnId="{97AFD43E-77A4-4F9C-9182-683EF4319257}">
      <dgm:prSet/>
      <dgm:spPr/>
      <dgm:t>
        <a:bodyPr/>
        <a:lstStyle/>
        <a:p>
          <a:endParaRPr lang="ru-RU">
            <a:solidFill>
              <a:schemeClr val="tx2">
                <a:lumMod val="50000"/>
              </a:schemeClr>
            </a:solidFill>
          </a:endParaRPr>
        </a:p>
      </dgm:t>
    </dgm:pt>
    <dgm:pt modelId="{3EAB63FE-B5E6-4895-8665-6CA1A848A865}" type="sibTrans" cxnId="{97AFD43E-77A4-4F9C-9182-683EF4319257}">
      <dgm:prSet/>
      <dgm:spPr/>
      <dgm:t>
        <a:bodyPr/>
        <a:lstStyle/>
        <a:p>
          <a:endParaRPr lang="ru-RU">
            <a:solidFill>
              <a:schemeClr val="tx2">
                <a:lumMod val="50000"/>
              </a:schemeClr>
            </a:solidFill>
          </a:endParaRPr>
        </a:p>
      </dgm:t>
    </dgm:pt>
    <dgm:pt modelId="{E733C418-E05F-4A3C-AF1F-B41033077C3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и сохранение культуры и искусства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108 630,4</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945B75C-A3EF-4464-8E18-951BFB704FD0}" type="parTrans" cxnId="{E538CD86-FF40-4B54-96CD-929CC5C74228}">
      <dgm:prSet/>
      <dgm:spPr/>
      <dgm:t>
        <a:bodyPr/>
        <a:lstStyle/>
        <a:p>
          <a:endParaRPr lang="ru-RU">
            <a:solidFill>
              <a:schemeClr val="tx2">
                <a:lumMod val="50000"/>
              </a:schemeClr>
            </a:solidFill>
          </a:endParaRPr>
        </a:p>
      </dgm:t>
    </dgm:pt>
    <dgm:pt modelId="{FB693C2E-79AE-4A40-9747-32EE5B01B192}" type="sibTrans" cxnId="{E538CD86-FF40-4B54-96CD-929CC5C74228}">
      <dgm:prSet/>
      <dgm:spPr/>
      <dgm:t>
        <a:bodyPr/>
        <a:lstStyle/>
        <a:p>
          <a:endParaRPr lang="ru-RU">
            <a:solidFill>
              <a:schemeClr val="tx2">
                <a:lumMod val="50000"/>
              </a:schemeClr>
            </a:solidFill>
          </a:endParaRPr>
        </a:p>
      </dgm:t>
    </dgm:pt>
    <dgm:pt modelId="{5C2670A6-E99F-4728-B377-F55169BCC5C0}">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физической культуры, спорта и молодежной политики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7 840,3</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02B0EA8F-F87C-4D83-828C-83A3A0EA1FA6}" type="parTrans" cxnId="{7993C6FD-DE02-4F67-99DD-C089E76B0381}">
      <dgm:prSet/>
      <dgm:spPr/>
      <dgm:t>
        <a:bodyPr/>
        <a:lstStyle/>
        <a:p>
          <a:endParaRPr lang="ru-RU">
            <a:solidFill>
              <a:schemeClr val="tx2">
                <a:lumMod val="50000"/>
              </a:schemeClr>
            </a:solidFill>
          </a:endParaRPr>
        </a:p>
      </dgm:t>
    </dgm:pt>
    <dgm:pt modelId="{4E43B601-FD97-42D0-B40B-9A2F576DAA1E}" type="sibTrans" cxnId="{7993C6FD-DE02-4F67-99DD-C089E76B0381}">
      <dgm:prSet/>
      <dgm:spPr/>
      <dgm:t>
        <a:bodyPr/>
        <a:lstStyle/>
        <a:p>
          <a:endParaRPr lang="ru-RU">
            <a:solidFill>
              <a:schemeClr val="tx2">
                <a:lumMod val="50000"/>
              </a:schemeClr>
            </a:solidFill>
          </a:endParaRPr>
        </a:p>
      </dgm:t>
    </dgm:pt>
    <dgm:pt modelId="{D537D301-4B4E-4594-A7F4-17CBDCF7D66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Экономическое развитие и инновационная экономика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100,0</a:t>
          </a:r>
          <a:r>
            <a:rPr lang="ru-RU" sz="900" b="1" dirty="0" smtClean="0">
              <a:solidFill>
                <a:schemeClr val="tx2">
                  <a:lumMod val="50000"/>
                </a:schemeClr>
              </a:solidFill>
              <a:latin typeface="Palatino Linotype" panose="02040502050505030304" pitchFamily="18" charset="0"/>
              <a:cs typeface="Times New Roman" pitchFamily="18" charset="0"/>
            </a:rPr>
            <a:t>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F70FEA9-79E0-47B9-B5AD-02373BF28597}" type="parTrans" cxnId="{8D3092DA-47C7-4CD8-8A9C-7B72CC52A54E}">
      <dgm:prSet/>
      <dgm:spPr/>
      <dgm:t>
        <a:bodyPr/>
        <a:lstStyle/>
        <a:p>
          <a:endParaRPr lang="ru-RU">
            <a:solidFill>
              <a:schemeClr val="tx2">
                <a:lumMod val="50000"/>
              </a:schemeClr>
            </a:solidFill>
          </a:endParaRPr>
        </a:p>
      </dgm:t>
    </dgm:pt>
    <dgm:pt modelId="{BFE9DD7D-048B-4D16-9195-A1B4FD0EDE30}" type="sibTrans" cxnId="{8D3092DA-47C7-4CD8-8A9C-7B72CC52A54E}">
      <dgm:prSet/>
      <dgm:spPr/>
      <dgm:t>
        <a:bodyPr/>
        <a:lstStyle/>
        <a:p>
          <a:endParaRPr lang="ru-RU">
            <a:solidFill>
              <a:schemeClr val="tx2">
                <a:lumMod val="50000"/>
              </a:schemeClr>
            </a:solidFill>
          </a:endParaRPr>
        </a:p>
      </dgm:t>
    </dgm:pt>
    <dgm:pt modelId="{648F9F95-5D86-4A2E-BFB4-B9227383FEFD}">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деятельности органов местного самоуправления власти  и управления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326 695,5</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681B02C9-8421-4A90-9488-2AA1C2313992}" type="parTrans" cxnId="{6D1A3021-2B9D-41DA-9BC4-3D8FC3F101CA}">
      <dgm:prSet/>
      <dgm:spPr/>
      <dgm:t>
        <a:bodyPr/>
        <a:lstStyle/>
        <a:p>
          <a:endParaRPr lang="ru-RU">
            <a:solidFill>
              <a:schemeClr val="tx2">
                <a:lumMod val="50000"/>
              </a:schemeClr>
            </a:solidFill>
          </a:endParaRPr>
        </a:p>
      </dgm:t>
    </dgm:pt>
    <dgm:pt modelId="{7EF2B7BB-E9D4-4AEE-BD9F-805D12DC394F}" type="sibTrans" cxnId="{6D1A3021-2B9D-41DA-9BC4-3D8FC3F101CA}">
      <dgm:prSet/>
      <dgm:spPr/>
      <dgm:t>
        <a:bodyPr/>
        <a:lstStyle/>
        <a:p>
          <a:endParaRPr lang="ru-RU">
            <a:solidFill>
              <a:schemeClr val="tx2">
                <a:lumMod val="50000"/>
              </a:schemeClr>
            </a:solidFill>
          </a:endParaRPr>
        </a:p>
      </dgm:t>
    </dgm:pt>
    <dgm:pt modelId="{51E19533-60A5-4B98-8EF5-1DD17B342127}">
      <dgm:prSet custT="1"/>
      <dgm:spPr>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l"/>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Снижение рисков и смягчение последствий чрезвычайных ситуаций природного и техногенного характера, а также обеспечение безопасности населения района  </a:t>
          </a:r>
          <a:r>
            <a:rPr lang="ru-RU" sz="1400" b="1" dirty="0" smtClean="0">
              <a:solidFill>
                <a:schemeClr val="tx2">
                  <a:lumMod val="50000"/>
                </a:schemeClr>
              </a:solidFill>
              <a:latin typeface="Palatino Linotype" panose="02040502050505030304" pitchFamily="18" charset="0"/>
              <a:cs typeface="Times New Roman" pitchFamily="18" charset="0"/>
            </a:rPr>
            <a:t>2 244,6</a:t>
          </a:r>
          <a:endParaRPr lang="ru-RU" sz="900" dirty="0">
            <a:solidFill>
              <a:schemeClr val="tx2">
                <a:lumMod val="50000"/>
              </a:schemeClr>
            </a:solidFill>
            <a:latin typeface="Palatino Linotype" panose="02040502050505030304" pitchFamily="18" charset="0"/>
          </a:endParaRPr>
        </a:p>
      </dgm:t>
    </dgm:pt>
    <dgm:pt modelId="{6AFC95B8-6A51-4087-B913-0E5705EA1E05}" type="parTrans" cxnId="{C32CE255-1CC6-4F69-BE7E-6DF96B276D99}">
      <dgm:prSet/>
      <dgm:spPr/>
      <dgm:t>
        <a:bodyPr/>
        <a:lstStyle/>
        <a:p>
          <a:endParaRPr lang="ru-RU"/>
        </a:p>
      </dgm:t>
    </dgm:pt>
    <dgm:pt modelId="{A61EE9E5-6640-4641-914C-852FE1001ACE}" type="sibTrans" cxnId="{C32CE255-1CC6-4F69-BE7E-6DF96B276D99}">
      <dgm:prSet/>
      <dgm:spPr/>
      <dgm:t>
        <a:bodyPr/>
        <a:lstStyle/>
        <a:p>
          <a:endParaRPr lang="ru-RU"/>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C4FB5C1E-B85E-4A94-B80E-2EBB2FFA6FA0}" type="pres">
      <dgm:prSet presAssocID="{53E2A0FC-5E9F-4A93-87C4-A93CE0530A39}" presName="composite" presStyleCnt="0"/>
      <dgm:spPr/>
      <dgm:t>
        <a:bodyPr/>
        <a:lstStyle/>
        <a:p>
          <a:endParaRPr lang="ru-RU"/>
        </a:p>
      </dgm:t>
    </dgm:pt>
    <dgm:pt modelId="{03AB847F-79BC-41A2-84F6-75234D68B6D4}" type="pres">
      <dgm:prSet presAssocID="{53E2A0FC-5E9F-4A93-87C4-A93CE0530A39}" presName="imgShp" presStyleLbl="fgImgPlace1" presStyleIdx="0" presStyleCnt="7" custScaleX="101505" custScaleY="98873" custLinFactY="34821" custLinFactNeighborX="-4919" custLinFactNeighborY="100000"/>
      <dgm:spPr>
        <a:blipFill>
          <a:blip xmlns:r="http://schemas.openxmlformats.org/officeDocument/2006/relationships" r:embed="rId1"/>
          <a:srcRect/>
          <a:stretch>
            <a:fillRect/>
          </a:stretch>
        </a:blipFill>
        <a:ln>
          <a:solidFill>
            <a:schemeClr val="bg2">
              <a:lumMod val="50000"/>
            </a:schemeClr>
          </a:solidFill>
        </a:ln>
      </dgm:spPr>
      <dgm:t>
        <a:bodyPr/>
        <a:lstStyle/>
        <a:p>
          <a:endParaRPr lang="ru-RU"/>
        </a:p>
      </dgm:t>
    </dgm:pt>
    <dgm:pt modelId="{D0BEFA0F-85D5-4E27-ADBF-ECF61ED64DCA}" type="pres">
      <dgm:prSet presAssocID="{53E2A0FC-5E9F-4A93-87C4-A93CE0530A39}" presName="txShp" presStyleLbl="node1" presStyleIdx="0" presStyleCnt="7" custLinFactY="31849" custLinFactNeighborX="1362" custLinFactNeighborY="100000">
        <dgm:presLayoutVars>
          <dgm:bulletEnabled val="1"/>
        </dgm:presLayoutVars>
      </dgm:prSet>
      <dgm:spPr/>
      <dgm:t>
        <a:bodyPr/>
        <a:lstStyle/>
        <a:p>
          <a:endParaRPr lang="ru-RU"/>
        </a:p>
      </dgm:t>
    </dgm:pt>
    <dgm:pt modelId="{FA445E59-0570-4883-8665-20B63156285E}" type="pres">
      <dgm:prSet presAssocID="{683E4434-1C42-4567-B490-2AA9E1612828}" presName="spacing" presStyleCnt="0"/>
      <dgm:spPr/>
      <dgm:t>
        <a:bodyPr/>
        <a:lstStyle/>
        <a:p>
          <a:endParaRPr lang="ru-RU"/>
        </a:p>
      </dgm:t>
    </dgm:pt>
    <dgm:pt modelId="{9B7AF8E4-2D3F-4D23-977C-2857C4C34E65}" type="pres">
      <dgm:prSet presAssocID="{E733C418-E05F-4A3C-AF1F-B41033077C3B}" presName="composite" presStyleCnt="0"/>
      <dgm:spPr/>
      <dgm:t>
        <a:bodyPr/>
        <a:lstStyle/>
        <a:p>
          <a:endParaRPr lang="ru-RU"/>
        </a:p>
      </dgm:t>
    </dgm:pt>
    <dgm:pt modelId="{EA600EE0-F785-430D-8134-CAE830E154A3}" type="pres">
      <dgm:prSet presAssocID="{E733C418-E05F-4A3C-AF1F-B41033077C3B}" presName="imgShp" presStyleLbl="fgImgPlace1" presStyleIdx="1" presStyleCnt="7" custScaleX="129623" custScaleY="123976" custLinFactY="-58254" custLinFactNeighborX="-2609" custLinFactNeighborY="-100000"/>
      <dgm:spPr>
        <a:blipFill dpi="0" rotWithShape="1">
          <a:blip xmlns:r="http://schemas.openxmlformats.org/officeDocument/2006/relationships" r:embed="rId2"/>
          <a:srcRect/>
          <a:stretch>
            <a:fillRect l="-9000" r="-9000"/>
          </a:stretch>
        </a:blipFill>
        <a:ln>
          <a:solidFill>
            <a:schemeClr val="bg2">
              <a:lumMod val="50000"/>
            </a:schemeClr>
          </a:solidFill>
        </a:ln>
      </dgm:spPr>
      <dgm:t>
        <a:bodyPr/>
        <a:lstStyle/>
        <a:p>
          <a:endParaRPr lang="ru-RU"/>
        </a:p>
      </dgm:t>
    </dgm:pt>
    <dgm:pt modelId="{27F5F7A2-4D93-4799-9709-54BF0960F29B}" type="pres">
      <dgm:prSet presAssocID="{E733C418-E05F-4A3C-AF1F-B41033077C3B}" presName="txShp" presStyleLbl="node1" presStyleIdx="1" presStyleCnt="7" custLinFactY="-43946" custLinFactNeighborX="-354" custLinFactNeighborY="-100000">
        <dgm:presLayoutVars>
          <dgm:bulletEnabled val="1"/>
        </dgm:presLayoutVars>
      </dgm:prSet>
      <dgm:spPr/>
      <dgm:t>
        <a:bodyPr/>
        <a:lstStyle/>
        <a:p>
          <a:endParaRPr lang="ru-RU"/>
        </a:p>
      </dgm:t>
    </dgm:pt>
    <dgm:pt modelId="{E759FE55-B181-4BA7-8657-25D2C45F1EF1}" type="pres">
      <dgm:prSet presAssocID="{FB693C2E-79AE-4A40-9747-32EE5B01B192}" presName="spacing" presStyleCnt="0"/>
      <dgm:spPr/>
      <dgm:t>
        <a:bodyPr/>
        <a:lstStyle/>
        <a:p>
          <a:endParaRPr lang="ru-RU"/>
        </a:p>
      </dgm:t>
    </dgm:pt>
    <dgm:pt modelId="{003254EB-40B7-40DB-9068-A18EE8AC5E58}" type="pres">
      <dgm:prSet presAssocID="{1D5E28B2-D1F0-459F-A43A-D568A11A6C5E}" presName="composite" presStyleCnt="0"/>
      <dgm:spPr/>
      <dgm:t>
        <a:bodyPr/>
        <a:lstStyle/>
        <a:p>
          <a:endParaRPr lang="ru-RU"/>
        </a:p>
      </dgm:t>
    </dgm:pt>
    <dgm:pt modelId="{7AE047E7-E999-4052-AFEE-07B29098BB57}" type="pres">
      <dgm:prSet presAssocID="{1D5E28B2-D1F0-459F-A43A-D568A11A6C5E}" presName="imgShp" presStyleLbl="fgImgPlace1" presStyleIdx="2" presStyleCnt="7" custScaleX="112395" custScaleY="113139" custLinFactNeighborX="-18581" custLinFactNeighborY="-39307"/>
      <dgm:spPr>
        <a:blipFill>
          <a:blip xmlns:r="http://schemas.openxmlformats.org/officeDocument/2006/relationships" r:embed="rId3"/>
          <a:srcRect/>
          <a:stretch>
            <a:fillRect/>
          </a:stretch>
        </a:blipFill>
        <a:ln>
          <a:solidFill>
            <a:schemeClr val="bg2">
              <a:lumMod val="50000"/>
            </a:schemeClr>
          </a:solidFill>
        </a:ln>
      </dgm:spPr>
      <dgm:t>
        <a:bodyPr/>
        <a:lstStyle/>
        <a:p>
          <a:endParaRPr lang="ru-RU"/>
        </a:p>
      </dgm:t>
    </dgm:pt>
    <dgm:pt modelId="{A2E30035-D739-4B11-A1F4-01A4B760E895}" type="pres">
      <dgm:prSet presAssocID="{1D5E28B2-D1F0-459F-A43A-D568A11A6C5E}" presName="txShp" presStyleLbl="node1" presStyleIdx="2" presStyleCnt="7" custScaleY="85325" custLinFactNeighborX="3972" custLinFactNeighborY="-39957">
        <dgm:presLayoutVars>
          <dgm:bulletEnabled val="1"/>
        </dgm:presLayoutVars>
      </dgm:prSet>
      <dgm:spPr/>
      <dgm:t>
        <a:bodyPr/>
        <a:lstStyle/>
        <a:p>
          <a:endParaRPr lang="ru-RU"/>
        </a:p>
      </dgm:t>
    </dgm:pt>
    <dgm:pt modelId="{F409D0E8-DB69-4EA6-8ED3-8A0C331C5CD3}" type="pres">
      <dgm:prSet presAssocID="{3EAB63FE-B5E6-4895-8665-6CA1A848A865}" presName="spacing" presStyleCnt="0"/>
      <dgm:spPr/>
      <dgm:t>
        <a:bodyPr/>
        <a:lstStyle/>
        <a:p>
          <a:endParaRPr lang="ru-RU"/>
        </a:p>
      </dgm:t>
    </dgm:pt>
    <dgm:pt modelId="{9BC8AC81-AA05-44BB-8217-B33E819846B1}" type="pres">
      <dgm:prSet presAssocID="{648F9F95-5D86-4A2E-BFB4-B9227383FEFD}" presName="composite" presStyleCnt="0"/>
      <dgm:spPr/>
      <dgm:t>
        <a:bodyPr/>
        <a:lstStyle/>
        <a:p>
          <a:endParaRPr lang="ru-RU"/>
        </a:p>
      </dgm:t>
    </dgm:pt>
    <dgm:pt modelId="{F4E4A93C-C1CA-4300-9E2D-59258D36764D}" type="pres">
      <dgm:prSet presAssocID="{648F9F95-5D86-4A2E-BFB4-B9227383FEFD}" presName="imgShp" presStyleLbl="fgImgPlace1" presStyleIdx="3" presStyleCnt="7" custScaleX="102540" custScaleY="103689" custLinFactNeighborX="6016" custLinFactNeighborY="-50863"/>
      <dgm:spPr>
        <a:blipFill>
          <a:blip xmlns:r="http://schemas.openxmlformats.org/officeDocument/2006/relationships" r:embed="rId4"/>
          <a:srcRect/>
          <a:stretch>
            <a:fillRect l="-18000" r="-18000"/>
          </a:stretch>
        </a:blipFill>
        <a:ln>
          <a:solidFill>
            <a:schemeClr val="bg2">
              <a:lumMod val="50000"/>
            </a:schemeClr>
          </a:solidFill>
        </a:ln>
      </dgm:spPr>
      <dgm:t>
        <a:bodyPr/>
        <a:lstStyle/>
        <a:p>
          <a:endParaRPr lang="ru-RU"/>
        </a:p>
      </dgm:t>
    </dgm:pt>
    <dgm:pt modelId="{EADAAA4E-0D66-41AC-93AD-5650847BD529}" type="pres">
      <dgm:prSet presAssocID="{648F9F95-5D86-4A2E-BFB4-B9227383FEFD}" presName="txShp" presStyleLbl="node1" presStyleIdx="3" presStyleCnt="7" custLinFactNeighborX="1169" custLinFactNeighborY="-55422">
        <dgm:presLayoutVars>
          <dgm:bulletEnabled val="1"/>
        </dgm:presLayoutVars>
      </dgm:prSet>
      <dgm:spPr/>
      <dgm:t>
        <a:bodyPr/>
        <a:lstStyle/>
        <a:p>
          <a:endParaRPr lang="ru-RU"/>
        </a:p>
      </dgm:t>
    </dgm:pt>
    <dgm:pt modelId="{7B2CF486-7AA5-46E8-8824-DD6CC2C86125}" type="pres">
      <dgm:prSet presAssocID="{7EF2B7BB-E9D4-4AEE-BD9F-805D12DC394F}" presName="spacing" presStyleCnt="0"/>
      <dgm:spPr/>
      <dgm:t>
        <a:bodyPr/>
        <a:lstStyle/>
        <a:p>
          <a:endParaRPr lang="ru-RU"/>
        </a:p>
      </dgm:t>
    </dgm:pt>
    <dgm:pt modelId="{B933C34A-4897-40B3-A0D5-EBE18C60C13A}" type="pres">
      <dgm:prSet presAssocID="{5C2670A6-E99F-4728-B377-F55169BCC5C0}" presName="composite" presStyleCnt="0"/>
      <dgm:spPr/>
      <dgm:t>
        <a:bodyPr/>
        <a:lstStyle/>
        <a:p>
          <a:endParaRPr lang="ru-RU"/>
        </a:p>
      </dgm:t>
    </dgm:pt>
    <dgm:pt modelId="{DFC4B214-4346-4F86-94FB-0D98843F3FB8}" type="pres">
      <dgm:prSet presAssocID="{5C2670A6-E99F-4728-B377-F55169BCC5C0}" presName="imgShp" presStyleLbl="fgImgPlace1" presStyleIdx="4" presStyleCnt="7" custScaleX="111609" custScaleY="107098" custLinFactNeighborX="17076" custLinFactNeighborY="-50223"/>
      <dgm:spPr>
        <a:blipFill>
          <a:blip xmlns:r="http://schemas.openxmlformats.org/officeDocument/2006/relationships" r:embed="rId5" cstate="print">
            <a:extLst>
              <a:ext uri="{28A0092B-C50C-407E-A947-70E740481C1C}">
                <a14:useLocalDpi xmlns="" xmlns:a14="http://schemas.microsoft.com/office/drawing/2010/main" val="0"/>
              </a:ext>
            </a:extLst>
          </a:blip>
          <a:srcRect/>
          <a:stretch>
            <a:fillRect l="-15000" r="-15000"/>
          </a:stretch>
        </a:blipFill>
        <a:ln>
          <a:solidFill>
            <a:schemeClr val="bg2">
              <a:lumMod val="50000"/>
            </a:schemeClr>
          </a:solidFill>
        </a:ln>
      </dgm:spPr>
      <dgm:t>
        <a:bodyPr/>
        <a:lstStyle/>
        <a:p>
          <a:endParaRPr lang="ru-RU"/>
        </a:p>
      </dgm:t>
    </dgm:pt>
    <dgm:pt modelId="{B021A7B0-0A76-4DFC-AB10-99E9F84B13F0}" type="pres">
      <dgm:prSet presAssocID="{5C2670A6-E99F-4728-B377-F55169BCC5C0}" presName="txShp" presStyleLbl="node1" presStyleIdx="4" presStyleCnt="7" custLinFactNeighborX="1602" custLinFactNeighborY="-52943">
        <dgm:presLayoutVars>
          <dgm:bulletEnabled val="1"/>
        </dgm:presLayoutVars>
      </dgm:prSet>
      <dgm:spPr/>
      <dgm:t>
        <a:bodyPr/>
        <a:lstStyle/>
        <a:p>
          <a:endParaRPr lang="ru-RU"/>
        </a:p>
      </dgm:t>
    </dgm:pt>
    <dgm:pt modelId="{61C7EE73-436F-4C56-9C03-EBBF0AA8D37D}" type="pres">
      <dgm:prSet presAssocID="{4E43B601-FD97-42D0-B40B-9A2F576DAA1E}" presName="spacing" presStyleCnt="0"/>
      <dgm:spPr/>
      <dgm:t>
        <a:bodyPr/>
        <a:lstStyle/>
        <a:p>
          <a:endParaRPr lang="ru-RU"/>
        </a:p>
      </dgm:t>
    </dgm:pt>
    <dgm:pt modelId="{20646682-0632-4711-8AD4-C17DB240E8D2}" type="pres">
      <dgm:prSet presAssocID="{D537D301-4B4E-4594-A7F4-17CBDCF7D66B}" presName="composite" presStyleCnt="0"/>
      <dgm:spPr/>
      <dgm:t>
        <a:bodyPr/>
        <a:lstStyle/>
        <a:p>
          <a:endParaRPr lang="ru-RU"/>
        </a:p>
      </dgm:t>
    </dgm:pt>
    <dgm:pt modelId="{0CB359D6-6C0B-4DA5-A563-896106BEBC76}" type="pres">
      <dgm:prSet presAssocID="{D537D301-4B4E-4594-A7F4-17CBDCF7D66B}" presName="imgShp" presStyleLbl="fgImgPlace1" presStyleIdx="5" presStyleCnt="7" custScaleX="125749" custScaleY="119478" custLinFactNeighborX="6988" custLinFactNeighborY="-47777"/>
      <dgm:spPr>
        <a:blipFill>
          <a:blip xmlns:r="http://schemas.openxmlformats.org/officeDocument/2006/relationships" r:embed="rId6"/>
          <a:srcRect/>
          <a:stretch>
            <a:fillRect l="-27000" r="-27000"/>
          </a:stretch>
        </a:blipFill>
        <a:ln>
          <a:solidFill>
            <a:schemeClr val="bg2">
              <a:lumMod val="50000"/>
            </a:schemeClr>
          </a:solidFill>
        </a:ln>
      </dgm:spPr>
      <dgm:t>
        <a:bodyPr/>
        <a:lstStyle/>
        <a:p>
          <a:endParaRPr lang="ru-RU"/>
        </a:p>
      </dgm:t>
    </dgm:pt>
    <dgm:pt modelId="{F22A6F5A-A595-4EED-A071-D2430B8CD475}" type="pres">
      <dgm:prSet presAssocID="{D537D301-4B4E-4594-A7F4-17CBDCF7D66B}" presName="txShp" presStyleLbl="node1" presStyleIdx="5" presStyleCnt="7" custScaleY="107763" custLinFactNeighborX="1566" custLinFactNeighborY="-37872">
        <dgm:presLayoutVars>
          <dgm:bulletEnabled val="1"/>
        </dgm:presLayoutVars>
      </dgm:prSet>
      <dgm:spPr/>
      <dgm:t>
        <a:bodyPr/>
        <a:lstStyle/>
        <a:p>
          <a:endParaRPr lang="ru-RU"/>
        </a:p>
      </dgm:t>
    </dgm:pt>
    <dgm:pt modelId="{61FCB96D-DD6E-40FA-A76A-B2591044B6B2}" type="pres">
      <dgm:prSet presAssocID="{BFE9DD7D-048B-4D16-9195-A1B4FD0EDE30}" presName="spacing" presStyleCnt="0"/>
      <dgm:spPr/>
    </dgm:pt>
    <dgm:pt modelId="{8C241C92-A154-4B73-98DC-A65ED6B73B3D}" type="pres">
      <dgm:prSet presAssocID="{51E19533-60A5-4B98-8EF5-1DD17B342127}" presName="composite" presStyleCnt="0"/>
      <dgm:spPr/>
    </dgm:pt>
    <dgm:pt modelId="{1B5E900D-25DF-4234-BDDE-63FC7824BBAD}" type="pres">
      <dgm:prSet presAssocID="{51E19533-60A5-4B98-8EF5-1DD17B342127}" presName="imgShp" presStyleLbl="fgImgPlace1" presStyleIdx="6" presStyleCnt="7" custScaleX="120635" custScaleY="112779" custLinFactNeighborX="13164" custLinFactNeighborY="-48655"/>
      <dgm:spPr>
        <a:blipFill>
          <a:blip xmlns:r="http://schemas.openxmlformats.org/officeDocument/2006/relationships" r:embed="rId7" cstate="print">
            <a:extLst>
              <a:ext uri="{28A0092B-C50C-407E-A947-70E740481C1C}">
                <a14:useLocalDpi xmlns="" xmlns:a14="http://schemas.microsoft.com/office/drawing/2010/main" val="0"/>
              </a:ext>
            </a:extLst>
          </a:blip>
          <a:srcRect/>
          <a:stretch>
            <a:fillRect l="-7000" r="-7000"/>
          </a:stretch>
        </a:blipFill>
        <a:ln>
          <a:solidFill>
            <a:schemeClr val="bg2">
              <a:lumMod val="50000"/>
            </a:schemeClr>
          </a:solidFill>
        </a:ln>
      </dgm:spPr>
      <dgm:t>
        <a:bodyPr/>
        <a:lstStyle/>
        <a:p>
          <a:endParaRPr lang="ru-RU"/>
        </a:p>
      </dgm:t>
    </dgm:pt>
    <dgm:pt modelId="{59E641C4-1640-4789-9B12-C548BE84648E}" type="pres">
      <dgm:prSet presAssocID="{51E19533-60A5-4B98-8EF5-1DD17B342127}" presName="txShp" presStyleLbl="node1" presStyleIdx="6" presStyleCnt="7" custScaleX="102299" custScaleY="173509" custLinFactNeighborX="727" custLinFactNeighborY="-50765">
        <dgm:presLayoutVars>
          <dgm:bulletEnabled val="1"/>
        </dgm:presLayoutVars>
      </dgm:prSet>
      <dgm:spPr/>
      <dgm:t>
        <a:bodyPr/>
        <a:lstStyle/>
        <a:p>
          <a:endParaRPr lang="ru-RU"/>
        </a:p>
      </dgm:t>
    </dgm:pt>
  </dgm:ptLst>
  <dgm:cxnLst>
    <dgm:cxn modelId="{8D3092DA-47C7-4CD8-8A9C-7B72CC52A54E}" srcId="{C086A1B6-826D-4701-910E-0D96CD91192F}" destId="{D537D301-4B4E-4594-A7F4-17CBDCF7D66B}" srcOrd="5" destOrd="0" parTransId="{FF70FEA9-79E0-47B9-B5AD-02373BF28597}" sibTransId="{BFE9DD7D-048B-4D16-9195-A1B4FD0EDE30}"/>
    <dgm:cxn modelId="{2282F57C-BC64-422B-8D6A-7DC6B260A19C}" type="presOf" srcId="{E733C418-E05F-4A3C-AF1F-B41033077C3B}" destId="{27F5F7A2-4D93-4799-9709-54BF0960F29B}" srcOrd="0" destOrd="0" presId="urn:microsoft.com/office/officeart/2005/8/layout/vList3#5"/>
    <dgm:cxn modelId="{4CB4AEA4-7C73-4D1E-A313-BA6A58CF49DA}" type="presOf" srcId="{1D5E28B2-D1F0-459F-A43A-D568A11A6C5E}" destId="{A2E30035-D739-4B11-A1F4-01A4B760E895}" srcOrd="0" destOrd="0" presId="urn:microsoft.com/office/officeart/2005/8/layout/vList3#5"/>
    <dgm:cxn modelId="{E0C6B3FD-85F1-4D53-B1D8-FDD474E4CF7F}" type="presOf" srcId="{5C2670A6-E99F-4728-B377-F55169BCC5C0}" destId="{B021A7B0-0A76-4DFC-AB10-99E9F84B13F0}" srcOrd="0" destOrd="0" presId="urn:microsoft.com/office/officeart/2005/8/layout/vList3#5"/>
    <dgm:cxn modelId="{93BED728-C896-42F1-BBB3-FFDCB0A6E93C}" srcId="{C086A1B6-826D-4701-910E-0D96CD91192F}" destId="{53E2A0FC-5E9F-4A93-87C4-A93CE0530A39}" srcOrd="0" destOrd="0" parTransId="{E35E10E1-18B6-4CFA-A53F-F5D235F9E205}" sibTransId="{683E4434-1C42-4567-B490-2AA9E1612828}"/>
    <dgm:cxn modelId="{E538CD86-FF40-4B54-96CD-929CC5C74228}" srcId="{C086A1B6-826D-4701-910E-0D96CD91192F}" destId="{E733C418-E05F-4A3C-AF1F-B41033077C3B}" srcOrd="1" destOrd="0" parTransId="{1945B75C-A3EF-4464-8E18-951BFB704FD0}" sibTransId="{FB693C2E-79AE-4A40-9747-32EE5B01B192}"/>
    <dgm:cxn modelId="{7993C6FD-DE02-4F67-99DD-C089E76B0381}" srcId="{C086A1B6-826D-4701-910E-0D96CD91192F}" destId="{5C2670A6-E99F-4728-B377-F55169BCC5C0}" srcOrd="4" destOrd="0" parTransId="{02B0EA8F-F87C-4D83-828C-83A3A0EA1FA6}" sibTransId="{4E43B601-FD97-42D0-B40B-9A2F576DAA1E}"/>
    <dgm:cxn modelId="{6709BC8B-0D5F-4AA8-945D-F3A4E63F4368}" type="presOf" srcId="{C086A1B6-826D-4701-910E-0D96CD91192F}" destId="{195D667E-3F29-4D3E-B679-05C54CB0967C}" srcOrd="0" destOrd="0" presId="urn:microsoft.com/office/officeart/2005/8/layout/vList3#5"/>
    <dgm:cxn modelId="{6D1A3021-2B9D-41DA-9BC4-3D8FC3F101CA}" srcId="{C086A1B6-826D-4701-910E-0D96CD91192F}" destId="{648F9F95-5D86-4A2E-BFB4-B9227383FEFD}" srcOrd="3" destOrd="0" parTransId="{681B02C9-8421-4A90-9488-2AA1C2313992}" sibTransId="{7EF2B7BB-E9D4-4AEE-BD9F-805D12DC394F}"/>
    <dgm:cxn modelId="{C32CE255-1CC6-4F69-BE7E-6DF96B276D99}" srcId="{C086A1B6-826D-4701-910E-0D96CD91192F}" destId="{51E19533-60A5-4B98-8EF5-1DD17B342127}" srcOrd="6" destOrd="0" parTransId="{6AFC95B8-6A51-4087-B913-0E5705EA1E05}" sibTransId="{A61EE9E5-6640-4641-914C-852FE1001ACE}"/>
    <dgm:cxn modelId="{6F48533D-9628-4AC8-9119-6C44BC2EF0E8}" type="presOf" srcId="{51E19533-60A5-4B98-8EF5-1DD17B342127}" destId="{59E641C4-1640-4789-9B12-C548BE84648E}" srcOrd="0" destOrd="0" presId="urn:microsoft.com/office/officeart/2005/8/layout/vList3#5"/>
    <dgm:cxn modelId="{D9F60387-4818-4A08-A053-AF6D958AC39E}" type="presOf" srcId="{648F9F95-5D86-4A2E-BFB4-B9227383FEFD}" destId="{EADAAA4E-0D66-41AC-93AD-5650847BD529}" srcOrd="0" destOrd="0" presId="urn:microsoft.com/office/officeart/2005/8/layout/vList3#5"/>
    <dgm:cxn modelId="{49403CBD-70A3-465E-B022-3BFE0530504A}" type="presOf" srcId="{53E2A0FC-5E9F-4A93-87C4-A93CE0530A39}" destId="{D0BEFA0F-85D5-4E27-ADBF-ECF61ED64DCA}" srcOrd="0" destOrd="0" presId="urn:microsoft.com/office/officeart/2005/8/layout/vList3#5"/>
    <dgm:cxn modelId="{97AFD43E-77A4-4F9C-9182-683EF4319257}" srcId="{C086A1B6-826D-4701-910E-0D96CD91192F}" destId="{1D5E28B2-D1F0-459F-A43A-D568A11A6C5E}" srcOrd="2" destOrd="0" parTransId="{AFDE21E2-A826-4B4B-840C-B1D30CAC9FFC}" sibTransId="{3EAB63FE-B5E6-4895-8665-6CA1A848A865}"/>
    <dgm:cxn modelId="{4F942C8D-863B-4A70-8EA8-0A0FF6DC82F5}" type="presOf" srcId="{D537D301-4B4E-4594-A7F4-17CBDCF7D66B}" destId="{F22A6F5A-A595-4EED-A071-D2430B8CD475}" srcOrd="0" destOrd="0" presId="urn:microsoft.com/office/officeart/2005/8/layout/vList3#5"/>
    <dgm:cxn modelId="{94A4E480-F924-47C2-8F53-78979F4A32BF}" type="presParOf" srcId="{195D667E-3F29-4D3E-B679-05C54CB0967C}" destId="{C4FB5C1E-B85E-4A94-B80E-2EBB2FFA6FA0}" srcOrd="0" destOrd="0" presId="urn:microsoft.com/office/officeart/2005/8/layout/vList3#5"/>
    <dgm:cxn modelId="{09602B41-EFE9-4F5D-B527-414BB28116A3}" type="presParOf" srcId="{C4FB5C1E-B85E-4A94-B80E-2EBB2FFA6FA0}" destId="{03AB847F-79BC-41A2-84F6-75234D68B6D4}" srcOrd="0" destOrd="0" presId="urn:microsoft.com/office/officeart/2005/8/layout/vList3#5"/>
    <dgm:cxn modelId="{3911F616-518B-4ED3-B178-024BB5CEBCF7}" type="presParOf" srcId="{C4FB5C1E-B85E-4A94-B80E-2EBB2FFA6FA0}" destId="{D0BEFA0F-85D5-4E27-ADBF-ECF61ED64DCA}" srcOrd="1" destOrd="0" presId="urn:microsoft.com/office/officeart/2005/8/layout/vList3#5"/>
    <dgm:cxn modelId="{5093A546-3BA5-41EF-9078-E45CB4F02987}" type="presParOf" srcId="{195D667E-3F29-4D3E-B679-05C54CB0967C}" destId="{FA445E59-0570-4883-8665-20B63156285E}" srcOrd="1" destOrd="0" presId="urn:microsoft.com/office/officeart/2005/8/layout/vList3#5"/>
    <dgm:cxn modelId="{00EEB16C-460D-4EC4-B4D9-9E64802BA3DE}" type="presParOf" srcId="{195D667E-3F29-4D3E-B679-05C54CB0967C}" destId="{9B7AF8E4-2D3F-4D23-977C-2857C4C34E65}" srcOrd="2" destOrd="0" presId="urn:microsoft.com/office/officeart/2005/8/layout/vList3#5"/>
    <dgm:cxn modelId="{EC61379B-27D5-46DE-BA0B-407F4235A290}" type="presParOf" srcId="{9B7AF8E4-2D3F-4D23-977C-2857C4C34E65}" destId="{EA600EE0-F785-430D-8134-CAE830E154A3}" srcOrd="0" destOrd="0" presId="urn:microsoft.com/office/officeart/2005/8/layout/vList3#5"/>
    <dgm:cxn modelId="{E836BD69-4E1D-4699-9561-C6A528C1C71B}" type="presParOf" srcId="{9B7AF8E4-2D3F-4D23-977C-2857C4C34E65}" destId="{27F5F7A2-4D93-4799-9709-54BF0960F29B}" srcOrd="1" destOrd="0" presId="urn:microsoft.com/office/officeart/2005/8/layout/vList3#5"/>
    <dgm:cxn modelId="{7C04C508-4A9A-4BC8-85E6-AF1E83456294}" type="presParOf" srcId="{195D667E-3F29-4D3E-B679-05C54CB0967C}" destId="{E759FE55-B181-4BA7-8657-25D2C45F1EF1}" srcOrd="3" destOrd="0" presId="urn:microsoft.com/office/officeart/2005/8/layout/vList3#5"/>
    <dgm:cxn modelId="{EB0A49FC-9A8B-417E-B104-5D8F24D05AB3}" type="presParOf" srcId="{195D667E-3F29-4D3E-B679-05C54CB0967C}" destId="{003254EB-40B7-40DB-9068-A18EE8AC5E58}" srcOrd="4" destOrd="0" presId="urn:microsoft.com/office/officeart/2005/8/layout/vList3#5"/>
    <dgm:cxn modelId="{AB53B7B2-9928-4D21-99CB-57AAAFE350F2}" type="presParOf" srcId="{003254EB-40B7-40DB-9068-A18EE8AC5E58}" destId="{7AE047E7-E999-4052-AFEE-07B29098BB57}" srcOrd="0" destOrd="0" presId="urn:microsoft.com/office/officeart/2005/8/layout/vList3#5"/>
    <dgm:cxn modelId="{772F4E5B-B867-4E6A-95E7-B6A5C27A110D}" type="presParOf" srcId="{003254EB-40B7-40DB-9068-A18EE8AC5E58}" destId="{A2E30035-D739-4B11-A1F4-01A4B760E895}" srcOrd="1" destOrd="0" presId="urn:microsoft.com/office/officeart/2005/8/layout/vList3#5"/>
    <dgm:cxn modelId="{1103BF19-4515-4131-AFD4-568A627AA795}" type="presParOf" srcId="{195D667E-3F29-4D3E-B679-05C54CB0967C}" destId="{F409D0E8-DB69-4EA6-8ED3-8A0C331C5CD3}" srcOrd="5" destOrd="0" presId="urn:microsoft.com/office/officeart/2005/8/layout/vList3#5"/>
    <dgm:cxn modelId="{78DFE28D-40D4-44E1-B77F-533FA09A2795}" type="presParOf" srcId="{195D667E-3F29-4D3E-B679-05C54CB0967C}" destId="{9BC8AC81-AA05-44BB-8217-B33E819846B1}" srcOrd="6" destOrd="0" presId="urn:microsoft.com/office/officeart/2005/8/layout/vList3#5"/>
    <dgm:cxn modelId="{1D123288-3651-451C-8A9F-1522D898F906}" type="presParOf" srcId="{9BC8AC81-AA05-44BB-8217-B33E819846B1}" destId="{F4E4A93C-C1CA-4300-9E2D-59258D36764D}" srcOrd="0" destOrd="0" presId="urn:microsoft.com/office/officeart/2005/8/layout/vList3#5"/>
    <dgm:cxn modelId="{A239EFF5-F27E-4104-AAE1-A11F10886A6F}" type="presParOf" srcId="{9BC8AC81-AA05-44BB-8217-B33E819846B1}" destId="{EADAAA4E-0D66-41AC-93AD-5650847BD529}" srcOrd="1" destOrd="0" presId="urn:microsoft.com/office/officeart/2005/8/layout/vList3#5"/>
    <dgm:cxn modelId="{C60DCC15-1A20-4065-A7B8-9AD3429D995B}" type="presParOf" srcId="{195D667E-3F29-4D3E-B679-05C54CB0967C}" destId="{7B2CF486-7AA5-46E8-8824-DD6CC2C86125}" srcOrd="7" destOrd="0" presId="urn:microsoft.com/office/officeart/2005/8/layout/vList3#5"/>
    <dgm:cxn modelId="{18AADD29-8AD0-4741-A4E3-8DB9DAA6363C}" type="presParOf" srcId="{195D667E-3F29-4D3E-B679-05C54CB0967C}" destId="{B933C34A-4897-40B3-A0D5-EBE18C60C13A}" srcOrd="8" destOrd="0" presId="urn:microsoft.com/office/officeart/2005/8/layout/vList3#5"/>
    <dgm:cxn modelId="{20EAADB0-F949-4F53-9CA2-48EDAFA89E80}" type="presParOf" srcId="{B933C34A-4897-40B3-A0D5-EBE18C60C13A}" destId="{DFC4B214-4346-4F86-94FB-0D98843F3FB8}" srcOrd="0" destOrd="0" presId="urn:microsoft.com/office/officeart/2005/8/layout/vList3#5"/>
    <dgm:cxn modelId="{3EF4BB1F-B444-4668-9E58-4C940488582B}" type="presParOf" srcId="{B933C34A-4897-40B3-A0D5-EBE18C60C13A}" destId="{B021A7B0-0A76-4DFC-AB10-99E9F84B13F0}" srcOrd="1" destOrd="0" presId="urn:microsoft.com/office/officeart/2005/8/layout/vList3#5"/>
    <dgm:cxn modelId="{D6649A07-3A84-4300-91CD-FEEC7EDD477F}" type="presParOf" srcId="{195D667E-3F29-4D3E-B679-05C54CB0967C}" destId="{61C7EE73-436F-4C56-9C03-EBBF0AA8D37D}" srcOrd="9" destOrd="0" presId="urn:microsoft.com/office/officeart/2005/8/layout/vList3#5"/>
    <dgm:cxn modelId="{9B75BDAF-FE0E-486A-B6C5-92996CB7CEB4}" type="presParOf" srcId="{195D667E-3F29-4D3E-B679-05C54CB0967C}" destId="{20646682-0632-4711-8AD4-C17DB240E8D2}" srcOrd="10" destOrd="0" presId="urn:microsoft.com/office/officeart/2005/8/layout/vList3#5"/>
    <dgm:cxn modelId="{E7226B53-0EF9-47B6-A4A1-8E4FFC6BF881}" type="presParOf" srcId="{20646682-0632-4711-8AD4-C17DB240E8D2}" destId="{0CB359D6-6C0B-4DA5-A563-896106BEBC76}" srcOrd="0" destOrd="0" presId="urn:microsoft.com/office/officeart/2005/8/layout/vList3#5"/>
    <dgm:cxn modelId="{FD87281D-8187-4988-BA14-34CD6CD9FC33}" type="presParOf" srcId="{20646682-0632-4711-8AD4-C17DB240E8D2}" destId="{F22A6F5A-A595-4EED-A071-D2430B8CD475}" srcOrd="1" destOrd="0" presId="urn:microsoft.com/office/officeart/2005/8/layout/vList3#5"/>
    <dgm:cxn modelId="{F7A3B929-C9B5-468A-ABF9-40AA5FD6CD3B}" type="presParOf" srcId="{195D667E-3F29-4D3E-B679-05C54CB0967C}" destId="{61FCB96D-DD6E-40FA-A76A-B2591044B6B2}" srcOrd="11" destOrd="0" presId="urn:microsoft.com/office/officeart/2005/8/layout/vList3#5"/>
    <dgm:cxn modelId="{4B1920EB-3266-4900-90AD-0875C1286265}" type="presParOf" srcId="{195D667E-3F29-4D3E-B679-05C54CB0967C}" destId="{8C241C92-A154-4B73-98DC-A65ED6B73B3D}" srcOrd="12" destOrd="0" presId="urn:microsoft.com/office/officeart/2005/8/layout/vList3#5"/>
    <dgm:cxn modelId="{A5570860-BEF3-4F9C-8FA1-3453DCF7AC5D}" type="presParOf" srcId="{8C241C92-A154-4B73-98DC-A65ED6B73B3D}" destId="{1B5E900D-25DF-4234-BDDE-63FC7824BBAD}" srcOrd="0" destOrd="0" presId="urn:microsoft.com/office/officeart/2005/8/layout/vList3#5"/>
    <dgm:cxn modelId="{10C25816-2301-4CF5-B0B2-4A5C082D28B0}" type="presParOf" srcId="{8C241C92-A154-4B73-98DC-A65ED6B73B3D}" destId="{59E641C4-1640-4789-9B12-C548BE84648E}" srcOrd="1" destOrd="0" presId="urn:microsoft.com/office/officeart/2005/8/layout/vList3#5"/>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8652FF-822E-4BF0-9264-455C13913306}">
      <dsp:nvSpPr>
        <dsp:cNvPr id="0" name=""/>
        <dsp:cNvSpPr/>
      </dsp:nvSpPr>
      <dsp:spPr>
        <a:xfrm rot="5400000">
          <a:off x="2924583"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2924583" y="94447"/>
        <a:ext cx="1453035" cy="1264140"/>
      </dsp:txXfrm>
    </dsp:sp>
    <dsp:sp modelId="{CEAC4974-E1B8-4001-9DAC-416D466611D2}">
      <dsp:nvSpPr>
        <dsp:cNvPr id="0" name=""/>
        <dsp:cNvSpPr/>
      </dsp:nvSpPr>
      <dsp:spPr>
        <a:xfrm>
          <a:off x="7094639" y="293053"/>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39A1A935-8E4F-4DDB-81BA-9B48D4D4D33F}">
      <dsp:nvSpPr>
        <dsp:cNvPr id="0" name=""/>
        <dsp:cNvSpPr/>
      </dsp:nvSpPr>
      <dsp:spPr>
        <a:xfrm rot="5400000">
          <a:off x="4359838"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4359838" y="94447"/>
        <a:ext cx="1453035" cy="1264140"/>
      </dsp:txXfrm>
    </dsp:sp>
    <dsp:sp modelId="{6A1006A4-64FA-4BFE-ACB3-E35E845E614F}">
      <dsp:nvSpPr>
        <dsp:cNvPr id="0" name=""/>
        <dsp:cNvSpPr/>
      </dsp:nvSpPr>
      <dsp:spPr>
        <a:xfrm rot="5400000">
          <a:off x="6438972" y="1321686"/>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6438972" y="1321686"/>
        <a:ext cx="1453035" cy="1264140"/>
      </dsp:txXfrm>
    </dsp:sp>
    <dsp:sp modelId="{F7925292-25A7-4B03-B38B-82B74497C00D}">
      <dsp:nvSpPr>
        <dsp:cNvPr id="0" name=""/>
        <dsp:cNvSpPr/>
      </dsp:nvSpPr>
      <dsp:spPr>
        <a:xfrm>
          <a:off x="3485299" y="1526390"/>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4CA697DE-3F80-4DB5-81FB-B66D02568C75}">
      <dsp:nvSpPr>
        <dsp:cNvPr id="0" name=""/>
        <dsp:cNvSpPr/>
      </dsp:nvSpPr>
      <dsp:spPr>
        <a:xfrm rot="5400000">
          <a:off x="2911842" y="256517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2911842" y="2565179"/>
        <a:ext cx="1453035" cy="1264140"/>
      </dsp:txXfrm>
    </dsp:sp>
    <dsp:sp modelId="{F5CDFF08-5FFB-410E-AB6F-1BE7C690AF6A}">
      <dsp:nvSpPr>
        <dsp:cNvPr id="0" name=""/>
        <dsp:cNvSpPr/>
      </dsp:nvSpPr>
      <dsp:spPr>
        <a:xfrm rot="5400000">
          <a:off x="4364262"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округов</a:t>
          </a:r>
          <a:endParaRPr lang="ru-RU" sz="1050" b="1" kern="1200" dirty="0">
            <a:solidFill>
              <a:schemeClr val="tx1"/>
            </a:solidFill>
          </a:endParaRPr>
        </a:p>
      </dsp:txBody>
      <dsp:txXfrm rot="5400000">
        <a:off x="4364262" y="2563567"/>
        <a:ext cx="1453035" cy="1264140"/>
      </dsp:txXfrm>
    </dsp:sp>
    <dsp:sp modelId="{FBF36198-A96E-485E-9C3E-EDEFA326A8B9}">
      <dsp:nvSpPr>
        <dsp:cNvPr id="0" name=""/>
        <dsp:cNvSpPr/>
      </dsp:nvSpPr>
      <dsp:spPr>
        <a:xfrm>
          <a:off x="7094639" y="2759726"/>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8337169B-180E-456D-9A36-373832D96C16}">
      <dsp:nvSpPr>
        <dsp:cNvPr id="0" name=""/>
        <dsp:cNvSpPr/>
      </dsp:nvSpPr>
      <dsp:spPr>
        <a:xfrm rot="5400000">
          <a:off x="5740229"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5740229" y="2563567"/>
        <a:ext cx="1453035" cy="1264140"/>
      </dsp:txXfrm>
    </dsp:sp>
    <dsp:sp modelId="{49D356EF-7243-4060-8C2B-EBC7E509ADD3}">
      <dsp:nvSpPr>
        <dsp:cNvPr id="0" name=""/>
        <dsp:cNvSpPr/>
      </dsp:nvSpPr>
      <dsp:spPr>
        <a:xfrm rot="5400000">
          <a:off x="3659948" y="1324650"/>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субъектов РФ</a:t>
          </a:r>
          <a:endParaRPr lang="ru-RU" sz="1050" b="1" kern="1200" dirty="0">
            <a:solidFill>
              <a:schemeClr val="tx1"/>
            </a:solidFill>
          </a:endParaRPr>
        </a:p>
      </dsp:txBody>
      <dsp:txXfrm rot="5400000">
        <a:off x="3659948" y="1324650"/>
        <a:ext cx="1453035" cy="1264140"/>
      </dsp:txXfrm>
    </dsp:sp>
    <dsp:sp modelId="{AAF63184-6EA5-4416-B3DD-57FBFC0197F5}">
      <dsp:nvSpPr>
        <dsp:cNvPr id="0" name=""/>
        <dsp:cNvSpPr/>
      </dsp:nvSpPr>
      <dsp:spPr>
        <a:xfrm>
          <a:off x="3485299" y="3993063"/>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CA64E890-67F7-4554-823F-AB3A1D49FE44}">
      <dsp:nvSpPr>
        <dsp:cNvPr id="0" name=""/>
        <dsp:cNvSpPr/>
      </dsp:nvSpPr>
      <dsp:spPr>
        <a:xfrm rot="5400000">
          <a:off x="5029998" y="1345124"/>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5029998" y="1345124"/>
        <a:ext cx="1453035" cy="1264140"/>
      </dsp:txXfrm>
    </dsp:sp>
    <dsp:sp modelId="{6115FC19-E7FC-4588-B22F-B9408DE1EE3A}">
      <dsp:nvSpPr>
        <dsp:cNvPr id="0" name=""/>
        <dsp:cNvSpPr/>
      </dsp:nvSpPr>
      <dsp:spPr>
        <a:xfrm rot="5400000">
          <a:off x="5069324" y="3797920"/>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и сельских поселений</a:t>
          </a:r>
          <a:endParaRPr lang="ru-RU" sz="1050" b="1" kern="1200" dirty="0">
            <a:solidFill>
              <a:schemeClr val="tx1"/>
            </a:solidFill>
          </a:endParaRPr>
        </a:p>
      </dsp:txBody>
      <dsp:txXfrm rot="5400000">
        <a:off x="5069324" y="3797920"/>
        <a:ext cx="1453035" cy="1264140"/>
      </dsp:txXfrm>
    </dsp:sp>
    <dsp:sp modelId="{87B061FF-FBB7-43D7-89F0-3B5ECEEF47FD}">
      <dsp:nvSpPr>
        <dsp:cNvPr id="0" name=""/>
        <dsp:cNvSpPr/>
      </dsp:nvSpPr>
      <dsp:spPr>
        <a:xfrm>
          <a:off x="7094639" y="5226400"/>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C709B7BB-4112-4C7C-96A2-E689DFD2B964}">
      <dsp:nvSpPr>
        <dsp:cNvPr id="0" name=""/>
        <dsp:cNvSpPr/>
      </dsp:nvSpPr>
      <dsp:spPr>
        <a:xfrm rot="5400000">
          <a:off x="6440917" y="380599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6440917" y="3805999"/>
        <a:ext cx="1453035" cy="12641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9639DC-B690-483E-863E-33D12773B122}">
      <dsp:nvSpPr>
        <dsp:cNvPr id="0" name=""/>
        <dsp:cNvSpPr/>
      </dsp:nvSpPr>
      <dsp:spPr>
        <a:xfrm>
          <a:off x="0" y="1006841"/>
          <a:ext cx="10972800" cy="2368808"/>
        </a:xfrm>
        <a:prstGeom prst="rect">
          <a:avLst/>
        </a:prstGeom>
        <a:solidFill>
          <a:srgbClr val="E8FAFE">
            <a:alpha val="89804"/>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458216"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прогнозируемый в очередном финансовом году и плановом периоде общий объем налоговых и неналоговых доходов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прогнозируемые объемы налоговых и неналоговых доходов районного бюджета на очередной финансовый год и плановый период по кодам видов и подвидов доходов;</a:t>
          </a:r>
          <a:endParaRPr lang="ru-RU" sz="1200" kern="1200" dirty="0"/>
        </a:p>
        <a:p>
          <a:pPr marL="114300" lvl="1" indent="-114300" algn="l" defTabSz="533400">
            <a:lnSpc>
              <a:spcPct val="90000"/>
            </a:lnSpc>
            <a:spcBef>
              <a:spcPct val="0"/>
            </a:spcBef>
            <a:spcAft>
              <a:spcPct val="15000"/>
            </a:spcAft>
            <a:buChar char="••"/>
          </a:pPr>
          <a:r>
            <a:rPr lang="ru-RU" sz="1200" kern="1200" dirty="0" smtClean="0"/>
            <a:t>общий объем дотаций на выравнивание бюджетной обеспеченности поселений в очередном финансовом году и плановом периоде;</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распределение дотаций на выравнивание бюджетной обеспеченности поселений в очередном финансовом году и плановом периоде;</a:t>
          </a:r>
          <a:endParaRPr lang="ru-RU" sz="1200" kern="1200" dirty="0"/>
        </a:p>
        <a:p>
          <a:pPr marL="114300" lvl="1" indent="-114300" algn="l" defTabSz="533400">
            <a:lnSpc>
              <a:spcPct val="90000"/>
            </a:lnSpc>
            <a:spcBef>
              <a:spcPct val="0"/>
            </a:spcBef>
            <a:spcAft>
              <a:spcPct val="15000"/>
            </a:spcAft>
            <a:buChar char="••"/>
          </a:pPr>
          <a:r>
            <a:rPr lang="ru-RU" sz="1200" kern="1200" dirty="0" smtClean="0"/>
            <a:t>критерий выравнивания расчетной бюджетной обеспеченности поселений на очередной финансовый год и каждый год планового периода;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нормативы распределения доходов между районным бюджетом и бюджетами поселений Тамбовского района на очередной финансовый год и плановый период, в случае, если они не установлены.</a:t>
          </a:r>
          <a:endParaRPr lang="ru-RU" sz="1200" kern="1200" dirty="0"/>
        </a:p>
      </dsp:txBody>
      <dsp:txXfrm>
        <a:off x="0" y="1006841"/>
        <a:ext cx="10972800" cy="2368808"/>
      </dsp:txXfrm>
    </dsp:sp>
    <dsp:sp modelId="{76617A07-5A16-4C3C-8DBB-08C37BB6F531}">
      <dsp:nvSpPr>
        <dsp:cNvPr id="0" name=""/>
        <dsp:cNvSpPr/>
      </dsp:nvSpPr>
      <dsp:spPr>
        <a:xfrm>
          <a:off x="358058" y="250131"/>
          <a:ext cx="7207812" cy="1127021"/>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решения о районном бюджете в первом чтении:</a:t>
          </a:r>
          <a:endParaRPr lang="en-US" sz="1400" b="1" kern="1200" dirty="0" smtClean="0"/>
        </a:p>
      </dsp:txBody>
      <dsp:txXfrm>
        <a:off x="358058" y="250131"/>
        <a:ext cx="7207812" cy="1127021"/>
      </dsp:txXfrm>
    </dsp:sp>
    <dsp:sp modelId="{6B5F460D-7A8B-4F13-AF8C-11D6249D381F}">
      <dsp:nvSpPr>
        <dsp:cNvPr id="0" name=""/>
        <dsp:cNvSpPr/>
      </dsp:nvSpPr>
      <dsp:spPr>
        <a:xfrm>
          <a:off x="0" y="3848748"/>
          <a:ext cx="10972800" cy="2420167"/>
        </a:xfrm>
        <a:prstGeom prst="rect">
          <a:avLst/>
        </a:prstGeom>
        <a:solidFill>
          <a:srgbClr val="E8FAFE">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458216"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доходов районного бюджета</a:t>
          </a:r>
          <a:endParaRPr lang="ru-RU" sz="500" kern="1200" dirty="0"/>
        </a:p>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источников финансирования дефицита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бюджетных ассигнований по целевым статьям (муниципальным программам и </a:t>
          </a:r>
          <a:r>
            <a:rPr lang="ru-RU" sz="1200" kern="1200" dirty="0" err="1" smtClean="0"/>
            <a:t>непрограммным</a:t>
          </a:r>
          <a:r>
            <a:rPr lang="ru-RU" sz="1200" kern="1200" dirty="0" smtClean="0"/>
            <a:t> направлениям деятельности),группам видов расходов классификации расходов районного бюджета на очередной финансовый год и плановый период;</a:t>
          </a:r>
          <a:endParaRPr lang="ru-RU" sz="1200" kern="1200" dirty="0"/>
        </a:p>
        <a:p>
          <a:pPr marL="114300" lvl="1" indent="-114300" algn="l" defTabSz="533400">
            <a:lnSpc>
              <a:spcPct val="90000"/>
            </a:lnSpc>
            <a:spcBef>
              <a:spcPct val="0"/>
            </a:spcBef>
            <a:spcAft>
              <a:spcPct val="15000"/>
            </a:spcAft>
            <a:buChar char="••"/>
          </a:pPr>
          <a:r>
            <a:rPr lang="ru-RU" sz="1200" kern="1200" dirty="0" smtClean="0"/>
            <a:t>ведомственная структура расходов районного бюджета на очередной финансовый год и плановый период;</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между местными бюджетами межбюджетных трансфертов;</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муниципальных заимствований Тамбовского района;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муниципальных гарантий Тамбовского района;</a:t>
          </a:r>
          <a:endParaRPr lang="ru-RU" sz="1200" kern="1200" dirty="0"/>
        </a:p>
        <a:p>
          <a:pPr marL="114300" lvl="1" indent="-114300" algn="l" defTabSz="533400">
            <a:lnSpc>
              <a:spcPct val="90000"/>
            </a:lnSpc>
            <a:spcBef>
              <a:spcPct val="0"/>
            </a:spcBef>
            <a:spcAft>
              <a:spcPct val="15000"/>
            </a:spcAft>
            <a:buChar char="••"/>
          </a:pPr>
          <a:r>
            <a:rPr lang="ru-RU" sz="1200" kern="1200" dirty="0" smtClean="0"/>
            <a:t>источники финансирования дефицита бюджета.</a:t>
          </a:r>
          <a:endParaRPr lang="ru-RU" sz="1200" kern="1200" dirty="0"/>
        </a:p>
      </dsp:txBody>
      <dsp:txXfrm>
        <a:off x="0" y="3848748"/>
        <a:ext cx="10972800" cy="2420167"/>
      </dsp:txXfrm>
    </dsp:sp>
    <dsp:sp modelId="{8B7E7848-6044-471A-BC58-8445AFF47CD0}">
      <dsp:nvSpPr>
        <dsp:cNvPr id="0" name=""/>
        <dsp:cNvSpPr/>
      </dsp:nvSpPr>
      <dsp:spPr>
        <a:xfrm>
          <a:off x="183701" y="3326581"/>
          <a:ext cx="7680960" cy="874320"/>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решения о районном бюджете во втором чтении </a:t>
          </a:r>
          <a:r>
            <a:rPr lang="ru-RU" sz="1400" b="0" kern="1200" dirty="0" smtClean="0"/>
            <a:t>-</a:t>
          </a:r>
          <a:r>
            <a:rPr lang="ru-RU" sz="1400" b="1" kern="1200" dirty="0" smtClean="0"/>
            <a:t> </a:t>
          </a:r>
          <a:r>
            <a:rPr lang="ru-RU" sz="1200" kern="1200" dirty="0" smtClean="0"/>
            <a:t>текстовые статьи проекта </a:t>
          </a:r>
          <a:r>
            <a:rPr lang="ru-RU" sz="1200" kern="1200" dirty="0" smtClean="0"/>
            <a:t>решения, </a:t>
          </a:r>
          <a:r>
            <a:rPr lang="ru-RU" sz="1200" kern="1200" dirty="0" smtClean="0"/>
            <a:t>а также приложения к нему, устанавливающие:</a:t>
          </a:r>
          <a:endParaRPr lang="ru-RU" sz="1200" kern="1200" dirty="0"/>
        </a:p>
      </dsp:txBody>
      <dsp:txXfrm>
        <a:off x="183701" y="3326581"/>
        <a:ext cx="7680960" cy="8743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9F8D92-3E57-4F5E-A093-5AE55E4C85A6}">
      <dsp:nvSpPr>
        <dsp:cNvPr id="0" name=""/>
        <dsp:cNvSpPr/>
      </dsp:nvSpPr>
      <dsp:spPr>
        <a:xfrm>
          <a:off x="0" y="592183"/>
          <a:ext cx="10534116" cy="176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7564" tIns="145796" rIns="817564" bIns="49784" numCol="1" spcCol="1270" anchor="t" anchorCtr="0">
          <a:noAutofit/>
        </a:bodyPr>
        <a:lstStyle/>
        <a:p>
          <a:pPr marL="57150" lvl="1" indent="-57150" algn="l" defTabSz="311150">
            <a:lnSpc>
              <a:spcPct val="90000"/>
            </a:lnSpc>
            <a:spcBef>
              <a:spcPct val="0"/>
            </a:spcBef>
            <a:spcAft>
              <a:spcPct val="15000"/>
            </a:spcAft>
            <a:buChar char="••"/>
          </a:pPr>
          <a:endParaRPr lang="ru-RU" sz="700" kern="1200" dirty="0">
            <a:solidFill>
              <a:schemeClr val="accent4">
                <a:lumMod val="50000"/>
              </a:schemeClr>
            </a:solidFill>
          </a:endParaRPr>
        </a:p>
      </dsp:txBody>
      <dsp:txXfrm>
        <a:off x="0" y="592183"/>
        <a:ext cx="10534116" cy="176400"/>
      </dsp:txXfrm>
    </dsp:sp>
    <dsp:sp modelId="{83A8DEED-3CA3-4BCD-BD9C-B509C4FB1C78}">
      <dsp:nvSpPr>
        <dsp:cNvPr id="0" name=""/>
        <dsp:cNvSpPr/>
      </dsp:nvSpPr>
      <dsp:spPr>
        <a:xfrm>
          <a:off x="481956" y="233279"/>
          <a:ext cx="10051383" cy="472500"/>
        </a:xfrm>
        <a:prstGeom prst="roundRect">
          <a:avLst/>
        </a:prstGeom>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i="0" kern="1200" dirty="0" smtClean="0">
              <a:effectLst/>
            </a:rPr>
            <a:t>Обеспечение долгосрочной сбалансированности и устойчивости бюджетной системы Тамбовского района</a:t>
          </a:r>
          <a:endParaRPr lang="ru-RU" sz="1000" b="1" i="0" kern="1200" dirty="0">
            <a:effectLst/>
            <a:latin typeface="+mn-lt"/>
          </a:endParaRPr>
        </a:p>
      </dsp:txBody>
      <dsp:txXfrm>
        <a:off x="481956" y="233279"/>
        <a:ext cx="10051383" cy="472500"/>
      </dsp:txXfrm>
    </dsp:sp>
    <dsp:sp modelId="{54E37189-AFEE-4CB3-A694-4A90D08FD780}">
      <dsp:nvSpPr>
        <dsp:cNvPr id="0" name=""/>
        <dsp:cNvSpPr/>
      </dsp:nvSpPr>
      <dsp:spPr>
        <a:xfrm>
          <a:off x="0" y="1176038"/>
          <a:ext cx="10534116" cy="176400"/>
        </a:xfrm>
        <a:prstGeom prst="rect">
          <a:avLst/>
        </a:prstGeom>
        <a:solidFill>
          <a:schemeClr val="lt1">
            <a:alpha val="90000"/>
            <a:hueOff val="0"/>
            <a:satOff val="0"/>
            <a:lumOff val="0"/>
            <a:alphaOff val="0"/>
          </a:schemeClr>
        </a:solidFill>
        <a:ln w="6350" cap="flat" cmpd="sng" algn="ctr">
          <a:solidFill>
            <a:schemeClr val="accent3">
              <a:hueOff val="387228"/>
              <a:satOff val="14286"/>
              <a:lumOff val="-2101"/>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81956" y="816660"/>
          <a:ext cx="10051383" cy="472500"/>
        </a:xfrm>
        <a:prstGeom prst="roundRect">
          <a:avLst/>
        </a:prstGeom>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i="0" kern="1200" dirty="0" smtClean="0">
              <a:effectLst/>
            </a:rPr>
            <a:t>Развитие программно-целевых методов управления, обеспечение</a:t>
          </a:r>
          <a:r>
            <a:rPr lang="ru-RU" sz="1000" b="1" i="0" kern="1200" baseline="0" dirty="0" smtClean="0">
              <a:effectLst/>
            </a:rPr>
            <a:t> </a:t>
          </a:r>
          <a:r>
            <a:rPr lang="ru-RU" sz="1000" b="1" i="0" kern="1200" dirty="0" smtClean="0">
              <a:effectLst/>
            </a:rPr>
            <a:t>нацеленности бюджетной</a:t>
          </a:r>
          <a:r>
            <a:rPr lang="ru-RU" sz="1000" b="1" i="0" kern="1200" baseline="0" dirty="0" smtClean="0">
              <a:effectLst/>
            </a:rPr>
            <a:t> </a:t>
          </a:r>
          <a:r>
            <a:rPr lang="ru-RU" sz="1000" b="1" i="0" kern="1200" dirty="0" smtClean="0">
              <a:effectLst/>
            </a:rPr>
            <a:t>системы на достижение</a:t>
          </a:r>
          <a:r>
            <a:rPr lang="ru-RU" sz="1000" b="1" i="0" kern="1200" baseline="0" dirty="0" smtClean="0">
              <a:effectLst/>
            </a:rPr>
            <a:t> </a:t>
          </a:r>
          <a:r>
            <a:rPr lang="ru-RU" sz="1000" b="1" i="0" kern="1200" dirty="0" smtClean="0">
              <a:effectLst/>
            </a:rPr>
            <a:t>запланированных результатов</a:t>
          </a:r>
          <a:endParaRPr lang="ru-RU" sz="1000" b="1" i="0" kern="1200" dirty="0"/>
        </a:p>
      </dsp:txBody>
      <dsp:txXfrm>
        <a:off x="481956" y="816660"/>
        <a:ext cx="10051383" cy="472500"/>
      </dsp:txXfrm>
    </dsp:sp>
    <dsp:sp modelId="{AC5083B6-C118-4C5F-935E-869E9BAD82F8}">
      <dsp:nvSpPr>
        <dsp:cNvPr id="0" name=""/>
        <dsp:cNvSpPr/>
      </dsp:nvSpPr>
      <dsp:spPr>
        <a:xfrm>
          <a:off x="0" y="1762503"/>
          <a:ext cx="10534116" cy="176400"/>
        </a:xfrm>
        <a:prstGeom prst="rect">
          <a:avLst/>
        </a:prstGeom>
        <a:solidFill>
          <a:schemeClr val="lt1">
            <a:alpha val="90000"/>
            <a:hueOff val="0"/>
            <a:satOff val="0"/>
            <a:lumOff val="0"/>
            <a:alphaOff val="0"/>
          </a:schemeClr>
        </a:solidFill>
        <a:ln w="6350" cap="flat" cmpd="sng" algn="ctr">
          <a:solidFill>
            <a:schemeClr val="accent3">
              <a:hueOff val="774457"/>
              <a:satOff val="28571"/>
              <a:lumOff val="-4202"/>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1956" y="1400041"/>
          <a:ext cx="10051383" cy="472500"/>
        </a:xfrm>
        <a:prstGeom prst="roundRect">
          <a:avLst/>
        </a:prstGeom>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i="0" kern="1200" dirty="0" smtClean="0">
              <a:effectLst/>
            </a:rPr>
            <a:t>Обеспечение ассигнованиями в полном объеме и финансирование</a:t>
          </a:r>
          <a:r>
            <a:rPr lang="ru-RU" sz="1000" b="1" i="0" kern="1200" baseline="0" dirty="0" smtClean="0">
              <a:effectLst/>
            </a:rPr>
            <a:t> </a:t>
          </a:r>
          <a:r>
            <a:rPr lang="ru-RU" sz="1000" b="1" i="0" kern="1200" dirty="0" smtClean="0">
              <a:effectLst/>
            </a:rPr>
            <a:t>в первоочередном порядке приоритетных расходных обязательств</a:t>
          </a:r>
          <a:r>
            <a:rPr lang="ru-RU" sz="1000" b="1" i="0" kern="1200" baseline="0" dirty="0" smtClean="0">
              <a:effectLst/>
            </a:rPr>
            <a:t> </a:t>
          </a:r>
          <a:r>
            <a:rPr lang="ru-RU" sz="1000" b="1" i="0" kern="1200" dirty="0" smtClean="0">
              <a:effectLst/>
            </a:rPr>
            <a:t>Тамбовского района и муниципальных образований</a:t>
          </a:r>
          <a:r>
            <a:rPr lang="ru-RU" sz="1000" b="1" i="0" kern="1200" baseline="0" dirty="0" smtClean="0">
              <a:effectLst/>
            </a:rPr>
            <a:t> Тамбовского района</a:t>
          </a:r>
          <a:endParaRPr lang="ru-RU" sz="1000" b="1" i="0" kern="1200" dirty="0"/>
        </a:p>
      </dsp:txBody>
      <dsp:txXfrm>
        <a:off x="481956" y="1400041"/>
        <a:ext cx="10051383" cy="472500"/>
      </dsp:txXfrm>
    </dsp:sp>
    <dsp:sp modelId="{FF10539C-D932-4077-BE75-D57121BEF63F}">
      <dsp:nvSpPr>
        <dsp:cNvPr id="0" name=""/>
        <dsp:cNvSpPr/>
      </dsp:nvSpPr>
      <dsp:spPr>
        <a:xfrm>
          <a:off x="0" y="2342800"/>
          <a:ext cx="10534116" cy="176400"/>
        </a:xfrm>
        <a:prstGeom prst="rect">
          <a:avLst/>
        </a:prstGeom>
        <a:solidFill>
          <a:schemeClr val="lt1">
            <a:alpha val="90000"/>
            <a:hueOff val="0"/>
            <a:satOff val="0"/>
            <a:lumOff val="0"/>
            <a:alphaOff val="0"/>
          </a:schemeClr>
        </a:solidFill>
        <a:ln w="6350" cap="flat" cmpd="sng" algn="ctr">
          <a:solidFill>
            <a:schemeClr val="accent3">
              <a:hueOff val="1161685"/>
              <a:satOff val="42857"/>
              <a:lumOff val="-6303"/>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501502" y="1973619"/>
          <a:ext cx="10030032" cy="472500"/>
        </a:xfrm>
        <a:prstGeom prst="roundRect">
          <a:avLst/>
        </a:prstGeom>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kern="1200" dirty="0" smtClean="0">
              <a:effectLst/>
            </a:rPr>
            <a:t>Максимальное ограничение принимаемых расходных обязательств, сдерживание роста действующих расходных обязательств Тамбовского района</a:t>
          </a:r>
          <a:endParaRPr lang="ru-RU" sz="1000" b="1" kern="1200" dirty="0">
            <a:effectLst/>
            <a:latin typeface="+mn-lt"/>
          </a:endParaRPr>
        </a:p>
      </dsp:txBody>
      <dsp:txXfrm>
        <a:off x="501502" y="1973619"/>
        <a:ext cx="10030032" cy="472500"/>
      </dsp:txXfrm>
    </dsp:sp>
    <dsp:sp modelId="{239A16E2-1CA1-42AE-BF99-61B9DF1A2C14}">
      <dsp:nvSpPr>
        <dsp:cNvPr id="0" name=""/>
        <dsp:cNvSpPr/>
      </dsp:nvSpPr>
      <dsp:spPr>
        <a:xfrm>
          <a:off x="0" y="2939369"/>
          <a:ext cx="10534116" cy="176400"/>
        </a:xfrm>
        <a:prstGeom prst="rect">
          <a:avLst/>
        </a:prstGeom>
        <a:solidFill>
          <a:schemeClr val="lt1">
            <a:alpha val="90000"/>
            <a:hueOff val="0"/>
            <a:satOff val="0"/>
            <a:lumOff val="0"/>
            <a:alphaOff val="0"/>
          </a:schemeClr>
        </a:solidFill>
        <a:ln w="6350" cap="flat" cmpd="sng" algn="ctr">
          <a:solidFill>
            <a:schemeClr val="accent3">
              <a:hueOff val="1548914"/>
              <a:satOff val="57143"/>
              <a:lumOff val="-8403"/>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501502" y="2566803"/>
          <a:ext cx="10030032" cy="472500"/>
        </a:xfrm>
        <a:prstGeom prst="roundRect">
          <a:avLst/>
        </a:prstGeom>
        <a:gradFill rotWithShape="0">
          <a:gsLst>
            <a:gs pos="0">
              <a:schemeClr val="accent3">
                <a:hueOff val="1548914"/>
                <a:satOff val="57143"/>
                <a:lumOff val="-8403"/>
                <a:alphaOff val="0"/>
                <a:lumMod val="110000"/>
                <a:satMod val="105000"/>
                <a:tint val="67000"/>
              </a:schemeClr>
            </a:gs>
            <a:gs pos="50000">
              <a:schemeClr val="accent3">
                <a:hueOff val="1548914"/>
                <a:satOff val="57143"/>
                <a:lumOff val="-8403"/>
                <a:alphaOff val="0"/>
                <a:lumMod val="105000"/>
                <a:satMod val="103000"/>
                <a:tint val="73000"/>
              </a:schemeClr>
            </a:gs>
            <a:gs pos="100000">
              <a:schemeClr val="accent3">
                <a:hueOff val="1548914"/>
                <a:satOff val="57143"/>
                <a:lumOff val="-84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Повышение ответственности главных распорядителей средств районного бюджета и органов местного самоуправления муниципальных образований за качество бюджетного планирования, результативность бюджетных расходов и повышение качества муниципальных услуг </a:t>
          </a:r>
          <a:endParaRPr lang="ru-RU" sz="1000" b="1" i="0" kern="1200" dirty="0"/>
        </a:p>
      </dsp:txBody>
      <dsp:txXfrm>
        <a:off x="501502" y="2566803"/>
        <a:ext cx="10030032" cy="472500"/>
      </dsp:txXfrm>
    </dsp:sp>
    <dsp:sp modelId="{0CC8F8DD-402C-47E0-892B-B002BF58C96C}">
      <dsp:nvSpPr>
        <dsp:cNvPr id="0" name=""/>
        <dsp:cNvSpPr/>
      </dsp:nvSpPr>
      <dsp:spPr>
        <a:xfrm>
          <a:off x="0" y="3509562"/>
          <a:ext cx="10534116" cy="176400"/>
        </a:xfrm>
        <a:prstGeom prst="rect">
          <a:avLst/>
        </a:prstGeom>
        <a:solidFill>
          <a:schemeClr val="lt1">
            <a:alpha val="90000"/>
            <a:hueOff val="0"/>
            <a:satOff val="0"/>
            <a:lumOff val="0"/>
            <a:alphaOff val="0"/>
          </a:schemeClr>
        </a:solidFill>
        <a:ln w="6350" cap="flat" cmpd="sng" algn="ctr">
          <a:solidFill>
            <a:schemeClr val="accent3">
              <a:hueOff val="1936142"/>
              <a:satOff val="71429"/>
              <a:lumOff val="-10504"/>
              <a:alphaOff val="0"/>
            </a:schemeClr>
          </a:solidFill>
          <a:prstDash val="solid"/>
          <a:miter lim="800000"/>
        </a:ln>
        <a:effectLst/>
      </dsp:spPr>
      <dsp:style>
        <a:lnRef idx="1">
          <a:scrgbClr r="0" g="0" b="0"/>
        </a:lnRef>
        <a:fillRef idx="1">
          <a:scrgbClr r="0" g="0" b="0"/>
        </a:fillRef>
        <a:effectRef idx="0">
          <a:scrgbClr r="0" g="0" b="0"/>
        </a:effectRef>
        <a:fontRef idx="minor"/>
      </dsp:style>
    </dsp:sp>
    <dsp:sp modelId="{1F3A675F-2B7B-4235-A35C-E309555CE571}">
      <dsp:nvSpPr>
        <dsp:cNvPr id="0" name=""/>
        <dsp:cNvSpPr/>
      </dsp:nvSpPr>
      <dsp:spPr>
        <a:xfrm>
          <a:off x="501502" y="3150184"/>
          <a:ext cx="10030032" cy="472500"/>
        </a:xfrm>
        <a:prstGeom prst="roundRect">
          <a:avLst/>
        </a:prstGeom>
        <a:gradFill rotWithShape="0">
          <a:gsLst>
            <a:gs pos="0">
              <a:schemeClr val="accent3">
                <a:hueOff val="1936142"/>
                <a:satOff val="71429"/>
                <a:lumOff val="-10504"/>
                <a:alphaOff val="0"/>
                <a:lumMod val="110000"/>
                <a:satMod val="105000"/>
                <a:tint val="67000"/>
              </a:schemeClr>
            </a:gs>
            <a:gs pos="50000">
              <a:schemeClr val="accent3">
                <a:hueOff val="1936142"/>
                <a:satOff val="71429"/>
                <a:lumOff val="-10504"/>
                <a:alphaOff val="0"/>
                <a:lumMod val="105000"/>
                <a:satMod val="103000"/>
                <a:tint val="73000"/>
              </a:schemeClr>
            </a:gs>
            <a:gs pos="100000">
              <a:schemeClr val="accent3">
                <a:hueOff val="1936142"/>
                <a:satOff val="71429"/>
                <a:lumOff val="-105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Оздоровление муниципальных финансов, погашение просроченной кредиторской задолженности</a:t>
          </a:r>
          <a:endParaRPr lang="ru-RU" sz="1000" b="1" i="0" kern="1200" dirty="0"/>
        </a:p>
      </dsp:txBody>
      <dsp:txXfrm>
        <a:off x="501502" y="3150184"/>
        <a:ext cx="10030032" cy="472500"/>
      </dsp:txXfrm>
    </dsp:sp>
    <dsp:sp modelId="{C3FA03B6-D1A5-4273-9200-D293B6764778}">
      <dsp:nvSpPr>
        <dsp:cNvPr id="0" name=""/>
        <dsp:cNvSpPr/>
      </dsp:nvSpPr>
      <dsp:spPr>
        <a:xfrm>
          <a:off x="0" y="4092943"/>
          <a:ext cx="10534116" cy="176400"/>
        </a:xfrm>
        <a:prstGeom prst="rect">
          <a:avLst/>
        </a:prstGeom>
        <a:solidFill>
          <a:schemeClr val="lt1">
            <a:alpha val="90000"/>
            <a:hueOff val="0"/>
            <a:satOff val="0"/>
            <a:lumOff val="0"/>
            <a:alphaOff val="0"/>
          </a:schemeClr>
        </a:solidFill>
        <a:ln w="6350" cap="flat" cmpd="sng" algn="ctr">
          <a:solidFill>
            <a:schemeClr val="accent3">
              <a:hueOff val="2323371"/>
              <a:satOff val="85714"/>
              <a:lumOff val="-12605"/>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1B5899-4FD4-4A71-AE57-E3C387F75AE4}">
      <dsp:nvSpPr>
        <dsp:cNvPr id="0" name=""/>
        <dsp:cNvSpPr/>
      </dsp:nvSpPr>
      <dsp:spPr>
        <a:xfrm>
          <a:off x="481956" y="3733565"/>
          <a:ext cx="10051383" cy="472500"/>
        </a:xfrm>
        <a:prstGeom prst="roundRect">
          <a:avLst/>
        </a:prstGeom>
        <a:gradFill rotWithShape="0">
          <a:gsLst>
            <a:gs pos="0">
              <a:schemeClr val="accent3">
                <a:hueOff val="2323371"/>
                <a:satOff val="85714"/>
                <a:lumOff val="-12605"/>
                <a:alphaOff val="0"/>
                <a:lumMod val="110000"/>
                <a:satMod val="105000"/>
                <a:tint val="67000"/>
              </a:schemeClr>
            </a:gs>
            <a:gs pos="50000">
              <a:schemeClr val="accent3">
                <a:hueOff val="2323371"/>
                <a:satOff val="85714"/>
                <a:lumOff val="-12605"/>
                <a:alphaOff val="0"/>
                <a:lumMod val="105000"/>
                <a:satMod val="103000"/>
                <a:tint val="73000"/>
              </a:schemeClr>
            </a:gs>
            <a:gs pos="100000">
              <a:schemeClr val="accent3">
                <a:hueOff val="2323371"/>
                <a:satOff val="85714"/>
                <a:lumOff val="-126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Эффективное управление муниципальным долгом Тамбовского района, направленное на сохранение безопасного уровня долговой нагрузки</a:t>
          </a:r>
          <a:endParaRPr lang="ru-RU" sz="1000" b="1" i="0" kern="1200" dirty="0"/>
        </a:p>
      </dsp:txBody>
      <dsp:txXfrm>
        <a:off x="481956" y="3733565"/>
        <a:ext cx="10051383" cy="472500"/>
      </dsp:txXfrm>
    </dsp:sp>
    <dsp:sp modelId="{ABF43DEA-CEC5-43C3-AF31-6F544F3EAF33}">
      <dsp:nvSpPr>
        <dsp:cNvPr id="0" name=""/>
        <dsp:cNvSpPr/>
      </dsp:nvSpPr>
      <dsp:spPr>
        <a:xfrm>
          <a:off x="0" y="4711724"/>
          <a:ext cx="10534116" cy="176400"/>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E66F8B-C16F-45FA-98CA-E1314B3F237B}">
      <dsp:nvSpPr>
        <dsp:cNvPr id="0" name=""/>
        <dsp:cNvSpPr/>
      </dsp:nvSpPr>
      <dsp:spPr>
        <a:xfrm>
          <a:off x="489157" y="4316946"/>
          <a:ext cx="10038029" cy="472500"/>
        </a:xfrm>
        <a:prstGeom prst="roundRect">
          <a:avLst/>
        </a:prstGeom>
        <a:gradFill rotWithShape="0">
          <a:gsLst>
            <a:gs pos="0">
              <a:schemeClr val="accent3">
                <a:hueOff val="2710599"/>
                <a:satOff val="100000"/>
                <a:lumOff val="-14706"/>
                <a:lumMod val="110000"/>
                <a:satMod val="105000"/>
                <a:tint val="67000"/>
                <a:alpha val="88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Повышение прозрачности и автоматизация бюджетного процесса</a:t>
          </a:r>
        </a:p>
      </dsp:txBody>
      <dsp:txXfrm>
        <a:off x="489157" y="4316946"/>
        <a:ext cx="10038029" cy="4725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9F8D92-3E57-4F5E-A093-5AE55E4C85A6}">
      <dsp:nvSpPr>
        <dsp:cNvPr id="0" name=""/>
        <dsp:cNvSpPr/>
      </dsp:nvSpPr>
      <dsp:spPr>
        <a:xfrm>
          <a:off x="0" y="609275"/>
          <a:ext cx="10499933" cy="176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4911" tIns="145796" rIns="814911" bIns="49784" numCol="1" spcCol="1270" anchor="t" anchorCtr="0">
          <a:noAutofit/>
        </a:bodyPr>
        <a:lstStyle/>
        <a:p>
          <a:pPr marL="57150" lvl="1" indent="-57150" algn="l" defTabSz="311150">
            <a:lnSpc>
              <a:spcPct val="90000"/>
            </a:lnSpc>
            <a:spcBef>
              <a:spcPct val="0"/>
            </a:spcBef>
            <a:spcAft>
              <a:spcPct val="15000"/>
            </a:spcAft>
            <a:buChar char="••"/>
          </a:pPr>
          <a:endParaRPr lang="ru-RU" sz="700" b="1" kern="1200" dirty="0">
            <a:solidFill>
              <a:schemeClr val="accent4">
                <a:lumMod val="50000"/>
              </a:schemeClr>
            </a:solidFill>
          </a:endParaRPr>
        </a:p>
      </dsp:txBody>
      <dsp:txXfrm>
        <a:off x="0" y="609275"/>
        <a:ext cx="10499933" cy="176400"/>
      </dsp:txXfrm>
    </dsp:sp>
    <dsp:sp modelId="{83A8DEED-3CA3-4BCD-BD9C-B509C4FB1C78}">
      <dsp:nvSpPr>
        <dsp:cNvPr id="0" name=""/>
        <dsp:cNvSpPr/>
      </dsp:nvSpPr>
      <dsp:spPr>
        <a:xfrm>
          <a:off x="480392" y="250371"/>
          <a:ext cx="10018766" cy="4725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Наращивание внутреннего налогового потенциала, прежде всего за счет мер по борьбе с «теневым» сектором экономики</a:t>
          </a:r>
          <a:endParaRPr lang="ru-RU" sz="1000" b="1" i="0" kern="1200" dirty="0">
            <a:effectLst/>
            <a:latin typeface="+mn-lt"/>
          </a:endParaRPr>
        </a:p>
      </dsp:txBody>
      <dsp:txXfrm>
        <a:off x="480392" y="250371"/>
        <a:ext cx="10018766" cy="472500"/>
      </dsp:txXfrm>
    </dsp:sp>
    <dsp:sp modelId="{54E37189-AFEE-4CB3-A694-4A90D08FD780}">
      <dsp:nvSpPr>
        <dsp:cNvPr id="0" name=""/>
        <dsp:cNvSpPr/>
      </dsp:nvSpPr>
      <dsp:spPr>
        <a:xfrm>
          <a:off x="0" y="1193130"/>
          <a:ext cx="10499933" cy="176400"/>
        </a:xfrm>
        <a:prstGeom prst="rect">
          <a:avLst/>
        </a:prstGeom>
        <a:solidFill>
          <a:schemeClr val="lt1">
            <a:alpha val="90000"/>
            <a:hueOff val="0"/>
            <a:satOff val="0"/>
            <a:lumOff val="0"/>
            <a:alphaOff val="0"/>
          </a:schemeClr>
        </a:solidFill>
        <a:ln w="6350" cap="flat" cmpd="sng" algn="ctr">
          <a:solidFill>
            <a:schemeClr val="accent5">
              <a:hueOff val="-1050478"/>
              <a:satOff val="-1461"/>
              <a:lumOff val="-56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80392" y="833752"/>
          <a:ext cx="10018766" cy="472500"/>
        </a:xfrm>
        <a:prstGeom prst="roundRect">
          <a:avLst/>
        </a:prstGeom>
        <a:gradFill rotWithShape="0">
          <a:gsLst>
            <a:gs pos="0">
              <a:schemeClr val="accent5">
                <a:hueOff val="-1050478"/>
                <a:satOff val="-1461"/>
                <a:lumOff val="-560"/>
                <a:alphaOff val="0"/>
                <a:lumMod val="110000"/>
                <a:satMod val="105000"/>
                <a:tint val="67000"/>
              </a:schemeClr>
            </a:gs>
            <a:gs pos="50000">
              <a:schemeClr val="accent5">
                <a:hueOff val="-1050478"/>
                <a:satOff val="-1461"/>
                <a:lumOff val="-560"/>
                <a:alphaOff val="0"/>
                <a:lumMod val="105000"/>
                <a:satMod val="103000"/>
                <a:tint val="73000"/>
              </a:schemeClr>
            </a:gs>
            <a:gs pos="100000">
              <a:schemeClr val="accent5">
                <a:hueOff val="-1050478"/>
                <a:satOff val="-1461"/>
                <a:lumOff val="-5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Совершенствование районных нормативно-правовых актов о налогах, мониторинг их соответствия федеральному и </a:t>
          </a:r>
          <a:r>
            <a:rPr lang="ru-RU" sz="1000" b="1" kern="1200" smtClean="0"/>
            <a:t>областному законодательствуй</a:t>
          </a:r>
          <a:endParaRPr lang="ru-RU" sz="1000" b="1" i="0" kern="1200" dirty="0"/>
        </a:p>
      </dsp:txBody>
      <dsp:txXfrm>
        <a:off x="480392" y="833752"/>
        <a:ext cx="10018766" cy="472500"/>
      </dsp:txXfrm>
    </dsp:sp>
    <dsp:sp modelId="{AC5083B6-C118-4C5F-935E-869E9BAD82F8}">
      <dsp:nvSpPr>
        <dsp:cNvPr id="0" name=""/>
        <dsp:cNvSpPr/>
      </dsp:nvSpPr>
      <dsp:spPr>
        <a:xfrm>
          <a:off x="0" y="1779595"/>
          <a:ext cx="10499933" cy="176400"/>
        </a:xfrm>
        <a:prstGeom prst="rect">
          <a:avLst/>
        </a:prstGeom>
        <a:solidFill>
          <a:schemeClr val="lt1">
            <a:alpha val="90000"/>
            <a:hueOff val="0"/>
            <a:satOff val="0"/>
            <a:lumOff val="0"/>
            <a:alphaOff val="0"/>
          </a:schemeClr>
        </a:solidFill>
        <a:ln w="6350" cap="flat" cmpd="sng" algn="ctr">
          <a:solidFill>
            <a:schemeClr val="accent5">
              <a:hueOff val="-2100956"/>
              <a:satOff val="-2922"/>
              <a:lumOff val="-1121"/>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0392" y="1417133"/>
          <a:ext cx="10018766" cy="472500"/>
        </a:xfrm>
        <a:prstGeom prst="roundRect">
          <a:avLst/>
        </a:prstGeom>
        <a:gradFill rotWithShape="0">
          <a:gsLst>
            <a:gs pos="0">
              <a:schemeClr val="accent5">
                <a:hueOff val="-2100956"/>
                <a:satOff val="-2922"/>
                <a:lumOff val="-1121"/>
                <a:alphaOff val="0"/>
                <a:lumMod val="110000"/>
                <a:satMod val="105000"/>
                <a:tint val="67000"/>
              </a:schemeClr>
            </a:gs>
            <a:gs pos="50000">
              <a:schemeClr val="accent5">
                <a:hueOff val="-2100956"/>
                <a:satOff val="-2922"/>
                <a:lumOff val="-1121"/>
                <a:alphaOff val="0"/>
                <a:lumMod val="105000"/>
                <a:satMod val="103000"/>
                <a:tint val="73000"/>
              </a:schemeClr>
            </a:gs>
            <a:gs pos="100000">
              <a:schemeClr val="accent5">
                <a:hueOff val="-2100956"/>
                <a:satOff val="-2922"/>
                <a:lumOff val="-11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Активизация мероприятий по снижению задолженности в бюджет предприятий и организаций всех организационно-правовых форм и форм собственности, в том числе в рамках созданных рабочих групп</a:t>
          </a:r>
          <a:endParaRPr lang="ru-RU" sz="1000" b="1" i="0" kern="1200" dirty="0"/>
        </a:p>
      </dsp:txBody>
      <dsp:txXfrm>
        <a:off x="480392" y="1417133"/>
        <a:ext cx="10018766" cy="472500"/>
      </dsp:txXfrm>
    </dsp:sp>
    <dsp:sp modelId="{FF10539C-D932-4077-BE75-D57121BEF63F}">
      <dsp:nvSpPr>
        <dsp:cNvPr id="0" name=""/>
        <dsp:cNvSpPr/>
      </dsp:nvSpPr>
      <dsp:spPr>
        <a:xfrm>
          <a:off x="0" y="2359892"/>
          <a:ext cx="10499933" cy="176400"/>
        </a:xfrm>
        <a:prstGeom prst="rect">
          <a:avLst/>
        </a:prstGeom>
        <a:solidFill>
          <a:schemeClr val="lt1">
            <a:alpha val="90000"/>
            <a:hueOff val="0"/>
            <a:satOff val="0"/>
            <a:lumOff val="0"/>
            <a:alphaOff val="0"/>
          </a:schemeClr>
        </a:solidFill>
        <a:ln w="6350" cap="flat" cmpd="sng" algn="ctr">
          <a:solidFill>
            <a:schemeClr val="accent5">
              <a:hueOff val="-3151434"/>
              <a:satOff val="-4383"/>
              <a:lumOff val="-16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499874" y="1990711"/>
          <a:ext cx="9997484" cy="472500"/>
        </a:xfrm>
        <a:prstGeom prst="roundRect">
          <a:avLst/>
        </a:prstGeom>
        <a:gradFill rotWithShape="0">
          <a:gsLst>
            <a:gs pos="0">
              <a:schemeClr val="accent5">
                <a:hueOff val="-3151434"/>
                <a:satOff val="-4383"/>
                <a:lumOff val="-1681"/>
                <a:alphaOff val="0"/>
                <a:lumMod val="110000"/>
                <a:satMod val="105000"/>
                <a:tint val="67000"/>
              </a:schemeClr>
            </a:gs>
            <a:gs pos="50000">
              <a:schemeClr val="accent5">
                <a:hueOff val="-3151434"/>
                <a:satOff val="-4383"/>
                <a:lumOff val="-1681"/>
                <a:alphaOff val="0"/>
                <a:lumMod val="105000"/>
                <a:satMod val="103000"/>
                <a:tint val="73000"/>
              </a:schemeClr>
            </a:gs>
            <a:gs pos="100000">
              <a:schemeClr val="accent5">
                <a:hueOff val="-3151434"/>
                <a:satOff val="-4383"/>
                <a:lumOff val="-16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Взаимодействие с крупными налогоплательщиками Тамбовского муниципального района в целях предотвращения снижения платежей в бюджет и роста задолженности по налогам; проведение работы с недоимщиками по выявлению причин неплатежей и выработке предложений и рекомендаций по принятию мер к снижению образовавшейся задолженности</a:t>
          </a:r>
          <a:endParaRPr lang="ru-RU" sz="1000" b="1" kern="1200" dirty="0">
            <a:effectLst/>
            <a:latin typeface="+mn-lt"/>
          </a:endParaRPr>
        </a:p>
      </dsp:txBody>
      <dsp:txXfrm>
        <a:off x="499874" y="1990711"/>
        <a:ext cx="9997484" cy="472500"/>
      </dsp:txXfrm>
    </dsp:sp>
    <dsp:sp modelId="{239A16E2-1CA1-42AE-BF99-61B9DF1A2C14}">
      <dsp:nvSpPr>
        <dsp:cNvPr id="0" name=""/>
        <dsp:cNvSpPr/>
      </dsp:nvSpPr>
      <dsp:spPr>
        <a:xfrm>
          <a:off x="0" y="2956461"/>
          <a:ext cx="10499933" cy="176400"/>
        </a:xfrm>
        <a:prstGeom prst="rect">
          <a:avLst/>
        </a:prstGeom>
        <a:solidFill>
          <a:schemeClr val="lt1">
            <a:alpha val="90000"/>
            <a:hueOff val="0"/>
            <a:satOff val="0"/>
            <a:lumOff val="0"/>
            <a:alphaOff val="0"/>
          </a:schemeClr>
        </a:solidFill>
        <a:ln w="6350" cap="flat" cmpd="sng" algn="ctr">
          <a:solidFill>
            <a:schemeClr val="accent5">
              <a:hueOff val="-4201912"/>
              <a:satOff val="-5845"/>
              <a:lumOff val="-224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499874" y="2583895"/>
          <a:ext cx="9997484" cy="472500"/>
        </a:xfrm>
        <a:prstGeom prst="roundRect">
          <a:avLst/>
        </a:prstGeom>
        <a:gradFill rotWithShape="0">
          <a:gsLst>
            <a:gs pos="0">
              <a:schemeClr val="accent5">
                <a:hueOff val="-4201912"/>
                <a:satOff val="-5845"/>
                <a:lumOff val="-2241"/>
                <a:alphaOff val="0"/>
                <a:lumMod val="110000"/>
                <a:satMod val="105000"/>
                <a:tint val="67000"/>
              </a:schemeClr>
            </a:gs>
            <a:gs pos="50000">
              <a:schemeClr val="accent5">
                <a:hueOff val="-4201912"/>
                <a:satOff val="-5845"/>
                <a:lumOff val="-2241"/>
                <a:alphaOff val="0"/>
                <a:lumMod val="105000"/>
                <a:satMod val="103000"/>
                <a:tint val="73000"/>
              </a:schemeClr>
            </a:gs>
            <a:gs pos="100000">
              <a:schemeClr val="accent5">
                <a:hueOff val="-4201912"/>
                <a:satOff val="-5845"/>
                <a:lumOff val="-22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Организация тесного взаимодействия с организациями и предприятиями, реализующими инвестиционные проекты на территории района, по вопросам оформления трудовых отношений с работниками в установленном законодательстве порядке с целью получения максимально возможных сумм налога на доходы физических лиц</a:t>
          </a:r>
          <a:endParaRPr lang="ru-RU" sz="1000" b="1" i="0" kern="1200" dirty="0"/>
        </a:p>
      </dsp:txBody>
      <dsp:txXfrm>
        <a:off x="499874" y="2583895"/>
        <a:ext cx="9997484" cy="472500"/>
      </dsp:txXfrm>
    </dsp:sp>
    <dsp:sp modelId="{0CC8F8DD-402C-47E0-892B-B002BF58C96C}">
      <dsp:nvSpPr>
        <dsp:cNvPr id="0" name=""/>
        <dsp:cNvSpPr/>
      </dsp:nvSpPr>
      <dsp:spPr>
        <a:xfrm>
          <a:off x="0" y="3526654"/>
          <a:ext cx="10499933" cy="176400"/>
        </a:xfrm>
        <a:prstGeom prst="rect">
          <a:avLst/>
        </a:prstGeom>
        <a:solidFill>
          <a:schemeClr val="lt1">
            <a:alpha val="90000"/>
            <a:hueOff val="0"/>
            <a:satOff val="0"/>
            <a:lumOff val="0"/>
            <a:alphaOff val="0"/>
          </a:schemeClr>
        </a:solidFill>
        <a:ln w="6350" cap="flat" cmpd="sng" algn="ctr">
          <a:solidFill>
            <a:schemeClr val="accent5">
              <a:hueOff val="-5252390"/>
              <a:satOff val="-7306"/>
              <a:lumOff val="-2801"/>
              <a:alphaOff val="0"/>
            </a:schemeClr>
          </a:solidFill>
          <a:prstDash val="solid"/>
          <a:miter lim="800000"/>
        </a:ln>
        <a:effectLst/>
      </dsp:spPr>
      <dsp:style>
        <a:lnRef idx="1">
          <a:scrgbClr r="0" g="0" b="0"/>
        </a:lnRef>
        <a:fillRef idx="1">
          <a:scrgbClr r="0" g="0" b="0"/>
        </a:fillRef>
        <a:effectRef idx="0">
          <a:scrgbClr r="0" g="0" b="0"/>
        </a:effectRef>
        <a:fontRef idx="minor"/>
      </dsp:style>
    </dsp:sp>
    <dsp:sp modelId="{1F3A675F-2B7B-4235-A35C-E309555CE571}">
      <dsp:nvSpPr>
        <dsp:cNvPr id="0" name=""/>
        <dsp:cNvSpPr/>
      </dsp:nvSpPr>
      <dsp:spPr>
        <a:xfrm>
          <a:off x="499874" y="3167276"/>
          <a:ext cx="9997484" cy="472500"/>
        </a:xfrm>
        <a:prstGeom prst="roundRect">
          <a:avLst/>
        </a:prstGeom>
        <a:gradFill rotWithShape="0">
          <a:gsLst>
            <a:gs pos="0">
              <a:schemeClr val="accent5">
                <a:hueOff val="-5252390"/>
                <a:satOff val="-7306"/>
                <a:lumOff val="-2801"/>
                <a:alphaOff val="0"/>
                <a:lumMod val="110000"/>
                <a:satMod val="105000"/>
                <a:tint val="67000"/>
              </a:schemeClr>
            </a:gs>
            <a:gs pos="50000">
              <a:schemeClr val="accent5">
                <a:hueOff val="-5252390"/>
                <a:satOff val="-7306"/>
                <a:lumOff val="-2801"/>
                <a:alphaOff val="0"/>
                <a:lumMod val="105000"/>
                <a:satMod val="103000"/>
                <a:tint val="73000"/>
              </a:schemeClr>
            </a:gs>
            <a:gs pos="100000">
              <a:schemeClr val="accent5">
                <a:hueOff val="-5252390"/>
                <a:satOff val="-7306"/>
                <a:lumOff val="-28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Стимулирование предпринимательской деятельности, в том числе посредством оказания финансовой поддержки в виде субсидий малому и среднему предпринимательству</a:t>
          </a:r>
          <a:endParaRPr lang="ru-RU" sz="1000" b="1" i="0" kern="1200" dirty="0"/>
        </a:p>
      </dsp:txBody>
      <dsp:txXfrm>
        <a:off x="499874" y="3167276"/>
        <a:ext cx="9997484" cy="472500"/>
      </dsp:txXfrm>
    </dsp:sp>
    <dsp:sp modelId="{C3FA03B6-D1A5-4273-9200-D293B6764778}">
      <dsp:nvSpPr>
        <dsp:cNvPr id="0" name=""/>
        <dsp:cNvSpPr/>
      </dsp:nvSpPr>
      <dsp:spPr>
        <a:xfrm>
          <a:off x="0" y="4110035"/>
          <a:ext cx="10499933" cy="176400"/>
        </a:xfrm>
        <a:prstGeom prst="rect">
          <a:avLst/>
        </a:prstGeom>
        <a:solidFill>
          <a:schemeClr val="lt1">
            <a:alpha val="90000"/>
            <a:hueOff val="0"/>
            <a:satOff val="0"/>
            <a:lumOff val="0"/>
            <a:alphaOff val="0"/>
          </a:schemeClr>
        </a:solidFill>
        <a:ln w="6350" cap="flat" cmpd="sng" algn="ctr">
          <a:solidFill>
            <a:schemeClr val="accent5">
              <a:hueOff val="-6302867"/>
              <a:satOff val="-8767"/>
              <a:lumOff val="-3362"/>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1B5899-4FD4-4A71-AE57-E3C387F75AE4}">
      <dsp:nvSpPr>
        <dsp:cNvPr id="0" name=""/>
        <dsp:cNvSpPr/>
      </dsp:nvSpPr>
      <dsp:spPr>
        <a:xfrm>
          <a:off x="480392" y="3750657"/>
          <a:ext cx="10018766" cy="472500"/>
        </a:xfrm>
        <a:prstGeom prst="roundRect">
          <a:avLst/>
        </a:prstGeom>
        <a:gradFill rotWithShape="0">
          <a:gsLst>
            <a:gs pos="0">
              <a:schemeClr val="accent5">
                <a:hueOff val="-6302867"/>
                <a:satOff val="-8767"/>
                <a:lumOff val="-3362"/>
                <a:alphaOff val="0"/>
                <a:lumMod val="110000"/>
                <a:satMod val="105000"/>
                <a:tint val="67000"/>
              </a:schemeClr>
            </a:gs>
            <a:gs pos="50000">
              <a:schemeClr val="accent5">
                <a:hueOff val="-6302867"/>
                <a:satOff val="-8767"/>
                <a:lumOff val="-3362"/>
                <a:alphaOff val="0"/>
                <a:lumMod val="105000"/>
                <a:satMod val="103000"/>
                <a:tint val="73000"/>
              </a:schemeClr>
            </a:gs>
            <a:gs pos="100000">
              <a:schemeClr val="accent5">
                <a:hueOff val="-6302867"/>
                <a:satOff val="-8767"/>
                <a:lumOff val="-33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Усиление контроля полноты исчисления и своевременностью перечисления в бюджет налоговыми агентами сумм налога на доходы физических лиц за истекшие годы и текущие налоговые периоды</a:t>
          </a:r>
          <a:endParaRPr lang="ru-RU" sz="1000" b="1" i="0" kern="1200" dirty="0"/>
        </a:p>
      </dsp:txBody>
      <dsp:txXfrm>
        <a:off x="480392" y="3750657"/>
        <a:ext cx="10018766" cy="472500"/>
      </dsp:txXfrm>
    </dsp:sp>
    <dsp:sp modelId="{ABF43DEA-CEC5-43C3-AF31-6F544F3EAF33}">
      <dsp:nvSpPr>
        <dsp:cNvPr id="0" name=""/>
        <dsp:cNvSpPr/>
      </dsp:nvSpPr>
      <dsp:spPr>
        <a:xfrm>
          <a:off x="0" y="4728816"/>
          <a:ext cx="10499933" cy="176400"/>
        </a:xfrm>
        <a:prstGeom prst="rect">
          <a:avLst/>
        </a:prstGeom>
        <a:solidFill>
          <a:schemeClr val="lt1">
            <a:alpha val="90000"/>
            <a:hueOff val="0"/>
            <a:satOff val="0"/>
            <a:lumOff val="0"/>
            <a:alphaOff val="0"/>
          </a:schemeClr>
        </a:solidFill>
        <a:ln w="6350" cap="flat" cmpd="sng" algn="ctr">
          <a:solidFill>
            <a:schemeClr val="accent5">
              <a:hueOff val="-7353345"/>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E66F8B-C16F-45FA-98CA-E1314B3F237B}">
      <dsp:nvSpPr>
        <dsp:cNvPr id="0" name=""/>
        <dsp:cNvSpPr/>
      </dsp:nvSpPr>
      <dsp:spPr>
        <a:xfrm>
          <a:off x="487570" y="4334038"/>
          <a:ext cx="10005455" cy="472500"/>
        </a:xfrm>
        <a:prstGeom prst="roundRect">
          <a:avLst/>
        </a:prstGeom>
        <a:gradFill rotWithShape="0">
          <a:gsLst>
            <a:gs pos="0">
              <a:schemeClr val="accent5">
                <a:hueOff val="-7353345"/>
                <a:satOff val="-10228"/>
                <a:lumOff val="-3922"/>
                <a:alphaOff val="0"/>
                <a:lumMod val="110000"/>
                <a:satMod val="105000"/>
                <a:tint val="67000"/>
              </a:schemeClr>
            </a:gs>
            <a:gs pos="50000">
              <a:schemeClr val="accent5">
                <a:hueOff val="-7353345"/>
                <a:satOff val="-10228"/>
                <a:lumOff val="-3922"/>
                <a:alphaOff val="0"/>
                <a:lumMod val="105000"/>
                <a:satMod val="103000"/>
                <a:tint val="73000"/>
              </a:schemeClr>
            </a:gs>
            <a:gs pos="100000">
              <a:schemeClr val="accent5">
                <a:hueOff val="-7353345"/>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Организовать работу по эффективному взаимодействию с организациями, структурные подразделения которых создаются и осуществляют свою деятельность на территории Тамбовского района, предусматривающему обязательства по уплате налогов и сборов в бюджет района</a:t>
          </a:r>
          <a:endParaRPr kumimoji="0" lang="ru-RU" sz="1000" b="1" i="0" u="none" strike="noStrike" kern="1200" cap="none" spc="0" normalizeH="0" baseline="0" noProof="0" dirty="0" smtClean="0">
            <a:ln/>
            <a:effectLst/>
            <a:uLnTx/>
            <a:uFillTx/>
          </a:endParaRPr>
        </a:p>
      </dsp:txBody>
      <dsp:txXfrm>
        <a:off x="487570" y="4334038"/>
        <a:ext cx="10005455" cy="4725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AD0C67-C7C0-4FED-A6F1-F54FEAB4EE51}">
      <dsp:nvSpPr>
        <dsp:cNvPr id="0" name=""/>
        <dsp:cNvSpPr/>
      </dsp:nvSpPr>
      <dsp:spPr>
        <a:xfrm rot="10800000">
          <a:off x="1387203" y="0"/>
          <a:ext cx="4662628" cy="642179"/>
        </a:xfrm>
        <a:prstGeom prst="homePlate">
          <a:avLst/>
        </a:prstGeom>
        <a:gradFill flip="none" rotWithShape="1">
          <a:gsLst>
            <a:gs pos="0">
              <a:schemeClr val="accent5">
                <a:lumMod val="5000"/>
                <a:lumOff val="95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74254"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транспортного комплекса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7 885,6</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87203" y="0"/>
        <a:ext cx="4662628" cy="642179"/>
      </dsp:txXfrm>
    </dsp:sp>
    <dsp:sp modelId="{0A4CE8F0-9C9E-46B7-B14D-AFDFBE87120C}">
      <dsp:nvSpPr>
        <dsp:cNvPr id="0" name=""/>
        <dsp:cNvSpPr/>
      </dsp:nvSpPr>
      <dsp:spPr>
        <a:xfrm>
          <a:off x="914913" y="0"/>
          <a:ext cx="848702" cy="848702"/>
        </a:xfrm>
        <a:prstGeom prst="ellipse">
          <a:avLst/>
        </a:prstGeom>
        <a:blipFill>
          <a:blip xmlns:r="http://schemas.openxmlformats.org/officeDocument/2006/relationships" r:embed="rId1"/>
          <a:srcRect/>
          <a:stretch>
            <a:fillRect l="-17000" r="-1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6E7797-793B-41B4-9CDD-7534D325B2BB}">
      <dsp:nvSpPr>
        <dsp:cNvPr id="0" name=""/>
        <dsp:cNvSpPr/>
      </dsp:nvSpPr>
      <dsp:spPr>
        <a:xfrm rot="10800000">
          <a:off x="1409583" y="855229"/>
          <a:ext cx="4662628" cy="848702"/>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74254"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4 868,9</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09583" y="855229"/>
        <a:ext cx="4662628" cy="848702"/>
      </dsp:txXfrm>
    </dsp:sp>
    <dsp:sp modelId="{FB53971F-5B32-4678-A4E5-50C179A6A2E9}">
      <dsp:nvSpPr>
        <dsp:cNvPr id="0" name=""/>
        <dsp:cNvSpPr/>
      </dsp:nvSpPr>
      <dsp:spPr>
        <a:xfrm>
          <a:off x="904364" y="813931"/>
          <a:ext cx="848702" cy="848702"/>
        </a:xfrm>
        <a:prstGeom prst="ellipse">
          <a:avLst/>
        </a:prstGeom>
        <a:blipFill>
          <a:blip xmlns:r="http://schemas.openxmlformats.org/officeDocument/2006/relationships" r:embed="rId2"/>
          <a:srcRect/>
          <a:stretch>
            <a:fillRect l="-39000" r="-3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3BDDB4C-9F9E-4CA2-9B32-CD6CB58D4E57}">
      <dsp:nvSpPr>
        <dsp:cNvPr id="0" name=""/>
        <dsp:cNvSpPr/>
      </dsp:nvSpPr>
      <dsp:spPr>
        <a:xfrm rot="10800000">
          <a:off x="1406366" y="1936144"/>
          <a:ext cx="4662628" cy="1087171"/>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74254"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Энергосбережение и повышение энергетической эффективности в муниципальных учреждениях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300,0</a:t>
          </a:r>
          <a:endParaRPr lang="ru-RU" sz="900" kern="1200" dirty="0">
            <a:solidFill>
              <a:schemeClr val="tx2">
                <a:lumMod val="50000"/>
              </a:schemeClr>
            </a:solidFill>
            <a:latin typeface="Palatino Linotype" panose="02040502050505030304" pitchFamily="18" charset="0"/>
          </a:endParaRPr>
        </a:p>
      </dsp:txBody>
      <dsp:txXfrm rot="10800000">
        <a:off x="1406366" y="1936144"/>
        <a:ext cx="4662628" cy="1087171"/>
      </dsp:txXfrm>
    </dsp:sp>
    <dsp:sp modelId="{79B23764-8F26-4320-973A-72C6179BCD64}">
      <dsp:nvSpPr>
        <dsp:cNvPr id="0" name=""/>
        <dsp:cNvSpPr/>
      </dsp:nvSpPr>
      <dsp:spPr>
        <a:xfrm>
          <a:off x="904364" y="2055603"/>
          <a:ext cx="848702" cy="840937"/>
        </a:xfrm>
        <a:prstGeom prst="ellipse">
          <a:avLst/>
        </a:prstGeom>
        <a:blipFill>
          <a:blip xmlns:r="http://schemas.openxmlformats.org/officeDocument/2006/relationships" r:embed="rId3"/>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FFFAED3-1F0F-4CBF-83D3-86DA49C033F5}">
      <dsp:nvSpPr>
        <dsp:cNvPr id="0" name=""/>
        <dsp:cNvSpPr/>
      </dsp:nvSpPr>
      <dsp:spPr>
        <a:xfrm rot="10800000">
          <a:off x="1398988" y="3195532"/>
          <a:ext cx="4646915" cy="848702"/>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74254"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Повышение эффективности управления муниципальными финансами и муниципальным долгом Тамбовского района  </a:t>
          </a:r>
        </a:p>
        <a:p>
          <a:pPr lvl="0" algn="just" defTabSz="533400">
            <a:lnSpc>
              <a:spcPct val="90000"/>
            </a:lnSpc>
            <a:spcBef>
              <a:spcPct val="0"/>
            </a:spcBef>
            <a:spcAft>
              <a:spcPct val="35000"/>
            </a:spcAft>
          </a:pPr>
          <a:r>
            <a:rPr lang="ru-RU" sz="1400" b="1" kern="1200" dirty="0" smtClean="0">
              <a:solidFill>
                <a:schemeClr val="tx2">
                  <a:lumMod val="50000"/>
                </a:schemeClr>
              </a:solidFill>
              <a:latin typeface="Palatino Linotype" panose="02040502050505030304" pitchFamily="18" charset="0"/>
              <a:cs typeface="Times New Roman" pitchFamily="18" charset="0"/>
            </a:rPr>
            <a:t>22 342,1</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98988" y="3195532"/>
        <a:ext cx="4646915" cy="848702"/>
      </dsp:txXfrm>
    </dsp:sp>
    <dsp:sp modelId="{5B110B7C-EB43-4634-AC65-1F55EBAF4BF5}">
      <dsp:nvSpPr>
        <dsp:cNvPr id="0" name=""/>
        <dsp:cNvSpPr/>
      </dsp:nvSpPr>
      <dsp:spPr>
        <a:xfrm>
          <a:off x="1096967" y="3168950"/>
          <a:ext cx="848702" cy="848702"/>
        </a:xfrm>
        <a:prstGeom prst="ellipse">
          <a:avLst/>
        </a:prstGeom>
        <a:blipFill dpi="0" rotWithShape="1">
          <a:blip xmlns:r="http://schemas.openxmlformats.org/officeDocument/2006/relationships" r:embed="rId4"/>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FC5E191-32BE-4F85-BEC4-13DBDEF6271C}">
      <dsp:nvSpPr>
        <dsp:cNvPr id="0" name=""/>
        <dsp:cNvSpPr/>
      </dsp:nvSpPr>
      <dsp:spPr>
        <a:xfrm rot="10800000">
          <a:off x="1391912" y="4257554"/>
          <a:ext cx="4662628" cy="848702"/>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74254"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Повышение эффективности использования муниципального имущества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4 244,1</a:t>
          </a:r>
          <a:r>
            <a:rPr lang="ru-RU" sz="900" b="1" kern="1200" dirty="0" smtClean="0">
              <a:solidFill>
                <a:schemeClr val="tx2">
                  <a:lumMod val="50000"/>
                </a:schemeClr>
              </a:solidFill>
              <a:latin typeface="Palatino Linotype" panose="02040502050505030304" pitchFamily="18" charset="0"/>
              <a:cs typeface="Times New Roman" pitchFamily="18" charset="0"/>
            </a:rPr>
            <a:t>       </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91912" y="4257554"/>
        <a:ext cx="4662628" cy="848702"/>
      </dsp:txXfrm>
    </dsp:sp>
    <dsp:sp modelId="{8EBC6F8C-CA13-4DFD-ABFB-5CE3D4A8224D}">
      <dsp:nvSpPr>
        <dsp:cNvPr id="0" name=""/>
        <dsp:cNvSpPr/>
      </dsp:nvSpPr>
      <dsp:spPr>
        <a:xfrm>
          <a:off x="1093039" y="4280427"/>
          <a:ext cx="848702" cy="848702"/>
        </a:xfrm>
        <a:prstGeom prst="ellipse">
          <a:avLst/>
        </a:prstGeom>
        <a:blipFill dpi="0" rotWithShape="1">
          <a:blip xmlns:r="http://schemas.openxmlformats.org/officeDocument/2006/relationships" r:embed="rId5"/>
          <a:srcRect/>
          <a:stretch>
            <a:fillRect l="-5000" r="-5000" b="-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BEFA0F-85D5-4E27-ADBF-ECF61ED64DCA}">
      <dsp:nvSpPr>
        <dsp:cNvPr id="0" name=""/>
        <dsp:cNvSpPr/>
      </dsp:nvSpPr>
      <dsp:spPr>
        <a:xfrm rot="10800000">
          <a:off x="1394906" y="725239"/>
          <a:ext cx="4729611" cy="548529"/>
        </a:xfrm>
        <a:prstGeom prst="homePlate">
          <a:avLst/>
        </a:prstGeom>
        <a:gradFill flip="none" rotWithShape="1">
          <a:gsLst>
            <a:gs pos="0">
              <a:srgbClr val="D1FBA7"/>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образования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214 804,6</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94906" y="725239"/>
        <a:ext cx="4729611" cy="548529"/>
      </dsp:txXfrm>
    </dsp:sp>
    <dsp:sp modelId="{03AB847F-79BC-41A2-84F6-75234D68B6D4}">
      <dsp:nvSpPr>
        <dsp:cNvPr id="0" name=""/>
        <dsp:cNvSpPr/>
      </dsp:nvSpPr>
      <dsp:spPr>
        <a:xfrm>
          <a:off x="1025114" y="744632"/>
          <a:ext cx="556785" cy="542347"/>
        </a:xfrm>
        <a:prstGeom prst="ellipse">
          <a:avLst/>
        </a:prstGeom>
        <a:blipFill>
          <a:blip xmlns:r="http://schemas.openxmlformats.org/officeDocument/2006/relationships" r:embed="rId1"/>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7F5F7A2-4D93-4799-9709-54BF0960F29B}">
      <dsp:nvSpPr>
        <dsp:cNvPr id="0" name=""/>
        <dsp:cNvSpPr/>
      </dsp:nvSpPr>
      <dsp:spPr>
        <a:xfrm rot="10800000">
          <a:off x="1352305" y="0"/>
          <a:ext cx="4729611" cy="548529"/>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и сохранение культуры и искусства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108 630,4</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52305" y="0"/>
        <a:ext cx="4729611" cy="548529"/>
      </dsp:txXfrm>
    </dsp:sp>
    <dsp:sp modelId="{EA600EE0-F785-430D-8134-CAE830E154A3}">
      <dsp:nvSpPr>
        <dsp:cNvPr id="0" name=""/>
        <dsp:cNvSpPr/>
      </dsp:nvSpPr>
      <dsp:spPr>
        <a:xfrm>
          <a:off x="999226" y="0"/>
          <a:ext cx="711020" cy="680045"/>
        </a:xfrm>
        <a:prstGeom prst="ellipse">
          <a:avLst/>
        </a:prstGeom>
        <a:blipFill dpi="0" rotWithShape="1">
          <a:blip xmlns:r="http://schemas.openxmlformats.org/officeDocument/2006/relationships" r:embed="rId2"/>
          <a:srcRect/>
          <a:stretch>
            <a:fillRect l="-9000" r="-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2E30035-D739-4B11-A1F4-01A4B760E895}">
      <dsp:nvSpPr>
        <dsp:cNvPr id="0" name=""/>
        <dsp:cNvSpPr/>
      </dsp:nvSpPr>
      <dsp:spPr>
        <a:xfrm rot="10800000">
          <a:off x="1533283" y="1415172"/>
          <a:ext cx="4729611" cy="468033"/>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Обеспечение доступным и качественным жильем населения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150,0</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533283" y="1415172"/>
        <a:ext cx="4729611" cy="468033"/>
      </dsp:txXfrm>
    </dsp:sp>
    <dsp:sp modelId="{7AE047E7-E999-4052-AFEE-07B29098BB57}">
      <dsp:nvSpPr>
        <dsp:cNvPr id="0" name=""/>
        <dsp:cNvSpPr/>
      </dsp:nvSpPr>
      <dsp:spPr>
        <a:xfrm>
          <a:off x="935240" y="1342453"/>
          <a:ext cx="616520" cy="620601"/>
        </a:xfrm>
        <a:prstGeom prst="ellipse">
          <a:avLst/>
        </a:prstGeom>
        <a:blipFill>
          <a:blip xmlns:r="http://schemas.openxmlformats.org/officeDocument/2006/relationships" r:embed="rId3"/>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ADAAA4E-0D66-41AC-93AD-5650847BD529}">
      <dsp:nvSpPr>
        <dsp:cNvPr id="0" name=""/>
        <dsp:cNvSpPr/>
      </dsp:nvSpPr>
      <dsp:spPr>
        <a:xfrm rot="10800000">
          <a:off x="1387197" y="2048517"/>
          <a:ext cx="4729611" cy="548529"/>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Повышение эффективности деятельности органов местного самоуправления власти  и управления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326 695,5</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87197" y="2048517"/>
        <a:ext cx="4729611" cy="548529"/>
      </dsp:txXfrm>
    </dsp:sp>
    <dsp:sp modelId="{F4E4A93C-C1CA-4300-9E2D-59258D36764D}">
      <dsp:nvSpPr>
        <dsp:cNvPr id="0" name=""/>
        <dsp:cNvSpPr/>
      </dsp:nvSpPr>
      <dsp:spPr>
        <a:xfrm>
          <a:off x="1083676" y="2063406"/>
          <a:ext cx="562462" cy="568765"/>
        </a:xfrm>
        <a:prstGeom prst="ellipse">
          <a:avLst/>
        </a:prstGeom>
        <a:blipFill>
          <a:blip xmlns:r="http://schemas.openxmlformats.org/officeDocument/2006/relationships" r:embed="rId4"/>
          <a:srcRect/>
          <a:stretch>
            <a:fillRect l="-18000" r="-18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21A7B0-0A76-4DFC-AB10-99E9F84B13F0}">
      <dsp:nvSpPr>
        <dsp:cNvPr id="0" name=""/>
        <dsp:cNvSpPr/>
      </dsp:nvSpPr>
      <dsp:spPr>
        <a:xfrm rot="10800000">
          <a:off x="1420113" y="2803970"/>
          <a:ext cx="4729611" cy="548529"/>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физической культуры, спорта и молодежной политики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7 840,3</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20113" y="2803970"/>
        <a:ext cx="4729611" cy="548529"/>
      </dsp:txXfrm>
    </dsp:sp>
    <dsp:sp modelId="{DFC4B214-4346-4F86-94FB-0D98843F3FB8}">
      <dsp:nvSpPr>
        <dsp:cNvPr id="0" name=""/>
        <dsp:cNvSpPr/>
      </dsp:nvSpPr>
      <dsp:spPr>
        <a:xfrm>
          <a:off x="1131907" y="2799423"/>
          <a:ext cx="612208" cy="587464"/>
        </a:xfrm>
        <a:prstGeom prst="ellipse">
          <a:avLst/>
        </a:prstGeom>
        <a:blipFill>
          <a:blip xmlns:r="http://schemas.openxmlformats.org/officeDocument/2006/relationships" r:embed="rId5" cstate="print">
            <a:extLst>
              <a:ext uri="{28A0092B-C50C-407E-A947-70E740481C1C}">
                <a14:useLocalDpi xmlns="" xmlns:a14="http://schemas.microsoft.com/office/drawing/2010/main" val="0"/>
              </a:ext>
            </a:extLst>
          </a:blip>
          <a:srcRect/>
          <a:stretch>
            <a:fillRect l="-15000" r="-1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2A6F5A-A595-4EED-A071-D2430B8CD475}">
      <dsp:nvSpPr>
        <dsp:cNvPr id="0" name=""/>
        <dsp:cNvSpPr/>
      </dsp:nvSpPr>
      <dsp:spPr>
        <a:xfrm rot="10800000">
          <a:off x="1437801" y="3650506"/>
          <a:ext cx="4729611" cy="59111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Экономическое развитие и инновационная экономика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100,0</a:t>
          </a:r>
          <a:r>
            <a:rPr lang="ru-RU" sz="900" b="1" kern="1200" dirty="0" smtClean="0">
              <a:solidFill>
                <a:schemeClr val="tx2">
                  <a:lumMod val="50000"/>
                </a:schemeClr>
              </a:solidFill>
              <a:latin typeface="Palatino Linotype" panose="02040502050505030304" pitchFamily="18" charset="0"/>
              <a:cs typeface="Times New Roman" pitchFamily="18" charset="0"/>
            </a:rPr>
            <a:t> </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37801" y="3650506"/>
        <a:ext cx="4729611" cy="591112"/>
      </dsp:txXfrm>
    </dsp:sp>
    <dsp:sp modelId="{0CB359D6-6C0B-4DA5-A563-896106BEBC76}">
      <dsp:nvSpPr>
        <dsp:cNvPr id="0" name=""/>
        <dsp:cNvSpPr/>
      </dsp:nvSpPr>
      <dsp:spPr>
        <a:xfrm>
          <a:off x="1057181" y="3564044"/>
          <a:ext cx="689770" cy="655372"/>
        </a:xfrm>
        <a:prstGeom prst="ellipse">
          <a:avLst/>
        </a:prstGeom>
        <a:blipFill>
          <a:blip xmlns:r="http://schemas.openxmlformats.org/officeDocument/2006/relationships" r:embed="rId6"/>
          <a:srcRect/>
          <a:stretch>
            <a:fillRect l="-27000" r="-2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9E641C4-1640-4789-9B12-C548BE84648E}">
      <dsp:nvSpPr>
        <dsp:cNvPr id="0" name=""/>
        <dsp:cNvSpPr/>
      </dsp:nvSpPr>
      <dsp:spPr>
        <a:xfrm rot="10800000">
          <a:off x="1309556" y="4366767"/>
          <a:ext cx="4838344" cy="951748"/>
        </a:xfrm>
        <a:prstGeom prst="homePlate">
          <a:avLst/>
        </a:prstGeom>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l"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Снижение рисков и смягчение последствий чрезвычайных ситуаций природного и техногенного характера, а также обеспечение безопасности населения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2 244,6</a:t>
          </a:r>
          <a:endParaRPr lang="ru-RU" sz="900" kern="1200" dirty="0">
            <a:solidFill>
              <a:schemeClr val="tx2">
                <a:lumMod val="50000"/>
              </a:schemeClr>
            </a:solidFill>
            <a:latin typeface="Palatino Linotype" panose="02040502050505030304" pitchFamily="18" charset="0"/>
          </a:endParaRPr>
        </a:p>
      </dsp:txBody>
      <dsp:txXfrm rot="10800000">
        <a:off x="1309556" y="4366767"/>
        <a:ext cx="4838344" cy="951748"/>
      </dsp:txXfrm>
    </dsp:sp>
    <dsp:sp modelId="{1B5E900D-25DF-4234-BDDE-63FC7824BBAD}">
      <dsp:nvSpPr>
        <dsp:cNvPr id="0" name=""/>
        <dsp:cNvSpPr/>
      </dsp:nvSpPr>
      <dsp:spPr>
        <a:xfrm>
          <a:off x="1070888" y="4544902"/>
          <a:ext cx="661719" cy="618626"/>
        </a:xfrm>
        <a:prstGeom prst="ellipse">
          <a:avLst/>
        </a:prstGeom>
        <a:blipFill>
          <a:blip xmlns:r="http://schemas.openxmlformats.org/officeDocument/2006/relationships" r:embed="rId7" cstate="print">
            <a:extLst>
              <a:ext uri="{28A0092B-C50C-407E-A947-70E740481C1C}">
                <a14:useLocalDpi xmlns="" xmlns:a14="http://schemas.microsoft.com/office/drawing/2010/main" val="0"/>
              </a:ext>
            </a:extLst>
          </a:blip>
          <a:srcRect/>
          <a:stretch>
            <a:fillRect l="-7000" r="-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0.15457</cdr:x>
      <cdr:y>0.64976</cdr:y>
    </cdr:from>
    <cdr:to>
      <cdr:x>0.21241</cdr:x>
      <cdr:y>0.7657</cdr:y>
    </cdr:to>
    <cdr:sp macro="" textlink="">
      <cdr:nvSpPr>
        <cdr:cNvPr id="2" name="TextBox 1"/>
        <cdr:cNvSpPr txBox="1"/>
      </cdr:nvSpPr>
      <cdr:spPr>
        <a:xfrm xmlns:a="http://schemas.openxmlformats.org/drawingml/2006/main">
          <a:off x="1701479" y="3113589"/>
          <a:ext cx="636608" cy="5555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0.31546</cdr:x>
      <cdr:y>0.64734</cdr:y>
    </cdr:from>
    <cdr:to>
      <cdr:x>0.39222</cdr:x>
      <cdr:y>0.83816</cdr:y>
    </cdr:to>
    <cdr:sp macro="" textlink="">
      <cdr:nvSpPr>
        <cdr:cNvPr id="3" name="TextBox 2"/>
        <cdr:cNvSpPr txBox="1"/>
      </cdr:nvSpPr>
      <cdr:spPr>
        <a:xfrm xmlns:a="http://schemas.openxmlformats.org/drawingml/2006/main">
          <a:off x="3472406" y="3102014"/>
          <a:ext cx="84495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dirty="0" smtClean="0"/>
            <a:t>95,7</a:t>
          </a:r>
          <a:r>
            <a:rPr lang="ru-RU" sz="1100" dirty="0" smtClean="0"/>
            <a:t> %</a:t>
          </a:r>
          <a:endParaRPr lang="ru-RU" sz="1100" dirty="0"/>
        </a:p>
      </cdr:txBody>
    </cdr:sp>
  </cdr:relSizeAnchor>
  <cdr:relSizeAnchor xmlns:cdr="http://schemas.openxmlformats.org/drawingml/2006/chartDrawing">
    <cdr:from>
      <cdr:x>0.4816</cdr:x>
      <cdr:y>0.55556</cdr:y>
    </cdr:from>
    <cdr:to>
      <cdr:x>0.5857</cdr:x>
      <cdr:y>0.74155</cdr:y>
    </cdr:to>
    <cdr:sp macro="" textlink="">
      <cdr:nvSpPr>
        <cdr:cNvPr id="4" name="TextBox 3"/>
        <cdr:cNvSpPr txBox="1"/>
      </cdr:nvSpPr>
      <cdr:spPr>
        <a:xfrm xmlns:a="http://schemas.openxmlformats.org/drawingml/2006/main">
          <a:off x="5301205" y="2662176"/>
          <a:ext cx="1145893" cy="8912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t>97,7 %</a:t>
          </a:r>
          <a:endParaRPr lang="ru-RU" sz="1400" dirty="0"/>
        </a:p>
      </cdr:txBody>
    </cdr:sp>
  </cdr:relSizeAnchor>
  <cdr:relSizeAnchor xmlns:cdr="http://schemas.openxmlformats.org/drawingml/2006/chartDrawing">
    <cdr:from>
      <cdr:x>0.64984</cdr:x>
      <cdr:y>0.55072</cdr:y>
    </cdr:from>
    <cdr:to>
      <cdr:x>0.7266</cdr:x>
      <cdr:y>0.81884</cdr:y>
    </cdr:to>
    <cdr:sp macro="" textlink="">
      <cdr:nvSpPr>
        <cdr:cNvPr id="6" name="TextBox 5"/>
        <cdr:cNvSpPr txBox="1"/>
      </cdr:nvSpPr>
      <cdr:spPr>
        <a:xfrm xmlns:a="http://schemas.openxmlformats.org/drawingml/2006/main">
          <a:off x="7153155" y="2639028"/>
          <a:ext cx="844952" cy="12847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t>97,8 %</a:t>
          </a:r>
          <a:endParaRPr lang="ru-RU" sz="1400" dirty="0"/>
        </a:p>
      </cdr:txBody>
    </cdr:sp>
  </cdr:relSizeAnchor>
  <cdr:relSizeAnchor xmlns:cdr="http://schemas.openxmlformats.org/drawingml/2006/chartDrawing">
    <cdr:from>
      <cdr:x>0.80967</cdr:x>
      <cdr:y>0.56039</cdr:y>
    </cdr:from>
    <cdr:to>
      <cdr:x>0.93796</cdr:x>
      <cdr:y>0.7971</cdr:y>
    </cdr:to>
    <cdr:sp macro="" textlink="">
      <cdr:nvSpPr>
        <cdr:cNvPr id="7" name="TextBox 6"/>
        <cdr:cNvSpPr txBox="1"/>
      </cdr:nvSpPr>
      <cdr:spPr>
        <a:xfrm xmlns:a="http://schemas.openxmlformats.org/drawingml/2006/main">
          <a:off x="8912506" y="2685326"/>
          <a:ext cx="1412111" cy="11343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t>97,7 %</a:t>
          </a:r>
          <a:endParaRPr lang="ru-RU" sz="1400" dirty="0"/>
        </a:p>
      </cdr:txBody>
    </cdr:sp>
  </cdr:relSizeAnchor>
  <cdr:relSizeAnchor xmlns:cdr="http://schemas.openxmlformats.org/drawingml/2006/chartDrawing">
    <cdr:from>
      <cdr:x>0.20505</cdr:x>
      <cdr:y>0.69082</cdr:y>
    </cdr:from>
    <cdr:to>
      <cdr:x>0.31441</cdr:x>
      <cdr:y>0.77778</cdr:y>
    </cdr:to>
    <cdr:sp macro="" textlink="">
      <cdr:nvSpPr>
        <cdr:cNvPr id="9" name="Прямая соединительная линия 8"/>
        <cdr:cNvSpPr/>
      </cdr:nvSpPr>
      <cdr:spPr>
        <a:xfrm xmlns:a="http://schemas.openxmlformats.org/drawingml/2006/main" flipV="1">
          <a:off x="2257063" y="3310359"/>
          <a:ext cx="1203767" cy="416688"/>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0.37329</cdr:x>
      <cdr:y>0.59179</cdr:y>
    </cdr:from>
    <cdr:to>
      <cdr:x>0.4795</cdr:x>
      <cdr:y>0.69324</cdr:y>
    </cdr:to>
    <cdr:sp macro="" textlink="">
      <cdr:nvSpPr>
        <cdr:cNvPr id="11" name="Прямая соединительная линия 10"/>
        <cdr:cNvSpPr/>
      </cdr:nvSpPr>
      <cdr:spPr>
        <a:xfrm xmlns:a="http://schemas.openxmlformats.org/drawingml/2006/main" flipV="1">
          <a:off x="4109012" y="2835797"/>
          <a:ext cx="1169043" cy="486136"/>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0.5531</cdr:x>
      <cdr:y>0.58696</cdr:y>
    </cdr:from>
    <cdr:to>
      <cdr:x>0.63512</cdr:x>
      <cdr:y>0.5942</cdr:y>
    </cdr:to>
    <cdr:sp macro="" textlink="">
      <cdr:nvSpPr>
        <cdr:cNvPr id="13" name="Прямая соединительная линия 12"/>
        <cdr:cNvSpPr/>
      </cdr:nvSpPr>
      <cdr:spPr>
        <a:xfrm xmlns:a="http://schemas.openxmlformats.org/drawingml/2006/main" flipV="1">
          <a:off x="6088284" y="2812647"/>
          <a:ext cx="902826" cy="34724"/>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0.70452</cdr:x>
      <cdr:y>0.58696</cdr:y>
    </cdr:from>
    <cdr:to>
      <cdr:x>0.80862</cdr:x>
      <cdr:y>0.58937</cdr:y>
    </cdr:to>
    <cdr:sp macro="" textlink="">
      <cdr:nvSpPr>
        <cdr:cNvPr id="15" name="Прямая соединительная линия 14"/>
        <cdr:cNvSpPr/>
      </cdr:nvSpPr>
      <cdr:spPr>
        <a:xfrm xmlns:a="http://schemas.openxmlformats.org/drawingml/2006/main">
          <a:off x="7755038" y="2812647"/>
          <a:ext cx="1145893" cy="11575"/>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3832C06-B825-4C6B-AA59-271F2737DC57}" type="datetimeFigureOut">
              <a:rPr lang="ru-RU" smtClean="0"/>
              <a:pPr/>
              <a:t>29.11.2018</a:t>
            </a:fld>
            <a:endParaRPr lang="ru-RU" dirty="0"/>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CC54C25-816F-47BB-8EE8-CC03D7D46282}" type="slidenum">
              <a:rPr lang="ru-RU" smtClean="0"/>
              <a:pPr/>
              <a:t>‹#›</a:t>
            </a:fld>
            <a:endParaRPr lang="ru-RU" dirty="0"/>
          </a:p>
        </p:txBody>
      </p:sp>
    </p:spTree>
    <p:extLst>
      <p:ext uri="{BB962C8B-B14F-4D97-AF65-F5344CB8AC3E}">
        <p14:creationId xmlns="" xmlns:p14="http://schemas.microsoft.com/office/powerpoint/2010/main" val="202428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a:t>
            </a:fld>
            <a:endParaRPr lang="ru-RU" dirty="0"/>
          </a:p>
        </p:txBody>
      </p:sp>
    </p:spTree>
    <p:extLst>
      <p:ext uri="{BB962C8B-B14F-4D97-AF65-F5344CB8AC3E}">
        <p14:creationId xmlns="" xmlns:p14="http://schemas.microsoft.com/office/powerpoint/2010/main" val="329989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15</a:t>
            </a:fld>
            <a:endParaRPr lang="ru-RU" dirty="0"/>
          </a:p>
        </p:txBody>
      </p:sp>
    </p:spTree>
    <p:extLst>
      <p:ext uri="{BB962C8B-B14F-4D97-AF65-F5344CB8AC3E}">
        <p14:creationId xmlns="" xmlns:p14="http://schemas.microsoft.com/office/powerpoint/2010/main" val="296775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19</a:t>
            </a:fld>
            <a:endParaRPr lang="ru-RU" dirty="0"/>
          </a:p>
        </p:txBody>
      </p:sp>
    </p:spTree>
    <p:extLst>
      <p:ext uri="{BB962C8B-B14F-4D97-AF65-F5344CB8AC3E}">
        <p14:creationId xmlns="" xmlns:p14="http://schemas.microsoft.com/office/powerpoint/2010/main" val="58583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29</a:t>
            </a:fld>
            <a:endParaRPr lang="ru-RU" dirty="0"/>
          </a:p>
        </p:txBody>
      </p:sp>
    </p:spTree>
    <p:extLst>
      <p:ext uri="{BB962C8B-B14F-4D97-AF65-F5344CB8AC3E}">
        <p14:creationId xmlns="" xmlns:p14="http://schemas.microsoft.com/office/powerpoint/2010/main" val="271653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20405-C40C-45C8-9EC5-31C93BD49D6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05156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35</a:t>
            </a:fld>
            <a:endParaRPr lang="ru-RU" dirty="0"/>
          </a:p>
        </p:txBody>
      </p:sp>
    </p:spTree>
    <p:extLst>
      <p:ext uri="{BB962C8B-B14F-4D97-AF65-F5344CB8AC3E}">
        <p14:creationId xmlns="" xmlns:p14="http://schemas.microsoft.com/office/powerpoint/2010/main" val="342019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97563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04624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45356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797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730438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87044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80709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4334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637012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24757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52951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64629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972342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097379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807635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298616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294767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496519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389964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19414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85326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42688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38864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5284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853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406086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29.11.2018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6313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1DF46F-7A10-4122-9EB7-CDEBB22ABA78}" type="datetimeFigureOut">
              <a:rPr lang="ru-RU" smtClean="0"/>
              <a:pPr/>
              <a:t>29.11.2018</a:t>
            </a:fld>
            <a:endParaRPr lang="ru-RU"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88395797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DF46F-7A10-4122-9EB7-CDEBB22ABA78}" type="datetimeFigureOut">
              <a:rPr lang="ru-RU" smtClean="0"/>
              <a:pPr/>
              <a:t>29.11.2018</a:t>
            </a:fld>
            <a:endParaRPr lang="ru-R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82098949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5560" y="548681"/>
            <a:ext cx="3895963" cy="504056"/>
          </a:xfrm>
        </p:spPr>
        <p:txBody>
          <a:bodyPr>
            <a:normAutofit fontScale="90000"/>
          </a:bodyPr>
          <a:lstStyle/>
          <a:p>
            <a:pPr algn="l"/>
            <a:r>
              <a:rPr lang="ru-RU" sz="1400" dirty="0" smtClean="0">
                <a:solidFill>
                  <a:schemeClr val="tx2">
                    <a:lumMod val="75000"/>
                  </a:schemeClr>
                </a:solidFill>
              </a:rPr>
              <a:t>Финансовое управление администрации Тамбовского района</a:t>
            </a:r>
            <a:endParaRPr lang="ru-RU" sz="1400" dirty="0">
              <a:solidFill>
                <a:schemeClr val="tx2">
                  <a:lumMod val="75000"/>
                </a:schemeClr>
              </a:solidFill>
            </a:endParaRPr>
          </a:p>
        </p:txBody>
      </p:sp>
      <p:sp>
        <p:nvSpPr>
          <p:cNvPr id="3" name="Подзаголовок 2"/>
          <p:cNvSpPr>
            <a:spLocks noGrp="1"/>
          </p:cNvSpPr>
          <p:nvPr>
            <p:ph type="subTitle" idx="1"/>
          </p:nvPr>
        </p:nvSpPr>
        <p:spPr>
          <a:xfrm>
            <a:off x="1285637" y="2174702"/>
            <a:ext cx="10383715" cy="1838411"/>
          </a:xfrm>
        </p:spPr>
        <p:txBody>
          <a:bodyPr>
            <a:noAutofit/>
          </a:bodyPr>
          <a:lstStyle/>
          <a:p>
            <a:pPr algn="r"/>
            <a:r>
              <a:rPr lang="ru-RU" sz="4000" b="1" dirty="0" smtClean="0">
                <a:solidFill>
                  <a:schemeClr val="tx2">
                    <a:lumMod val="50000"/>
                  </a:schemeClr>
                </a:solidFill>
                <a:effectLst>
                  <a:outerShdw blurRad="38100" dist="38100" dir="2700000" algn="tl">
                    <a:srgbClr val="000000">
                      <a:alpha val="43137"/>
                    </a:srgbClr>
                  </a:outerShdw>
                </a:effectLst>
                <a:latin typeface="+mn-lt"/>
              </a:rPr>
              <a:t>ПРОЕКТ БЮДЖЕТА ТАМБОВСКОГО РАЙОНА НА 2019 </a:t>
            </a:r>
            <a:r>
              <a:rPr lang="ru-RU" sz="4000" b="1" dirty="0">
                <a:solidFill>
                  <a:schemeClr val="tx2">
                    <a:lumMod val="50000"/>
                  </a:schemeClr>
                </a:solidFill>
                <a:effectLst>
                  <a:outerShdw blurRad="38100" dist="38100" dir="2700000" algn="tl">
                    <a:srgbClr val="000000">
                      <a:alpha val="43137"/>
                    </a:srgbClr>
                  </a:outerShdw>
                </a:effectLst>
                <a:latin typeface="+mn-lt"/>
              </a:rPr>
              <a:t>ГОД </a:t>
            </a:r>
            <a:r>
              <a:rPr lang="ru-RU" sz="4000" b="1" dirty="0" smtClean="0">
                <a:solidFill>
                  <a:schemeClr val="tx2">
                    <a:lumMod val="50000"/>
                  </a:schemeClr>
                </a:solidFill>
                <a:effectLst>
                  <a:outerShdw blurRad="38100" dist="38100" dir="2700000" algn="tl">
                    <a:srgbClr val="000000">
                      <a:alpha val="43137"/>
                    </a:srgbClr>
                  </a:outerShdw>
                </a:effectLst>
                <a:latin typeface="+mn-lt"/>
              </a:rPr>
              <a:t>И НА ПЛАНОВЫЙ ПЕРИОД 2020 И 2021 ГОДОВ</a:t>
            </a:r>
            <a:endParaRPr lang="ru-RU" sz="4000" b="1" dirty="0">
              <a:solidFill>
                <a:schemeClr val="tx2">
                  <a:lumMod val="50000"/>
                </a:schemeClr>
              </a:solidFill>
              <a:effectLst>
                <a:outerShdw blurRad="38100" dist="38100" dir="2700000" algn="tl">
                  <a:srgbClr val="000000">
                    <a:alpha val="43137"/>
                  </a:srgbClr>
                </a:outerShdw>
              </a:effectLst>
              <a:latin typeface="+mn-lt"/>
            </a:endParaRPr>
          </a:p>
        </p:txBody>
      </p:sp>
      <p:pic>
        <p:nvPicPr>
          <p:cNvPr id="4" name="Picture 2" descr="Герб"/>
          <p:cNvPicPr>
            <a:picLocks noChangeAspect="1" noChangeArrowheads="1"/>
          </p:cNvPicPr>
          <p:nvPr/>
        </p:nvPicPr>
        <p:blipFill>
          <a:blip r:embed="rId3" cstate="print"/>
          <a:srcRect/>
          <a:stretch>
            <a:fillRect/>
          </a:stretch>
        </p:blipFill>
        <p:spPr bwMode="auto">
          <a:xfrm>
            <a:off x="1030147" y="393538"/>
            <a:ext cx="891250" cy="1188333"/>
          </a:xfrm>
          <a:prstGeom prst="rect">
            <a:avLst/>
          </a:prstGeom>
          <a:noFill/>
        </p:spPr>
      </p:pic>
    </p:spTree>
    <p:extLst>
      <p:ext uri="{BB962C8B-B14F-4D97-AF65-F5344CB8AC3E}">
        <p14:creationId xmlns="" xmlns:p14="http://schemas.microsoft.com/office/powerpoint/2010/main" val="1771690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с двумя скругленными противолежащими углами 43"/>
          <p:cNvSpPr/>
          <p:nvPr/>
        </p:nvSpPr>
        <p:spPr>
          <a:xfrm>
            <a:off x="6750330" y="1203468"/>
            <a:ext cx="4849756"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Прямоугольник с двумя скругленными противолежащими углами 44"/>
          <p:cNvSpPr/>
          <p:nvPr/>
        </p:nvSpPr>
        <p:spPr>
          <a:xfrm flipH="1">
            <a:off x="409517" y="1205316"/>
            <a:ext cx="4838252"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Скругленный прямоугольник 46"/>
          <p:cNvSpPr/>
          <p:nvPr/>
        </p:nvSpPr>
        <p:spPr>
          <a:xfrm>
            <a:off x="3620732" y="3287548"/>
            <a:ext cx="4756636" cy="3055512"/>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кругленный прямоугольник 7"/>
          <p:cNvSpPr/>
          <p:nvPr/>
        </p:nvSpPr>
        <p:spPr>
          <a:xfrm>
            <a:off x="5078510" y="562837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9" name="Скругленный прямоугольник 8"/>
          <p:cNvSpPr/>
          <p:nvPr/>
        </p:nvSpPr>
        <p:spPr>
          <a:xfrm>
            <a:off x="6379045" y="4743572"/>
            <a:ext cx="1391442"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11" name="Скругленный прямоугольник 10"/>
          <p:cNvSpPr/>
          <p:nvPr/>
        </p:nvSpPr>
        <p:spPr>
          <a:xfrm>
            <a:off x="4014501" y="4745944"/>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cxnSp>
        <p:nvCxnSpPr>
          <p:cNvPr id="13" name="Прямая соединительная линия 12"/>
          <p:cNvCxnSpPr/>
          <p:nvPr/>
        </p:nvCxnSpPr>
        <p:spPr>
          <a:xfrm>
            <a:off x="5462774" y="4917626"/>
            <a:ext cx="882463" cy="125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Дуга 14"/>
          <p:cNvSpPr/>
          <p:nvPr/>
        </p:nvSpPr>
        <p:spPr>
          <a:xfrm rot="10800000">
            <a:off x="5878076" y="422805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7" name="Дуга 16"/>
          <p:cNvSpPr/>
          <p:nvPr/>
        </p:nvSpPr>
        <p:spPr>
          <a:xfrm rot="5400000">
            <a:off x="4497151" y="424113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5" name="Скругленный прямоугольник 24"/>
          <p:cNvSpPr/>
          <p:nvPr/>
        </p:nvSpPr>
        <p:spPr>
          <a:xfrm>
            <a:off x="835252" y="1601629"/>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26" name="Скругленный прямоугольник 25"/>
          <p:cNvSpPr/>
          <p:nvPr/>
        </p:nvSpPr>
        <p:spPr>
          <a:xfrm>
            <a:off x="3345789" y="2090405"/>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27" name="Скругленный прямоугольник 26"/>
          <p:cNvSpPr/>
          <p:nvPr/>
        </p:nvSpPr>
        <p:spPr>
          <a:xfrm>
            <a:off x="1935095" y="272486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8" name="Скругленный прямоугольник 27"/>
          <p:cNvSpPr/>
          <p:nvPr/>
        </p:nvSpPr>
        <p:spPr>
          <a:xfrm>
            <a:off x="8520517" y="2778443"/>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9" name="Скругленный прямоугольник 28"/>
          <p:cNvSpPr/>
          <p:nvPr/>
        </p:nvSpPr>
        <p:spPr>
          <a:xfrm>
            <a:off x="7298202" y="2090405"/>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30" name="Скругленный прямоугольник 29"/>
          <p:cNvSpPr/>
          <p:nvPr/>
        </p:nvSpPr>
        <p:spPr>
          <a:xfrm>
            <a:off x="9779203" y="1615624"/>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cxnSp>
        <p:nvCxnSpPr>
          <p:cNvPr id="33" name="Прямая соединительная линия 32"/>
          <p:cNvCxnSpPr>
            <a:stCxn id="25" idx="3"/>
            <a:endCxn id="26" idx="1"/>
          </p:cNvCxnSpPr>
          <p:nvPr/>
        </p:nvCxnSpPr>
        <p:spPr>
          <a:xfrm>
            <a:off x="2274234" y="1788241"/>
            <a:ext cx="1071555" cy="4887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stCxn id="30" idx="1"/>
            <a:endCxn id="29" idx="3"/>
          </p:cNvCxnSpPr>
          <p:nvPr/>
        </p:nvCxnSpPr>
        <p:spPr>
          <a:xfrm flipH="1">
            <a:off x="8737184" y="1802236"/>
            <a:ext cx="1042019" cy="4747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Дуга 35"/>
          <p:cNvSpPr/>
          <p:nvPr/>
        </p:nvSpPr>
        <p:spPr>
          <a:xfrm rot="5400000">
            <a:off x="1369753" y="1327162"/>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7" name="Дуга 36"/>
          <p:cNvSpPr/>
          <p:nvPr/>
        </p:nvSpPr>
        <p:spPr>
          <a:xfrm rot="5400000">
            <a:off x="7864818" y="139281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8" name="Дуга 37"/>
          <p:cNvSpPr/>
          <p:nvPr/>
        </p:nvSpPr>
        <p:spPr>
          <a:xfrm rot="10800000">
            <a:off x="2737250" y="1294536"/>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9" name="Дуга 38"/>
          <p:cNvSpPr/>
          <p:nvPr/>
        </p:nvSpPr>
        <p:spPr>
          <a:xfrm rot="10800000">
            <a:off x="9258193" y="137973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0" name="TextBox 39"/>
          <p:cNvSpPr txBox="1"/>
          <p:nvPr/>
        </p:nvSpPr>
        <p:spPr>
          <a:xfrm flipH="1">
            <a:off x="4019834" y="3511972"/>
            <a:ext cx="3958431" cy="1107996"/>
          </a:xfrm>
          <a:prstGeom prst="rect">
            <a:avLst/>
          </a:prstGeom>
          <a:noFill/>
        </p:spPr>
        <p:txBody>
          <a:bodyPr wrap="square" rtlCol="0">
            <a:spAutoFit/>
          </a:bodyPr>
          <a:lstStyle/>
          <a:p>
            <a:pPr algn="just"/>
            <a:r>
              <a:rPr lang="ru-RU" b="1" i="1" dirty="0">
                <a:latin typeface="Palatino Linotype" panose="02040502050505030304" pitchFamily="18" charset="0"/>
              </a:rPr>
              <a:t>Сбалансированность бюджетов </a:t>
            </a:r>
            <a:r>
              <a:rPr lang="ru-RU" sz="1600" b="1" i="1" dirty="0">
                <a:latin typeface="Palatino Linotype" panose="02040502050505030304" pitchFamily="18" charset="0"/>
              </a:rPr>
              <a:t>– </a:t>
            </a:r>
            <a:r>
              <a:rPr lang="ru-RU" sz="1600" dirty="0">
                <a:latin typeface="Palatino Linotype" panose="02040502050505030304" pitchFamily="18" charset="0"/>
              </a:rPr>
              <a:t>состояние </a:t>
            </a:r>
            <a:r>
              <a:rPr lang="ru-RU" sz="1600" dirty="0" smtClean="0">
                <a:latin typeface="Palatino Linotype" panose="02040502050505030304" pitchFamily="18" charset="0"/>
              </a:rPr>
              <a:t>бюджетов, при </a:t>
            </a:r>
            <a:r>
              <a:rPr lang="ru-RU" sz="1600" dirty="0">
                <a:latin typeface="Palatino Linotype" panose="02040502050505030304" pitchFamily="18" charset="0"/>
              </a:rPr>
              <a:t>котором доходы и расходы уравновешены или равны друг другу.</a:t>
            </a:r>
          </a:p>
        </p:txBody>
      </p:sp>
      <p:sp>
        <p:nvSpPr>
          <p:cNvPr id="41" name="Заголовок 1"/>
          <p:cNvSpPr txBox="1">
            <a:spLocks/>
          </p:cNvSpPr>
          <p:nvPr/>
        </p:nvSpPr>
        <p:spPr>
          <a:xfrm>
            <a:off x="822435" y="129561"/>
            <a:ext cx="10515600" cy="780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Основные характеристики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42" name="TextBox 41"/>
          <p:cNvSpPr txBox="1"/>
          <p:nvPr/>
        </p:nvSpPr>
        <p:spPr>
          <a:xfrm>
            <a:off x="8649026" y="3382762"/>
            <a:ext cx="2481052" cy="1107996"/>
          </a:xfrm>
          <a:prstGeom prst="rect">
            <a:avLst/>
          </a:prstGeom>
          <a:noFill/>
        </p:spPr>
        <p:txBody>
          <a:bodyPr wrap="square" rtlCol="0">
            <a:spAutoFit/>
          </a:bodyPr>
          <a:lstStyle/>
          <a:p>
            <a:pPr algn="just"/>
            <a:r>
              <a:rPr lang="ru-RU" b="1" i="1" dirty="0">
                <a:latin typeface="Palatino Linotype" panose="02040502050505030304" pitchFamily="18" charset="0"/>
              </a:rPr>
              <a:t>Дефицит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a:t>
            </a:r>
            <a:r>
              <a:rPr lang="ru-RU" sz="1600" dirty="0" smtClean="0">
                <a:latin typeface="Palatino Linotype" panose="02040502050505030304" pitchFamily="18" charset="0"/>
              </a:rPr>
              <a:t>расходов бюджета над его </a:t>
            </a:r>
            <a:r>
              <a:rPr lang="ru-RU" sz="1600" dirty="0">
                <a:latin typeface="Palatino Linotype" panose="02040502050505030304" pitchFamily="18" charset="0"/>
              </a:rPr>
              <a:t>доходами</a:t>
            </a:r>
          </a:p>
        </p:txBody>
      </p:sp>
      <p:sp>
        <p:nvSpPr>
          <p:cNvPr id="43" name="TextBox 42"/>
          <p:cNvSpPr txBox="1"/>
          <p:nvPr/>
        </p:nvSpPr>
        <p:spPr>
          <a:xfrm>
            <a:off x="754215" y="3192499"/>
            <a:ext cx="2681998" cy="1107996"/>
          </a:xfrm>
          <a:prstGeom prst="rect">
            <a:avLst/>
          </a:prstGeom>
          <a:noFill/>
        </p:spPr>
        <p:txBody>
          <a:bodyPr wrap="square" rtlCol="0">
            <a:spAutoFit/>
          </a:bodyPr>
          <a:lstStyle/>
          <a:p>
            <a:pPr algn="just"/>
            <a:r>
              <a:rPr lang="ru-RU" b="1" i="1" dirty="0">
                <a:latin typeface="Palatino Linotype" panose="02040502050505030304" pitchFamily="18" charset="0"/>
              </a:rPr>
              <a:t>Профицит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доходов </a:t>
            </a:r>
            <a:r>
              <a:rPr lang="ru-RU" sz="1600" dirty="0" smtClean="0">
                <a:latin typeface="Palatino Linotype" panose="02040502050505030304" pitchFamily="18" charset="0"/>
              </a:rPr>
              <a:t>бюджета над </a:t>
            </a:r>
            <a:r>
              <a:rPr lang="ru-RU" sz="1600" dirty="0">
                <a:latin typeface="Palatino Linotype" panose="02040502050505030304" pitchFamily="18" charset="0"/>
              </a:rPr>
              <a:t>его расходами</a:t>
            </a:r>
          </a:p>
        </p:txBody>
      </p:sp>
      <p:cxnSp>
        <p:nvCxnSpPr>
          <p:cNvPr id="50" name="Прямая соединительная линия 49"/>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17775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738554"/>
          </a:xfrm>
        </p:spPr>
        <p:txBody>
          <a:bodyPr>
            <a:no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Рассмотрение проекта решения о районном бюджете</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6" name="Объект 5"/>
          <p:cNvGraphicFramePr>
            <a:graphicFrameLocks noGrp="1"/>
          </p:cNvGraphicFramePr>
          <p:nvPr>
            <p:ph idx="1"/>
            <p:extLst>
              <p:ext uri="{D42A27DB-BD31-4B8C-83A1-F6EECF244321}">
                <p14:modId xmlns="" xmlns:p14="http://schemas.microsoft.com/office/powerpoint/2010/main" val="1099323412"/>
              </p:ext>
            </p:extLst>
          </p:nvPr>
        </p:nvGraphicFramePr>
        <p:xfrm>
          <a:off x="644324" y="589084"/>
          <a:ext cx="10972800" cy="6268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34172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90097"/>
            <a:ext cx="11184640" cy="1552015"/>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направления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бюджетной и налоговой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политики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2019 - 20</a:t>
            </a:r>
            <a:r>
              <a:rPr lang="en-US"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1 годы</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Бюджетная политика:</a:t>
            </a:r>
            <a:b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4059052532"/>
              </p:ext>
            </p:extLst>
          </p:nvPr>
        </p:nvGraphicFramePr>
        <p:xfrm>
          <a:off x="609600" y="1239141"/>
          <a:ext cx="10534116" cy="5076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4" name="Прямоугольник 13"/>
          <p:cNvSpPr/>
          <p:nvPr/>
        </p:nvSpPr>
        <p:spPr>
          <a:xfrm>
            <a:off x="526990" y="3528364"/>
            <a:ext cx="461473" cy="307777"/>
          </a:xfrm>
          <a:prstGeom prst="rect">
            <a:avLst/>
          </a:prstGeom>
        </p:spPr>
        <p:txBody>
          <a:bodyPr wrap="square">
            <a:spAutoFit/>
          </a:bodyPr>
          <a:lstStyle/>
          <a:p>
            <a:pPr algn="ctr">
              <a:defRPr/>
            </a:pPr>
            <a:r>
              <a:rPr lang="ru-RU" sz="1400" b="1" i="1" dirty="0">
                <a:solidFill>
                  <a:srgbClr val="723008"/>
                </a:solidFill>
              </a:rPr>
              <a:t>4</a:t>
            </a:r>
          </a:p>
        </p:txBody>
      </p:sp>
      <p:sp>
        <p:nvSpPr>
          <p:cNvPr id="15" name="Прямоугольник 14"/>
          <p:cNvSpPr/>
          <p:nvPr/>
        </p:nvSpPr>
        <p:spPr>
          <a:xfrm>
            <a:off x="526988" y="2357421"/>
            <a:ext cx="461473" cy="307777"/>
          </a:xfrm>
          <a:prstGeom prst="rect">
            <a:avLst/>
          </a:prstGeom>
        </p:spPr>
        <p:txBody>
          <a:bodyPr wrap="square">
            <a:spAutoFit/>
          </a:bodyPr>
          <a:lstStyle/>
          <a:p>
            <a:pPr algn="ctr">
              <a:defRPr/>
            </a:pPr>
            <a:r>
              <a:rPr lang="ru-RU" sz="1400" b="1" i="1" dirty="0">
                <a:solidFill>
                  <a:srgbClr val="723008"/>
                </a:solidFill>
              </a:rPr>
              <a:t>2</a:t>
            </a: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a:solidFill>
                  <a:srgbClr val="6076B4">
                    <a:lumMod val="75000"/>
                  </a:srgbClr>
                </a:solidFill>
              </a:rPr>
              <a:t>5</a:t>
            </a: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a:solidFill>
                  <a:srgbClr val="723008"/>
                </a:solidFill>
              </a:rPr>
              <a:t>6</a:t>
            </a:r>
          </a:p>
        </p:txBody>
      </p:sp>
      <p:sp>
        <p:nvSpPr>
          <p:cNvPr id="19" name="Прямоугольник 18"/>
          <p:cNvSpPr/>
          <p:nvPr/>
        </p:nvSpPr>
        <p:spPr>
          <a:xfrm>
            <a:off x="526985" y="5288002"/>
            <a:ext cx="461473" cy="307777"/>
          </a:xfrm>
          <a:prstGeom prst="rect">
            <a:avLst/>
          </a:prstGeom>
        </p:spPr>
        <p:txBody>
          <a:bodyPr wrap="square">
            <a:spAutoFit/>
          </a:bodyPr>
          <a:lstStyle/>
          <a:p>
            <a:pPr algn="ctr">
              <a:defRPr/>
            </a:pPr>
            <a:r>
              <a:rPr lang="ru-RU" sz="1400" b="1" i="1" dirty="0">
                <a:solidFill>
                  <a:srgbClr val="6076B4">
                    <a:lumMod val="75000"/>
                  </a:srgbClr>
                </a:solidFill>
              </a:rPr>
              <a:t>7</a:t>
            </a: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8</a:t>
            </a:r>
          </a:p>
        </p:txBody>
      </p:sp>
      <p:cxnSp>
        <p:nvCxnSpPr>
          <p:cNvPr id="13" name="Прямая соединительная линия 12"/>
          <p:cNvCxnSpPr/>
          <p:nvPr/>
        </p:nvCxnSpPr>
        <p:spPr>
          <a:xfrm flipV="1">
            <a:off x="757721" y="123932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8754055" y="116632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94637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985" y="379702"/>
            <a:ext cx="10972800" cy="684276"/>
          </a:xfrm>
        </p:spPr>
        <p:txBody>
          <a:bodyPr>
            <a:noAutofit/>
          </a:bodyPr>
          <a:lstStyle/>
          <a:p>
            <a:pPr algn="ctr">
              <a:lnSpc>
                <a:spcPct val="100000"/>
              </a:lnSpc>
            </a:pP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a:t>
            </a: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алоговая политика:</a:t>
            </a: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173478852"/>
              </p:ext>
            </p:extLst>
          </p:nvPr>
        </p:nvGraphicFramePr>
        <p:xfrm>
          <a:off x="609600" y="1222049"/>
          <a:ext cx="10499933" cy="5110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4" name="Прямоугольник 13"/>
          <p:cNvSpPr/>
          <p:nvPr/>
        </p:nvSpPr>
        <p:spPr>
          <a:xfrm>
            <a:off x="526990" y="3528364"/>
            <a:ext cx="461473" cy="307777"/>
          </a:xfrm>
          <a:prstGeom prst="rect">
            <a:avLst/>
          </a:prstGeom>
        </p:spPr>
        <p:txBody>
          <a:bodyPr wrap="square">
            <a:spAutoFit/>
          </a:bodyPr>
          <a:lstStyle/>
          <a:p>
            <a:pPr algn="ctr">
              <a:defRPr/>
            </a:pPr>
            <a:r>
              <a:rPr lang="ru-RU" sz="1400" b="1" i="1" dirty="0">
                <a:solidFill>
                  <a:srgbClr val="723008"/>
                </a:solidFill>
              </a:rPr>
              <a:t>4</a:t>
            </a:r>
          </a:p>
        </p:txBody>
      </p:sp>
      <p:sp>
        <p:nvSpPr>
          <p:cNvPr id="15" name="Прямоугольник 14"/>
          <p:cNvSpPr/>
          <p:nvPr/>
        </p:nvSpPr>
        <p:spPr>
          <a:xfrm>
            <a:off x="526988" y="2357421"/>
            <a:ext cx="461473" cy="307777"/>
          </a:xfrm>
          <a:prstGeom prst="rect">
            <a:avLst/>
          </a:prstGeom>
        </p:spPr>
        <p:txBody>
          <a:bodyPr wrap="square">
            <a:spAutoFit/>
          </a:bodyPr>
          <a:lstStyle/>
          <a:p>
            <a:pPr algn="ctr">
              <a:defRPr/>
            </a:pPr>
            <a:r>
              <a:rPr lang="ru-RU" sz="1400" b="1" i="1" dirty="0">
                <a:solidFill>
                  <a:srgbClr val="723008"/>
                </a:solidFill>
              </a:rPr>
              <a:t>2</a:t>
            </a: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a:solidFill>
                  <a:srgbClr val="6076B4">
                    <a:lumMod val="75000"/>
                  </a:srgbClr>
                </a:solidFill>
              </a:rPr>
              <a:t>5</a:t>
            </a: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a:solidFill>
                  <a:srgbClr val="723008"/>
                </a:solidFill>
              </a:rPr>
              <a:t>6</a:t>
            </a:r>
          </a:p>
        </p:txBody>
      </p:sp>
      <p:sp>
        <p:nvSpPr>
          <p:cNvPr id="19" name="Прямоугольник 18"/>
          <p:cNvSpPr/>
          <p:nvPr/>
        </p:nvSpPr>
        <p:spPr>
          <a:xfrm>
            <a:off x="526985" y="5288002"/>
            <a:ext cx="461473" cy="307777"/>
          </a:xfrm>
          <a:prstGeom prst="rect">
            <a:avLst/>
          </a:prstGeom>
        </p:spPr>
        <p:txBody>
          <a:bodyPr wrap="square">
            <a:spAutoFit/>
          </a:bodyPr>
          <a:lstStyle/>
          <a:p>
            <a:pPr algn="ctr">
              <a:defRPr/>
            </a:pPr>
            <a:r>
              <a:rPr lang="ru-RU" sz="1400" b="1" i="1" dirty="0">
                <a:solidFill>
                  <a:srgbClr val="6076B4">
                    <a:lumMod val="75000"/>
                  </a:srgbClr>
                </a:solidFill>
              </a:rPr>
              <a:t>7</a:t>
            </a: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8</a:t>
            </a:r>
          </a:p>
        </p:txBody>
      </p:sp>
      <p:cxnSp>
        <p:nvCxnSpPr>
          <p:cNvPr id="21" name="Прямая соединительная линия 20"/>
          <p:cNvCxnSpPr/>
          <p:nvPr/>
        </p:nvCxnSpPr>
        <p:spPr>
          <a:xfrm flipV="1">
            <a:off x="720693" y="123135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8717027" y="1147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6555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04093" y="128951"/>
            <a:ext cx="10972800" cy="820615"/>
          </a:xfrm>
        </p:spPr>
        <p:txBody>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a:t>
            </a:r>
            <a:endPar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Овал 7"/>
          <p:cNvSpPr/>
          <p:nvPr/>
        </p:nvSpPr>
        <p:spPr>
          <a:xfrm>
            <a:off x="4273658" y="4784390"/>
            <a:ext cx="3433665" cy="1884783"/>
          </a:xfrm>
          <a:prstGeom prst="ellipse">
            <a:avLst/>
          </a:prstGeom>
          <a:solidFill>
            <a:srgbClr val="FF5050">
              <a:alpha val="66000"/>
            </a:srgbClr>
          </a:solidFill>
          <a:ln w="12700">
            <a:solidFill>
              <a:srgbClr val="C00000"/>
            </a:solidFill>
          </a:ln>
          <a:scene3d>
            <a:camera prst="orthographicFront"/>
            <a:lightRig rig="threePt" dir="t"/>
          </a:scene3d>
          <a:sp3d prstMaterial="plastic">
            <a:bevelT w="1587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flipH="1">
            <a:off x="4553575" y="5326671"/>
            <a:ext cx="2873829" cy="800219"/>
          </a:xfrm>
          <a:prstGeom prst="rect">
            <a:avLst/>
          </a:prstGeom>
          <a:noFill/>
        </p:spPr>
        <p:txBody>
          <a:bodyPr wrap="square" rtlCol="0">
            <a:spAutoFit/>
          </a:bodyPr>
          <a:lstStyle/>
          <a:p>
            <a:pPr algn="ctr"/>
            <a:r>
              <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 </a:t>
            </a:r>
            <a:r>
              <a:rPr lang="ru-RU" dirty="0">
                <a:solidFill>
                  <a:srgbClr val="000000"/>
                </a:solidFill>
                <a:latin typeface="Palatino Linotype" panose="02040502050505030304" pitchFamily="18" charset="0"/>
                <a:cs typeface="Times New Roman" panose="02020603050405020304" pitchFamily="18" charset="0"/>
              </a:rPr>
              <a:t>– </a:t>
            </a:r>
            <a:r>
              <a:rPr lang="ru-RU" sz="1400" dirty="0">
                <a:solidFill>
                  <a:srgbClr val="000000"/>
                </a:solidFill>
                <a:latin typeface="Palatino Linotype" panose="02040502050505030304" pitchFamily="18" charset="0"/>
                <a:cs typeface="Times New Roman" panose="02020603050405020304" pitchFamily="18" charset="0"/>
              </a:rPr>
              <a:t>поступающие  в бюджет денежные </a:t>
            </a:r>
            <a:r>
              <a:rPr lang="ru-RU" sz="1400" dirty="0" smtClean="0">
                <a:solidFill>
                  <a:srgbClr val="000000"/>
                </a:solidFill>
                <a:latin typeface="Palatino Linotype" panose="02040502050505030304" pitchFamily="18" charset="0"/>
                <a:cs typeface="Times New Roman" panose="02020603050405020304" pitchFamily="18" charset="0"/>
              </a:rPr>
              <a:t>средства</a:t>
            </a:r>
            <a:endParaRPr lang="ru-RU" sz="1400" dirty="0">
              <a:latin typeface="Palatino Linotype" panose="02040502050505030304" pitchFamily="18" charset="0"/>
              <a:cs typeface="Times New Roman" panose="02020603050405020304" pitchFamily="18" charset="0"/>
            </a:endParaRPr>
          </a:p>
        </p:txBody>
      </p:sp>
      <p:sp>
        <p:nvSpPr>
          <p:cNvPr id="10" name="Блок-схема: документ 9"/>
          <p:cNvSpPr/>
          <p:nvPr/>
        </p:nvSpPr>
        <p:spPr>
          <a:xfrm>
            <a:off x="504093" y="1780381"/>
            <a:ext cx="3293706"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и местных налогов, а также пеней и штрафов по </a:t>
            </a:r>
            <a:r>
              <a:rPr lang="ru-RU" sz="1400" dirty="0" smtClean="0">
                <a:solidFill>
                  <a:srgbClr val="000000"/>
                </a:solidFill>
                <a:latin typeface="Palatino Linotype" panose="02040502050505030304" pitchFamily="18" charset="0"/>
                <a:cs typeface="Times New Roman" panose="02020603050405020304" pitchFamily="18" charset="0"/>
              </a:rPr>
              <a:t>ним</a:t>
            </a:r>
            <a:endParaRPr lang="ru-RU" dirty="0"/>
          </a:p>
        </p:txBody>
      </p:sp>
      <p:sp>
        <p:nvSpPr>
          <p:cNvPr id="11" name="Блок-схема: документ 10"/>
          <p:cNvSpPr/>
          <p:nvPr/>
        </p:nvSpPr>
        <p:spPr>
          <a:xfrm flipH="1">
            <a:off x="8258068" y="1780382"/>
            <a:ext cx="3330551"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Безвозмездные поступления </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дотации, субсидии, субвенции, межбюджетные трансферты из бюджетов </a:t>
            </a:r>
            <a:r>
              <a:rPr lang="ru-RU" sz="1400" dirty="0" smtClean="0">
                <a:solidFill>
                  <a:srgbClr val="000000"/>
                </a:solidFill>
                <a:latin typeface="Palatino Linotype" panose="02040502050505030304" pitchFamily="18" charset="0"/>
                <a:cs typeface="Times New Roman" panose="02020603050405020304" pitchFamily="18" charset="0"/>
              </a:rPr>
              <a:t>других уровней; </a:t>
            </a:r>
            <a:r>
              <a:rPr lang="ru-RU" sz="1400" dirty="0">
                <a:solidFill>
                  <a:srgbClr val="000000"/>
                </a:solidFill>
                <a:latin typeface="Palatino Linotype" panose="02040502050505030304" pitchFamily="18" charset="0"/>
                <a:cs typeface="Times New Roman" panose="02020603050405020304" pitchFamily="18" charset="0"/>
              </a:rPr>
              <a:t>безвозмездные поступления от физических и юридических лиц, в том числе добровольные пожертвования</a:t>
            </a:r>
            <a:endParaRPr lang="ru-RU" sz="1400" dirty="0">
              <a:latin typeface="Palatino Linotype" panose="02040502050505030304" pitchFamily="18" charset="0"/>
              <a:cs typeface="Times New Roman" panose="02020603050405020304" pitchFamily="18" charset="0"/>
            </a:endParaRPr>
          </a:p>
          <a:p>
            <a:pPr algn="ctr"/>
            <a:endParaRPr lang="ru-RU" dirty="0"/>
          </a:p>
        </p:txBody>
      </p:sp>
      <p:sp>
        <p:nvSpPr>
          <p:cNvPr id="12" name="Скругленный прямоугольник 11"/>
          <p:cNvSpPr/>
          <p:nvPr/>
        </p:nvSpPr>
        <p:spPr>
          <a:xfrm>
            <a:off x="4143150" y="1201740"/>
            <a:ext cx="3769566" cy="2913057"/>
          </a:xfrm>
          <a:prstGeom prst="roundRect">
            <a:avLst/>
          </a:prstGeom>
          <a:gradFill flip="none" rotWithShape="1">
            <a:gsLst>
              <a:gs pos="0">
                <a:srgbClr val="F8EAFA"/>
              </a:gs>
              <a:gs pos="43000">
                <a:srgbClr val="E3ACF2"/>
              </a:gs>
              <a:gs pos="80000">
                <a:srgbClr val="CBA7F3"/>
              </a:gs>
              <a:gs pos="100000">
                <a:srgbClr val="BE90F0"/>
              </a:gs>
            </a:gsLst>
            <a:lin ang="18900000" scaled="1"/>
            <a:tileRect/>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Неналоговые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использования имущества, находящегося в </a:t>
            </a:r>
            <a:r>
              <a:rPr lang="ru-RU" sz="1400" dirty="0" smtClean="0">
                <a:solidFill>
                  <a:srgbClr val="000000"/>
                </a:solidFill>
                <a:latin typeface="Palatino Linotype" panose="02040502050505030304" pitchFamily="18" charset="0"/>
                <a:cs typeface="Times New Roman" panose="02020603050405020304" pitchFamily="18" charset="0"/>
              </a:rPr>
              <a:t>государственной или муниципальной </a:t>
            </a:r>
            <a:r>
              <a:rPr lang="ru-RU" sz="1400" dirty="0">
                <a:solidFill>
                  <a:srgbClr val="000000"/>
                </a:solidFill>
                <a:latin typeface="Palatino Linotype" panose="02040502050505030304" pitchFamily="18" charset="0"/>
                <a:cs typeface="Times New Roman" panose="02020603050405020304" pitchFamily="18" charset="0"/>
              </a:rPr>
              <a:t>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a:t>
            </a:r>
            <a:r>
              <a:rPr lang="ru-RU" sz="1400" dirty="0" smtClean="0">
                <a:solidFill>
                  <a:srgbClr val="000000"/>
                </a:solidFill>
                <a:latin typeface="Palatino Linotype" panose="02040502050505030304" pitchFamily="18" charset="0"/>
                <a:cs typeface="Times New Roman" panose="02020603050405020304" pitchFamily="18" charset="0"/>
              </a:rPr>
              <a:t>доходы</a:t>
            </a:r>
            <a:endParaRPr lang="ru-RU" sz="1400" dirty="0">
              <a:latin typeface="Palatino Linotype" panose="02040502050505030304" pitchFamily="18" charset="0"/>
              <a:cs typeface="Times New Roman" panose="02020603050405020304" pitchFamily="18" charset="0"/>
            </a:endParaRPr>
          </a:p>
        </p:txBody>
      </p:sp>
      <p:sp>
        <p:nvSpPr>
          <p:cNvPr id="13" name="Стрелка вниз 12"/>
          <p:cNvSpPr/>
          <p:nvPr/>
        </p:nvSpPr>
        <p:spPr>
          <a:xfrm>
            <a:off x="5756988" y="4114797"/>
            <a:ext cx="485192" cy="542281"/>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Стрелка вниз 13"/>
          <p:cNvSpPr/>
          <p:nvPr/>
        </p:nvSpPr>
        <p:spPr>
          <a:xfrm rot="19032144">
            <a:off x="3155544" y="391912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Стрелка вниз 14"/>
          <p:cNvSpPr/>
          <p:nvPr/>
        </p:nvSpPr>
        <p:spPr>
          <a:xfrm rot="3016555">
            <a:off x="8274661" y="387858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balanced"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2263234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287684" y="1241936"/>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 useBgFill="1">
        <p:nvSpPr>
          <p:cNvPr id="11" name="Заголовок 1"/>
          <p:cNvSpPr>
            <a:spLocks noGrp="1"/>
          </p:cNvSpPr>
          <p:nvPr>
            <p:ph type="title"/>
          </p:nvPr>
        </p:nvSpPr>
        <p:spPr>
          <a:xfrm>
            <a:off x="618701" y="5988"/>
            <a:ext cx="10533185" cy="844062"/>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2018-2021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краевого 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2016-2019 годах</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5005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52114" y="783772"/>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Содержимое 12"/>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169758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17534"/>
            <a:ext cx="10972800" cy="8763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об объеме дотаций на выравнивание бюджетной обеспеченности бюджету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2012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652993391"/>
              </p:ext>
            </p:extLst>
          </p:nvPr>
        </p:nvGraphicFramePr>
        <p:xfrm>
          <a:off x="1437764" y="1153768"/>
          <a:ext cx="9305192" cy="4746066"/>
        </p:xfrm>
        <a:graphic>
          <a:graphicData uri="http://schemas.openxmlformats.org/drawingml/2006/table">
            <a:tbl>
              <a:tblPr firstRow="1" bandRow="1">
                <a:tableStyleId>{5C22544A-7EE6-4342-B048-85BDC9FD1C3A}</a:tableStyleId>
              </a:tblPr>
              <a:tblGrid>
                <a:gridCol w="2326298">
                  <a:extLst>
                    <a:ext uri="{9D8B030D-6E8A-4147-A177-3AD203B41FA5}">
                      <a16:colId xmlns="" xmlns:a16="http://schemas.microsoft.com/office/drawing/2014/main" val="4075872786"/>
                    </a:ext>
                  </a:extLst>
                </a:gridCol>
                <a:gridCol w="2326298">
                  <a:extLst>
                    <a:ext uri="{9D8B030D-6E8A-4147-A177-3AD203B41FA5}">
                      <a16:colId xmlns="" xmlns:a16="http://schemas.microsoft.com/office/drawing/2014/main" val="2631992924"/>
                    </a:ext>
                  </a:extLst>
                </a:gridCol>
                <a:gridCol w="2326298">
                  <a:extLst>
                    <a:ext uri="{9D8B030D-6E8A-4147-A177-3AD203B41FA5}">
                      <a16:colId xmlns="" xmlns:a16="http://schemas.microsoft.com/office/drawing/2014/main" val="2538839750"/>
                    </a:ext>
                  </a:extLst>
                </a:gridCol>
                <a:gridCol w="2326298">
                  <a:extLst>
                    <a:ext uri="{9D8B030D-6E8A-4147-A177-3AD203B41FA5}">
                      <a16:colId xmlns="" xmlns:a16="http://schemas.microsoft.com/office/drawing/2014/main" val="94443944"/>
                    </a:ext>
                  </a:extLst>
                </a:gridCol>
              </a:tblGrid>
              <a:tr h="962025">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дотаций на выравнивание бюджетной обеспеченности,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Уровень расчетной бюджетной обеспеченности,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92924678"/>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854730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29991337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4623292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078071264"/>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82766431"/>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11 564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1,660252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0452416"/>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12</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468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107,8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1,582259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80471149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10</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535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84,5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1,661482</a:t>
                      </a:r>
                      <a:endParaRPr lang="ru-RU" sz="1400" dirty="0">
                        <a:effectLst/>
                        <a:latin typeface="Times New Roman" pitchFamily="18" charset="0"/>
                        <a:ea typeface="Calibri" panose="020F0502020204030204" pitchFamily="34" charset="0"/>
                        <a:cs typeface="Times New Roman" pitchFamily="18" charset="0"/>
                      </a:endParaRPr>
                    </a:p>
                  </a:txBody>
                  <a:tcPr marL="68580" marR="68580" marT="0" marB="0" anchor="ctr"/>
                </a:tc>
                <a:extLst>
                  <a:ext uri="{0D108BD9-81ED-4DB2-BD59-A6C34878D82A}">
                    <a16:rowId xmlns="" xmlns:a16="http://schemas.microsoft.com/office/drawing/2014/main" val="2711836415"/>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10</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434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99,0</a:t>
                      </a: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1,682577</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26944651"/>
                  </a:ext>
                </a:extLst>
              </a:tr>
              <a:tr h="42705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8</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999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86,2</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1,679003</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93567582"/>
                  </a:ext>
                </a:extLst>
              </a:tr>
            </a:tbl>
          </a:graphicData>
        </a:graphic>
      </p:graphicFrame>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40265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0"/>
            <a:ext cx="10972800" cy="84772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 динамике собственных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Тамбовского района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2012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555611505"/>
              </p:ext>
            </p:extLst>
          </p:nvPr>
        </p:nvGraphicFramePr>
        <p:xfrm>
          <a:off x="865909" y="1067848"/>
          <a:ext cx="10515600" cy="4470400"/>
        </p:xfrm>
        <a:graphic>
          <a:graphicData uri="http://schemas.openxmlformats.org/drawingml/2006/table">
            <a:tbl>
              <a:tblPr firstRow="1" bandRow="1">
                <a:tableStyleId>{5C22544A-7EE6-4342-B048-85BDC9FD1C3A}</a:tableStyleId>
              </a:tblPr>
              <a:tblGrid>
                <a:gridCol w="3505200">
                  <a:extLst>
                    <a:ext uri="{9D8B030D-6E8A-4147-A177-3AD203B41FA5}">
                      <a16:colId xmlns="" xmlns:a16="http://schemas.microsoft.com/office/drawing/2014/main" val="256414198"/>
                    </a:ext>
                  </a:extLst>
                </a:gridCol>
                <a:gridCol w="3505200">
                  <a:extLst>
                    <a:ext uri="{9D8B030D-6E8A-4147-A177-3AD203B41FA5}">
                      <a16:colId xmlns="" xmlns:a16="http://schemas.microsoft.com/office/drawing/2014/main" val="1545275678"/>
                    </a:ext>
                  </a:extLst>
                </a:gridCol>
                <a:gridCol w="3505200">
                  <a:extLst>
                    <a:ext uri="{9D8B030D-6E8A-4147-A177-3AD203B41FA5}">
                      <a16:colId xmlns="" xmlns:a16="http://schemas.microsoft.com/office/drawing/2014/main" val="3085412335"/>
                    </a:ext>
                  </a:extLst>
                </a:gridCol>
              </a:tblGrid>
              <a:tr h="76200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собственных (налоговых и неналоговых) доходов,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 xmlns:a16="http://schemas.microsoft.com/office/drawing/2014/main" val="3760170704"/>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119 212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397847632"/>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126 222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105,9</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92916049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112 832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89,4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05356723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135 577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120,2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3029505011"/>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127 011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93,7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2782570563"/>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135 135</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106,4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28704081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184 565</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136,6</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3734087562"/>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151 493</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82,1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251259025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163 357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107,8</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290242812"/>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163 547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100,1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951897828"/>
                  </a:ext>
                </a:extLst>
              </a:tr>
            </a:tbl>
          </a:graphicData>
        </a:graphic>
      </p:graphicFrame>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7772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367004" y="29771"/>
            <a:ext cx="10972800" cy="828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Налоговые и неналоговые доходы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бюджета</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TextBox 7"/>
          <p:cNvSpPr txBox="1"/>
          <p:nvPr/>
        </p:nvSpPr>
        <p:spPr>
          <a:xfrm>
            <a:off x="9998224" y="1144654"/>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nvGraphicFramePr>
        <p:xfrm>
          <a:off x="949124" y="995423"/>
          <a:ext cx="8831484" cy="54401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087602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926" y="62104"/>
            <a:ext cx="10959313" cy="926301"/>
          </a:xfrm>
        </p:spPr>
        <p:txBody>
          <a:bodyPr>
            <a:norm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налоговых доходов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2018 - 2021 годы</a:t>
            </a:r>
          </a:p>
        </p:txBody>
      </p:sp>
      <p:sp>
        <p:nvSpPr>
          <p:cNvPr id="3" name="TextBox 2"/>
          <p:cNvSpPr txBox="1"/>
          <p:nvPr/>
        </p:nvSpPr>
        <p:spPr>
          <a:xfrm>
            <a:off x="9889435" y="1151819"/>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 xmlns:p14="http://schemas.microsoft.com/office/powerpoint/2010/main" val="2068102460"/>
              </p:ext>
            </p:extLst>
          </p:nvPr>
        </p:nvGraphicFramePr>
        <p:xfrm>
          <a:off x="729336" y="1649470"/>
          <a:ext cx="10725995" cy="4724400"/>
        </p:xfrm>
        <a:graphic>
          <a:graphicData uri="http://schemas.openxmlformats.org/drawingml/2006/table">
            <a:tbl>
              <a:tblPr firstRow="1" bandRow="1">
                <a:tableStyleId>{5C22544A-7EE6-4342-B048-85BDC9FD1C3A}</a:tableStyleId>
              </a:tblPr>
              <a:tblGrid>
                <a:gridCol w="4866394">
                  <a:extLst>
                    <a:ext uri="{9D8B030D-6E8A-4147-A177-3AD203B41FA5}">
                      <a16:colId xmlns="" xmlns:a16="http://schemas.microsoft.com/office/drawing/2014/main" val="20000"/>
                    </a:ext>
                  </a:extLst>
                </a:gridCol>
                <a:gridCol w="2226365">
                  <a:extLst>
                    <a:ext uri="{9D8B030D-6E8A-4147-A177-3AD203B41FA5}">
                      <a16:colId xmlns="" xmlns:a16="http://schemas.microsoft.com/office/drawing/2014/main" val="20001"/>
                    </a:ext>
                  </a:extLst>
                </a:gridCol>
                <a:gridCol w="1192696">
                  <a:extLst>
                    <a:ext uri="{9D8B030D-6E8A-4147-A177-3AD203B41FA5}">
                      <a16:colId xmlns="" xmlns:a16="http://schemas.microsoft.com/office/drawing/2014/main" val="20002"/>
                    </a:ext>
                  </a:extLst>
                </a:gridCol>
                <a:gridCol w="1222513">
                  <a:extLst>
                    <a:ext uri="{9D8B030D-6E8A-4147-A177-3AD203B41FA5}">
                      <a16:colId xmlns="" xmlns:a16="http://schemas.microsoft.com/office/drawing/2014/main" val="20003"/>
                    </a:ext>
                  </a:extLst>
                </a:gridCol>
                <a:gridCol w="1218027">
                  <a:extLst>
                    <a:ext uri="{9D8B030D-6E8A-4147-A177-3AD203B41FA5}">
                      <a16:colId xmlns="" xmlns:a16="http://schemas.microsoft.com/office/drawing/2014/main" val="20004"/>
                    </a:ext>
                  </a:extLst>
                </a:gridCol>
              </a:tblGrid>
              <a:tr h="0">
                <a:tc>
                  <a:txBody>
                    <a:bodyPr/>
                    <a:lstStyle/>
                    <a:p>
                      <a:pPr algn="ctr"/>
                      <a:r>
                        <a:rPr lang="ru-RU" sz="1600" dirty="0" smtClean="0">
                          <a:latin typeface="Palatino Linotype" panose="02040502050505030304" pitchFamily="18" charset="0"/>
                        </a:rPr>
                        <a:t>Наименование показателя</a:t>
                      </a:r>
                      <a:endParaRPr lang="ru-RU" sz="1600" dirty="0">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2018 год</a:t>
                      </a:r>
                      <a:endParaRPr lang="ru-RU" sz="1600" b="1" dirty="0">
                        <a:solidFill>
                          <a:schemeClr val="bg1"/>
                        </a:solidFill>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2019 год </a:t>
                      </a:r>
                    </a:p>
                  </a:txBody>
                  <a:tcPr anchor="ctr"/>
                </a:tc>
                <a:tc>
                  <a:txBody>
                    <a:bodyPr/>
                    <a:lstStyle/>
                    <a:p>
                      <a:pPr algn="ctr"/>
                      <a:r>
                        <a:rPr lang="ru-RU" sz="1600" b="1" dirty="0" smtClean="0">
                          <a:solidFill>
                            <a:schemeClr val="bg1"/>
                          </a:solidFill>
                          <a:latin typeface="Palatino Linotype" panose="02040502050505030304" pitchFamily="18" charset="0"/>
                        </a:rPr>
                        <a:t>2020 год </a:t>
                      </a:r>
                    </a:p>
                  </a:txBody>
                  <a:tcPr anchor="ctr"/>
                </a:tc>
                <a:tc>
                  <a:txBody>
                    <a:bodyPr/>
                    <a:lstStyle/>
                    <a:p>
                      <a:pPr algn="ctr"/>
                      <a:r>
                        <a:rPr lang="ru-RU" sz="1600" b="1" dirty="0" smtClean="0">
                          <a:solidFill>
                            <a:schemeClr val="bg1"/>
                          </a:solidFill>
                          <a:latin typeface="Palatino Linotype" panose="02040502050505030304" pitchFamily="18" charset="0"/>
                        </a:rPr>
                        <a:t>2021 год </a:t>
                      </a:r>
                    </a:p>
                  </a:txBody>
                  <a:tcPr anchor="ctr"/>
                </a:tc>
                <a:extLst>
                  <a:ext uri="{0D108BD9-81ED-4DB2-BD59-A6C34878D82A}">
                    <a16:rowId xmlns="" xmlns:a16="http://schemas.microsoft.com/office/drawing/2014/main" val="10000"/>
                  </a:ext>
                </a:extLst>
              </a:tr>
              <a:tr h="329406">
                <a:tc>
                  <a:txBody>
                    <a:bodyPr/>
                    <a:lstStyle/>
                    <a:p>
                      <a:pPr algn="l"/>
                      <a:r>
                        <a:rPr lang="ru-RU" sz="1600" b="1" i="0" u="none" strike="noStrike" baseline="0" dirty="0" smtClean="0">
                          <a:solidFill>
                            <a:schemeClr val="tx1"/>
                          </a:solidFill>
                          <a:latin typeface="Palatino Linotype" panose="02040502050505030304" pitchFamily="18" charset="0"/>
                        </a:rPr>
                        <a:t>Налоговые доходы - всего,</a:t>
                      </a:r>
                    </a:p>
                    <a:p>
                      <a:pPr algn="l"/>
                      <a:r>
                        <a:rPr lang="ru-RU" sz="1600" b="1" i="0" u="none" strike="noStrike" baseline="0" dirty="0" smtClean="0">
                          <a:solidFill>
                            <a:schemeClr val="tx1"/>
                          </a:solidFill>
                          <a:latin typeface="Palatino Linotype" panose="02040502050505030304" pitchFamily="18" charset="0"/>
                        </a:rPr>
                        <a:t>в том числе:</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123 092</a:t>
                      </a:r>
                    </a:p>
                  </a:txBody>
                  <a:tcPr anchor="ctr"/>
                </a:tc>
                <a:tc>
                  <a:txBody>
                    <a:bodyPr/>
                    <a:lstStyle/>
                    <a:p>
                      <a:pPr algn="ctr"/>
                      <a:r>
                        <a:rPr lang="ru-RU" sz="1600" b="1" dirty="0" smtClean="0">
                          <a:solidFill>
                            <a:schemeClr val="tx1"/>
                          </a:solidFill>
                          <a:latin typeface="Palatino Linotype" panose="02040502050505030304" pitchFamily="18" charset="0"/>
                        </a:rPr>
                        <a:t>133 563</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145 677</a:t>
                      </a:r>
                    </a:p>
                  </a:txBody>
                  <a:tcPr anchor="ctr"/>
                </a:tc>
                <a:tc>
                  <a:txBody>
                    <a:bodyPr/>
                    <a:lstStyle/>
                    <a:p>
                      <a:pPr algn="ctr"/>
                      <a:r>
                        <a:rPr lang="ru-RU" sz="1600" b="1" dirty="0" smtClean="0">
                          <a:solidFill>
                            <a:schemeClr val="tx1"/>
                          </a:solidFill>
                          <a:latin typeface="Palatino Linotype" panose="02040502050505030304" pitchFamily="18" charset="0"/>
                        </a:rPr>
                        <a:t>145 867</a:t>
                      </a:r>
                    </a:p>
                  </a:txBody>
                  <a:tcPr anchor="ctr"/>
                </a:tc>
                <a:extLst>
                  <a:ext uri="{0D108BD9-81ED-4DB2-BD59-A6C34878D82A}">
                    <a16:rowId xmlns="" xmlns:a16="http://schemas.microsoft.com/office/drawing/2014/main" val="10001"/>
                  </a:ext>
                </a:extLst>
              </a:tr>
              <a:tr h="329406">
                <a:tc>
                  <a:txBody>
                    <a:bodyPr/>
                    <a:lstStyle/>
                    <a:p>
                      <a:r>
                        <a:rPr lang="ru-RU" sz="1600" dirty="0" smtClean="0">
                          <a:latin typeface="Palatino Linotype" panose="02040502050505030304" pitchFamily="18" charset="0"/>
                        </a:rPr>
                        <a:t>Налог на доходы физических лиц </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101 019</a:t>
                      </a:r>
                    </a:p>
                  </a:txBody>
                  <a:tcPr anchor="ctr"/>
                </a:tc>
                <a:tc>
                  <a:txBody>
                    <a:bodyPr/>
                    <a:lstStyle/>
                    <a:p>
                      <a:pPr algn="ctr"/>
                      <a:r>
                        <a:rPr lang="ru-RU" sz="1600" dirty="0" smtClean="0">
                          <a:latin typeface="Palatino Linotype" panose="02040502050505030304" pitchFamily="18" charset="0"/>
                        </a:rPr>
                        <a:t>110 385</a:t>
                      </a:r>
                    </a:p>
                  </a:txBody>
                  <a:tcPr anchor="ctr"/>
                </a:tc>
                <a:tc>
                  <a:txBody>
                    <a:bodyPr/>
                    <a:lstStyle/>
                    <a:p>
                      <a:pPr algn="ctr"/>
                      <a:r>
                        <a:rPr lang="ru-RU" sz="1600" dirty="0" smtClean="0">
                          <a:latin typeface="Palatino Linotype" panose="02040502050505030304" pitchFamily="18" charset="0"/>
                        </a:rPr>
                        <a:t>121 230</a:t>
                      </a:r>
                    </a:p>
                  </a:txBody>
                  <a:tcPr anchor="ctr"/>
                </a:tc>
                <a:tc>
                  <a:txBody>
                    <a:bodyPr/>
                    <a:lstStyle/>
                    <a:p>
                      <a:pPr algn="ctr"/>
                      <a:r>
                        <a:rPr lang="ru-RU" sz="1600" dirty="0" smtClean="0">
                          <a:latin typeface="Palatino Linotype" panose="02040502050505030304" pitchFamily="18" charset="0"/>
                        </a:rPr>
                        <a:t>129 689</a:t>
                      </a:r>
                    </a:p>
                  </a:txBody>
                  <a:tcPr anchor="ctr"/>
                </a:tc>
                <a:extLst>
                  <a:ext uri="{0D108BD9-81ED-4DB2-BD59-A6C34878D82A}">
                    <a16:rowId xmlns="" xmlns:a16="http://schemas.microsoft.com/office/drawing/2014/main" val="10003"/>
                  </a:ext>
                </a:extLst>
              </a:tr>
              <a:tr h="404019">
                <a:tc>
                  <a:txBody>
                    <a:bodyPr/>
                    <a:lstStyle/>
                    <a:p>
                      <a:r>
                        <a:rPr lang="ru-RU" sz="1600" dirty="0" smtClean="0">
                          <a:latin typeface="Palatino Linotype" panose="02040502050505030304" pitchFamily="18" charset="0"/>
                        </a:rPr>
                        <a:t>Акцизы по подакцизным товарам (продукции), производимым на территории Российской Федерации </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6 138</a:t>
                      </a:r>
                    </a:p>
                  </a:txBody>
                  <a:tcPr anchor="ctr"/>
                </a:tc>
                <a:tc>
                  <a:txBody>
                    <a:bodyPr/>
                    <a:lstStyle/>
                    <a:p>
                      <a:pPr algn="ctr"/>
                      <a:r>
                        <a:rPr lang="ru-RU" sz="1600" dirty="0" smtClean="0">
                          <a:latin typeface="Palatino Linotype" panose="02040502050505030304" pitchFamily="18" charset="0"/>
                        </a:rPr>
                        <a:t>6 820</a:t>
                      </a:r>
                    </a:p>
                  </a:txBody>
                  <a:tcPr anchor="ctr"/>
                </a:tc>
                <a:tc>
                  <a:txBody>
                    <a:bodyPr/>
                    <a:lstStyle/>
                    <a:p>
                      <a:pPr algn="ctr"/>
                      <a:r>
                        <a:rPr lang="ru-RU" sz="1600" dirty="0" smtClean="0">
                          <a:latin typeface="Palatino Linotype" panose="02040502050505030304" pitchFamily="18" charset="0"/>
                        </a:rPr>
                        <a:t>7 296</a:t>
                      </a:r>
                    </a:p>
                  </a:txBody>
                  <a:tcPr anchor="ctr"/>
                </a:tc>
                <a:tc>
                  <a:txBody>
                    <a:bodyPr/>
                    <a:lstStyle/>
                    <a:p>
                      <a:pPr algn="ctr"/>
                      <a:r>
                        <a:rPr lang="ru-RU" sz="1600" dirty="0" smtClean="0">
                          <a:latin typeface="Palatino Linotype" panose="02040502050505030304" pitchFamily="18" charset="0"/>
                        </a:rPr>
                        <a:t>7 296</a:t>
                      </a:r>
                    </a:p>
                  </a:txBody>
                  <a:tcPr anchor="ctr"/>
                </a:tc>
                <a:extLst>
                  <a:ext uri="{0D108BD9-81ED-4DB2-BD59-A6C34878D82A}">
                    <a16:rowId xmlns="" xmlns:a16="http://schemas.microsoft.com/office/drawing/2014/main" val="10004"/>
                  </a:ext>
                </a:extLst>
              </a:tr>
              <a:tr h="390525">
                <a:tc>
                  <a:txBody>
                    <a:bodyPr/>
                    <a:lstStyle/>
                    <a:p>
                      <a:r>
                        <a:rPr lang="ru-RU" sz="1600" dirty="0" smtClean="0">
                          <a:latin typeface="Palatino Linotype" panose="02040502050505030304" pitchFamily="18" charset="0"/>
                        </a:rPr>
                        <a:t>Налог, взимаемый в связи с применением упрощенной системы налогообложения</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2 267</a:t>
                      </a:r>
                    </a:p>
                  </a:txBody>
                  <a:tcPr anchor="ctr"/>
                </a:tc>
                <a:tc>
                  <a:txBody>
                    <a:bodyPr/>
                    <a:lstStyle/>
                    <a:p>
                      <a:pPr algn="ctr"/>
                      <a:r>
                        <a:rPr lang="ru-RU" sz="1600" dirty="0" smtClean="0">
                          <a:latin typeface="Palatino Linotype" panose="02040502050505030304" pitchFamily="18" charset="0"/>
                        </a:rPr>
                        <a:t>2 393</a:t>
                      </a:r>
                    </a:p>
                  </a:txBody>
                  <a:tcPr anchor="ctr"/>
                </a:tc>
                <a:tc>
                  <a:txBody>
                    <a:bodyPr/>
                    <a:lstStyle/>
                    <a:p>
                      <a:pPr algn="ctr"/>
                      <a:r>
                        <a:rPr lang="ru-RU" sz="1600" dirty="0" smtClean="0">
                          <a:latin typeface="Palatino Linotype" panose="02040502050505030304" pitchFamily="18" charset="0"/>
                        </a:rPr>
                        <a:t>2 626</a:t>
                      </a:r>
                    </a:p>
                  </a:txBody>
                  <a:tcPr anchor="ctr"/>
                </a:tc>
                <a:extLst>
                  <a:ext uri="{0D108BD9-81ED-4DB2-BD59-A6C34878D82A}">
                    <a16:rowId xmlns="" xmlns:a16="http://schemas.microsoft.com/office/drawing/2014/main" val="10005"/>
                  </a:ext>
                </a:extLst>
              </a:tr>
              <a:tr h="318135">
                <a:tc>
                  <a:txBody>
                    <a:bodyPr/>
                    <a:lstStyle/>
                    <a:p>
                      <a:r>
                        <a:rPr lang="ru-RU" sz="1600" dirty="0" smtClean="0">
                          <a:latin typeface="Palatino Linotype" panose="02040502050505030304" pitchFamily="18" charset="0"/>
                        </a:rPr>
                        <a:t>Единый налог на вмененный доход</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10 994</a:t>
                      </a:r>
                    </a:p>
                  </a:txBody>
                  <a:tcPr anchor="ctr"/>
                </a:tc>
                <a:tc>
                  <a:txBody>
                    <a:bodyPr/>
                    <a:lstStyle/>
                    <a:p>
                      <a:pPr algn="ctr"/>
                      <a:r>
                        <a:rPr lang="ru-RU" sz="1600" dirty="0" smtClean="0">
                          <a:latin typeface="Palatino Linotype" panose="02040502050505030304" pitchFamily="18" charset="0"/>
                        </a:rPr>
                        <a:t>10 929</a:t>
                      </a:r>
                    </a:p>
                  </a:txBody>
                  <a:tcPr anchor="ctr"/>
                </a:tc>
                <a:tc>
                  <a:txBody>
                    <a:bodyPr/>
                    <a:lstStyle/>
                    <a:p>
                      <a:pPr algn="ctr"/>
                      <a:r>
                        <a:rPr lang="ru-RU" sz="1600" dirty="0" smtClean="0">
                          <a:latin typeface="Palatino Linotype" panose="02040502050505030304" pitchFamily="18" charset="0"/>
                        </a:rPr>
                        <a:t>11 552</a:t>
                      </a:r>
                    </a:p>
                  </a:txBody>
                  <a:tcPr anchor="ctr"/>
                </a:tc>
                <a:tc>
                  <a:txBody>
                    <a:bodyPr/>
                    <a:lstStyle/>
                    <a:p>
                      <a:pPr algn="ctr"/>
                      <a:r>
                        <a:rPr lang="ru-RU" sz="1600" dirty="0" smtClean="0">
                          <a:latin typeface="Palatino Linotype" panose="02040502050505030304" pitchFamily="18" charset="0"/>
                        </a:rPr>
                        <a:t>3 007</a:t>
                      </a:r>
                    </a:p>
                  </a:txBody>
                  <a:tcPr anchor="ctr"/>
                </a:tc>
                <a:extLst>
                  <a:ext uri="{0D108BD9-81ED-4DB2-BD59-A6C34878D82A}">
                    <a16:rowId xmlns="" xmlns:a16="http://schemas.microsoft.com/office/drawing/2014/main" val="10006"/>
                  </a:ext>
                </a:extLst>
              </a:tr>
              <a:tr h="329406">
                <a:tc>
                  <a:txBody>
                    <a:bodyPr/>
                    <a:lstStyle/>
                    <a:p>
                      <a:r>
                        <a:rPr lang="ru-RU" sz="1600" dirty="0" smtClean="0">
                          <a:latin typeface="Palatino Linotype" panose="02040502050505030304" pitchFamily="18" charset="0"/>
                        </a:rPr>
                        <a:t>Единый сельскохозяйственный налог</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2 799</a:t>
                      </a:r>
                    </a:p>
                  </a:txBody>
                  <a:tcPr anchor="ctr"/>
                </a:tc>
                <a:tc>
                  <a:txBody>
                    <a:bodyPr/>
                    <a:lstStyle/>
                    <a:p>
                      <a:pPr algn="ctr"/>
                      <a:r>
                        <a:rPr lang="ru-RU" sz="1600" dirty="0" smtClean="0">
                          <a:latin typeface="Palatino Linotype" panose="02040502050505030304" pitchFamily="18" charset="0"/>
                        </a:rPr>
                        <a:t>1 020</a:t>
                      </a:r>
                    </a:p>
                  </a:txBody>
                  <a:tcPr anchor="ctr"/>
                </a:tc>
                <a:tc>
                  <a:txBody>
                    <a:bodyPr/>
                    <a:lstStyle/>
                    <a:p>
                      <a:pPr algn="ctr"/>
                      <a:r>
                        <a:rPr lang="ru-RU" sz="1600" dirty="0" smtClean="0">
                          <a:latin typeface="Palatino Linotype" panose="02040502050505030304" pitchFamily="18" charset="0"/>
                        </a:rPr>
                        <a:t>1 064</a:t>
                      </a:r>
                    </a:p>
                  </a:txBody>
                  <a:tcPr anchor="ctr"/>
                </a:tc>
                <a:tc>
                  <a:txBody>
                    <a:bodyPr/>
                    <a:lstStyle/>
                    <a:p>
                      <a:pPr algn="ctr"/>
                      <a:r>
                        <a:rPr lang="ru-RU" sz="1600" dirty="0" smtClean="0">
                          <a:latin typeface="Palatino Linotype" panose="02040502050505030304" pitchFamily="18" charset="0"/>
                        </a:rPr>
                        <a:t>1 109</a:t>
                      </a:r>
                    </a:p>
                  </a:txBody>
                  <a:tcPr anchor="ctr"/>
                </a:tc>
                <a:extLst>
                  <a:ext uri="{0D108BD9-81ED-4DB2-BD59-A6C34878D82A}">
                    <a16:rowId xmlns="" xmlns:a16="http://schemas.microsoft.com/office/drawing/2014/main" val="10007"/>
                  </a:ext>
                </a:extLst>
              </a:tr>
              <a:tr h="318294">
                <a:tc>
                  <a:txBody>
                    <a:bodyPr/>
                    <a:lstStyle/>
                    <a:p>
                      <a:r>
                        <a:rPr lang="ru-RU" sz="1600" dirty="0" smtClean="0">
                          <a:latin typeface="Palatino Linotype" panose="02040502050505030304" pitchFamily="18" charset="0"/>
                        </a:rPr>
                        <a:t>Налог, взимаемый в связи с применением патентной системы налогообложения, зачисляемый в бюджеты муниципальных районов</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42</a:t>
                      </a:r>
                    </a:p>
                  </a:txBody>
                  <a:tcPr anchor="ctr"/>
                </a:tc>
                <a:tc>
                  <a:txBody>
                    <a:bodyPr/>
                    <a:lstStyle/>
                    <a:p>
                      <a:pPr algn="ctr"/>
                      <a:r>
                        <a:rPr lang="ru-RU" sz="1600" dirty="0" smtClean="0">
                          <a:latin typeface="Palatino Linotype" panose="02040502050505030304" pitchFamily="18" charset="0"/>
                        </a:rPr>
                        <a:t>42</a:t>
                      </a:r>
                    </a:p>
                  </a:txBody>
                  <a:tcPr anchor="ctr"/>
                </a:tc>
                <a:tc>
                  <a:txBody>
                    <a:bodyPr/>
                    <a:lstStyle/>
                    <a:p>
                      <a:pPr algn="ctr"/>
                      <a:r>
                        <a:rPr lang="ru-RU" sz="1600" dirty="0" smtClean="0">
                          <a:latin typeface="Palatino Linotype" panose="02040502050505030304" pitchFamily="18" charset="0"/>
                        </a:rPr>
                        <a:t>42</a:t>
                      </a:r>
                    </a:p>
                  </a:txBody>
                  <a:tcPr anchor="ctr"/>
                </a:tc>
                <a:tc>
                  <a:txBody>
                    <a:bodyPr/>
                    <a:lstStyle/>
                    <a:p>
                      <a:pPr algn="ctr"/>
                      <a:r>
                        <a:rPr lang="ru-RU" sz="1600" dirty="0" smtClean="0">
                          <a:latin typeface="Palatino Linotype" panose="02040502050505030304" pitchFamily="18" charset="0"/>
                        </a:rPr>
                        <a:t>40</a:t>
                      </a:r>
                    </a:p>
                  </a:txBody>
                  <a:tcPr anchor="ctr"/>
                </a:tc>
                <a:extLst>
                  <a:ext uri="{0D108BD9-81ED-4DB2-BD59-A6C34878D82A}">
                    <a16:rowId xmlns="" xmlns:a16="http://schemas.microsoft.com/office/drawing/2014/main" val="10008"/>
                  </a:ext>
                </a:extLst>
              </a:tr>
              <a:tr h="329406">
                <a:tc>
                  <a:txBody>
                    <a:bodyPr/>
                    <a:lstStyle/>
                    <a:p>
                      <a:r>
                        <a:rPr lang="ru-RU" sz="1600" dirty="0" smtClean="0">
                          <a:latin typeface="Palatino Linotype" panose="02040502050505030304" pitchFamily="18" charset="0"/>
                        </a:rPr>
                        <a:t>ГОСУДАРСТВЕННАЯ ПОШЛИНА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2 100</a:t>
                      </a:r>
                    </a:p>
                  </a:txBody>
                  <a:tcPr anchor="ctr"/>
                </a:tc>
                <a:tc>
                  <a:txBody>
                    <a:bodyPr/>
                    <a:lstStyle/>
                    <a:p>
                      <a:pPr algn="ctr"/>
                      <a:r>
                        <a:rPr lang="ru-RU" sz="1600" dirty="0" smtClean="0">
                          <a:latin typeface="Palatino Linotype" panose="02040502050505030304" pitchFamily="18" charset="0"/>
                        </a:rPr>
                        <a:t>2 100</a:t>
                      </a:r>
                    </a:p>
                  </a:txBody>
                  <a:tcPr anchor="ctr"/>
                </a:tc>
                <a:tc>
                  <a:txBody>
                    <a:bodyPr/>
                    <a:lstStyle/>
                    <a:p>
                      <a:pPr algn="ctr"/>
                      <a:r>
                        <a:rPr lang="ru-RU" sz="1600" dirty="0" smtClean="0">
                          <a:latin typeface="Palatino Linotype" panose="02040502050505030304" pitchFamily="18" charset="0"/>
                        </a:rPr>
                        <a:t>2 100</a:t>
                      </a:r>
                    </a:p>
                  </a:txBody>
                  <a:tcPr anchor="ctr"/>
                </a:tc>
                <a:tc>
                  <a:txBody>
                    <a:bodyPr/>
                    <a:lstStyle/>
                    <a:p>
                      <a:pPr algn="ctr"/>
                      <a:r>
                        <a:rPr lang="ru-RU" sz="1600" dirty="0" smtClean="0">
                          <a:latin typeface="Palatino Linotype" panose="02040502050505030304" pitchFamily="18" charset="0"/>
                        </a:rPr>
                        <a:t>2 100</a:t>
                      </a:r>
                    </a:p>
                  </a:txBody>
                  <a:tcPr anchor="ctr"/>
                </a:tc>
                <a:extLst>
                  <a:ext uri="{0D108BD9-81ED-4DB2-BD59-A6C34878D82A}">
                    <a16:rowId xmlns="" xmlns:a16="http://schemas.microsoft.com/office/drawing/2014/main" val="10013"/>
                  </a:ext>
                </a:extLst>
              </a:tr>
            </a:tbl>
          </a:graphicData>
        </a:graphic>
      </p:graphicFrame>
    </p:spTree>
    <p:extLst>
      <p:ext uri="{BB962C8B-B14F-4D97-AF65-F5344CB8AC3E}">
        <p14:creationId xmlns="" xmlns:p14="http://schemas.microsoft.com/office/powerpoint/2010/main" val="2456806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053" y="-254977"/>
            <a:ext cx="10972800" cy="1441939"/>
          </a:xfrm>
        </p:spPr>
        <p:txBody>
          <a:bodyPr/>
          <a:lstStyle/>
          <a:p>
            <a:pPr algn="ctr"/>
            <a:r>
              <a:rPr lang="ru-RU"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Глоссарий</a:t>
            </a:r>
            <a:endParaRPr lang="ru-RU"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729760" y="1336431"/>
            <a:ext cx="10609385" cy="514539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a:t>
            </a:r>
            <a:r>
              <a:rPr lang="ru-RU" sz="1800" dirty="0" smtClean="0">
                <a:latin typeface="Palatino Linotype" panose="02040502050505030304"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800" b="1" dirty="0">
                <a:solidFill>
                  <a:schemeClr val="accent1">
                    <a:lumMod val="50000"/>
                  </a:schemeClr>
                </a:solidFill>
                <a:latin typeface="Palatino Linotype" panose="02040502050505030304" pitchFamily="18" charset="0"/>
              </a:rPr>
              <a:t>Консолидированный бюджет</a:t>
            </a:r>
            <a:r>
              <a:rPr lang="ru-RU" sz="1800" dirty="0" smtClean="0">
                <a:solidFill>
                  <a:schemeClr val="accent1">
                    <a:lumMod val="50000"/>
                  </a:schemeClr>
                </a:solidFill>
                <a:latin typeface="Palatino Linotype" panose="02040502050505030304" pitchFamily="18" charset="0"/>
              </a:rPr>
              <a:t> </a:t>
            </a:r>
            <a:r>
              <a:rPr lang="ru-RU" sz="1800" dirty="0" smtClean="0">
                <a:latin typeface="Palatino Linotype" panose="02040502050505030304" pitchFamily="18"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algn="just">
              <a:lnSpc>
                <a:spcPct val="90000"/>
              </a:lnSpc>
            </a:pPr>
            <a:r>
              <a:rPr lang="ru-RU" sz="1800" b="1" dirty="0">
                <a:solidFill>
                  <a:schemeClr val="accent1">
                    <a:lumMod val="50000"/>
                  </a:schemeClr>
                </a:solidFill>
                <a:latin typeface="Palatino Linotype" panose="02040502050505030304" pitchFamily="18" charset="0"/>
              </a:rPr>
              <a:t>Бюджетная система Российской Федерации</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бюджетов и бюджетов государственных внебюджетных </a:t>
            </a:r>
            <a:r>
              <a:rPr lang="ru-RU" sz="1800" dirty="0" smtClean="0">
                <a:latin typeface="Palatino Linotype" panose="02040502050505030304" pitchFamily="18" charset="0"/>
              </a:rPr>
              <a:t>фондов.</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Доходы бюджета </a:t>
            </a:r>
            <a:r>
              <a:rPr lang="ru-RU" sz="1800" dirty="0">
                <a:latin typeface="Palatino Linotype" panose="02040502050505030304" pitchFamily="18" charset="0"/>
              </a:rPr>
              <a:t>– поступающие в бюджет денежные средства, за исключением средств, являющихся источниками 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Расходы бюджета </a:t>
            </a:r>
            <a:r>
              <a:rPr lang="ru-RU" sz="1800" dirty="0">
                <a:latin typeface="Palatino Linotype" panose="02040502050505030304" pitchFamily="18" charset="0"/>
              </a:rPr>
              <a:t>– выплачиваемые из бюджета денежные средства, за исключением средств, </a:t>
            </a:r>
            <a:r>
              <a:rPr lang="ru-RU" sz="1800" dirty="0" smtClean="0">
                <a:latin typeface="Palatino Linotype" panose="02040502050505030304" pitchFamily="18" charset="0"/>
              </a:rPr>
              <a:t>являющихся источниками </a:t>
            </a:r>
            <a:r>
              <a:rPr lang="ru-RU" sz="1800" dirty="0">
                <a:latin typeface="Palatino Linotype" panose="02040502050505030304" pitchFamily="18" charset="0"/>
              </a:rPr>
              <a:t>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Дефицит бюджета </a:t>
            </a:r>
            <a:r>
              <a:rPr lang="ru-RU" sz="1800" dirty="0">
                <a:latin typeface="Palatino Linotype" panose="02040502050505030304" pitchFamily="18" charset="0"/>
              </a:rPr>
              <a:t>– превышение расходов над </a:t>
            </a:r>
            <a:r>
              <a:rPr lang="ru-RU" sz="1800" dirty="0" smtClean="0">
                <a:latin typeface="Palatino Linotype" panose="02040502050505030304" pitchFamily="18" charset="0"/>
              </a:rPr>
              <a:t>доходами.</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Профицит бюджета </a:t>
            </a:r>
            <a:r>
              <a:rPr lang="ru-RU" sz="1800" dirty="0">
                <a:latin typeface="Palatino Linotype" panose="02040502050505030304" pitchFamily="18" charset="0"/>
              </a:rPr>
              <a:t>– превышение доходов над </a:t>
            </a:r>
            <a:r>
              <a:rPr lang="ru-RU" sz="1800" dirty="0" smtClean="0">
                <a:latin typeface="Palatino Linotype" panose="02040502050505030304" pitchFamily="18" charset="0"/>
              </a:rPr>
              <a:t>расходами.</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Бюджетные ассигнования </a:t>
            </a:r>
            <a:r>
              <a:rPr lang="ru-RU" sz="1800" dirty="0">
                <a:latin typeface="Palatino Linotype" panose="02040502050505030304" pitchFamily="18" charset="0"/>
              </a:rPr>
              <a:t>– предельные объемы денежных средств, предусмотренных в соответствующем финансовом году для исполнения бюджетных </a:t>
            </a:r>
            <a:r>
              <a:rPr lang="ru-RU" sz="1800" dirty="0" smtClean="0">
                <a:latin typeface="Palatino Linotype" panose="02040502050505030304" pitchFamily="18" charset="0"/>
              </a:rPr>
              <a:t>обязательств.</a:t>
            </a:r>
            <a:endParaRPr lang="ru-RU" sz="1800" dirty="0">
              <a:latin typeface="Palatino Linotype" panose="02040502050505030304" pitchFamily="18" charset="0"/>
            </a:endParaRPr>
          </a:p>
          <a:p>
            <a:pPr algn="just"/>
            <a:endParaRPr lang="ru-RU" sz="1800" dirty="0" smtClean="0">
              <a:latin typeface="+mn-lt"/>
            </a:endParaRPr>
          </a:p>
        </p:txBody>
      </p: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54042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58" y="233783"/>
            <a:ext cx="11061814" cy="71984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неналоговых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на 2018 - 2021 годы</a:t>
            </a:r>
          </a:p>
        </p:txBody>
      </p:sp>
      <p:sp>
        <p:nvSpPr>
          <p:cNvPr id="7" name="TextBox 6"/>
          <p:cNvSpPr txBox="1"/>
          <p:nvPr/>
        </p:nvSpPr>
        <p:spPr>
          <a:xfrm>
            <a:off x="9878936" y="1110355"/>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3"/>
          <p:cNvGraphicFramePr>
            <a:graphicFrameLocks noGrp="1"/>
          </p:cNvGraphicFramePr>
          <p:nvPr>
            <p:ph idx="1"/>
            <p:extLst>
              <p:ext uri="{D42A27DB-BD31-4B8C-83A1-F6EECF244321}">
                <p14:modId xmlns="" xmlns:p14="http://schemas.microsoft.com/office/powerpoint/2010/main" val="3606820594"/>
              </p:ext>
            </p:extLst>
          </p:nvPr>
        </p:nvGraphicFramePr>
        <p:xfrm>
          <a:off x="728282" y="1718546"/>
          <a:ext cx="10716550" cy="4887162"/>
        </p:xfrm>
        <a:graphic>
          <a:graphicData uri="http://schemas.openxmlformats.org/drawingml/2006/table">
            <a:tbl>
              <a:tblPr firstRow="1" bandRow="1">
                <a:tableStyleId>{5C22544A-7EE6-4342-B048-85BDC9FD1C3A}</a:tableStyleId>
              </a:tblPr>
              <a:tblGrid>
                <a:gridCol w="4907205">
                  <a:extLst>
                    <a:ext uri="{9D8B030D-6E8A-4147-A177-3AD203B41FA5}">
                      <a16:colId xmlns="" xmlns:a16="http://schemas.microsoft.com/office/drawing/2014/main" val="20000"/>
                    </a:ext>
                  </a:extLst>
                </a:gridCol>
                <a:gridCol w="2089288">
                  <a:extLst>
                    <a:ext uri="{9D8B030D-6E8A-4147-A177-3AD203B41FA5}">
                      <a16:colId xmlns="" xmlns:a16="http://schemas.microsoft.com/office/drawing/2014/main" val="20001"/>
                    </a:ext>
                  </a:extLst>
                </a:gridCol>
                <a:gridCol w="1309895">
                  <a:extLst>
                    <a:ext uri="{9D8B030D-6E8A-4147-A177-3AD203B41FA5}">
                      <a16:colId xmlns="" xmlns:a16="http://schemas.microsoft.com/office/drawing/2014/main" val="20002"/>
                    </a:ext>
                  </a:extLst>
                </a:gridCol>
                <a:gridCol w="1212573">
                  <a:extLst>
                    <a:ext uri="{9D8B030D-6E8A-4147-A177-3AD203B41FA5}">
                      <a16:colId xmlns="" xmlns:a16="http://schemas.microsoft.com/office/drawing/2014/main" val="20003"/>
                    </a:ext>
                  </a:extLst>
                </a:gridCol>
                <a:gridCol w="1197589">
                  <a:extLst>
                    <a:ext uri="{9D8B030D-6E8A-4147-A177-3AD203B41FA5}">
                      <a16:colId xmlns="" xmlns:a16="http://schemas.microsoft.com/office/drawing/2014/main" val="20004"/>
                    </a:ext>
                  </a:extLst>
                </a:gridCol>
              </a:tblGrid>
              <a:tr h="224554">
                <a:tc>
                  <a:txBody>
                    <a:bodyPr/>
                    <a:lstStyle/>
                    <a:p>
                      <a:pPr algn="ctr"/>
                      <a:r>
                        <a:rPr lang="ru-RU" sz="1600" b="1" dirty="0" smtClean="0">
                          <a:latin typeface="Palatino Linotype" panose="02040502050505030304" pitchFamily="18" charset="0"/>
                        </a:rPr>
                        <a:t>Наименование показателя</a:t>
                      </a:r>
                    </a:p>
                  </a:txBody>
                  <a:tcPr anchor="ctr"/>
                </a:tc>
                <a:tc>
                  <a:txBody>
                    <a:bodyPr/>
                    <a:lstStyle/>
                    <a:p>
                      <a:pPr algn="ctr"/>
                      <a:r>
                        <a:rPr lang="ru-RU" sz="1600" b="1" dirty="0" smtClean="0">
                          <a:solidFill>
                            <a:schemeClr val="bg1"/>
                          </a:solidFill>
                          <a:latin typeface="Palatino Linotype" panose="02040502050505030304" pitchFamily="18" charset="0"/>
                        </a:rPr>
                        <a:t>2018 год</a:t>
                      </a:r>
                      <a:endParaRPr lang="ru-RU" sz="1600" b="1" dirty="0">
                        <a:solidFill>
                          <a:schemeClr val="bg1"/>
                        </a:solidFill>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2019 год </a:t>
                      </a:r>
                    </a:p>
                  </a:txBody>
                  <a:tcPr anchor="ctr"/>
                </a:tc>
                <a:tc>
                  <a:txBody>
                    <a:bodyPr/>
                    <a:lstStyle/>
                    <a:p>
                      <a:pPr algn="ctr"/>
                      <a:r>
                        <a:rPr lang="ru-RU" sz="1600" b="1" dirty="0" smtClean="0">
                          <a:solidFill>
                            <a:schemeClr val="bg1"/>
                          </a:solidFill>
                          <a:latin typeface="Palatino Linotype" panose="02040502050505030304" pitchFamily="18" charset="0"/>
                        </a:rPr>
                        <a:t>2020 год </a:t>
                      </a:r>
                    </a:p>
                  </a:txBody>
                  <a:tcPr anchor="ctr"/>
                </a:tc>
                <a:tc>
                  <a:txBody>
                    <a:bodyPr/>
                    <a:lstStyle/>
                    <a:p>
                      <a:pPr algn="ctr"/>
                      <a:r>
                        <a:rPr lang="ru-RU" sz="1600" b="1" dirty="0" smtClean="0">
                          <a:solidFill>
                            <a:schemeClr val="bg1"/>
                          </a:solidFill>
                          <a:latin typeface="Palatino Linotype" panose="02040502050505030304" pitchFamily="18" charset="0"/>
                        </a:rPr>
                        <a:t>2021 год </a:t>
                      </a:r>
                    </a:p>
                  </a:txBody>
                  <a:tcPr anchor="ctr"/>
                </a:tc>
                <a:extLst>
                  <a:ext uri="{0D108BD9-81ED-4DB2-BD59-A6C34878D82A}">
                    <a16:rowId xmlns="" xmlns:a16="http://schemas.microsoft.com/office/drawing/2014/main" val="10000"/>
                  </a:ext>
                </a:extLst>
              </a:tr>
              <a:tr h="345642">
                <a:tc>
                  <a:txBody>
                    <a:bodyPr/>
                    <a:lstStyle/>
                    <a:p>
                      <a:r>
                        <a:rPr lang="ru-RU" sz="1600" b="1" dirty="0" smtClean="0">
                          <a:latin typeface="Palatino Linotype" panose="02040502050505030304" pitchFamily="18" charset="0"/>
                        </a:rPr>
                        <a:t>НЕНАЛОГОВЫЕ ДОХОДЫ - всего, в том числе:</a:t>
                      </a:r>
                      <a:endParaRPr lang="ru-RU" sz="1600" b="1" dirty="0">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61 473</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17 930</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17 680</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17 680</a:t>
                      </a:r>
                      <a:endParaRPr lang="ru-RU" sz="1600" b="1" dirty="0">
                        <a:solidFill>
                          <a:schemeClr val="tx1"/>
                        </a:solidFill>
                        <a:latin typeface="Palatino Linotype" panose="02040502050505030304" pitchFamily="18" charset="0"/>
                      </a:endParaRPr>
                    </a:p>
                  </a:txBody>
                  <a:tcPr anchor="ctr"/>
                </a:tc>
                <a:extLst>
                  <a:ext uri="{0D108BD9-81ED-4DB2-BD59-A6C34878D82A}">
                    <a16:rowId xmlns="" xmlns:a16="http://schemas.microsoft.com/office/drawing/2014/main" val="10001"/>
                  </a:ext>
                </a:extLst>
              </a:tr>
              <a:tr h="388866">
                <a:tc>
                  <a:txBody>
                    <a:bodyPr/>
                    <a:lstStyle/>
                    <a:p>
                      <a:r>
                        <a:rPr lang="ru-RU" sz="1600" dirty="0" smtClean="0">
                          <a:latin typeface="Palatino Linotype" panose="02040502050505030304" pitchFamily="18" charset="0"/>
                        </a:rPr>
                        <a:t>ДОХОДЫ ОТ ИСПОЛЬЗОВАНИЯ ИМУЩЕСТВА, НАХОДЯЩЕГОСЯ В ГОСУДАРСТВЕННОЙ И МУНИЦИПАЛЬНОЙ СОБСТВЕННОСТИ</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25 100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14 740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14 740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14 740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2"/>
                  </a:ext>
                </a:extLst>
              </a:tr>
              <a:tr h="360484">
                <a:tc>
                  <a:txBody>
                    <a:bodyPr/>
                    <a:lstStyle/>
                    <a:p>
                      <a:r>
                        <a:rPr lang="ru-RU" sz="1600" dirty="0" smtClean="0">
                          <a:latin typeface="Palatino Linotype" panose="02040502050505030304" pitchFamily="18" charset="0"/>
                        </a:rPr>
                        <a:t>ПЛАТЕЖИ ПРИ ПОЛЬЗОВАНИИ ПРИРОДНЫМИ РЕСУРСАМИ</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570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640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640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640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3"/>
                  </a:ext>
                </a:extLst>
              </a:tr>
              <a:tr h="413239">
                <a:tc>
                  <a:txBody>
                    <a:bodyPr/>
                    <a:lstStyle/>
                    <a:p>
                      <a:r>
                        <a:rPr lang="ru-RU" sz="1600" dirty="0" smtClean="0">
                          <a:latin typeface="Palatino Linotype" panose="02040502050505030304" pitchFamily="18" charset="0"/>
                        </a:rPr>
                        <a:t>ДОХОДЫ ЗА ОКАЗАНИЕ ПЛАТНЫХ УСЛУГ (РАБОТ) И КОМПЕНСАЦИИ ЗАТРАТ ГОСУДАРСТВА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51</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4"/>
                  </a:ext>
                </a:extLst>
              </a:tr>
              <a:tr h="426134">
                <a:tc>
                  <a:txBody>
                    <a:bodyPr/>
                    <a:lstStyle/>
                    <a:p>
                      <a:r>
                        <a:rPr lang="ru-RU" sz="1600" dirty="0" smtClean="0">
                          <a:latin typeface="Palatino Linotype" panose="02040502050505030304" pitchFamily="18" charset="0"/>
                        </a:rPr>
                        <a:t>ДОХОДЫ ОТ ПРОДАЖИ МАТЕРИАЛЬНЫХ И НЕМАТЕРИАЛЬНЫХ АКТИВОВ</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34 252</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750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500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500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5"/>
                  </a:ext>
                </a:extLst>
              </a:tr>
              <a:tr h="272561">
                <a:tc>
                  <a:txBody>
                    <a:bodyPr/>
                    <a:lstStyle/>
                    <a:p>
                      <a:r>
                        <a:rPr lang="ru-RU" sz="1600" dirty="0" smtClean="0">
                          <a:latin typeface="Palatino Linotype" panose="02040502050505030304" pitchFamily="18" charset="0"/>
                        </a:rPr>
                        <a:t>ШТРАФЫ, САНКЦИИ, ВОЗМЕЩЕНИЕ УЩЕРБА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1 500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1 800</a:t>
                      </a:r>
                    </a:p>
                  </a:txBody>
                  <a:tcPr anchor="ctr"/>
                </a:tc>
                <a:tc>
                  <a:txBody>
                    <a:bodyPr/>
                    <a:lstStyle/>
                    <a:p>
                      <a:pPr algn="ctr"/>
                      <a:r>
                        <a:rPr lang="ru-RU" sz="1600" dirty="0" smtClean="0">
                          <a:latin typeface="Palatino Linotype" panose="02040502050505030304" pitchFamily="18" charset="0"/>
                        </a:rPr>
                        <a:t>1 800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 1800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8"/>
                  </a:ext>
                </a:extLst>
              </a:tr>
              <a:tr h="345642">
                <a:tc>
                  <a:txBody>
                    <a:bodyPr/>
                    <a:lstStyle/>
                    <a:p>
                      <a:r>
                        <a:rPr lang="ru-RU" sz="1600" dirty="0" smtClean="0">
                          <a:latin typeface="Palatino Linotype" panose="02040502050505030304" pitchFamily="18" charset="0"/>
                        </a:rPr>
                        <a:t>Прочие неналоговые доходы</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p>
                  </a:txBody>
                  <a:tcPr anchor="ctr"/>
                </a:tc>
                <a:extLst>
                  <a:ext uri="{0D108BD9-81ED-4DB2-BD59-A6C34878D82A}">
                    <a16:rowId xmlns="" xmlns:a16="http://schemas.microsoft.com/office/drawing/2014/main" val="10009"/>
                  </a:ext>
                </a:extLst>
              </a:tr>
            </a:tbl>
          </a:graphicData>
        </a:graphic>
      </p:graphicFrame>
    </p:spTree>
    <p:extLst>
      <p:ext uri="{BB962C8B-B14F-4D97-AF65-F5344CB8AC3E}">
        <p14:creationId xmlns="" xmlns:p14="http://schemas.microsoft.com/office/powerpoint/2010/main" val="3106697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257" y="90097"/>
            <a:ext cx="8229600" cy="666229"/>
          </a:xfrm>
        </p:spPr>
        <p:txBody>
          <a:bodyPr>
            <a:normAutofit fontScale="90000"/>
          </a:bodyPr>
          <a:lstStyle/>
          <a:p>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налоговые доходы районного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2"/>
          <p:cNvSpPr txBox="1"/>
          <p:nvPr/>
        </p:nvSpPr>
        <p:spPr>
          <a:xfrm>
            <a:off x="9820227" y="1151315"/>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Содержимое 11"/>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47380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780" y="90097"/>
            <a:ext cx="10515600" cy="692312"/>
          </a:xfrm>
        </p:spPr>
        <p:txBody>
          <a:bodyPr>
            <a:normAutofit fontScale="90000"/>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a:t>
            </a:r>
            <a:b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2019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плановый период 2020 и 2021 годов (по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долям)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8" name="Прямая соединительная линия 7"/>
          <p:cNvCxnSpPr/>
          <p:nvPr/>
        </p:nvCxnSpPr>
        <p:spPr>
          <a:xfrm flipV="1">
            <a:off x="755780" y="98209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Диаграмма 10"/>
          <p:cNvGraphicFramePr/>
          <p:nvPr/>
        </p:nvGraphicFramePr>
        <p:xfrm>
          <a:off x="175549" y="1918503"/>
          <a:ext cx="4141808" cy="31512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Диаграмма 12"/>
          <p:cNvGraphicFramePr/>
          <p:nvPr/>
        </p:nvGraphicFramePr>
        <p:xfrm>
          <a:off x="4537276" y="1863524"/>
          <a:ext cx="3727048" cy="331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p:cNvGraphicFramePr/>
          <p:nvPr/>
        </p:nvGraphicFramePr>
        <p:xfrm>
          <a:off x="8115782" y="2011102"/>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6" name="Рисунок 15" descr="Безымянный.jpg"/>
          <p:cNvPicPr>
            <a:picLocks noChangeAspect="1"/>
          </p:cNvPicPr>
          <p:nvPr/>
        </p:nvPicPr>
        <p:blipFill>
          <a:blip r:embed="rId5" cstate="print"/>
          <a:stretch>
            <a:fillRect/>
          </a:stretch>
        </p:blipFill>
        <p:spPr>
          <a:xfrm>
            <a:off x="1391494" y="5660020"/>
            <a:ext cx="8458562" cy="486137"/>
          </a:xfrm>
          <a:prstGeom prst="rect">
            <a:avLst/>
          </a:prstGeom>
        </p:spPr>
      </p:pic>
    </p:spTree>
    <p:extLst>
      <p:ext uri="{BB962C8B-B14F-4D97-AF65-F5344CB8AC3E}">
        <p14:creationId xmlns="" xmlns:p14="http://schemas.microsoft.com/office/powerpoint/2010/main" val="104356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156996" y="146294"/>
            <a:ext cx="9507894" cy="672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межбюджетных трансфертов из других бюджетов бюджетной системы районному бюджету</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96647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820227" y="1151315"/>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10" name="Диаграмма 9"/>
          <p:cNvGraphicFramePr/>
          <p:nvPr/>
        </p:nvGraphicFramePr>
        <p:xfrm>
          <a:off x="520861" y="1469985"/>
          <a:ext cx="11157995" cy="47108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154965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7448" y="243985"/>
            <a:ext cx="8229600" cy="599329"/>
          </a:xfrm>
        </p:spPr>
        <p:txBody>
          <a:bodyPr>
            <a:normAutofit/>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расходов районного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5" name="TextBox 4"/>
          <p:cNvSpPr txBox="1"/>
          <p:nvPr/>
        </p:nvSpPr>
        <p:spPr>
          <a:xfrm>
            <a:off x="9970132" y="1092699"/>
            <a:ext cx="158417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4472C4">
                    <a:lumMod val="50000"/>
                  </a:srgbClr>
                </a:solidFill>
                <a:effectLst/>
                <a:uLnTx/>
                <a:uFillTx/>
                <a:latin typeface="Palatino Linotype" panose="02040502050505030304" pitchFamily="18" charset="0"/>
                <a:ea typeface="+mn-ea"/>
                <a:cs typeface="+mn-cs"/>
              </a:rPr>
              <a:t>тыс. рублей</a:t>
            </a:r>
            <a:endParaRPr kumimoji="0" lang="ru-RU" sz="1400" b="1" i="0" u="none" strike="noStrike" kern="1200" cap="none" spc="0" normalizeH="0" baseline="0" noProof="0" dirty="0">
              <a:ln>
                <a:noFill/>
              </a:ln>
              <a:solidFill>
                <a:srgbClr val="4472C4">
                  <a:lumMod val="50000"/>
                </a:srgbClr>
              </a:solidFill>
              <a:effectLst/>
              <a:uLnTx/>
              <a:uFillTx/>
              <a:latin typeface="Palatino Linotype" panose="02040502050505030304" pitchFamily="18" charset="0"/>
              <a:ea typeface="+mn-ea"/>
              <a:cs typeface="+mn-cs"/>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Содержимое 10"/>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706889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6883" y="-47475"/>
            <a:ext cx="9038387" cy="890698"/>
          </a:xfrm>
        </p:spPr>
        <p:txBody>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бюджета в 2019-2021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разделам классификации  расходов бюджета</a:t>
            </a:r>
            <a:endParaRPr lang="ru-RU" sz="1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Содержимое 10"/>
          <p:cNvGraphicFramePr>
            <a:graphicFrameLocks noGrp="1"/>
          </p:cNvGraphicFramePr>
          <p:nvPr>
            <p:ph idx="1"/>
          </p:nvPr>
        </p:nvGraphicFramePr>
        <p:xfrm>
          <a:off x="838199" y="1238491"/>
          <a:ext cx="10759633" cy="5278056"/>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10301469" y="1203767"/>
            <a:ext cx="1110706" cy="307777"/>
          </a:xfrm>
          <a:prstGeom prst="rect">
            <a:avLst/>
          </a:prstGeom>
          <a:noFill/>
        </p:spPr>
        <p:txBody>
          <a:bodyPr wrap="square" rtlCol="0">
            <a:spAutoFit/>
          </a:bodyPr>
          <a:lstStyle/>
          <a:p>
            <a:r>
              <a:rPr lang="ru-RU" sz="1400" dirty="0" smtClean="0"/>
              <a:t>тыс. руб.</a:t>
            </a:r>
            <a:endParaRPr lang="ru-RU" sz="1400" dirty="0"/>
          </a:p>
        </p:txBody>
      </p:sp>
    </p:spTree>
    <p:extLst>
      <p:ext uri="{BB962C8B-B14F-4D97-AF65-F5344CB8AC3E}">
        <p14:creationId xmlns="" xmlns:p14="http://schemas.microsoft.com/office/powerpoint/2010/main" val="30277085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4344" y="90097"/>
            <a:ext cx="10477542" cy="899940"/>
          </a:xfrm>
        </p:spPr>
        <p:txBody>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районного бюджета на 2019 год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a:t>
            </a: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разделам </a:t>
            </a: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классификации расходов </a:t>
            </a: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бюджетов</a:t>
            </a: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7761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Содержимое 10"/>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690334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755780" y="2418196"/>
            <a:ext cx="3324335" cy="3233334"/>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вал 26"/>
          <p:cNvSpPr/>
          <p:nvPr/>
        </p:nvSpPr>
        <p:spPr>
          <a:xfrm>
            <a:off x="8186206" y="1888518"/>
            <a:ext cx="2622502" cy="2638285"/>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Овал 25"/>
          <p:cNvSpPr/>
          <p:nvPr/>
        </p:nvSpPr>
        <p:spPr>
          <a:xfrm>
            <a:off x="4695655" y="2269916"/>
            <a:ext cx="2598761" cy="2611517"/>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Заголовок 5"/>
          <p:cNvSpPr>
            <a:spLocks noGrp="1"/>
          </p:cNvSpPr>
          <p:nvPr>
            <p:ph type="title"/>
          </p:nvPr>
        </p:nvSpPr>
        <p:spPr>
          <a:xfrm>
            <a:off x="1074211" y="70559"/>
            <a:ext cx="9432758" cy="900273"/>
          </a:xfrm>
        </p:spPr>
        <p:txBody>
          <a:bodyPr>
            <a:norm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сферу в общем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объеме расходов</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Овал 7"/>
          <p:cNvSpPr/>
          <p:nvPr/>
        </p:nvSpPr>
        <p:spPr>
          <a:xfrm>
            <a:off x="1169043" y="2824223"/>
            <a:ext cx="2465408" cy="2419109"/>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616 282</a:t>
            </a:r>
            <a:endParaRPr lang="ru-RU" sz="1400" b="1" dirty="0">
              <a:solidFill>
                <a:schemeClr val="tx1"/>
              </a:solidFill>
              <a:latin typeface="Times New Roman" pitchFamily="18" charset="0"/>
              <a:cs typeface="Times New Roman" pitchFamily="18" charset="0"/>
            </a:endParaRPr>
          </a:p>
          <a:p>
            <a:pPr algn="ctr"/>
            <a:endParaRPr lang="ru-RU" sz="1400" b="1"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79,7 %</a:t>
            </a:r>
            <a:endParaRPr lang="ru-RU" sz="1400" b="1" dirty="0">
              <a:solidFill>
                <a:schemeClr val="bg2">
                  <a:lumMod val="50000"/>
                </a:schemeClr>
              </a:solidFill>
              <a:latin typeface="Times New Roman" pitchFamily="18" charset="0"/>
              <a:cs typeface="Times New Roman" pitchFamily="18" charset="0"/>
            </a:endParaRPr>
          </a:p>
        </p:txBody>
      </p:sp>
      <p:sp>
        <p:nvSpPr>
          <p:cNvPr id="10" name="Овал 9"/>
          <p:cNvSpPr/>
          <p:nvPr/>
        </p:nvSpPr>
        <p:spPr>
          <a:xfrm>
            <a:off x="5092862" y="2731625"/>
            <a:ext cx="1851948" cy="1724628"/>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643 488</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80,3 %</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 name="TextBox 1"/>
          <p:cNvSpPr txBox="1"/>
          <p:nvPr/>
        </p:nvSpPr>
        <p:spPr>
          <a:xfrm>
            <a:off x="2126817" y="5785878"/>
            <a:ext cx="1082348" cy="369332"/>
          </a:xfrm>
          <a:prstGeom prst="rect">
            <a:avLst/>
          </a:prstGeom>
          <a:noFill/>
        </p:spPr>
        <p:txBody>
          <a:bodyPr wrap="none" rtlCol="0">
            <a:spAutoFit/>
          </a:bodyPr>
          <a:lstStyle/>
          <a:p>
            <a:r>
              <a:rPr lang="ru-RU" b="1" dirty="0" smtClean="0">
                <a:latin typeface="Palatino Linotype" panose="02040502050505030304" pitchFamily="18" charset="0"/>
              </a:rPr>
              <a:t>2019 </a:t>
            </a:r>
            <a:r>
              <a:rPr lang="ru-RU" b="1" dirty="0">
                <a:latin typeface="Palatino Linotype" panose="02040502050505030304" pitchFamily="18" charset="0"/>
              </a:rPr>
              <a:t>год</a:t>
            </a:r>
          </a:p>
        </p:txBody>
      </p:sp>
      <p:sp>
        <p:nvSpPr>
          <p:cNvPr id="3" name="TextBox 2"/>
          <p:cNvSpPr txBox="1"/>
          <p:nvPr/>
        </p:nvSpPr>
        <p:spPr>
          <a:xfrm>
            <a:off x="5473485" y="4934969"/>
            <a:ext cx="1082348" cy="369332"/>
          </a:xfrm>
          <a:prstGeom prst="rect">
            <a:avLst/>
          </a:prstGeom>
          <a:noFill/>
        </p:spPr>
        <p:txBody>
          <a:bodyPr wrap="none" rtlCol="0">
            <a:spAutoFit/>
          </a:bodyPr>
          <a:lstStyle/>
          <a:p>
            <a:r>
              <a:rPr lang="ru-RU" b="1" dirty="0" smtClean="0">
                <a:latin typeface="Palatino Linotype" panose="02040502050505030304" pitchFamily="18" charset="0"/>
              </a:rPr>
              <a:t>2020 </a:t>
            </a:r>
            <a:r>
              <a:rPr lang="ru-RU" b="1" dirty="0">
                <a:latin typeface="Palatino Linotype" panose="02040502050505030304" pitchFamily="18" charset="0"/>
              </a:rPr>
              <a:t>год</a:t>
            </a:r>
          </a:p>
        </p:txBody>
      </p:sp>
      <p:sp>
        <p:nvSpPr>
          <p:cNvPr id="13" name="TextBox 12"/>
          <p:cNvSpPr txBox="1"/>
          <p:nvPr/>
        </p:nvSpPr>
        <p:spPr>
          <a:xfrm>
            <a:off x="9039906" y="4758644"/>
            <a:ext cx="1131565" cy="369332"/>
          </a:xfrm>
          <a:prstGeom prst="rect">
            <a:avLst/>
          </a:prstGeom>
          <a:noFill/>
        </p:spPr>
        <p:txBody>
          <a:bodyPr wrap="square" rtlCol="0">
            <a:spAutoFit/>
          </a:bodyPr>
          <a:lstStyle/>
          <a:p>
            <a:r>
              <a:rPr lang="ru-RU" b="1" dirty="0" smtClean="0">
                <a:latin typeface="Palatino Linotype" panose="02040502050505030304" pitchFamily="18" charset="0"/>
              </a:rPr>
              <a:t>2021 </a:t>
            </a:r>
            <a:r>
              <a:rPr lang="ru-RU" b="1" dirty="0">
                <a:latin typeface="Palatino Linotype" panose="02040502050505030304" pitchFamily="18" charset="0"/>
              </a:rPr>
              <a:t>год</a:t>
            </a:r>
          </a:p>
        </p:txBody>
      </p:sp>
      <p:sp>
        <p:nvSpPr>
          <p:cNvPr id="15" name="Овал 14"/>
          <p:cNvSpPr/>
          <p:nvPr/>
        </p:nvSpPr>
        <p:spPr>
          <a:xfrm>
            <a:off x="1206590" y="1992627"/>
            <a:ext cx="207640" cy="21602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3500000" scaled="1"/>
            <a:tileRect/>
          </a:gradFill>
          <a:ln>
            <a:solidFill>
              <a:schemeClr val="accent5">
                <a:lumMod val="60000"/>
                <a:lumOff val="40000"/>
              </a:schemeClr>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1528638" y="1931362"/>
            <a:ext cx="1544012" cy="338554"/>
          </a:xfrm>
          <a:prstGeom prst="rect">
            <a:avLst/>
          </a:prstGeom>
          <a:noFill/>
        </p:spPr>
        <p:txBody>
          <a:bodyPr wrap="none" rtlCol="0">
            <a:spAutoFit/>
          </a:bodyPr>
          <a:lstStyle/>
          <a:p>
            <a:r>
              <a:rPr lang="ru-RU" sz="1600" dirty="0" smtClean="0">
                <a:latin typeface="Palatino Linotype" panose="02040502050505030304" pitchFamily="18" charset="0"/>
              </a:rPr>
              <a:t>Всего расходы</a:t>
            </a:r>
            <a:endParaRPr lang="ru-RU" sz="1600" dirty="0">
              <a:latin typeface="Palatino Linotype" panose="02040502050505030304" pitchFamily="18" charset="0"/>
            </a:endParaRPr>
          </a:p>
        </p:txBody>
      </p:sp>
      <p:sp>
        <p:nvSpPr>
          <p:cNvPr id="17" name="Овал 16"/>
          <p:cNvSpPr/>
          <p:nvPr/>
        </p:nvSpPr>
        <p:spPr>
          <a:xfrm>
            <a:off x="1206590" y="1502792"/>
            <a:ext cx="207640" cy="240777"/>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rgbClr val="FFFF00"/>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Box 15"/>
          <p:cNvSpPr txBox="1"/>
          <p:nvPr/>
        </p:nvSpPr>
        <p:spPr>
          <a:xfrm>
            <a:off x="1535076" y="1444529"/>
            <a:ext cx="4854706" cy="338554"/>
          </a:xfrm>
          <a:prstGeom prst="rect">
            <a:avLst/>
          </a:prstGeom>
          <a:noFill/>
        </p:spPr>
        <p:txBody>
          <a:bodyPr wrap="square" rtlCol="0">
            <a:spAutoFit/>
          </a:bodyPr>
          <a:lstStyle/>
          <a:p>
            <a:r>
              <a:rPr lang="ru-RU" sz="1600" dirty="0">
                <a:latin typeface="Palatino Linotype" panose="02040502050505030304" pitchFamily="18" charset="0"/>
              </a:rPr>
              <a:t>Расходы на социально-культурную сферу</a:t>
            </a:r>
          </a:p>
        </p:txBody>
      </p:sp>
      <p:sp>
        <p:nvSpPr>
          <p:cNvPr id="18" name="TextBox 17"/>
          <p:cNvSpPr txBox="1"/>
          <p:nvPr/>
        </p:nvSpPr>
        <p:spPr>
          <a:xfrm>
            <a:off x="1783188" y="2372810"/>
            <a:ext cx="1363352" cy="369332"/>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Palatino Linotype" panose="02040502050505030304" pitchFamily="18" charset="0"/>
              </a:rPr>
              <a:t>773 235</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19" name="TextBox 18"/>
          <p:cNvSpPr txBox="1"/>
          <p:nvPr/>
        </p:nvSpPr>
        <p:spPr>
          <a:xfrm>
            <a:off x="5471077" y="2326511"/>
            <a:ext cx="1087164" cy="369332"/>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800 894</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0" name="TextBox 19"/>
          <p:cNvSpPr txBox="1"/>
          <p:nvPr/>
        </p:nvSpPr>
        <p:spPr>
          <a:xfrm>
            <a:off x="9001167" y="1724628"/>
            <a:ext cx="992579" cy="369332"/>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821 997</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3" name="Овал 22"/>
          <p:cNvSpPr/>
          <p:nvPr/>
        </p:nvSpPr>
        <p:spPr>
          <a:xfrm>
            <a:off x="8576842" y="2280213"/>
            <a:ext cx="1794074" cy="1794075"/>
          </a:xfrm>
          <a:prstGeom prst="ellipse">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660 253</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80,3 %</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1" name="TextBox 20"/>
          <p:cNvSpPr txBox="1"/>
          <p:nvPr/>
        </p:nvSpPr>
        <p:spPr>
          <a:xfrm>
            <a:off x="10612315" y="1117942"/>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22" name="Прямая соединительная линия 21"/>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05500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6" y="155134"/>
            <a:ext cx="12108581" cy="581828"/>
          </a:xfrm>
        </p:spPr>
        <p:txBody>
          <a:bodyPr>
            <a:normAutofit/>
          </a:bodyPr>
          <a:lstStyle/>
          <a:p>
            <a:pPr algn="ct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сферу 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 году</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7"/>
          <p:cNvGraphicFramePr>
            <a:graphicFrameLocks noGrp="1"/>
          </p:cNvGraphicFramePr>
          <p:nvPr>
            <p:ph idx="1"/>
            <p:extLst>
              <p:ext uri="{D42A27DB-BD31-4B8C-83A1-F6EECF244321}">
                <p14:modId xmlns="" xmlns:p14="http://schemas.microsoft.com/office/powerpoint/2010/main" val="4089791379"/>
              </p:ext>
            </p:extLst>
          </p:nvPr>
        </p:nvGraphicFramePr>
        <p:xfrm>
          <a:off x="755780" y="1246287"/>
          <a:ext cx="10820011" cy="52895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85850" y="1246287"/>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nvGraphicFramePr>
        <p:xfrm>
          <a:off x="1122744" y="1064871"/>
          <a:ext cx="10058400" cy="4861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948176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427" y="54927"/>
            <a:ext cx="10972800" cy="754289"/>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дорожного фонда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на 2019 год (средства районного бюджета)</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6" name="TextBox 5"/>
          <p:cNvSpPr txBox="1"/>
          <p:nvPr/>
        </p:nvSpPr>
        <p:spPr>
          <a:xfrm>
            <a:off x="11125167" y="737390"/>
            <a:ext cx="10983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 тыс.рублей</a:t>
            </a:r>
            <a:endParaRPr kumimoji="0" lang="ru-RU" sz="12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4"/>
          <p:cNvGraphicFramePr>
            <a:graphicFrameLocks noGrp="1"/>
          </p:cNvGraphicFramePr>
          <p:nvPr>
            <p:ph idx="1"/>
            <p:extLst>
              <p:ext uri="{D42A27DB-BD31-4B8C-83A1-F6EECF244321}">
                <p14:modId xmlns="" xmlns:p14="http://schemas.microsoft.com/office/powerpoint/2010/main" val="2371474319"/>
              </p:ext>
            </p:extLst>
          </p:nvPr>
        </p:nvGraphicFramePr>
        <p:xfrm>
          <a:off x="80427" y="1261642"/>
          <a:ext cx="11914893" cy="4734882"/>
        </p:xfrm>
        <a:graphic>
          <a:graphicData uri="http://schemas.openxmlformats.org/drawingml/2006/table">
            <a:tbl>
              <a:tblPr firstRow="1" bandRow="1">
                <a:tableStyleId>{5C22544A-7EE6-4342-B048-85BDC9FD1C3A}</a:tableStyleId>
              </a:tblPr>
              <a:tblGrid>
                <a:gridCol w="325973">
                  <a:extLst>
                    <a:ext uri="{9D8B030D-6E8A-4147-A177-3AD203B41FA5}">
                      <a16:colId xmlns="" xmlns:a16="http://schemas.microsoft.com/office/drawing/2014/main" val="3334256192"/>
                    </a:ext>
                  </a:extLst>
                </a:gridCol>
                <a:gridCol w="10566400">
                  <a:extLst>
                    <a:ext uri="{9D8B030D-6E8A-4147-A177-3AD203B41FA5}">
                      <a16:colId xmlns="" xmlns:a16="http://schemas.microsoft.com/office/drawing/2014/main" val="3572588798"/>
                    </a:ext>
                  </a:extLst>
                </a:gridCol>
                <a:gridCol w="1022520">
                  <a:extLst>
                    <a:ext uri="{9D8B030D-6E8A-4147-A177-3AD203B41FA5}">
                      <a16:colId xmlns="" xmlns:a16="http://schemas.microsoft.com/office/drawing/2014/main" val="455734138"/>
                    </a:ext>
                  </a:extLst>
                </a:gridCol>
              </a:tblGrid>
              <a:tr h="614615">
                <a:tc>
                  <a:txBody>
                    <a:bodyPr/>
                    <a:lstStyle/>
                    <a:p>
                      <a:endParaRPr lang="ru-RU" sz="1000" dirty="0">
                        <a:latin typeface="Palatino Linotype" panose="02040502050505030304" pitchFamily="18" charset="0"/>
                      </a:endParaRPr>
                    </a:p>
                  </a:txBody>
                  <a:tcPr/>
                </a:tc>
                <a:tc>
                  <a:txBody>
                    <a:bodyPr/>
                    <a:lstStyle/>
                    <a:p>
                      <a:pPr algn="ctr"/>
                      <a:r>
                        <a:rPr lang="ru-RU" sz="1000" b="1" dirty="0" smtClean="0">
                          <a:latin typeface="Palatino Linotype" panose="02040502050505030304" pitchFamily="18" charset="0"/>
                        </a:rPr>
                        <a:t>Наименование</a:t>
                      </a:r>
                      <a:endParaRPr lang="ru-RU" sz="1000" b="1" dirty="0">
                        <a:latin typeface="Palatino Linotype" panose="02040502050505030304" pitchFamily="18" charset="0"/>
                      </a:endParaRPr>
                    </a:p>
                  </a:txBody>
                  <a:tcPr anchor="ctr"/>
                </a:tc>
                <a:tc>
                  <a:txBody>
                    <a:bodyPr/>
                    <a:lstStyle/>
                    <a:p>
                      <a:pPr algn="ctr" fontAlgn="ctr"/>
                      <a:r>
                        <a:rPr lang="ru-RU" sz="1000" b="1" i="0" u="none" strike="noStrike" dirty="0" smtClean="0">
                          <a:solidFill>
                            <a:schemeClr val="bg1"/>
                          </a:solidFill>
                          <a:effectLst/>
                          <a:latin typeface="Palatino Linotype" panose="02040502050505030304" pitchFamily="18" charset="0"/>
                        </a:rPr>
                        <a:t>2019 год</a:t>
                      </a:r>
                      <a:endParaRPr lang="ru-RU" sz="1000" b="1" i="0" u="none" strike="noStrike" dirty="0">
                        <a:solidFill>
                          <a:schemeClr val="bg1"/>
                        </a:solidFill>
                        <a:effectLst/>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4032686739"/>
                  </a:ext>
                </a:extLst>
              </a:tr>
              <a:tr h="434454">
                <a:tc>
                  <a:txBody>
                    <a:bodyPr/>
                    <a:lstStyle/>
                    <a:p>
                      <a:pPr algn="ctr"/>
                      <a:endParaRPr lang="ru-RU" sz="1600" b="1" dirty="0">
                        <a:latin typeface="Palatino Linotype" panose="02040502050505030304" pitchFamily="18" charset="0"/>
                      </a:endParaRPr>
                    </a:p>
                  </a:txBody>
                  <a:tcPr/>
                </a:tc>
                <a:tc>
                  <a:txBody>
                    <a:bodyPr/>
                    <a:lstStyle/>
                    <a:p>
                      <a:r>
                        <a:rPr lang="ru-RU" sz="1600" b="1" dirty="0" smtClean="0">
                          <a:latin typeface="Palatino Linotype" panose="02040502050505030304" pitchFamily="18" charset="0"/>
                        </a:rPr>
                        <a:t>Муниципальная программа «Развитие транспортного комплекса Тамбовского района на 2015 – 2021 годы»</a:t>
                      </a:r>
                      <a:endParaRPr lang="ru-RU" sz="1600" b="1" dirty="0">
                        <a:latin typeface="Palatino Linotype" panose="02040502050505030304" pitchFamily="18" charset="0"/>
                      </a:endParaRPr>
                    </a:p>
                  </a:txBody>
                  <a:tcPr marL="9525" marR="9525" marT="9525" marB="0" anchor="ctr"/>
                </a:tc>
                <a:tc>
                  <a:txBody>
                    <a:bodyPr/>
                    <a:lstStyle/>
                    <a:p>
                      <a:pPr algn="ctr"/>
                      <a:r>
                        <a:rPr lang="ru-RU" sz="1600" b="1" dirty="0" smtClean="0">
                          <a:latin typeface="Palatino Linotype" panose="02040502050505030304" pitchFamily="18" charset="0"/>
                        </a:rPr>
                        <a:t>7 819,8</a:t>
                      </a:r>
                      <a:endParaRPr lang="ru-RU" sz="1600" b="1" dirty="0">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3457846572"/>
                  </a:ext>
                </a:extLst>
              </a:tr>
              <a:tr h="434454">
                <a:tc>
                  <a:txBody>
                    <a:bodyPr/>
                    <a:lstStyle/>
                    <a:p>
                      <a:pPr algn="ctr"/>
                      <a:endParaRPr lang="ru-RU" sz="1600" dirty="0">
                        <a:latin typeface="Palatino Linotype" panose="02040502050505030304" pitchFamily="18" charset="0"/>
                      </a:endParaRPr>
                    </a:p>
                  </a:txBody>
                  <a:tcPr/>
                </a:tc>
                <a:tc>
                  <a:txBody>
                    <a:bodyPr/>
                    <a:lstStyle/>
                    <a:p>
                      <a:r>
                        <a:rPr lang="ru-RU" sz="1600" i="1" dirty="0" smtClean="0">
                          <a:latin typeface="Palatino Linotype" panose="02040502050505030304" pitchFamily="18" charset="0"/>
                        </a:rPr>
                        <a:t>Подпрограмма «Развитие сети автомобильных дорог общего</a:t>
                      </a:r>
                      <a:r>
                        <a:rPr lang="ru-RU" sz="1600" i="1" baseline="0" dirty="0" smtClean="0">
                          <a:latin typeface="Palatino Linotype" panose="02040502050505030304" pitchFamily="18" charset="0"/>
                        </a:rPr>
                        <a:t> пользования на территории Тамбовского района»</a:t>
                      </a:r>
                      <a:r>
                        <a:rPr lang="ru-RU" sz="1600" i="1" dirty="0" smtClean="0">
                          <a:latin typeface="Palatino Linotype" panose="02040502050505030304" pitchFamily="18" charset="0"/>
                        </a:rPr>
                        <a:t>"</a:t>
                      </a:r>
                      <a:endParaRPr lang="ru-RU" sz="1600" i="1" dirty="0">
                        <a:latin typeface="Palatino Linotype" panose="02040502050505030304" pitchFamily="18" charset="0"/>
                      </a:endParaRPr>
                    </a:p>
                  </a:txBody>
                  <a:tcPr marL="9525" marR="9525" marT="9525" marB="0" anchor="ctr"/>
                </a:tc>
                <a:tc>
                  <a:txBody>
                    <a:bodyPr/>
                    <a:lstStyle/>
                    <a:p>
                      <a:pPr algn="ctr"/>
                      <a:r>
                        <a:rPr lang="ru-RU" sz="1600" i="1" dirty="0" smtClean="0">
                          <a:latin typeface="Palatino Linotype" panose="02040502050505030304" pitchFamily="18" charset="0"/>
                        </a:rPr>
                        <a:t>7 819,8</a:t>
                      </a:r>
                      <a:endParaRPr lang="ru-RU" sz="1600" i="1" dirty="0">
                        <a:latin typeface="Palatino Linotype" panose="02040502050505030304" pitchFamily="18" charset="0"/>
                      </a:endParaRPr>
                    </a:p>
                  </a:txBody>
                  <a:tcPr anchor="ctr"/>
                </a:tc>
                <a:extLst>
                  <a:ext uri="{0D108BD9-81ED-4DB2-BD59-A6C34878D82A}">
                    <a16:rowId xmlns="" xmlns:a16="http://schemas.microsoft.com/office/drawing/2014/main" val="2275221086"/>
                  </a:ext>
                </a:extLst>
              </a:tr>
              <a:tr h="434454">
                <a:tc>
                  <a:txBody>
                    <a:bodyPr/>
                    <a:lstStyle/>
                    <a:p>
                      <a:pPr algn="ctr"/>
                      <a:endParaRPr lang="ru-RU" sz="1600"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Развитие </a:t>
                      </a:r>
                      <a:r>
                        <a:rPr lang="ru-RU" sz="1600" kern="1200" dirty="0" err="1" smtClean="0">
                          <a:solidFill>
                            <a:schemeClr val="dk1"/>
                          </a:solidFill>
                          <a:latin typeface="Palatino Linotype" panose="02040502050505030304" pitchFamily="18" charset="0"/>
                          <a:ea typeface="+mn-ea"/>
                          <a:cs typeface="+mn-cs"/>
                        </a:rPr>
                        <a:t>улично</a:t>
                      </a:r>
                      <a:r>
                        <a:rPr lang="ru-RU" sz="1600" kern="1200" dirty="0" smtClean="0">
                          <a:solidFill>
                            <a:schemeClr val="dk1"/>
                          </a:solidFill>
                          <a:latin typeface="Palatino Linotype" panose="02040502050505030304" pitchFamily="18" charset="0"/>
                          <a:ea typeface="+mn-ea"/>
                          <a:cs typeface="+mn-cs"/>
                        </a:rPr>
                        <a:t> – дорожной сети в административных центрах  муниципальных районов</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178,2</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3353935522"/>
                  </a:ext>
                </a:extLst>
              </a:tr>
              <a:tr h="623574">
                <a:tc>
                  <a:txBody>
                    <a:bodyPr/>
                    <a:lstStyle/>
                    <a:p>
                      <a:pPr algn="ctr"/>
                      <a:endParaRPr lang="ru-RU" sz="1600" b="1"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Содержание, ремонт автомобильных дорог общего пользования местного значения и сооружений</a:t>
                      </a:r>
                      <a:r>
                        <a:rPr lang="ru-RU" sz="1600" kern="1200" baseline="0" dirty="0" smtClean="0">
                          <a:solidFill>
                            <a:schemeClr val="dk1"/>
                          </a:solidFill>
                          <a:latin typeface="Palatino Linotype" panose="02040502050505030304" pitchFamily="18" charset="0"/>
                          <a:ea typeface="+mn-ea"/>
                          <a:cs typeface="+mn-cs"/>
                        </a:rPr>
                        <a:t> на них на территории Тамбовского района</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821,8</a:t>
                      </a:r>
                      <a:endParaRPr lang="ru-RU" sz="1600" dirty="0">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3533729402"/>
                  </a:ext>
                </a:extLst>
              </a:tr>
              <a:tr h="982896">
                <a:tc>
                  <a:txBody>
                    <a:bodyPr/>
                    <a:lstStyle/>
                    <a:p>
                      <a:pPr algn="ctr"/>
                      <a:endParaRPr lang="ru-RU" sz="1600"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Межбюджетные трансферты бюджетам сельсоветов района за счет средств дорожного фонда района по переданным полномочиям по осуществлению дорожной деятельности в отношении автомобильных дорог в границах населенных пунктов поселений</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6 819,8</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3878176787"/>
                  </a:ext>
                </a:extLst>
              </a:tr>
              <a:tr h="1147684">
                <a:tc>
                  <a:txBody>
                    <a:bodyPr/>
                    <a:lstStyle/>
                    <a:p>
                      <a:pPr algn="ctr"/>
                      <a:endParaRPr lang="ru-RU" sz="1600" b="1" dirty="0">
                        <a:latin typeface="Palatino Linotype" panose="02040502050505030304" pitchFamily="18" charset="0"/>
                      </a:endParaRPr>
                    </a:p>
                  </a:txBody>
                  <a:tcPr/>
                </a:tc>
                <a:tc>
                  <a:txBody>
                    <a:bodyPr/>
                    <a:lstStyle/>
                    <a:p>
                      <a:pPr algn="l" fontAlgn="ctr"/>
                      <a:endParaRPr lang="ru-RU" sz="1600" kern="1200" dirty="0" smtClean="0">
                        <a:solidFill>
                          <a:schemeClr val="dk1"/>
                        </a:solidFill>
                        <a:latin typeface="Palatino Linotype" panose="02040502050505030304" pitchFamily="18" charset="0"/>
                        <a:ea typeface="+mn-ea"/>
                        <a:cs typeface="+mn-cs"/>
                      </a:endParaRPr>
                    </a:p>
                    <a:p>
                      <a:pPr algn="l" fontAlgn="ctr"/>
                      <a:r>
                        <a:rPr lang="ru-RU" sz="1600" b="1" kern="1200" dirty="0" smtClean="0">
                          <a:solidFill>
                            <a:schemeClr val="dk1"/>
                          </a:solidFill>
                          <a:latin typeface="Palatino Linotype" panose="02040502050505030304" pitchFamily="18" charset="0"/>
                          <a:ea typeface="+mn-ea"/>
                          <a:cs typeface="+mn-cs"/>
                        </a:rPr>
                        <a:t>ИТОГО</a:t>
                      </a:r>
                      <a:endParaRPr lang="ru-RU" sz="1600" b="1"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b="1" dirty="0" smtClean="0">
                          <a:latin typeface="Palatino Linotype" panose="02040502050505030304" pitchFamily="18" charset="0"/>
                        </a:rPr>
                        <a:t>7 819,8</a:t>
                      </a:r>
                      <a:endParaRPr lang="ru-RU" sz="1600" b="1" dirty="0">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3005006157"/>
                  </a:ext>
                </a:extLst>
              </a:tr>
            </a:tbl>
          </a:graphicData>
        </a:graphic>
      </p:graphicFrame>
    </p:spTree>
    <p:extLst>
      <p:ext uri="{BB962C8B-B14F-4D97-AF65-F5344CB8AC3E}">
        <p14:creationId xmlns="" xmlns:p14="http://schemas.microsoft.com/office/powerpoint/2010/main" val="3550469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6139" y="947398"/>
            <a:ext cx="10568354" cy="5057749"/>
          </a:xfrm>
        </p:spPr>
        <p:txBody>
          <a:bodyPr>
            <a:normAutofit/>
          </a:bodyPr>
          <a:lstStyle/>
          <a:p>
            <a:pPr algn="just"/>
            <a:r>
              <a:rPr lang="ru-RU" sz="1800" b="1" dirty="0" smtClean="0">
                <a:solidFill>
                  <a:schemeClr val="accent1">
                    <a:lumMod val="50000"/>
                  </a:schemeClr>
                </a:solidFill>
                <a:latin typeface="Palatino Linotype" panose="02040502050505030304" pitchFamily="18" charset="0"/>
              </a:rPr>
              <a:t>Межбюджетные трансферты </a:t>
            </a:r>
            <a:r>
              <a:rPr lang="ru-RU" sz="1800" dirty="0" smtClean="0">
                <a:latin typeface="Palatino Linotype" panose="02040502050505030304"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a:t>
            </a:r>
          </a:p>
          <a:p>
            <a:pPr algn="just"/>
            <a:r>
              <a:rPr lang="ru-RU" sz="1800" b="1" dirty="0" smtClean="0">
                <a:solidFill>
                  <a:schemeClr val="accent1">
                    <a:lumMod val="50000"/>
                  </a:schemeClr>
                </a:solidFill>
                <a:latin typeface="Palatino Linotype" panose="02040502050505030304" pitchFamily="18" charset="0"/>
              </a:rPr>
              <a:t>Дотации</a:t>
            </a:r>
            <a:r>
              <a:rPr lang="ru-RU" sz="1800" dirty="0" smtClean="0">
                <a:latin typeface="Palatino Linotype" panose="02040502050505030304" pitchFamily="18" charset="0"/>
              </a:rPr>
              <a:t> – межбюджетные трансферты, предоставляемые на безвозмездной основе без установления направлений и (или) условий их использования.</a:t>
            </a:r>
          </a:p>
          <a:p>
            <a:pPr algn="just"/>
            <a:r>
              <a:rPr lang="ru-RU" sz="1800" b="1" dirty="0" smtClean="0">
                <a:solidFill>
                  <a:schemeClr val="accent1">
                    <a:lumMod val="50000"/>
                  </a:schemeClr>
                </a:solidFill>
                <a:latin typeface="Palatino Linotype" panose="02040502050505030304" pitchFamily="18" charset="0"/>
              </a:rPr>
              <a:t>Субсидии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a:t>
            </a:r>
            <a:r>
              <a:rPr lang="ru-RU" sz="1800" dirty="0" smtClean="0">
                <a:latin typeface="Palatino Linotype" panose="02040502050505030304" pitchFamily="18" charset="0"/>
              </a:rPr>
              <a:t>значения.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Субвенции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местным бюджетам на выполнение переданных полномочий государственных органов </a:t>
            </a:r>
            <a:r>
              <a:rPr lang="ru-RU" sz="1800" dirty="0" smtClean="0">
                <a:latin typeface="Palatino Linotype" panose="02040502050505030304" pitchFamily="18" charset="0"/>
              </a:rPr>
              <a:t>власти.</a:t>
            </a:r>
            <a:endParaRPr lang="ru-RU" sz="1800" dirty="0">
              <a:latin typeface="Palatino Linotype" panose="02040502050505030304" pitchFamily="18" charset="0"/>
            </a:endParaRPr>
          </a:p>
          <a:p>
            <a:pPr algn="just"/>
            <a:r>
              <a:rPr lang="ru-RU" sz="1800" b="1" dirty="0">
                <a:solidFill>
                  <a:schemeClr val="accent5">
                    <a:lumMod val="75000"/>
                  </a:schemeClr>
                </a:solidFill>
                <a:latin typeface="Palatino Linotype" panose="02040502050505030304" pitchFamily="18" charset="0"/>
              </a:rPr>
              <a:t>В</a:t>
            </a:r>
            <a:r>
              <a:rPr lang="ru-RU" sz="1800" b="1" dirty="0">
                <a:solidFill>
                  <a:schemeClr val="accent1">
                    <a:lumMod val="50000"/>
                  </a:schemeClr>
                </a:solidFill>
                <a:latin typeface="Palatino Linotype" panose="02040502050505030304" pitchFamily="18" charset="0"/>
              </a:rPr>
              <a:t>едомственная структура расходов бюджета </a:t>
            </a:r>
            <a:r>
              <a:rPr lang="ru-RU" sz="1800" dirty="0">
                <a:latin typeface="Palatino Linotype" panose="02040502050505030304" pitchFamily="18" charset="0"/>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a:t>
            </a:r>
            <a:r>
              <a:rPr lang="ru-RU" sz="1800" dirty="0" smtClean="0">
                <a:latin typeface="Palatino Linotype" panose="02040502050505030304" pitchFamily="18" charset="0"/>
              </a:rPr>
              <a:t>бюджетов.</a:t>
            </a:r>
            <a:endParaRPr lang="ru-RU" sz="1800" dirty="0">
              <a:latin typeface="Palatino Linotype" panose="02040502050505030304" pitchFamily="18" charset="0"/>
            </a:endParaRPr>
          </a:p>
          <a:p>
            <a:pPr algn="just"/>
            <a:endParaRPr lang="ru-RU" sz="1900" dirty="0">
              <a:latin typeface="+mn-lt"/>
            </a:endParaRPr>
          </a:p>
          <a:p>
            <a:pPr algn="just"/>
            <a:endParaRPr lang="ru-RU" sz="1800" dirty="0" smtClean="0">
              <a:latin typeface="+mn-lt"/>
            </a:endParaRPr>
          </a:p>
          <a:p>
            <a:pPr algn="just"/>
            <a:endParaRPr lang="ru-RU" sz="1800" dirty="0">
              <a:latin typeface="+mn-lt"/>
            </a:endParaRPr>
          </a:p>
        </p:txBody>
      </p:sp>
    </p:spTree>
    <p:extLst>
      <p:ext uri="{BB962C8B-B14F-4D97-AF65-F5344CB8AC3E}">
        <p14:creationId xmlns="" xmlns:p14="http://schemas.microsoft.com/office/powerpoint/2010/main" val="3412478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062" y="237561"/>
            <a:ext cx="10972800" cy="7239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Сравнительная характеристика форм межбюджетных трансфертов местным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бюджетам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cxnSp>
        <p:nvCxnSpPr>
          <p:cNvPr id="7" name="Прямая соединительная линия 6"/>
          <p:cNvCxnSpPr/>
          <p:nvPr/>
        </p:nvCxnSpPr>
        <p:spPr>
          <a:xfrm flipV="1">
            <a:off x="727788" y="96186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 xmlns:p14="http://schemas.microsoft.com/office/powerpoint/2010/main" val="3552183319"/>
              </p:ext>
            </p:extLst>
          </p:nvPr>
        </p:nvGraphicFramePr>
        <p:xfrm>
          <a:off x="533399" y="1218821"/>
          <a:ext cx="10972801" cy="4892612"/>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3944564796"/>
                    </a:ext>
                  </a:extLst>
                </a:gridCol>
                <a:gridCol w="1762125">
                  <a:extLst>
                    <a:ext uri="{9D8B030D-6E8A-4147-A177-3AD203B41FA5}">
                      <a16:colId xmlns="" xmlns:a16="http://schemas.microsoft.com/office/drawing/2014/main" val="1792870201"/>
                    </a:ext>
                  </a:extLst>
                </a:gridCol>
                <a:gridCol w="904875">
                  <a:extLst>
                    <a:ext uri="{9D8B030D-6E8A-4147-A177-3AD203B41FA5}">
                      <a16:colId xmlns="" xmlns:a16="http://schemas.microsoft.com/office/drawing/2014/main" val="4140013482"/>
                    </a:ext>
                  </a:extLst>
                </a:gridCol>
                <a:gridCol w="1495425">
                  <a:extLst>
                    <a:ext uri="{9D8B030D-6E8A-4147-A177-3AD203B41FA5}">
                      <a16:colId xmlns="" xmlns:a16="http://schemas.microsoft.com/office/drawing/2014/main" val="2805904638"/>
                    </a:ext>
                  </a:extLst>
                </a:gridCol>
                <a:gridCol w="1581150">
                  <a:extLst>
                    <a:ext uri="{9D8B030D-6E8A-4147-A177-3AD203B41FA5}">
                      <a16:colId xmlns="" xmlns:a16="http://schemas.microsoft.com/office/drawing/2014/main" val="1294931968"/>
                    </a:ext>
                  </a:extLst>
                </a:gridCol>
                <a:gridCol w="1895475">
                  <a:extLst>
                    <a:ext uri="{9D8B030D-6E8A-4147-A177-3AD203B41FA5}">
                      <a16:colId xmlns="" xmlns:a16="http://schemas.microsoft.com/office/drawing/2014/main" val="521739048"/>
                    </a:ext>
                  </a:extLst>
                </a:gridCol>
                <a:gridCol w="1581151">
                  <a:extLst>
                    <a:ext uri="{9D8B030D-6E8A-4147-A177-3AD203B41FA5}">
                      <a16:colId xmlns="" xmlns:a16="http://schemas.microsoft.com/office/drawing/2014/main" val="864129720"/>
                    </a:ext>
                  </a:extLst>
                </a:gridCol>
              </a:tblGrid>
              <a:tr h="1341107">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Наименование межбюджетного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Функция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цели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методики распределения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Чем утверждается методика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Основной принцип расчета объема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Соблюдение принципа равенства бюджетных прав</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737001251"/>
                  </a:ext>
                </a:extLst>
              </a:tr>
              <a:tr h="367723">
                <a:tc>
                  <a:txBody>
                    <a:bodyPr/>
                    <a:lstStyle/>
                    <a:p>
                      <a:pPr algn="ctr"/>
                      <a:r>
                        <a:rPr lang="ru-RU" sz="1100" dirty="0" smtClean="0">
                          <a:latin typeface="Times New Roman" panose="02020603050405020304" pitchFamily="18" charset="0"/>
                          <a:cs typeface="Times New Roman" panose="02020603050405020304" pitchFamily="18" charset="0"/>
                        </a:rPr>
                        <a:t>1</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3</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4</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5</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6</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7</a:t>
                      </a:r>
                      <a:endParaRPr lang="ru-RU" sz="11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50284309"/>
                  </a:ext>
                </a:extLst>
              </a:tr>
              <a:tr h="1241236">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Дотации на выравнивание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Выравнивание финансовых возможностей по решению вопросов местного значения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нет</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закон</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Исходя из численности населения и (или)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07651025"/>
                  </a:ext>
                </a:extLst>
              </a:tr>
              <a:tr h="1942546">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Иные МБТ (в том числе, дотации на поддержку мер по обеспечению сбалансированности бюджетов)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Единовременное выделение средств на решение отдельных вопросов местного значения, обеспечение сбалансированности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Calibri" panose="020F0502020204030204" pitchFamily="34" charset="0"/>
                          <a:ea typeface="Times New Roman" panose="02020603050405020304" pitchFamily="18" charset="0"/>
                          <a:cs typeface="Times New Roman" panose="02020603050405020304" pitchFamily="18" charset="0"/>
                        </a:rPr>
                        <a:t>решением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На основании заявленной потребности в средствах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91292071"/>
                  </a:ext>
                </a:extLst>
              </a:tr>
            </a:tbl>
          </a:graphicData>
        </a:graphic>
      </p:graphicFrame>
    </p:spTree>
    <p:extLst>
      <p:ext uri="{BB962C8B-B14F-4D97-AF65-F5344CB8AC3E}">
        <p14:creationId xmlns="" xmlns:p14="http://schemas.microsoft.com/office/powerpoint/2010/main" val="589236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726" y="243985"/>
            <a:ext cx="11385731" cy="506083"/>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Перечень межбюджетных трансфертов местным бюджетам и НПА, регламентирующие порядок и методику их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предоставления</a:t>
            </a:r>
            <a:endParaRPr lang="ru-RU" sz="22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988227488"/>
              </p:ext>
            </p:extLst>
          </p:nvPr>
        </p:nvGraphicFramePr>
        <p:xfrm>
          <a:off x="305725" y="1026611"/>
          <a:ext cx="11385731" cy="4853327"/>
        </p:xfrm>
        <a:graphic>
          <a:graphicData uri="http://schemas.openxmlformats.org/drawingml/2006/table">
            <a:tbl>
              <a:tblPr firstRow="1" bandRow="1">
                <a:tableStyleId>{5C22544A-7EE6-4342-B048-85BDC9FD1C3A}</a:tableStyleId>
              </a:tblPr>
              <a:tblGrid>
                <a:gridCol w="360681">
                  <a:extLst>
                    <a:ext uri="{9D8B030D-6E8A-4147-A177-3AD203B41FA5}">
                      <a16:colId xmlns="" xmlns:a16="http://schemas.microsoft.com/office/drawing/2014/main" val="20000"/>
                    </a:ext>
                  </a:extLst>
                </a:gridCol>
                <a:gridCol w="8408852">
                  <a:extLst>
                    <a:ext uri="{9D8B030D-6E8A-4147-A177-3AD203B41FA5}">
                      <a16:colId xmlns="" xmlns:a16="http://schemas.microsoft.com/office/drawing/2014/main" val="20001"/>
                    </a:ext>
                  </a:extLst>
                </a:gridCol>
                <a:gridCol w="2616198">
                  <a:extLst>
                    <a:ext uri="{9D8B030D-6E8A-4147-A177-3AD203B41FA5}">
                      <a16:colId xmlns="" xmlns:a16="http://schemas.microsoft.com/office/drawing/2014/main" val="20002"/>
                    </a:ext>
                  </a:extLst>
                </a:gridCol>
              </a:tblGrid>
              <a:tr h="561046">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п/п</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формы и вида МБТ</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Реквизиты </a:t>
                      </a: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НПА</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59628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latin typeface="+mn-lt"/>
                        </a:rPr>
                        <a:t>ДОТАЦИИ</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900" b="1" dirty="0" smtClean="0"/>
                    </a:p>
                  </a:txBody>
                  <a:tcPr/>
                </a:tc>
                <a:tc hMerge="1">
                  <a:txBody>
                    <a:bodyPr/>
                    <a:lstStyle/>
                    <a:p>
                      <a:endParaRPr lang="ru-RU"/>
                    </a:p>
                  </a:txBody>
                  <a:tcPr/>
                </a:tc>
                <a:extLst>
                  <a:ext uri="{0D108BD9-81ED-4DB2-BD59-A6C34878D82A}">
                    <a16:rowId xmlns="" xmlns:a16="http://schemas.microsoft.com/office/drawing/2014/main" val="10001"/>
                  </a:ext>
                </a:extLst>
              </a:tr>
              <a:tr h="1029941">
                <a:tc>
                  <a:txBody>
                    <a:bodyPr/>
                    <a:lstStyle/>
                    <a:p>
                      <a:pPr algn="ctr"/>
                      <a:r>
                        <a:rPr lang="ru-RU" sz="900" dirty="0" smtClean="0"/>
                        <a:t>1</a:t>
                      </a:r>
                      <a:endParaRPr lang="ru-RU" sz="900" dirty="0"/>
                    </a:p>
                  </a:txBody>
                  <a:tcPr anchor="ctr"/>
                </a:tc>
                <a:tc>
                  <a:txBody>
                    <a:bodyPr/>
                    <a:lstStyle/>
                    <a:p>
                      <a:pPr algn="just">
                        <a:lnSpc>
                          <a:spcPct val="115000"/>
                        </a:lnSpc>
                        <a:spcAft>
                          <a:spcPts val="1000"/>
                        </a:spcAft>
                      </a:pPr>
                      <a:r>
                        <a:rPr lang="ru-RU" sz="1600" dirty="0">
                          <a:effectLst/>
                          <a:latin typeface="+mn-lt"/>
                          <a:ea typeface="Times New Roman" panose="02020603050405020304" pitchFamily="18" charset="0"/>
                          <a:cs typeface="Times New Roman" panose="02020603050405020304" pitchFamily="18" charset="0"/>
                        </a:rPr>
                        <a:t>Дотации на выравнивание бюджетной обеспеченности поселений</a:t>
                      </a:r>
                    </a:p>
                  </a:txBody>
                  <a:tcPr marL="68580" marR="68580" marT="0" marB="0" anchor="ctr"/>
                </a:tc>
                <a:tc>
                  <a:txBody>
                    <a:bodyPr/>
                    <a:lstStyle/>
                    <a:p>
                      <a:pPr algn="l"/>
                      <a:r>
                        <a:rPr lang="ru-RU" sz="1600" kern="1200" dirty="0" smtClean="0">
                          <a:solidFill>
                            <a:schemeClr val="dk1"/>
                          </a:solidFill>
                          <a:effectLst/>
                          <a:latin typeface="+mn-lt"/>
                          <a:ea typeface="+mn-ea"/>
                          <a:cs typeface="+mn-cs"/>
                        </a:rPr>
                        <a:t>Закон Амурской области от 11.10.2011 № 529 - ОЗ</a:t>
                      </a:r>
                      <a:endParaRPr lang="ru-RU" sz="1600" dirty="0">
                        <a:latin typeface="+mn-lt"/>
                      </a:endParaRPr>
                    </a:p>
                  </a:txBody>
                  <a:tcPr anchor="ctr"/>
                </a:tc>
                <a:extLst>
                  <a:ext uri="{0D108BD9-81ED-4DB2-BD59-A6C34878D82A}">
                    <a16:rowId xmlns="" xmlns:a16="http://schemas.microsoft.com/office/drawing/2014/main" val="10002"/>
                  </a:ext>
                </a:extLst>
              </a:tr>
              <a:tr h="546543">
                <a:tc gridSpan="3">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ru-RU" sz="1600" dirty="0" smtClean="0">
                          <a:effectLst/>
                          <a:latin typeface="+mn-lt"/>
                          <a:ea typeface="Times New Roman" panose="02020603050405020304" pitchFamily="18" charset="0"/>
                          <a:cs typeface="Times New Roman" panose="02020603050405020304" pitchFamily="18" charset="0"/>
                        </a:rPr>
                        <a:t>Иные межбюджетные трансферты</a:t>
                      </a:r>
                    </a:p>
                  </a:txBody>
                  <a:tcPr marL="68580" marR="68580" marT="0" marB="0" anchor="ctr"/>
                </a:tc>
                <a:tc hMerge="1">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ru-RU"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a:tc>
                <a:tc hMerge="1">
                  <a:txBody>
                    <a:bodyPr/>
                    <a:lstStyle/>
                    <a:p>
                      <a:endParaRPr lang="ru-RU"/>
                    </a:p>
                  </a:txBody>
                  <a:tcPr/>
                </a:tc>
                <a:extLst>
                  <a:ext uri="{0D108BD9-81ED-4DB2-BD59-A6C34878D82A}">
                    <a16:rowId xmlns="" xmlns:a16="http://schemas.microsoft.com/office/drawing/2014/main" val="10004"/>
                  </a:ext>
                </a:extLst>
              </a:tr>
              <a:tr h="146676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ru-RU" sz="1600" b="0" i="0" u="none" strike="noStrike" dirty="0" smtClean="0">
                          <a:latin typeface="+mn-lt"/>
                        </a:rPr>
                        <a:t>  Межбюджетные трансферты бюджетам сельсоветов района за счет средств дорожного фонда района по переданным полномочиям по осуществлению дорожной деятельности в отношении автомобильных дорог в границах населенных пунктов поселений</a:t>
                      </a:r>
                      <a:endParaRPr lang="ru-RU" sz="1600" b="0" i="0" u="none" strike="noStrike" dirty="0">
                        <a:latin typeface="+mn-lt"/>
                      </a:endParaRPr>
                    </a:p>
                  </a:txBody>
                  <a:tcPr marL="0" marR="0" marT="0" marB="0" anchor="ctr"/>
                </a:tc>
                <a:tc>
                  <a:txBody>
                    <a:bodyPr/>
                    <a:lstStyle/>
                    <a:p>
                      <a:pPr algn="l">
                        <a:lnSpc>
                          <a:spcPct val="115000"/>
                        </a:lnSpc>
                        <a:spcAft>
                          <a:spcPts val="1000"/>
                        </a:spcAft>
                      </a:pPr>
                      <a:r>
                        <a:rPr lang="ru-RU" sz="1600" dirty="0" smtClean="0">
                          <a:effectLst/>
                          <a:latin typeface="+mn-lt"/>
                          <a:ea typeface="Calibri" panose="020F0502020204030204" pitchFamily="34" charset="0"/>
                          <a:cs typeface="Times New Roman" panose="02020603050405020304" pitchFamily="18" charset="0"/>
                        </a:rPr>
                        <a:t>Решение районного Совета народных депутатов </a:t>
                      </a:r>
                      <a:r>
                        <a:rPr lang="ru-RU" sz="1600" dirty="0">
                          <a:effectLst/>
                          <a:latin typeface="+mn-lt"/>
                          <a:ea typeface="Calibri" panose="020F0502020204030204" pitchFamily="34" charset="0"/>
                          <a:cs typeface="Times New Roman" panose="02020603050405020304" pitchFamily="18" charset="0"/>
                        </a:rPr>
                        <a:t>от </a:t>
                      </a:r>
                      <a:r>
                        <a:rPr lang="ru-RU" sz="1600" dirty="0" smtClean="0">
                          <a:effectLst/>
                          <a:latin typeface="+mn-lt"/>
                          <a:ea typeface="Calibri" panose="020F0502020204030204" pitchFamily="34" charset="0"/>
                          <a:cs typeface="Times New Roman" panose="02020603050405020304" pitchFamily="18" charset="0"/>
                        </a:rPr>
                        <a:t>13.12.2011 </a:t>
                      </a:r>
                      <a:r>
                        <a:rPr lang="ru-RU" sz="1600" dirty="0">
                          <a:effectLst/>
                          <a:latin typeface="+mn-lt"/>
                          <a:ea typeface="Calibri" panose="020F0502020204030204" pitchFamily="34" charset="0"/>
                          <a:cs typeface="Times New Roman" panose="02020603050405020304" pitchFamily="18" charset="0"/>
                        </a:rPr>
                        <a:t>№ </a:t>
                      </a:r>
                      <a:r>
                        <a:rPr lang="ru-RU" sz="1600" dirty="0" smtClean="0">
                          <a:effectLst/>
                          <a:latin typeface="+mn-lt"/>
                          <a:ea typeface="Calibri" panose="020F0502020204030204" pitchFamily="34" charset="0"/>
                          <a:cs typeface="Times New Roman" panose="02020603050405020304" pitchFamily="18" charset="0"/>
                        </a:rPr>
                        <a:t> 63</a:t>
                      </a: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652753">
                <a:tc>
                  <a:txBody>
                    <a:bodyPr/>
                    <a:lstStyle/>
                    <a:p>
                      <a:pPr algn="ctr">
                        <a:lnSpc>
                          <a:spcPct val="115000"/>
                        </a:lnSpc>
                        <a:spcAft>
                          <a:spcPts val="1000"/>
                        </a:spcAft>
                      </a:pP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6"/>
                  </a:ext>
                </a:extLst>
              </a:tr>
            </a:tbl>
          </a:graphicData>
        </a:graphic>
      </p:graphicFrame>
      <p:sp>
        <p:nvSpPr>
          <p:cNvPr id="6" name="TextBox 5"/>
          <p:cNvSpPr txBox="1"/>
          <p:nvPr/>
        </p:nvSpPr>
        <p:spPr>
          <a:xfrm>
            <a:off x="10612315" y="90097"/>
            <a:ext cx="264816" cy="307777"/>
          </a:xfrm>
          <a:prstGeom prst="rect">
            <a:avLst/>
          </a:prstGeom>
          <a:noFill/>
        </p:spPr>
        <p:txBody>
          <a:bodyPr wrap="none" rtlCol="0">
            <a:spAutoFit/>
          </a:bodyPr>
          <a:lstStyle/>
          <a:p>
            <a:r>
              <a:rPr lang="ru-RU" sz="1400" b="1" i="1" dirty="0">
                <a:solidFill>
                  <a:schemeClr val="bg1">
                    <a:lumMod val="50000"/>
                  </a:schemeClr>
                </a:solidFill>
              </a:rPr>
              <a:t>  </a:t>
            </a:r>
          </a:p>
        </p:txBody>
      </p:sp>
      <p:cxnSp>
        <p:nvCxnSpPr>
          <p:cNvPr id="5" name="Прямая соединительная линия 4"/>
          <p:cNvCxnSpPr/>
          <p:nvPr/>
        </p:nvCxnSpPr>
        <p:spPr>
          <a:xfrm flipV="1">
            <a:off x="727788" y="94870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20647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192" y="42943"/>
            <a:ext cx="10898155" cy="1110843"/>
          </a:xfrm>
        </p:spPr>
        <p:txBody>
          <a:bodyPr>
            <a:normAutofit fontScale="90000"/>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межбюджетных трансфертов местным бюджетам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2018-2021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1800" dirty="0">
              <a:solidFill>
                <a:schemeClr val="accent5">
                  <a:lumMod val="50000"/>
                </a:schemeClr>
              </a:solidFill>
              <a:latin typeface="Palatino Linotype" panose="02040502050505030304" pitchFamily="18" charset="0"/>
            </a:endParaRPr>
          </a:p>
        </p:txBody>
      </p:sp>
      <p:sp>
        <p:nvSpPr>
          <p:cNvPr id="7" name="TextBox 6"/>
          <p:cNvSpPr txBox="1"/>
          <p:nvPr/>
        </p:nvSpPr>
        <p:spPr>
          <a:xfrm>
            <a:off x="9931078" y="1534465"/>
            <a:ext cx="14931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тыс. рублей</a:t>
            </a:r>
            <a:endParaRPr kumimoji="0" lang="ru-RU" sz="14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83771" y="1225336"/>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80105" y="1138334"/>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Объект 5"/>
          <p:cNvGraphicFramePr>
            <a:graphicFrameLocks noGrp="1"/>
          </p:cNvGraphicFramePr>
          <p:nvPr>
            <p:ph idx="1"/>
            <p:extLst>
              <p:ext uri="{D42A27DB-BD31-4B8C-83A1-F6EECF244321}">
                <p14:modId xmlns="" xmlns:p14="http://schemas.microsoft.com/office/powerpoint/2010/main" val="4130028337"/>
              </p:ext>
            </p:extLst>
          </p:nvPr>
        </p:nvGraphicFramePr>
        <p:xfrm>
          <a:off x="578736" y="1937559"/>
          <a:ext cx="10706581" cy="3641437"/>
        </p:xfrm>
        <a:graphic>
          <a:graphicData uri="http://schemas.openxmlformats.org/drawingml/2006/table">
            <a:tbl>
              <a:tblPr firstRow="1" bandRow="1">
                <a:tableStyleId>{5C22544A-7EE6-4342-B048-85BDC9FD1C3A}</a:tableStyleId>
              </a:tblPr>
              <a:tblGrid>
                <a:gridCol w="2529815">
                  <a:extLst>
                    <a:ext uri="{9D8B030D-6E8A-4147-A177-3AD203B41FA5}">
                      <a16:colId xmlns="" xmlns:a16="http://schemas.microsoft.com/office/drawing/2014/main" val="20000"/>
                    </a:ext>
                  </a:extLst>
                </a:gridCol>
                <a:gridCol w="2123632">
                  <a:extLst>
                    <a:ext uri="{9D8B030D-6E8A-4147-A177-3AD203B41FA5}">
                      <a16:colId xmlns="" xmlns:a16="http://schemas.microsoft.com/office/drawing/2014/main" val="20001"/>
                    </a:ext>
                  </a:extLst>
                </a:gridCol>
                <a:gridCol w="1938968">
                  <a:extLst>
                    <a:ext uri="{9D8B030D-6E8A-4147-A177-3AD203B41FA5}">
                      <a16:colId xmlns="" xmlns:a16="http://schemas.microsoft.com/office/drawing/2014/main" val="20002"/>
                    </a:ext>
                  </a:extLst>
                </a:gridCol>
                <a:gridCol w="2057083">
                  <a:extLst>
                    <a:ext uri="{9D8B030D-6E8A-4147-A177-3AD203B41FA5}">
                      <a16:colId xmlns="" xmlns:a16="http://schemas.microsoft.com/office/drawing/2014/main" val="20003"/>
                    </a:ext>
                  </a:extLst>
                </a:gridCol>
                <a:gridCol w="2057083">
                  <a:extLst>
                    <a:ext uri="{9D8B030D-6E8A-4147-A177-3AD203B41FA5}">
                      <a16:colId xmlns="" xmlns:a16="http://schemas.microsoft.com/office/drawing/2014/main" val="20004"/>
                    </a:ext>
                  </a:extLst>
                </a:gridCol>
              </a:tblGrid>
              <a:tr h="822196">
                <a:tc>
                  <a:txBody>
                    <a:bodyPr/>
                    <a:lstStyle/>
                    <a:p>
                      <a:pPr algn="ctr"/>
                      <a:r>
                        <a:rPr lang="ru-RU" dirty="0" smtClean="0"/>
                        <a:t>Наименование</a:t>
                      </a:r>
                      <a:endParaRPr lang="ru-RU" dirty="0"/>
                    </a:p>
                  </a:txBody>
                  <a:tcPr/>
                </a:tc>
                <a:tc>
                  <a:txBody>
                    <a:bodyPr/>
                    <a:lstStyle/>
                    <a:p>
                      <a:pPr algn="ctr"/>
                      <a:r>
                        <a:rPr lang="ru-RU" dirty="0" smtClean="0">
                          <a:solidFill>
                            <a:schemeClr val="bg1"/>
                          </a:solidFill>
                        </a:rPr>
                        <a:t>2018 год</a:t>
                      </a:r>
                      <a:endParaRPr lang="ru-RU" dirty="0">
                        <a:solidFill>
                          <a:schemeClr val="bg1"/>
                        </a:solidFill>
                      </a:endParaRPr>
                    </a:p>
                  </a:txBody>
                  <a:tcPr/>
                </a:tc>
                <a:tc>
                  <a:txBody>
                    <a:bodyPr/>
                    <a:lstStyle/>
                    <a:p>
                      <a:pPr algn="ctr"/>
                      <a:r>
                        <a:rPr lang="ru-RU" dirty="0" smtClean="0"/>
                        <a:t>2019 год</a:t>
                      </a:r>
                      <a:endParaRPr lang="ru-RU" dirty="0"/>
                    </a:p>
                  </a:txBody>
                  <a:tcPr/>
                </a:tc>
                <a:tc>
                  <a:txBody>
                    <a:bodyPr/>
                    <a:lstStyle/>
                    <a:p>
                      <a:pPr algn="ctr"/>
                      <a:r>
                        <a:rPr lang="ru-RU" dirty="0" smtClean="0"/>
                        <a:t>2020 год</a:t>
                      </a:r>
                      <a:endParaRPr lang="ru-RU" dirty="0"/>
                    </a:p>
                  </a:txBody>
                  <a:tcPr/>
                </a:tc>
                <a:tc>
                  <a:txBody>
                    <a:bodyPr/>
                    <a:lstStyle/>
                    <a:p>
                      <a:pPr algn="ctr"/>
                      <a:r>
                        <a:rPr lang="ru-RU" dirty="0" smtClean="0"/>
                        <a:t>2021 год</a:t>
                      </a:r>
                      <a:endParaRPr lang="ru-RU" dirty="0"/>
                    </a:p>
                  </a:txBody>
                  <a:tcPr/>
                </a:tc>
                <a:extLst>
                  <a:ext uri="{0D108BD9-81ED-4DB2-BD59-A6C34878D82A}">
                    <a16:rowId xmlns="" xmlns:a16="http://schemas.microsoft.com/office/drawing/2014/main" val="10000"/>
                  </a:ext>
                </a:extLst>
              </a:tr>
              <a:tr h="937602">
                <a:tc>
                  <a:txBody>
                    <a:bodyPr/>
                    <a:lstStyle/>
                    <a:p>
                      <a:r>
                        <a:rPr lang="ru-RU" dirty="0" smtClean="0"/>
                        <a:t>Дотации</a:t>
                      </a:r>
                      <a:endParaRPr lang="ru-RU" dirty="0"/>
                    </a:p>
                  </a:txBody>
                  <a:tcPr anchor="ctr"/>
                </a:tc>
                <a:tc>
                  <a:txBody>
                    <a:bodyPr/>
                    <a:lstStyle/>
                    <a:p>
                      <a:pPr algn="ctr"/>
                      <a:r>
                        <a:rPr lang="ru-RU" dirty="0" smtClean="0">
                          <a:solidFill>
                            <a:schemeClr val="tx1"/>
                          </a:solidFill>
                        </a:rPr>
                        <a:t>13 050,0</a:t>
                      </a:r>
                      <a:endParaRPr lang="ru-RU" dirty="0">
                        <a:solidFill>
                          <a:schemeClr val="tx1"/>
                        </a:solidFill>
                      </a:endParaRPr>
                    </a:p>
                  </a:txBody>
                  <a:tcPr anchor="ctr"/>
                </a:tc>
                <a:tc>
                  <a:txBody>
                    <a:bodyPr/>
                    <a:lstStyle/>
                    <a:p>
                      <a:pPr algn="ctr"/>
                      <a:r>
                        <a:rPr lang="ru-RU" dirty="0" smtClean="0">
                          <a:solidFill>
                            <a:schemeClr val="tx1"/>
                          </a:solidFill>
                        </a:rPr>
                        <a:t>14 117,5</a:t>
                      </a:r>
                      <a:endParaRPr lang="ru-RU" dirty="0">
                        <a:solidFill>
                          <a:schemeClr val="tx1"/>
                        </a:solidFill>
                      </a:endParaRPr>
                    </a:p>
                  </a:txBody>
                  <a:tcPr anchor="ctr"/>
                </a:tc>
                <a:tc>
                  <a:txBody>
                    <a:bodyPr/>
                    <a:lstStyle/>
                    <a:p>
                      <a:pPr algn="ctr"/>
                      <a:r>
                        <a:rPr lang="ru-RU" dirty="0" smtClean="0">
                          <a:solidFill>
                            <a:schemeClr val="tx1"/>
                          </a:solidFill>
                        </a:rPr>
                        <a:t>14 163,7</a:t>
                      </a:r>
                      <a:endParaRPr lang="ru-RU" dirty="0">
                        <a:solidFill>
                          <a:schemeClr val="tx1"/>
                        </a:solidFill>
                      </a:endParaRPr>
                    </a:p>
                  </a:txBody>
                  <a:tcPr anchor="ctr"/>
                </a:tc>
                <a:tc>
                  <a:txBody>
                    <a:bodyPr/>
                    <a:lstStyle/>
                    <a:p>
                      <a:pPr algn="ctr"/>
                      <a:r>
                        <a:rPr lang="ru-RU" dirty="0" smtClean="0">
                          <a:solidFill>
                            <a:schemeClr val="tx1"/>
                          </a:solidFill>
                        </a:rPr>
                        <a:t>14 183,6</a:t>
                      </a:r>
                      <a:endParaRPr lang="ru-RU" dirty="0">
                        <a:solidFill>
                          <a:schemeClr val="tx1"/>
                        </a:solidFill>
                      </a:endParaRPr>
                    </a:p>
                  </a:txBody>
                  <a:tcPr anchor="ctr"/>
                </a:tc>
                <a:extLst>
                  <a:ext uri="{0D108BD9-81ED-4DB2-BD59-A6C34878D82A}">
                    <a16:rowId xmlns="" xmlns:a16="http://schemas.microsoft.com/office/drawing/2014/main" val="10001"/>
                  </a:ext>
                </a:extLst>
              </a:tr>
              <a:tr h="868660">
                <a:tc>
                  <a:txBody>
                    <a:bodyPr/>
                    <a:lstStyle/>
                    <a:p>
                      <a:r>
                        <a:rPr lang="ru-RU" dirty="0" smtClean="0"/>
                        <a:t>Иные МБТ</a:t>
                      </a:r>
                      <a:endParaRPr lang="ru-RU" dirty="0"/>
                    </a:p>
                  </a:txBody>
                  <a:tcPr anchor="ctr"/>
                </a:tc>
                <a:tc>
                  <a:txBody>
                    <a:bodyPr/>
                    <a:lstStyle/>
                    <a:p>
                      <a:pPr algn="ctr"/>
                      <a:r>
                        <a:rPr lang="ru-RU" dirty="0" smtClean="0">
                          <a:solidFill>
                            <a:schemeClr val="tx1"/>
                          </a:solidFill>
                        </a:rPr>
                        <a:t>7 554,2</a:t>
                      </a:r>
                      <a:endParaRPr lang="ru-RU" dirty="0">
                        <a:solidFill>
                          <a:schemeClr val="tx1"/>
                        </a:solidFill>
                      </a:endParaRPr>
                    </a:p>
                  </a:txBody>
                  <a:tcPr anchor="ctr"/>
                </a:tc>
                <a:tc>
                  <a:txBody>
                    <a:bodyPr/>
                    <a:lstStyle/>
                    <a:p>
                      <a:pPr algn="ctr"/>
                      <a:r>
                        <a:rPr lang="ru-RU" dirty="0" smtClean="0">
                          <a:solidFill>
                            <a:schemeClr val="tx1"/>
                          </a:solidFill>
                        </a:rPr>
                        <a:t>6 819,8</a:t>
                      </a:r>
                      <a:endParaRPr lang="ru-RU" dirty="0">
                        <a:solidFill>
                          <a:schemeClr val="tx1"/>
                        </a:solidFill>
                      </a:endParaRPr>
                    </a:p>
                  </a:txBody>
                  <a:tcPr anchor="ctr"/>
                </a:tc>
                <a:tc>
                  <a:txBody>
                    <a:bodyPr/>
                    <a:lstStyle/>
                    <a:p>
                      <a:pPr algn="ctr"/>
                      <a:r>
                        <a:rPr lang="ru-RU" dirty="0" smtClean="0">
                          <a:solidFill>
                            <a:schemeClr val="tx1"/>
                          </a:solidFill>
                        </a:rPr>
                        <a:t>7 295,5</a:t>
                      </a:r>
                      <a:endParaRPr lang="ru-RU" dirty="0">
                        <a:solidFill>
                          <a:schemeClr val="tx1"/>
                        </a:solidFill>
                      </a:endParaRPr>
                    </a:p>
                  </a:txBody>
                  <a:tcPr anchor="ctr"/>
                </a:tc>
                <a:tc>
                  <a:txBody>
                    <a:bodyPr/>
                    <a:lstStyle/>
                    <a:p>
                      <a:pPr algn="ctr"/>
                      <a:r>
                        <a:rPr lang="ru-RU" dirty="0" smtClean="0">
                          <a:solidFill>
                            <a:schemeClr val="tx1"/>
                          </a:solidFill>
                        </a:rPr>
                        <a:t>7 295,5</a:t>
                      </a:r>
                      <a:endParaRPr lang="ru-RU" dirty="0">
                        <a:solidFill>
                          <a:schemeClr val="tx1"/>
                        </a:solidFill>
                      </a:endParaRPr>
                    </a:p>
                  </a:txBody>
                  <a:tcPr anchor="ctr"/>
                </a:tc>
                <a:extLst>
                  <a:ext uri="{0D108BD9-81ED-4DB2-BD59-A6C34878D82A}">
                    <a16:rowId xmlns="" xmlns:a16="http://schemas.microsoft.com/office/drawing/2014/main" val="10004"/>
                  </a:ext>
                </a:extLst>
              </a:tr>
              <a:tr h="1012979">
                <a:tc>
                  <a:txBody>
                    <a:bodyPr/>
                    <a:lstStyle/>
                    <a:p>
                      <a:r>
                        <a:rPr lang="ru-RU" b="1" dirty="0" smtClean="0"/>
                        <a:t>ИТОГО</a:t>
                      </a:r>
                      <a:endParaRPr lang="ru-RU" b="1" dirty="0"/>
                    </a:p>
                  </a:txBody>
                  <a:tcPr anchor="ctr"/>
                </a:tc>
                <a:tc>
                  <a:txBody>
                    <a:bodyPr/>
                    <a:lstStyle/>
                    <a:p>
                      <a:pPr algn="ctr"/>
                      <a:r>
                        <a:rPr lang="ru-RU" b="1" dirty="0" smtClean="0">
                          <a:solidFill>
                            <a:schemeClr val="tx1"/>
                          </a:solidFill>
                        </a:rPr>
                        <a:t>20 604,2</a:t>
                      </a:r>
                      <a:endParaRPr lang="ru-RU" b="1" dirty="0">
                        <a:solidFill>
                          <a:schemeClr val="tx1"/>
                        </a:solidFill>
                      </a:endParaRPr>
                    </a:p>
                  </a:txBody>
                  <a:tcPr anchor="ctr"/>
                </a:tc>
                <a:tc>
                  <a:txBody>
                    <a:bodyPr/>
                    <a:lstStyle/>
                    <a:p>
                      <a:pPr algn="ctr"/>
                      <a:r>
                        <a:rPr lang="ru-RU" b="1" dirty="0" smtClean="0">
                          <a:solidFill>
                            <a:schemeClr val="tx1"/>
                          </a:solidFill>
                        </a:rPr>
                        <a:t>20 937,3</a:t>
                      </a:r>
                      <a:endParaRPr lang="ru-RU" b="1" dirty="0">
                        <a:solidFill>
                          <a:schemeClr val="tx1"/>
                        </a:solidFill>
                      </a:endParaRPr>
                    </a:p>
                  </a:txBody>
                  <a:tcPr anchor="ctr"/>
                </a:tc>
                <a:tc>
                  <a:txBody>
                    <a:bodyPr/>
                    <a:lstStyle/>
                    <a:p>
                      <a:pPr algn="ctr"/>
                      <a:r>
                        <a:rPr lang="ru-RU" b="1" dirty="0" smtClean="0">
                          <a:solidFill>
                            <a:schemeClr val="tx1"/>
                          </a:solidFill>
                        </a:rPr>
                        <a:t>21 459,2</a:t>
                      </a:r>
                      <a:endParaRPr lang="ru-RU" b="1" dirty="0">
                        <a:solidFill>
                          <a:schemeClr val="tx1"/>
                        </a:solidFill>
                      </a:endParaRPr>
                    </a:p>
                  </a:txBody>
                  <a:tcPr anchor="ctr"/>
                </a:tc>
                <a:tc>
                  <a:txBody>
                    <a:bodyPr/>
                    <a:lstStyle/>
                    <a:p>
                      <a:pPr algn="ctr"/>
                      <a:r>
                        <a:rPr lang="ru-RU" b="1" dirty="0" smtClean="0">
                          <a:solidFill>
                            <a:schemeClr val="tx1"/>
                          </a:solidFill>
                        </a:rPr>
                        <a:t>21 479,1</a:t>
                      </a:r>
                      <a:endParaRPr lang="ru-RU" b="1" dirty="0">
                        <a:solidFill>
                          <a:schemeClr val="tx1"/>
                        </a:solidFill>
                      </a:endParaRPr>
                    </a:p>
                  </a:txBody>
                  <a:tcPr anchor="ct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238182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100" y="62105"/>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Зачем формировать и исполнять бюджет по программам?</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507100" y="1663925"/>
            <a:ext cx="11024050" cy="3876085"/>
          </a:xfrm>
        </p:spPr>
        <p:txBody>
          <a:bodyPr>
            <a:normAutofit/>
          </a:bodyPr>
          <a:lstStyle/>
          <a:p>
            <a:pPr marL="0" indent="0" algn="just">
              <a:buNone/>
            </a:pPr>
            <a:r>
              <a:rPr lang="ru-RU" dirty="0" smtClean="0">
                <a:latin typeface="Times New Roman"/>
              </a:rPr>
              <a:t>	</a:t>
            </a:r>
            <a:r>
              <a:rPr lang="ru-RU" sz="2400" dirty="0" smtClean="0">
                <a:solidFill>
                  <a:schemeClr val="tx1"/>
                </a:solidFill>
                <a:latin typeface="Palatino Linotype" panose="02040502050505030304" pitchFamily="18" charset="0"/>
              </a:rPr>
              <a:t>Преимуществом </a:t>
            </a:r>
            <a:r>
              <a:rPr lang="ru-RU" sz="2400" dirty="0">
                <a:solidFill>
                  <a:schemeClr val="tx1"/>
                </a:solidFill>
                <a:latin typeface="Palatino Linotype" panose="02040502050505030304" pitchFamily="18" charset="0"/>
              </a:rPr>
              <a:t>программного бюджета является распределение расходов не </a:t>
            </a:r>
            <a:r>
              <a:rPr lang="ru-RU" sz="2400" dirty="0" smtClean="0">
                <a:solidFill>
                  <a:schemeClr val="tx1"/>
                </a:solidFill>
                <a:latin typeface="Palatino Linotype" panose="02040502050505030304" pitchFamily="18" charset="0"/>
              </a:rPr>
              <a:t>по ведомственному </a:t>
            </a:r>
            <a:r>
              <a:rPr lang="ru-RU" sz="2400" dirty="0">
                <a:solidFill>
                  <a:schemeClr val="tx1"/>
                </a:solidFill>
                <a:latin typeface="Palatino Linotype" panose="02040502050505030304" pitchFamily="18" charset="0"/>
              </a:rPr>
              <a:t>принципу, а по </a:t>
            </a:r>
            <a:r>
              <a:rPr lang="ru-RU" sz="2400" dirty="0" smtClean="0">
                <a:solidFill>
                  <a:schemeClr val="tx1"/>
                </a:solidFill>
                <a:latin typeface="Palatino Linotype" panose="02040502050505030304" pitchFamily="18" charset="0"/>
              </a:rPr>
              <a:t>программам. Муниципальная </a:t>
            </a:r>
            <a:r>
              <a:rPr lang="ru-RU" sz="2400" dirty="0">
                <a:solidFill>
                  <a:schemeClr val="tx1"/>
                </a:solidFill>
                <a:latin typeface="Palatino Linotype" panose="02040502050505030304" pitchFamily="18" charset="0"/>
              </a:rPr>
              <a:t>программа имеет цель, задачи </a:t>
            </a:r>
            <a:r>
              <a:rPr lang="ru-RU" sz="2400" dirty="0" smtClean="0">
                <a:solidFill>
                  <a:schemeClr val="tx1"/>
                </a:solidFill>
                <a:latin typeface="Palatino Linotype" panose="02040502050505030304" pitchFamily="18" charset="0"/>
              </a:rPr>
              <a:t>и показатели </a:t>
            </a:r>
            <a:r>
              <a:rPr lang="ru-RU" sz="2400" dirty="0">
                <a:solidFill>
                  <a:schemeClr val="tx1"/>
                </a:solidFill>
                <a:latin typeface="Palatino Linotype" panose="02040502050505030304" pitchFamily="18" charset="0"/>
              </a:rPr>
              <a:t>эффективности, которые отражают степень их достижения (решения), то </a:t>
            </a:r>
            <a:r>
              <a:rPr lang="ru-RU" sz="2400" dirty="0" smtClean="0">
                <a:solidFill>
                  <a:schemeClr val="tx1"/>
                </a:solidFill>
                <a:latin typeface="Palatino Linotype" panose="02040502050505030304" pitchFamily="18" charset="0"/>
              </a:rPr>
              <a:t>есть действия </a:t>
            </a:r>
            <a:r>
              <a:rPr lang="ru-RU" sz="2400" dirty="0">
                <a:solidFill>
                  <a:schemeClr val="tx1"/>
                </a:solidFill>
                <a:latin typeface="Palatino Linotype" panose="02040502050505030304" pitchFamily="18" charset="0"/>
              </a:rPr>
              <a:t>и бюджетные средства направлены на достижение заданного результата</a:t>
            </a:r>
            <a:r>
              <a:rPr lang="ru-RU" sz="2400" dirty="0" smtClean="0">
                <a:solidFill>
                  <a:schemeClr val="tx1"/>
                </a:solidFill>
                <a:latin typeface="Palatino Linotype" panose="02040502050505030304" pitchFamily="18" charset="0"/>
              </a:rPr>
              <a:t>.</a:t>
            </a:r>
          </a:p>
          <a:p>
            <a:pPr marL="0" indent="0" algn="just">
              <a:buNone/>
            </a:pPr>
            <a:endParaRPr lang="ru-RU" sz="2400" dirty="0">
              <a:solidFill>
                <a:schemeClr val="tx1"/>
              </a:solidFill>
              <a:latin typeface="Palatino Linotype" panose="02040502050505030304" pitchFamily="18" charset="0"/>
            </a:endParaRPr>
          </a:p>
          <a:p>
            <a:pPr marL="0" indent="0" algn="just">
              <a:buNone/>
            </a:pPr>
            <a:r>
              <a:rPr lang="ru-RU" sz="2400" dirty="0" smtClean="0">
                <a:solidFill>
                  <a:schemeClr val="tx1"/>
                </a:solidFill>
                <a:latin typeface="Palatino Linotype" panose="02040502050505030304" pitchFamily="18" charset="0"/>
              </a:rPr>
              <a:t>	При </a:t>
            </a:r>
            <a:r>
              <a:rPr lang="ru-RU" sz="2400" dirty="0">
                <a:solidFill>
                  <a:schemeClr val="tx1"/>
                </a:solidFill>
                <a:latin typeface="Palatino Linotype" panose="02040502050505030304" pitchFamily="18" charset="0"/>
              </a:rPr>
              <a:t>этом значение показателей является индикатором по данному </a:t>
            </a:r>
            <a:r>
              <a:rPr lang="ru-RU" sz="2400" dirty="0" smtClean="0">
                <a:solidFill>
                  <a:schemeClr val="tx1"/>
                </a:solidFill>
                <a:latin typeface="Palatino Linotype" panose="02040502050505030304" pitchFamily="18" charset="0"/>
              </a:rPr>
              <a:t>направлению деятельности </a:t>
            </a:r>
            <a:r>
              <a:rPr lang="ru-RU" sz="2400" dirty="0">
                <a:solidFill>
                  <a:schemeClr val="tx1"/>
                </a:solidFill>
                <a:latin typeface="Palatino Linotype" panose="02040502050505030304" pitchFamily="18" charset="0"/>
              </a:rPr>
              <a:t>и сигнализирует о плохом или хорошем результате, необходимости </a:t>
            </a:r>
            <a:r>
              <a:rPr lang="ru-RU" sz="2400" dirty="0" smtClean="0">
                <a:solidFill>
                  <a:schemeClr val="tx1"/>
                </a:solidFill>
                <a:latin typeface="Palatino Linotype" panose="02040502050505030304" pitchFamily="18" charset="0"/>
              </a:rPr>
              <a:t>принятия новых </a:t>
            </a:r>
            <a:r>
              <a:rPr lang="ru-RU" sz="2400" dirty="0">
                <a:solidFill>
                  <a:schemeClr val="tx1"/>
                </a:solidFill>
                <a:latin typeface="Palatino Linotype" panose="02040502050505030304" pitchFamily="18" charset="0"/>
              </a:rPr>
              <a:t>решений.</a:t>
            </a: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50291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29131"/>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программных расходов районного бюджета </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1096531"/>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12" name="Диаграмма 11"/>
          <p:cNvGraphicFramePr/>
          <p:nvPr/>
        </p:nvGraphicFramePr>
        <p:xfrm>
          <a:off x="740780" y="1458411"/>
          <a:ext cx="11007523" cy="479191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2395959" y="5046562"/>
            <a:ext cx="740779" cy="307777"/>
          </a:xfrm>
          <a:prstGeom prst="rect">
            <a:avLst/>
          </a:prstGeom>
          <a:noFill/>
        </p:spPr>
        <p:txBody>
          <a:bodyPr wrap="square" rtlCol="0">
            <a:spAutoFit/>
          </a:bodyPr>
          <a:lstStyle/>
          <a:p>
            <a:r>
              <a:rPr lang="ru-RU" sz="1400" dirty="0" smtClean="0"/>
              <a:t>94,7 %</a:t>
            </a:r>
            <a:endParaRPr lang="ru-RU" sz="1400" dirty="0"/>
          </a:p>
        </p:txBody>
      </p:sp>
    </p:spTree>
    <p:extLst>
      <p:ext uri="{BB962C8B-B14F-4D97-AF65-F5344CB8AC3E}">
        <p14:creationId xmlns="" xmlns:p14="http://schemas.microsoft.com/office/powerpoint/2010/main" val="3579054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904" y="191917"/>
            <a:ext cx="11868966" cy="719015"/>
          </a:xfrm>
          <a:noFill/>
          <a:ln>
            <a:noFill/>
          </a:ln>
        </p:spPr>
        <p:style>
          <a:lnRef idx="2">
            <a:schemeClr val="accent5"/>
          </a:lnRef>
          <a:fillRef idx="1">
            <a:schemeClr val="lt1"/>
          </a:fillRef>
          <a:effectRef idx="0">
            <a:schemeClr val="accent5"/>
          </a:effectRef>
          <a:fontRef idx="minor">
            <a:schemeClr val="dk1"/>
          </a:fontRef>
        </p:style>
        <p:txBody>
          <a:bodyPr>
            <a:noAutofit/>
          </a:bodyPr>
          <a:lstStyle/>
          <a:p>
            <a:pPr algn="ctr">
              <a:lnSpc>
                <a:spcPct val="100000"/>
              </a:lnSpc>
            </a:pPr>
            <a:r>
              <a:rPr lang="ru-RU" sz="2200" b="1"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на реализацию муниципальных программ на 2019 год</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6"/>
          <p:cNvGraphicFramePr>
            <a:graphicFrameLocks noGrp="1"/>
          </p:cNvGraphicFramePr>
          <p:nvPr>
            <p:ph sz="quarter" idx="4"/>
            <p:extLst>
              <p:ext uri="{D42A27DB-BD31-4B8C-83A1-F6EECF244321}">
                <p14:modId xmlns="" xmlns:p14="http://schemas.microsoft.com/office/powerpoint/2010/main" val="4047163149"/>
              </p:ext>
            </p:extLst>
          </p:nvPr>
        </p:nvGraphicFramePr>
        <p:xfrm>
          <a:off x="5602147" y="928888"/>
          <a:ext cx="7011471" cy="5495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28"/>
          <p:cNvSpPr txBox="1"/>
          <p:nvPr/>
        </p:nvSpPr>
        <p:spPr>
          <a:xfrm>
            <a:off x="11269152" y="865191"/>
            <a:ext cx="1237497" cy="276999"/>
          </a:xfrm>
          <a:prstGeom prst="rect">
            <a:avLst/>
          </a:prstGeom>
          <a:noFill/>
        </p:spPr>
        <p:txBody>
          <a:bodyPr wrap="square" rtlCol="0">
            <a:spAutoFit/>
          </a:bodyPr>
          <a:lstStyle/>
          <a:p>
            <a:r>
              <a:rPr lang="ru-RU" sz="1200" dirty="0" smtClean="0">
                <a:solidFill>
                  <a:prstClr val="black"/>
                </a:solidFill>
              </a:rPr>
              <a:t>тыс. рублей</a:t>
            </a:r>
            <a:endParaRPr lang="ru-RU" sz="1200" dirty="0">
              <a:solidFill>
                <a:prstClr val="black"/>
              </a:solidFill>
            </a:endParaRPr>
          </a:p>
        </p:txBody>
      </p:sp>
      <p:cxnSp>
        <p:nvCxnSpPr>
          <p:cNvPr id="31" name="Прямая соединительная линия 30"/>
          <p:cNvCxnSpPr/>
          <p:nvPr/>
        </p:nvCxnSpPr>
        <p:spPr>
          <a:xfrm flipV="1">
            <a:off x="785781" y="89288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8782115" y="803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9" name="Объект 6"/>
          <p:cNvGraphicFramePr>
            <a:graphicFrameLocks/>
          </p:cNvGraphicFramePr>
          <p:nvPr>
            <p:extLst>
              <p:ext uri="{D42A27DB-BD31-4B8C-83A1-F6EECF244321}">
                <p14:modId xmlns="" xmlns:p14="http://schemas.microsoft.com/office/powerpoint/2010/main" val="1093132441"/>
              </p:ext>
            </p:extLst>
          </p:nvPr>
        </p:nvGraphicFramePr>
        <p:xfrm>
          <a:off x="-422030" y="952285"/>
          <a:ext cx="7112197" cy="55989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3708949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0" y="261570"/>
            <a:ext cx="11011163" cy="700556"/>
          </a:xfrm>
        </p:spPr>
        <p:txBody>
          <a:bodyPr>
            <a:normAutofit fontScale="90000"/>
          </a:bodyPr>
          <a:lstStyle/>
          <a:p>
            <a:pPr algn="ctr">
              <a:lnSpc>
                <a:spcPct val="100000"/>
              </a:lnSpc>
            </a:pP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ассигнований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 на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2019-2021 </a:t>
            </a: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a:t>
            </a:r>
            <a:r>
              <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разрезе </a:t>
            </a: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муниципальных программ</a:t>
            </a:r>
            <a:r>
              <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подпрограмм</a:t>
            </a:r>
            <a:endPar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2749591550"/>
              </p:ext>
            </p:extLst>
          </p:nvPr>
        </p:nvGraphicFramePr>
        <p:xfrm>
          <a:off x="556846" y="949120"/>
          <a:ext cx="10972800" cy="5871217"/>
        </p:xfrm>
        <a:graphic>
          <a:graphicData uri="http://schemas.openxmlformats.org/drawingml/2006/table">
            <a:tbl>
              <a:tblPr firstRow="1" bandRow="1">
                <a:tableStyleId>{5C22544A-7EE6-4342-B048-85BDC9FD1C3A}</a:tableStyleId>
              </a:tblPr>
              <a:tblGrid>
                <a:gridCol w="383931">
                  <a:extLst>
                    <a:ext uri="{9D8B030D-6E8A-4147-A177-3AD203B41FA5}">
                      <a16:colId xmlns="" xmlns:a16="http://schemas.microsoft.com/office/drawing/2014/main" val="362266838"/>
                    </a:ext>
                  </a:extLst>
                </a:gridCol>
                <a:gridCol w="7675685">
                  <a:extLst>
                    <a:ext uri="{9D8B030D-6E8A-4147-A177-3AD203B41FA5}">
                      <a16:colId xmlns="" xmlns:a16="http://schemas.microsoft.com/office/drawing/2014/main" val="2997573379"/>
                    </a:ext>
                  </a:extLst>
                </a:gridCol>
                <a:gridCol w="975946">
                  <a:extLst>
                    <a:ext uri="{9D8B030D-6E8A-4147-A177-3AD203B41FA5}">
                      <a16:colId xmlns="" xmlns:a16="http://schemas.microsoft.com/office/drawing/2014/main" val="1668693803"/>
                    </a:ext>
                  </a:extLst>
                </a:gridCol>
                <a:gridCol w="975946">
                  <a:extLst>
                    <a:ext uri="{9D8B030D-6E8A-4147-A177-3AD203B41FA5}">
                      <a16:colId xmlns="" xmlns:a16="http://schemas.microsoft.com/office/drawing/2014/main" val="1110253511"/>
                    </a:ext>
                  </a:extLst>
                </a:gridCol>
                <a:gridCol w="961292">
                  <a:extLst>
                    <a:ext uri="{9D8B030D-6E8A-4147-A177-3AD203B41FA5}">
                      <a16:colId xmlns="" xmlns:a16="http://schemas.microsoft.com/office/drawing/2014/main" val="3602214359"/>
                    </a:ext>
                  </a:extLst>
                </a:gridCol>
              </a:tblGrid>
              <a:tr h="264088">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2021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 xmlns:a16="http://schemas.microsoft.com/office/drawing/2014/main" val="4173102718"/>
                  </a:ext>
                </a:extLst>
              </a:tr>
              <a:tr h="2567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1" i="0" u="none" strike="noStrike" dirty="0" smtClean="0">
                          <a:solidFill>
                            <a:srgbClr val="000000"/>
                          </a:solidFill>
                          <a:effectLst/>
                          <a:latin typeface="Times New Roman" panose="02020603050405020304" pitchFamily="18" charset="0"/>
                        </a:rPr>
                        <a:t>1.</a:t>
                      </a:r>
                    </a:p>
                  </a:txBody>
                  <a:tcPr marL="9525" marR="9525" marT="9525" marB="0" anchor="ctr"/>
                </a:tc>
                <a:tc>
                  <a:txBody>
                    <a:bodyPr/>
                    <a:lstStyle/>
                    <a:p>
                      <a:pPr algn="l" fontAlgn="t"/>
                      <a:r>
                        <a:rPr lang="ru-RU" sz="1100" b="1" i="0" u="none" strike="noStrike">
                          <a:latin typeface="Times New Roman"/>
                        </a:rPr>
                        <a:t>Муниципальная программа "Развитие и сохранение культуры и искусства в Тамбовском районе на 2015-2021 годы"</a:t>
                      </a:r>
                    </a:p>
                  </a:txBody>
                  <a:tcPr marL="9525" marR="9525" marT="9525" marB="0"/>
                </a:tc>
                <a:tc>
                  <a:txBody>
                    <a:bodyPr/>
                    <a:lstStyle/>
                    <a:p>
                      <a:pPr algn="ctr" fontAlgn="ctr"/>
                      <a:r>
                        <a:rPr lang="ru-RU" sz="1000" b="1" i="0" u="none" strike="noStrike" dirty="0" smtClean="0">
                          <a:solidFill>
                            <a:srgbClr val="000000"/>
                          </a:solidFill>
                          <a:effectLst/>
                          <a:latin typeface="Times New Roman" panose="02020603050405020304" pitchFamily="18" charset="0"/>
                        </a:rPr>
                        <a:t>108 630,4</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108 630,4</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108 630,4</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226554891"/>
                  </a:ext>
                </a:extLst>
              </a:tr>
              <a:tr h="20338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1.1.</a:t>
                      </a:r>
                    </a:p>
                  </a:txBody>
                  <a:tcPr marL="9525" marR="9525" marT="9525" marB="0" anchor="ctr"/>
                </a:tc>
                <a:tc>
                  <a:txBody>
                    <a:bodyPr/>
                    <a:lstStyle/>
                    <a:p>
                      <a:pPr algn="l" fontAlgn="t"/>
                      <a:r>
                        <a:rPr lang="ru-RU" sz="1100" b="0" i="1" u="none" strike="noStrike" dirty="0">
                          <a:latin typeface="Times New Roman"/>
                        </a:rPr>
                        <a:t>Подпрограмма "</a:t>
                      </a:r>
                      <a:r>
                        <a:rPr lang="ru-RU" sz="1100" b="0" i="1" u="none" strike="noStrike" dirty="0" err="1">
                          <a:latin typeface="Times New Roman"/>
                        </a:rPr>
                        <a:t>Предпрофессиональное</a:t>
                      </a:r>
                      <a:r>
                        <a:rPr lang="ru-RU" sz="1100" b="0" i="1" u="none" strike="noStrike" dirty="0">
                          <a:latin typeface="Times New Roman"/>
                        </a:rPr>
                        <a:t> искусство"</a:t>
                      </a:r>
                    </a:p>
                  </a:txBody>
                  <a:tcPr marL="9525" marR="9525" marT="9525" marB="0"/>
                </a:tc>
                <a:tc>
                  <a:txBody>
                    <a:bodyPr/>
                    <a:lstStyle/>
                    <a:p>
                      <a:pPr algn="ctr" fontAlgn="ctr"/>
                      <a:r>
                        <a:rPr lang="ru-RU" sz="1000" b="0" i="1" u="none" strike="noStrike" dirty="0" smtClean="0">
                          <a:solidFill>
                            <a:srgbClr val="000000"/>
                          </a:solidFill>
                          <a:effectLst/>
                          <a:latin typeface="Times New Roman" panose="02020603050405020304" pitchFamily="18" charset="0"/>
                        </a:rPr>
                        <a:t>7 966,4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7 966,4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7 966,4</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3244114"/>
                  </a:ext>
                </a:extLst>
              </a:tr>
              <a:tr h="305897">
                <a:tc>
                  <a:txBody>
                    <a:bodyPr/>
                    <a:lstStyle/>
                    <a:p>
                      <a:pPr algn="ctr"/>
                      <a:r>
                        <a:rPr lang="ru-RU" sz="900" i="0" dirty="0" smtClean="0"/>
                        <a:t>1.2.</a:t>
                      </a:r>
                      <a:endParaRPr lang="ru-RU" sz="90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"Народное творчество и </a:t>
                      </a:r>
                      <a:r>
                        <a:rPr lang="ru-RU" sz="1000" b="0" i="1" u="none" strike="noStrike" dirty="0" err="1" smtClean="0">
                          <a:solidFill>
                            <a:srgbClr val="000000"/>
                          </a:solidFill>
                          <a:effectLst/>
                          <a:latin typeface="Times New Roman" panose="02020603050405020304" pitchFamily="18" charset="0"/>
                        </a:rPr>
                        <a:t>досуговая</a:t>
                      </a:r>
                      <a:r>
                        <a:rPr lang="ru-RU" sz="1000" b="0" i="1" u="none" strike="noStrike" dirty="0" smtClean="0">
                          <a:solidFill>
                            <a:srgbClr val="000000"/>
                          </a:solidFill>
                          <a:effectLst/>
                          <a:latin typeface="Times New Roman" panose="02020603050405020304" pitchFamily="18" charset="0"/>
                        </a:rPr>
                        <a:t> деятельность»</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53 638,7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53 638,7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53 638,7</a:t>
                      </a:r>
                    </a:p>
                  </a:txBody>
                  <a:tcPr marL="9525" marR="9525" marT="9525" marB="0" anchor="ctr"/>
                </a:tc>
                <a:extLst>
                  <a:ext uri="{0D108BD9-81ED-4DB2-BD59-A6C34878D82A}">
                    <a16:rowId xmlns="" xmlns:a16="http://schemas.microsoft.com/office/drawing/2014/main" val="1628803903"/>
                  </a:ext>
                </a:extLst>
              </a:tr>
              <a:tr h="238273">
                <a:tc>
                  <a:txBody>
                    <a:bodyPr/>
                    <a:lstStyle/>
                    <a:p>
                      <a:pPr algn="ctr"/>
                      <a:r>
                        <a:rPr lang="ru-RU" sz="900" i="0" dirty="0" smtClean="0"/>
                        <a:t>1.3.</a:t>
                      </a:r>
                      <a:endParaRPr lang="ru-RU" sz="90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"Историко-культурное наследие"</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3 292,6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3 292,6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3 292,6</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80420532"/>
                  </a:ext>
                </a:extLst>
              </a:tr>
              <a:tr h="256602">
                <a:tc>
                  <a:txBody>
                    <a:bodyPr/>
                    <a:lstStyle/>
                    <a:p>
                      <a:pPr algn="ctr"/>
                      <a:r>
                        <a:rPr lang="ru-RU" sz="900" b="0" i="0" dirty="0" smtClean="0"/>
                        <a:t>1.4.</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 Библиотечное обслуживание"</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17 754,5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17 754,5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17 754,5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231944240"/>
                  </a:ext>
                </a:extLst>
              </a:tr>
              <a:tr h="2566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1.5.</a:t>
                      </a:r>
                    </a:p>
                  </a:txBody>
                  <a:tcPr marL="9525" marR="9525" marT="9525" marB="0" anchor="ct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реализации муниципальной программы</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25 978,2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25 978,2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25 978,2</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383781827"/>
                  </a:ext>
                </a:extLst>
              </a:tr>
              <a:tr h="327625">
                <a:tc>
                  <a:txBody>
                    <a:bodyPr/>
                    <a:lstStyle/>
                    <a:p>
                      <a:pPr algn="ctr" fontAlgn="ctr"/>
                      <a:r>
                        <a:rPr lang="ru-RU" sz="900" b="1" i="0" u="none" strike="noStrike" dirty="0" smtClean="0">
                          <a:solidFill>
                            <a:srgbClr val="000000"/>
                          </a:solidFill>
                          <a:effectLst/>
                          <a:latin typeface="Times New Roman" panose="02020603050405020304" pitchFamily="18" charset="0"/>
                        </a:rPr>
                        <a:t>2.</a:t>
                      </a:r>
                      <a:endParaRPr lang="ru-RU" sz="9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"Повышение эффективности использования муниципального имущества Тамбовского района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4 244,1</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4 244,1</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4 244,1</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755524342"/>
                  </a:ext>
                </a:extLst>
              </a:tr>
              <a:tr h="327625">
                <a:tc>
                  <a:txBody>
                    <a:bodyPr/>
                    <a:lstStyle/>
                    <a:p>
                      <a:pPr algn="ctr"/>
                      <a:r>
                        <a:rPr lang="ru-RU" sz="900" b="1" i="0" dirty="0" smtClean="0"/>
                        <a:t>3.</a:t>
                      </a:r>
                      <a:endParaRPr lang="ru-RU" sz="900" b="1" i="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"Повышение эффективности управления муниципальными финансами и муниципальным долгом Тамбовского района на период 2015-2021 годов"</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22 342,1</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22 342,1</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22 342,1</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131875088"/>
                  </a:ext>
                </a:extLst>
              </a:tr>
              <a:tr h="256602">
                <a:tc>
                  <a:txBody>
                    <a:bodyPr/>
                    <a:lstStyle/>
                    <a:p>
                      <a:pPr algn="ctr"/>
                      <a:r>
                        <a:rPr lang="ru-RU" sz="900" b="1" i="0" dirty="0" smtClean="0"/>
                        <a:t>4.</a:t>
                      </a:r>
                      <a:endParaRPr lang="ru-RU" sz="900" b="1" i="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"Экономическое развитие и инновационная экономика Тамбовского района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100,0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100,0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100,0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8947651"/>
                  </a:ext>
                </a:extLst>
              </a:tr>
              <a:tr h="256602">
                <a:tc>
                  <a:txBody>
                    <a:bodyPr/>
                    <a:lstStyle/>
                    <a:p>
                      <a:pPr algn="ctr"/>
                      <a:r>
                        <a:rPr lang="ru-RU" sz="900" b="0" i="0" dirty="0" smtClean="0"/>
                        <a:t>4.1..</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"Развитие субъектов малого и среднего предпринимательства на территории Тамбовского района"</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607133886"/>
                  </a:ext>
                </a:extLst>
              </a:tr>
              <a:tr h="327625">
                <a:tc>
                  <a:txBody>
                    <a:bodyPr/>
                    <a:lstStyle/>
                    <a:p>
                      <a:pPr algn="ctr"/>
                      <a:r>
                        <a:rPr lang="ru-RU" sz="900" b="1" i="0" dirty="0" smtClean="0"/>
                        <a:t>5.</a:t>
                      </a:r>
                      <a:endParaRPr lang="ru-RU" sz="900" b="1" i="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"Энергосбережение и повышение энергетической эффективности в муниципальных учреждениях Тамбовского района на 2015 - 2021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300,0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300,0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300,0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46600981"/>
                  </a:ext>
                </a:extLst>
              </a:tr>
              <a:tr h="327625">
                <a:tc>
                  <a:txBody>
                    <a:bodyPr/>
                    <a:lstStyle/>
                    <a:p>
                      <a:pPr algn="ctr"/>
                      <a:r>
                        <a:rPr lang="ru-RU" sz="900" b="1" i="0" dirty="0" smtClean="0"/>
                        <a:t>6.</a:t>
                      </a:r>
                      <a:endParaRPr lang="ru-RU" sz="900" b="1" i="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"Развитие физической культуры, спорта и молодежной политики в Тамбовском районе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7 840,3</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7 840,3</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7 840,3</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031155326"/>
                  </a:ext>
                </a:extLst>
              </a:tr>
              <a:tr h="256602">
                <a:tc>
                  <a:txBody>
                    <a:bodyPr/>
                    <a:lstStyle/>
                    <a:p>
                      <a:pPr algn="ctr"/>
                      <a:r>
                        <a:rPr lang="ru-RU" sz="900" b="0" i="0" dirty="0" smtClean="0"/>
                        <a:t>6.1.</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"Развитие инфраструктуры физической культуры, массового спорта и поддержка спорта высших достижений"</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93045640"/>
                  </a:ext>
                </a:extLst>
              </a:tr>
              <a:tr h="327625">
                <a:tc>
                  <a:txBody>
                    <a:bodyPr/>
                    <a:lstStyle/>
                    <a:p>
                      <a:pPr algn="ctr"/>
                      <a:r>
                        <a:rPr lang="ru-RU" sz="900" b="0" i="0" dirty="0" smtClean="0"/>
                        <a:t>6.2.</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развития физической культуры и спорта"</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1 818,5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1 818,5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1 818,5</a:t>
                      </a:r>
                    </a:p>
                  </a:txBody>
                  <a:tcPr marL="9525" marR="9525" marT="9525" marB="0" anchor="ctr"/>
                </a:tc>
                <a:extLst>
                  <a:ext uri="{0D108BD9-81ED-4DB2-BD59-A6C34878D82A}">
                    <a16:rowId xmlns="" xmlns:a16="http://schemas.microsoft.com/office/drawing/2014/main" val="120863666"/>
                  </a:ext>
                </a:extLst>
              </a:tr>
              <a:tr h="256602">
                <a:tc>
                  <a:txBody>
                    <a:bodyPr/>
                    <a:lstStyle/>
                    <a:p>
                      <a:pPr algn="ctr"/>
                      <a:r>
                        <a:rPr lang="ru-RU" sz="900" b="0" i="0" dirty="0" smtClean="0"/>
                        <a:t>6.3.</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"Вовлечение молодежи в социальную практику"</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064657525"/>
                  </a:ext>
                </a:extLst>
              </a:tr>
              <a:tr h="256602">
                <a:tc>
                  <a:txBody>
                    <a:bodyPr/>
                    <a:lstStyle/>
                    <a:p>
                      <a:pPr algn="ctr"/>
                      <a:r>
                        <a:rPr lang="ru-RU" sz="900" b="0" i="0" dirty="0" smtClean="0"/>
                        <a:t>6.4.</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развития массового спорта"</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5 321,8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5 321,8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5 321,8</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196322600"/>
                  </a:ext>
                </a:extLst>
              </a:tr>
              <a:tr h="327625">
                <a:tc>
                  <a:txBody>
                    <a:bodyPr/>
                    <a:lstStyle/>
                    <a:p>
                      <a:pPr algn="ctr"/>
                      <a:r>
                        <a:rPr lang="ru-RU" sz="900" b="0" i="0" dirty="0" smtClean="0"/>
                        <a:t>7.</a:t>
                      </a:r>
                      <a:endParaRPr lang="ru-RU" sz="900" b="0" i="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"Снижение рисков и смягчение последствий чрезвычайных ситуаций природного и техногенного характера, а также обеспечение безопасности населения района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2 244,6</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2 244,6</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2 244,6</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9324603"/>
                  </a:ext>
                </a:extLst>
              </a:tr>
              <a:tr h="256602">
                <a:tc>
                  <a:txBody>
                    <a:bodyPr/>
                    <a:lstStyle/>
                    <a:p>
                      <a:pPr algn="ctr"/>
                      <a:r>
                        <a:rPr lang="ru-RU" sz="900" b="0" i="0" dirty="0" smtClean="0"/>
                        <a:t>7.1.</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"Развитие системы гражданской обороны, защиты населения и территорий от чрезвычайных ситуаций"</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370566013"/>
                  </a:ext>
                </a:extLst>
              </a:tr>
              <a:tr h="256602">
                <a:tc>
                  <a:txBody>
                    <a:bodyPr/>
                    <a:lstStyle/>
                    <a:p>
                      <a:pPr algn="ctr"/>
                      <a:r>
                        <a:rPr lang="ru-RU" sz="900" b="0" i="0" dirty="0" smtClean="0"/>
                        <a:t>7.2.</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"Профилактика правонарушений, терроризма и экстремизма"</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295674188"/>
                  </a:ext>
                </a:extLst>
              </a:tr>
              <a:tr h="327625">
                <a:tc>
                  <a:txBody>
                    <a:bodyPr/>
                    <a:lstStyle/>
                    <a:p>
                      <a:pPr algn="ctr"/>
                      <a:r>
                        <a:rPr lang="ru-RU" sz="900" b="0" i="0" dirty="0" smtClean="0"/>
                        <a:t>7.3.</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повседневного управления Тамбовского районного звена территориальной подсистемы единой государственной системы предупреждения и ликвидации чрезвычайных ситуаций субъекта РФ"</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2 044,6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2 044,6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2 044,6</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880890715"/>
                  </a:ext>
                </a:extLst>
              </a:tr>
            </a:tbl>
          </a:graphicData>
        </a:graphic>
      </p:graphicFrame>
      <p:sp>
        <p:nvSpPr>
          <p:cNvPr id="6" name="TextBox 5"/>
          <p:cNvSpPr txBox="1"/>
          <p:nvPr/>
        </p:nvSpPr>
        <p:spPr>
          <a:xfrm>
            <a:off x="10304585" y="682906"/>
            <a:ext cx="1457305" cy="307777"/>
          </a:xfrm>
          <a:prstGeom prst="rect">
            <a:avLst/>
          </a:prstGeom>
          <a:noFill/>
        </p:spPr>
        <p:txBody>
          <a:bodyPr wrap="squar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Tree>
    <p:extLst>
      <p:ext uri="{BB962C8B-B14F-4D97-AF65-F5344CB8AC3E}">
        <p14:creationId xmlns="" xmlns:p14="http://schemas.microsoft.com/office/powerpoint/2010/main" val="896008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4"/>
          <p:cNvGraphicFramePr>
            <a:graphicFrameLocks noGrp="1"/>
          </p:cNvGraphicFramePr>
          <p:nvPr>
            <p:ph idx="1"/>
            <p:extLst>
              <p:ext uri="{D42A27DB-BD31-4B8C-83A1-F6EECF244321}">
                <p14:modId xmlns="" xmlns:p14="http://schemas.microsoft.com/office/powerpoint/2010/main" val="847448706"/>
              </p:ext>
            </p:extLst>
          </p:nvPr>
        </p:nvGraphicFramePr>
        <p:xfrm>
          <a:off x="589084" y="547343"/>
          <a:ext cx="11019693" cy="4293378"/>
        </p:xfrm>
        <a:graphic>
          <a:graphicData uri="http://schemas.openxmlformats.org/drawingml/2006/table">
            <a:tbl>
              <a:tblPr firstRow="1" bandRow="1">
                <a:tableStyleId>{5C22544A-7EE6-4342-B048-85BDC9FD1C3A}</a:tableStyleId>
              </a:tblPr>
              <a:tblGrid>
                <a:gridCol w="510511">
                  <a:extLst>
                    <a:ext uri="{9D8B030D-6E8A-4147-A177-3AD203B41FA5}">
                      <a16:colId xmlns="" xmlns:a16="http://schemas.microsoft.com/office/drawing/2014/main" val="362266838"/>
                    </a:ext>
                  </a:extLst>
                </a:gridCol>
                <a:gridCol w="7583548">
                  <a:extLst>
                    <a:ext uri="{9D8B030D-6E8A-4147-A177-3AD203B41FA5}">
                      <a16:colId xmlns="" xmlns:a16="http://schemas.microsoft.com/office/drawing/2014/main" val="2997573379"/>
                    </a:ext>
                  </a:extLst>
                </a:gridCol>
                <a:gridCol w="980117">
                  <a:extLst>
                    <a:ext uri="{9D8B030D-6E8A-4147-A177-3AD203B41FA5}">
                      <a16:colId xmlns="" xmlns:a16="http://schemas.microsoft.com/office/drawing/2014/main" val="1668693803"/>
                    </a:ext>
                  </a:extLst>
                </a:gridCol>
                <a:gridCol w="980117">
                  <a:extLst>
                    <a:ext uri="{9D8B030D-6E8A-4147-A177-3AD203B41FA5}">
                      <a16:colId xmlns="" xmlns:a16="http://schemas.microsoft.com/office/drawing/2014/main" val="1110253511"/>
                    </a:ext>
                  </a:extLst>
                </a:gridCol>
                <a:gridCol w="965400">
                  <a:extLst>
                    <a:ext uri="{9D8B030D-6E8A-4147-A177-3AD203B41FA5}">
                      <a16:colId xmlns="" xmlns:a16="http://schemas.microsoft.com/office/drawing/2014/main" val="3602214359"/>
                    </a:ext>
                  </a:extLst>
                </a:gridCol>
              </a:tblGrid>
              <a:tr h="235783">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2021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 xmlns:a16="http://schemas.microsoft.com/office/drawing/2014/main" val="4173102718"/>
                  </a:ext>
                </a:extLst>
              </a:tr>
              <a:tr h="293320">
                <a:tc>
                  <a:txBody>
                    <a:bodyPr/>
                    <a:lstStyle/>
                    <a:p>
                      <a:pPr algn="ctr"/>
                      <a:r>
                        <a:rPr lang="ru-RU" sz="900" b="0" dirty="0" smtClean="0"/>
                        <a:t>8.</a:t>
                      </a:r>
                      <a:endParaRPr lang="ru-RU" sz="900" b="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"Развитие образования Тамбовского района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214 804,6</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230 653,0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217 509,6</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226554891"/>
                  </a:ext>
                </a:extLst>
              </a:tr>
              <a:tr h="198820">
                <a:tc>
                  <a:txBody>
                    <a:bodyPr/>
                    <a:lstStyle/>
                    <a:p>
                      <a:pPr algn="l"/>
                      <a:r>
                        <a:rPr lang="ru-RU" sz="900" b="0" dirty="0" smtClean="0"/>
                        <a:t>8.1.</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"Развитие дошкольного, общего и дополнительного образования детей"</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185 785,5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199 979,8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188 002,2</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82191137"/>
                  </a:ext>
                </a:extLst>
              </a:tr>
              <a:tr h="219808">
                <a:tc>
                  <a:txBody>
                    <a:bodyPr/>
                    <a:lstStyle/>
                    <a:p>
                      <a:pPr algn="ctr"/>
                      <a:r>
                        <a:rPr lang="ru-RU" sz="900" b="0" dirty="0" smtClean="0"/>
                        <a:t>8.2..</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"Развитие системы защиты прав детей"</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1 261,2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2 915,3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1 749,5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630671584"/>
                  </a:ext>
                </a:extLst>
              </a:tr>
              <a:tr h="302001">
                <a:tc>
                  <a:txBody>
                    <a:bodyPr/>
                    <a:lstStyle/>
                    <a:p>
                      <a:pPr algn="ctr"/>
                      <a:r>
                        <a:rPr lang="ru-RU" sz="900" b="0" dirty="0" smtClean="0"/>
                        <a:t>8.3.</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реализации муниципальной программы"</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27 757,9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27 757,9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27 757,9</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897535475"/>
                  </a:ext>
                </a:extLst>
              </a:tr>
              <a:tr h="178190">
                <a:tc>
                  <a:txBody>
                    <a:bodyPr/>
                    <a:lstStyle/>
                    <a:p>
                      <a:pPr algn="ctr"/>
                      <a:r>
                        <a:rPr lang="ru-RU" sz="900" b="0" dirty="0" smtClean="0"/>
                        <a:t>9.</a:t>
                      </a:r>
                      <a:endParaRPr lang="ru-RU" sz="900" b="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"Развитие сельского хозяйства и регулирование рынков сельскохозяйственной продукции, сырья и продовольствия Тамбовского района Амурской области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4 868,9</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4 934,3</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4 934,3</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80420532"/>
                  </a:ext>
                </a:extLst>
              </a:tr>
              <a:tr h="186983">
                <a:tc>
                  <a:txBody>
                    <a:bodyPr/>
                    <a:lstStyle/>
                    <a:p>
                      <a:pPr algn="ctr"/>
                      <a:r>
                        <a:rPr lang="ru-RU" sz="900" b="0" dirty="0" smtClean="0"/>
                        <a:t>9.1.</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"Устойчивое развитие сельских территорий"</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165,4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165,4</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485627664"/>
                  </a:ext>
                </a:extLst>
              </a:tr>
              <a:tr h="2045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9.2.</a:t>
                      </a:r>
                    </a:p>
                  </a:txBody>
                  <a:tcPr marL="9525" marR="9525" marT="9525" marB="0" anchor="ct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муниципальной программы"</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kern="1200" dirty="0" smtClean="0">
                          <a:solidFill>
                            <a:srgbClr val="000000"/>
                          </a:solidFill>
                          <a:effectLst/>
                          <a:latin typeface="Times New Roman" panose="02020603050405020304" pitchFamily="18" charset="0"/>
                          <a:ea typeface="+mn-ea"/>
                          <a:cs typeface="+mn-cs"/>
                        </a:rPr>
                        <a:t>4 768,9</a:t>
                      </a:r>
                      <a:endParaRPr lang="ru-RU" sz="100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0" i="1" u="none" strike="noStrike" kern="1200" dirty="0" smtClean="0">
                          <a:solidFill>
                            <a:srgbClr val="000000"/>
                          </a:solidFill>
                          <a:effectLst/>
                          <a:latin typeface="Times New Roman" panose="02020603050405020304" pitchFamily="18" charset="0"/>
                          <a:ea typeface="+mn-ea"/>
                          <a:cs typeface="+mn-cs"/>
                        </a:rPr>
                        <a:t>4 768,9</a:t>
                      </a:r>
                      <a:endParaRPr lang="ru-RU" sz="100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0" i="1" u="none" strike="noStrike" kern="1200" dirty="0" smtClean="0">
                          <a:solidFill>
                            <a:srgbClr val="000000"/>
                          </a:solidFill>
                          <a:effectLst/>
                          <a:latin typeface="Times New Roman" panose="02020603050405020304" pitchFamily="18" charset="0"/>
                          <a:ea typeface="+mn-ea"/>
                          <a:cs typeface="+mn-cs"/>
                        </a:rPr>
                        <a:t>4 768,9</a:t>
                      </a:r>
                      <a:endParaRPr lang="ru-RU" sz="100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 xmlns:a16="http://schemas.microsoft.com/office/drawing/2014/main" val="2770597236"/>
                  </a:ext>
                </a:extLst>
              </a:tr>
              <a:tr h="230944">
                <a:tc>
                  <a:txBody>
                    <a:bodyPr/>
                    <a:lstStyle/>
                    <a:p>
                      <a:pPr algn="ctr"/>
                      <a:r>
                        <a:rPr lang="ru-RU" sz="900" b="1" dirty="0" smtClean="0"/>
                        <a:t>10.</a:t>
                      </a:r>
                      <a:endParaRPr lang="ru-RU" sz="900" b="1"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"Повышение эффективности деятельности органов местного самоуправления власти и управления в Тамбовском районе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32 695,5</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32 695,5</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32 695,5</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613654590"/>
                  </a:ext>
                </a:extLst>
              </a:tr>
              <a:tr h="230944">
                <a:tc>
                  <a:txBody>
                    <a:bodyPr/>
                    <a:lstStyle/>
                    <a:p>
                      <a:pPr algn="ctr"/>
                      <a:r>
                        <a:rPr lang="ru-RU" sz="900" b="0" dirty="0" smtClean="0"/>
                        <a:t>10.1.</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"Поддержка социально ориентированных некоммерческих организаций Тамбовского района на 2015-2021 годы"</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49323261"/>
                  </a:ext>
                </a:extLst>
              </a:tr>
              <a:tr h="230944">
                <a:tc>
                  <a:txBody>
                    <a:bodyPr/>
                    <a:lstStyle/>
                    <a:p>
                      <a:pPr algn="ctr"/>
                      <a:r>
                        <a:rPr lang="ru-RU" sz="900" b="0" dirty="0" smtClean="0"/>
                        <a:t>10.2.</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реализации муниципальной программы"</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22 139,3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22 139,3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22 139,3</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737787307"/>
                  </a:ext>
                </a:extLst>
              </a:tr>
              <a:tr h="2309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10.3.</a:t>
                      </a:r>
                    </a:p>
                  </a:txBody>
                  <a:tcPr marL="9525" marR="9525" marT="9525" marB="0" anchor="ct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"Обслуживание деятельности органов местного самоуправления"</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10 256,2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10 256,2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10 256,2</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607017058"/>
                  </a:ext>
                </a:extLst>
              </a:tr>
              <a:tr h="230944">
                <a:tc>
                  <a:txBody>
                    <a:bodyPr/>
                    <a:lstStyle/>
                    <a:p>
                      <a:pPr algn="ctr"/>
                      <a:r>
                        <a:rPr lang="ru-RU" sz="900" b="0" dirty="0" smtClean="0"/>
                        <a:t>11.</a:t>
                      </a:r>
                      <a:endParaRPr lang="ru-RU" sz="900" b="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"Обеспечение доступным и качественным жильем населения Тамбовского района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150,0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150,0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150,0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565019335"/>
                  </a:ext>
                </a:extLst>
              </a:tr>
              <a:tr h="230944">
                <a:tc>
                  <a:txBody>
                    <a:bodyPr/>
                    <a:lstStyle/>
                    <a:p>
                      <a:pPr algn="ctr"/>
                      <a:r>
                        <a:rPr lang="ru-RU" sz="900" b="0" dirty="0" smtClean="0"/>
                        <a:t>11.1..</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жильем молодых семей"</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556105066"/>
                  </a:ext>
                </a:extLst>
              </a:tr>
              <a:tr h="230944">
                <a:tc>
                  <a:txBody>
                    <a:bodyPr/>
                    <a:lstStyle/>
                    <a:p>
                      <a:pPr algn="ctr"/>
                      <a:r>
                        <a:rPr lang="ru-RU" sz="900" b="0" dirty="0" smtClean="0"/>
                        <a:t>12.</a:t>
                      </a:r>
                      <a:endParaRPr lang="ru-RU" sz="900" b="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"Развитие транспортного комплекса Тамбовского района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7 885,6</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8 361,3</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8 361,3</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336564842"/>
                  </a:ext>
                </a:extLst>
              </a:tr>
              <a:tr h="230944">
                <a:tc>
                  <a:txBody>
                    <a:bodyPr/>
                    <a:lstStyle/>
                    <a:p>
                      <a:pPr algn="ctr"/>
                      <a:r>
                        <a:rPr lang="ru-RU" sz="900" b="0" dirty="0" smtClean="0"/>
                        <a:t>12.1.</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"Развитие автотранспортного комплекса в Тамбовском районе"</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65,8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65,8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65,8</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21298875"/>
                  </a:ext>
                </a:extLst>
              </a:tr>
              <a:tr h="2309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12.2.</a:t>
                      </a:r>
                    </a:p>
                  </a:txBody>
                  <a:tcPr marL="9525" marR="9525" marT="9525" marB="0" anchor="ct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"Развитие сети автомобильных дорог общего пользования на территории Тамбовского района"</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kern="1200" dirty="0" smtClean="0">
                          <a:solidFill>
                            <a:srgbClr val="000000"/>
                          </a:solidFill>
                          <a:effectLst/>
                          <a:latin typeface="Times New Roman" panose="02020603050405020304" pitchFamily="18" charset="0"/>
                          <a:ea typeface="+mn-ea"/>
                          <a:cs typeface="+mn-cs"/>
                        </a:rPr>
                        <a:t>7 819,8</a:t>
                      </a:r>
                      <a:endParaRPr lang="ru-RU" sz="100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0" i="1" u="none" strike="noStrike" kern="1200" dirty="0" smtClean="0">
                          <a:solidFill>
                            <a:srgbClr val="000000"/>
                          </a:solidFill>
                          <a:effectLst/>
                          <a:latin typeface="Times New Roman" panose="02020603050405020304" pitchFamily="18" charset="0"/>
                          <a:ea typeface="+mn-ea"/>
                          <a:cs typeface="+mn-cs"/>
                        </a:rPr>
                        <a:t>8 295,5</a:t>
                      </a:r>
                      <a:endParaRPr lang="ru-RU" sz="100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0" i="1" u="none" strike="noStrike" kern="1200" dirty="0" smtClean="0">
                          <a:solidFill>
                            <a:srgbClr val="000000"/>
                          </a:solidFill>
                          <a:effectLst/>
                          <a:latin typeface="Times New Roman" panose="02020603050405020304" pitchFamily="18" charset="0"/>
                          <a:ea typeface="+mn-ea"/>
                          <a:cs typeface="+mn-cs"/>
                        </a:rPr>
                        <a:t>8 295,5</a:t>
                      </a:r>
                      <a:endParaRPr lang="ru-RU" sz="100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 xmlns:a16="http://schemas.microsoft.com/office/drawing/2014/main" val="2524589430"/>
                  </a:ext>
                </a:extLst>
              </a:tr>
            </a:tbl>
          </a:graphicData>
        </a:graphic>
      </p:graphicFrame>
    </p:spTree>
    <p:extLst>
      <p:ext uri="{BB962C8B-B14F-4D97-AF65-F5344CB8AC3E}">
        <p14:creationId xmlns="" xmlns:p14="http://schemas.microsoft.com/office/powerpoint/2010/main" val="2226758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0101" y="428651"/>
            <a:ext cx="10550769" cy="6341426"/>
          </a:xfrm>
        </p:spPr>
        <p:txBody>
          <a:bodyPr>
            <a:noAutofit/>
          </a:bodyPr>
          <a:lstStyle/>
          <a:p>
            <a:pPr lvl="0" algn="just"/>
            <a:endParaRPr lang="ru-RU" sz="1800" b="1" dirty="0" smtClean="0">
              <a:solidFill>
                <a:schemeClr val="accent5">
                  <a:lumMod val="75000"/>
                </a:schemeClr>
              </a:solidFill>
              <a:latin typeface="+mn-lt"/>
            </a:endParaRPr>
          </a:p>
          <a:p>
            <a:pPr algn="just"/>
            <a:r>
              <a:rPr lang="ru-RU" sz="1800" b="1" dirty="0">
                <a:solidFill>
                  <a:schemeClr val="accent1">
                    <a:lumMod val="50000"/>
                  </a:schemeClr>
                </a:solidFill>
                <a:latin typeface="Palatino Linotype" panose="02040502050505030304" pitchFamily="18" charset="0"/>
              </a:rPr>
              <a:t>Условно утвержденные расходы </a:t>
            </a:r>
            <a:r>
              <a:rPr lang="ru-RU" sz="1800" dirty="0">
                <a:latin typeface="Palatino Linotype" panose="02040502050505030304" pitchFamily="18" charset="0"/>
              </a:rPr>
              <a:t>- не распределенные в плановом периоде в соответствии с классификацией расходов бюджетов бюджетные ассигнования </a:t>
            </a:r>
            <a:r>
              <a:rPr lang="ru-RU" sz="1800" dirty="0" smtClean="0">
                <a:latin typeface="Palatino Linotype" panose="02040502050505030304" pitchFamily="18" charset="0"/>
              </a:rPr>
              <a:t>(согласно </a:t>
            </a:r>
            <a:r>
              <a:rPr lang="ru-RU" sz="1800" dirty="0">
                <a:latin typeface="Palatino Linotype" panose="02040502050505030304" pitchFamily="18" charset="0"/>
              </a:rPr>
              <a:t>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lvl="0" algn="just"/>
            <a:r>
              <a:rPr lang="ru-RU" sz="1800" b="1" dirty="0" smtClean="0">
                <a:solidFill>
                  <a:schemeClr val="accent1">
                    <a:lumMod val="50000"/>
                  </a:schemeClr>
                </a:solidFill>
                <a:latin typeface="Palatino Linotype" panose="02040502050505030304" pitchFamily="18" charset="0"/>
              </a:rPr>
              <a:t>Главный </a:t>
            </a:r>
            <a:r>
              <a:rPr lang="ru-RU" sz="1800" b="1" dirty="0">
                <a:solidFill>
                  <a:schemeClr val="accent1">
                    <a:lumMod val="50000"/>
                  </a:schemeClr>
                </a:solidFill>
                <a:latin typeface="Palatino Linotype" panose="02040502050505030304" pitchFamily="18" charset="0"/>
              </a:rPr>
              <a:t>администратор доходов бюджета </a:t>
            </a:r>
            <a:r>
              <a:rPr lang="ru-RU" sz="1800" dirty="0">
                <a:latin typeface="Palatino Linotype" panose="02040502050505030304" pitchFamily="18" charset="0"/>
              </a:rPr>
              <a:t>-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имеющие в своем ведении администраторов доходов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Главный распорядитель бюджетных средств (ГРБС) </a:t>
            </a:r>
            <a:r>
              <a:rPr lang="ru-RU" sz="1800" b="1" dirty="0">
                <a:latin typeface="Palatino Linotype" panose="02040502050505030304" pitchFamily="18" charset="0"/>
              </a:rPr>
              <a:t>- </a:t>
            </a:r>
            <a:r>
              <a:rPr lang="ru-RU" sz="1800" dirty="0">
                <a:latin typeface="Palatino Linotype" panose="02040502050505030304"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a:t>
            </a:r>
            <a:r>
              <a:rPr lang="ru-RU" sz="1800" dirty="0" smtClean="0">
                <a:latin typeface="Palatino Linotype" panose="02040502050505030304" pitchFamily="18" charset="0"/>
              </a:rPr>
              <a:t>средств.</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Муниципальная </a:t>
            </a:r>
            <a:r>
              <a:rPr lang="ru-RU" sz="1800" b="1" dirty="0">
                <a:solidFill>
                  <a:schemeClr val="accent1">
                    <a:lumMod val="50000"/>
                  </a:schemeClr>
                </a:solidFill>
                <a:latin typeface="Palatino Linotype" panose="02040502050505030304" pitchFamily="18" charset="0"/>
              </a:rPr>
              <a:t>программа </a:t>
            </a:r>
            <a:r>
              <a:rPr lang="ru-RU" sz="1800" dirty="0">
                <a:latin typeface="Palatino Linotype" panose="02040502050505030304" pitchFamily="18" charset="0"/>
              </a:rPr>
              <a:t>- </a:t>
            </a:r>
            <a:r>
              <a:rPr lang="ru-RU" sz="1800" dirty="0" smtClean="0">
                <a:latin typeface="Palatino Linotype" pitchFamily="18" charset="0"/>
              </a:rPr>
              <a:t>система мероприятий (взаимоувязанных по задачам, срокам осуществления и ресурсам)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a:t>
            </a:r>
            <a:endParaRPr lang="ru-RU" sz="1800" dirty="0">
              <a:latin typeface="Palatino Linotype" pitchFamily="18" charset="0"/>
            </a:endParaRPr>
          </a:p>
          <a:p>
            <a:pPr marL="0" indent="0" algn="just">
              <a:buNone/>
            </a:pPr>
            <a:endParaRPr lang="ru-RU" sz="1800" b="1" dirty="0">
              <a:latin typeface="+mn-lt"/>
            </a:endParaRPr>
          </a:p>
        </p:txBody>
      </p:sp>
    </p:spTree>
    <p:extLst>
      <p:ext uri="{BB962C8B-B14F-4D97-AF65-F5344CB8AC3E}">
        <p14:creationId xmlns="" xmlns:p14="http://schemas.microsoft.com/office/powerpoint/2010/main" val="3896464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8553" y="888023"/>
            <a:ext cx="10585937" cy="5275385"/>
          </a:xfrm>
        </p:spPr>
        <p:txBody>
          <a:bodyPr>
            <a:noAutofit/>
          </a:bodyPr>
          <a:lstStyle/>
          <a:p>
            <a:pPr algn="just"/>
            <a:r>
              <a:rPr lang="ru-RU" sz="1800" b="1" dirty="0">
                <a:solidFill>
                  <a:schemeClr val="accent1">
                    <a:lumMod val="50000"/>
                  </a:schemeClr>
                </a:solidFill>
                <a:latin typeface="Palatino Linotype" panose="02040502050505030304" pitchFamily="18" charset="0"/>
              </a:rPr>
              <a:t>Межбюджетные отношения </a:t>
            </a:r>
            <a:r>
              <a:rPr lang="ru-RU" sz="1800" dirty="0">
                <a:latin typeface="Palatino Linotype" panose="02040502050505030304" pitchFamily="18" charset="0"/>
              </a:rPr>
              <a:t>- взаимоотношения между публично-правовыми образованиями по вопросам осуществления бюджетного процесса</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Расходные </a:t>
            </a:r>
            <a:r>
              <a:rPr lang="ru-RU" sz="1800" b="1" dirty="0">
                <a:solidFill>
                  <a:schemeClr val="accent1">
                    <a:lumMod val="50000"/>
                  </a:schemeClr>
                </a:solidFill>
                <a:latin typeface="Palatino Linotype" panose="02040502050505030304" pitchFamily="18" charset="0"/>
              </a:rPr>
              <a:t>обязательства </a:t>
            </a:r>
            <a:r>
              <a:rPr lang="ru-RU" sz="1800" dirty="0">
                <a:latin typeface="Palatino Linotype" panose="02040502050505030304" pitchFamily="18" charset="0"/>
              </a:rPr>
              <a:t>-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Публичные нормативные обязательства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a:t>
            </a:r>
            <a:r>
              <a:rPr lang="ru-RU" sz="1800" dirty="0" smtClean="0">
                <a:latin typeface="Palatino Linotype" panose="02040502050505030304" pitchFamily="18" charset="0"/>
              </a:rPr>
              <a:t>учреждениях.</a:t>
            </a:r>
            <a:endParaRPr lang="ru-RU" sz="1800" dirty="0">
              <a:latin typeface="Palatino Linotype" panose="02040502050505030304" pitchFamily="18" charset="0"/>
            </a:endParaRPr>
          </a:p>
          <a:p>
            <a:endParaRPr lang="ru-RU" sz="1800" dirty="0">
              <a:latin typeface="+mn-lt"/>
            </a:endParaRPr>
          </a:p>
          <a:p>
            <a:pPr algn="just"/>
            <a:endParaRPr lang="ru-RU" sz="1800" dirty="0" smtClean="0">
              <a:latin typeface="+mn-lt"/>
            </a:endParaRPr>
          </a:p>
        </p:txBody>
      </p:sp>
    </p:spTree>
    <p:extLst>
      <p:ext uri="{BB962C8B-B14F-4D97-AF65-F5344CB8AC3E}">
        <p14:creationId xmlns="" xmlns:p14="http://schemas.microsoft.com/office/powerpoint/2010/main" val="2797493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2515" y="1316438"/>
            <a:ext cx="10577146" cy="418754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расходные обязательства, подлежащие исполнению в соответствующем финансовом </a:t>
            </a:r>
            <a:r>
              <a:rPr lang="ru-RU" sz="1800" dirty="0" smtClean="0">
                <a:latin typeface="Palatino Linotype" panose="02040502050505030304" pitchFamily="18" charset="0"/>
              </a:rPr>
              <a:t>году.</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Денежные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a:t>
            </a:r>
            <a:r>
              <a:rPr lang="ru-RU" sz="1800" dirty="0" smtClean="0">
                <a:latin typeface="Palatino Linotype" panose="02040502050505030304" pitchFamily="18" charset="0"/>
              </a:rPr>
              <a:t>соглашения.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Бюджетная роспись</a:t>
            </a:r>
            <a:r>
              <a:rPr lang="ru-RU" sz="1800" dirty="0" smtClean="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r>
              <a:rPr lang="ru-RU" sz="1800" dirty="0" smtClean="0">
                <a:latin typeface="Palatino Linotype" panose="02040502050505030304" pitchFamily="18" charset="0"/>
              </a:rPr>
              <a:t>).</a:t>
            </a:r>
          </a:p>
          <a:p>
            <a:pPr algn="just"/>
            <a:r>
              <a:rPr lang="ru-RU" sz="1800" b="1" dirty="0">
                <a:solidFill>
                  <a:schemeClr val="accent1">
                    <a:lumMod val="50000"/>
                  </a:schemeClr>
                </a:solidFill>
                <a:latin typeface="Palatino Linotype" panose="02040502050505030304" pitchFamily="18" charset="0"/>
              </a:rPr>
              <a:t>Источники финансирования дефицита бюджета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r>
              <a:rPr lang="ru-RU" sz="1800" dirty="0" smtClean="0">
                <a:latin typeface="Palatino Linotype" panose="02040502050505030304" pitchFamily="18" charset="0"/>
              </a:rPr>
              <a:t>).</a:t>
            </a:r>
            <a:endParaRPr lang="ru-RU" sz="1800" dirty="0">
              <a:latin typeface="Palatino Linotype" panose="02040502050505030304" pitchFamily="18" charset="0"/>
            </a:endParaRPr>
          </a:p>
          <a:p>
            <a:pPr algn="just"/>
            <a:endParaRPr lang="ru-RU" sz="1800" b="1" dirty="0" smtClean="0">
              <a:latin typeface="+mn-lt"/>
            </a:endParaRPr>
          </a:p>
        </p:txBody>
      </p:sp>
    </p:spTree>
    <p:extLst>
      <p:ext uri="{BB962C8B-B14F-4D97-AF65-F5344CB8AC3E}">
        <p14:creationId xmlns="" xmlns:p14="http://schemas.microsoft.com/office/powerpoint/2010/main" val="30320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745" y="33258"/>
            <a:ext cx="10380785" cy="738554"/>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Бюджетная система</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7" name="Прямоугольник 6"/>
          <p:cNvSpPr/>
          <p:nvPr/>
        </p:nvSpPr>
        <p:spPr>
          <a:xfrm>
            <a:off x="899745" y="1003716"/>
            <a:ext cx="10530255" cy="29893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i="1" dirty="0" smtClean="0">
                <a:solidFill>
                  <a:schemeClr val="tx1">
                    <a:lumMod val="65000"/>
                    <a:lumOff val="35000"/>
                  </a:schemeClr>
                </a:solidFill>
                <a:latin typeface="Palatino Linotype" panose="02040502050505030304" pitchFamily="18" charset="0"/>
                <a:cs typeface="Times New Roman" panose="02020603050405020304" pitchFamily="18" charset="0"/>
              </a:rPr>
              <a:t>Бюджетная система Российской Федерации – совокупность бюджетов всех уровней</a:t>
            </a:r>
            <a:endParaRPr lang="ru-RU" sz="1600" i="1" dirty="0">
              <a:solidFill>
                <a:schemeClr val="tx1">
                  <a:lumMod val="65000"/>
                  <a:lumOff val="35000"/>
                </a:schemeClr>
              </a:solidFill>
              <a:latin typeface="Palatino Linotype" panose="0204050205050503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 xmlns:p14="http://schemas.microsoft.com/office/powerpoint/2010/main" val="3912283891"/>
              </p:ext>
            </p:extLst>
          </p:nvPr>
        </p:nvGraphicFramePr>
        <p:xfrm>
          <a:off x="-2019302" y="1543049"/>
          <a:ext cx="12201527" cy="639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Блок-схема: подготовка 8"/>
          <p:cNvSpPr/>
          <p:nvPr/>
        </p:nvSpPr>
        <p:spPr>
          <a:xfrm>
            <a:off x="6905626" y="2171700"/>
            <a:ext cx="457200" cy="364149"/>
          </a:xfrm>
          <a:prstGeom prst="flowChartPreparation">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Блок-схема: подготовка 9"/>
          <p:cNvSpPr/>
          <p:nvPr/>
        </p:nvSpPr>
        <p:spPr>
          <a:xfrm>
            <a:off x="7205663" y="2956457"/>
            <a:ext cx="447675" cy="352425"/>
          </a:xfrm>
          <a:prstGeom prst="flowChartPreparation">
            <a:avLst/>
          </a:prstGeom>
          <a:solidFill>
            <a:srgbClr val="FDF591"/>
          </a:solidFill>
          <a:ln>
            <a:solidFill>
              <a:srgbClr val="FDF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подготовка 10"/>
          <p:cNvSpPr/>
          <p:nvPr/>
        </p:nvSpPr>
        <p:spPr>
          <a:xfrm>
            <a:off x="7546181" y="3668633"/>
            <a:ext cx="423863" cy="382523"/>
          </a:xfrm>
          <a:prstGeom prst="flowChartPreparation">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2379602" y="1892293"/>
            <a:ext cx="1387169" cy="738664"/>
          </a:xfrm>
          <a:prstGeom prst="rect">
            <a:avLst/>
          </a:prstGeom>
          <a:noFill/>
        </p:spPr>
        <p:txBody>
          <a:bodyPr wrap="square" rtlCol="0">
            <a:spAutoFit/>
          </a:bodyPr>
          <a:lstStyle/>
          <a:p>
            <a:pPr lvl="0" algn="ctr"/>
            <a:r>
              <a:rPr lang="ru-RU" sz="1050" b="1" dirty="0"/>
              <a:t>Бюджеты государственных внебюджетных фондов РФ</a:t>
            </a:r>
          </a:p>
        </p:txBody>
      </p:sp>
      <p:sp>
        <p:nvSpPr>
          <p:cNvPr id="14" name="TextBox 13"/>
          <p:cNvSpPr txBox="1"/>
          <p:nvPr/>
        </p:nvSpPr>
        <p:spPr>
          <a:xfrm>
            <a:off x="944484" y="4450145"/>
            <a:ext cx="1374621" cy="577081"/>
          </a:xfrm>
          <a:prstGeom prst="rect">
            <a:avLst/>
          </a:prstGeom>
          <a:noFill/>
        </p:spPr>
        <p:txBody>
          <a:bodyPr wrap="square" rtlCol="0">
            <a:spAutoFit/>
          </a:bodyPr>
          <a:lstStyle/>
          <a:p>
            <a:pPr algn="ctr"/>
            <a:r>
              <a:rPr lang="ru-RU" sz="1050" b="1" dirty="0" smtClean="0"/>
              <a:t>Бюджеты муниципальных районов</a:t>
            </a:r>
            <a:endParaRPr lang="ru-RU" sz="1050" b="1" dirty="0"/>
          </a:p>
        </p:txBody>
      </p:sp>
      <p:sp>
        <p:nvSpPr>
          <p:cNvPr id="15" name="TextBox 14"/>
          <p:cNvSpPr txBox="1"/>
          <p:nvPr/>
        </p:nvSpPr>
        <p:spPr>
          <a:xfrm>
            <a:off x="3955164" y="4223329"/>
            <a:ext cx="1117906" cy="1061829"/>
          </a:xfrm>
          <a:prstGeom prst="rect">
            <a:avLst/>
          </a:prstGeom>
          <a:noFill/>
        </p:spPr>
        <p:txBody>
          <a:bodyPr wrap="square" rtlCol="0">
            <a:spAutoFit/>
          </a:bodyPr>
          <a:lstStyle/>
          <a:p>
            <a:pPr algn="ctr"/>
            <a:r>
              <a:rPr lang="ru-RU" sz="1050" b="1" dirty="0" smtClean="0"/>
              <a:t>Бюджеты городских округов с внутритерри-ториальным делением</a:t>
            </a:r>
            <a:endParaRPr lang="ru-RU" sz="1050" b="1" dirty="0"/>
          </a:p>
        </p:txBody>
      </p:sp>
      <p:sp>
        <p:nvSpPr>
          <p:cNvPr id="16" name="TextBox 15"/>
          <p:cNvSpPr txBox="1"/>
          <p:nvPr/>
        </p:nvSpPr>
        <p:spPr>
          <a:xfrm>
            <a:off x="3103773" y="2989327"/>
            <a:ext cx="1342292" cy="900246"/>
          </a:xfrm>
          <a:prstGeom prst="rect">
            <a:avLst/>
          </a:prstGeom>
          <a:noFill/>
        </p:spPr>
        <p:txBody>
          <a:bodyPr wrap="square" rtlCol="0">
            <a:spAutoFit/>
          </a:bodyPr>
          <a:lstStyle/>
          <a:p>
            <a:pPr lvl="0" algn="ctr"/>
            <a:r>
              <a:rPr lang="ru-RU" sz="1050" b="1" dirty="0"/>
              <a:t>Бюджеты </a:t>
            </a:r>
            <a:r>
              <a:rPr lang="ru-RU" sz="1050" b="1" dirty="0" smtClean="0"/>
              <a:t>территориальных  </a:t>
            </a:r>
            <a:r>
              <a:rPr lang="ru-RU" sz="1050" b="1" dirty="0"/>
              <a:t>государственных внебюджетных фондов РФ</a:t>
            </a:r>
          </a:p>
        </p:txBody>
      </p:sp>
      <p:sp>
        <p:nvSpPr>
          <p:cNvPr id="17" name="TextBox 16"/>
          <p:cNvSpPr txBox="1"/>
          <p:nvPr/>
        </p:nvSpPr>
        <p:spPr>
          <a:xfrm>
            <a:off x="4600574" y="5644909"/>
            <a:ext cx="1104901" cy="577081"/>
          </a:xfrm>
          <a:prstGeom prst="rect">
            <a:avLst/>
          </a:prstGeom>
          <a:noFill/>
        </p:spPr>
        <p:txBody>
          <a:bodyPr wrap="square" rtlCol="0">
            <a:spAutoFit/>
          </a:bodyPr>
          <a:lstStyle/>
          <a:p>
            <a:pPr algn="ctr"/>
            <a:r>
              <a:rPr lang="ru-RU" sz="1050" b="1" dirty="0" smtClean="0"/>
              <a:t>Бюджеты внутригород-ских районов</a:t>
            </a:r>
            <a:endParaRPr lang="ru-RU" sz="1050" b="1" dirty="0"/>
          </a:p>
        </p:txBody>
      </p:sp>
      <p:sp>
        <p:nvSpPr>
          <p:cNvPr id="18" name="TextBox 17"/>
          <p:cNvSpPr txBox="1"/>
          <p:nvPr/>
        </p:nvSpPr>
        <p:spPr>
          <a:xfrm>
            <a:off x="7484269" y="2199885"/>
            <a:ext cx="2697956" cy="307777"/>
          </a:xfrm>
          <a:prstGeom prst="rect">
            <a:avLst/>
          </a:prstGeom>
          <a:noFill/>
        </p:spPr>
        <p:txBody>
          <a:bodyPr wrap="square" rtlCol="0">
            <a:spAutoFit/>
          </a:bodyPr>
          <a:lstStyle/>
          <a:p>
            <a:r>
              <a:rPr lang="ru-RU" sz="1400" dirty="0" smtClean="0"/>
              <a:t>Федеральный уровень</a:t>
            </a:r>
            <a:endParaRPr lang="ru-RU" sz="1400" dirty="0"/>
          </a:p>
        </p:txBody>
      </p:sp>
      <p:sp>
        <p:nvSpPr>
          <p:cNvPr id="19" name="TextBox 18"/>
          <p:cNvSpPr txBox="1"/>
          <p:nvPr/>
        </p:nvSpPr>
        <p:spPr>
          <a:xfrm>
            <a:off x="7758112" y="2970993"/>
            <a:ext cx="2697956" cy="307777"/>
          </a:xfrm>
          <a:prstGeom prst="rect">
            <a:avLst/>
          </a:prstGeom>
          <a:noFill/>
        </p:spPr>
        <p:txBody>
          <a:bodyPr wrap="square" rtlCol="0">
            <a:spAutoFit/>
          </a:bodyPr>
          <a:lstStyle/>
          <a:p>
            <a:r>
              <a:rPr lang="ru-RU" sz="1400" dirty="0" smtClean="0"/>
              <a:t>Региональный уровень</a:t>
            </a:r>
            <a:endParaRPr lang="ru-RU" sz="1400" dirty="0"/>
          </a:p>
        </p:txBody>
      </p:sp>
      <p:sp>
        <p:nvSpPr>
          <p:cNvPr id="20" name="TextBox 19"/>
          <p:cNvSpPr txBox="1"/>
          <p:nvPr/>
        </p:nvSpPr>
        <p:spPr>
          <a:xfrm>
            <a:off x="8036719" y="3706005"/>
            <a:ext cx="2697956" cy="307777"/>
          </a:xfrm>
          <a:prstGeom prst="rect">
            <a:avLst/>
          </a:prstGeom>
          <a:noFill/>
        </p:spPr>
        <p:txBody>
          <a:bodyPr wrap="square" rtlCol="0">
            <a:spAutoFit/>
          </a:bodyPr>
          <a:lstStyle/>
          <a:p>
            <a:r>
              <a:rPr lang="ru-RU" sz="1400" dirty="0" smtClean="0"/>
              <a:t>Муниципальный уровень</a:t>
            </a:r>
            <a:endParaRPr lang="ru-RU" sz="1400" dirty="0"/>
          </a:p>
        </p:txBody>
      </p:sp>
      <p:sp>
        <p:nvSpPr>
          <p:cNvPr id="22" name="TextBox 21"/>
          <p:cNvSpPr txBox="1"/>
          <p:nvPr/>
        </p:nvSpPr>
        <p:spPr>
          <a:xfrm>
            <a:off x="1059152" y="2053876"/>
            <a:ext cx="1145287" cy="415498"/>
          </a:xfrm>
          <a:prstGeom prst="rect">
            <a:avLst/>
          </a:prstGeom>
          <a:noFill/>
        </p:spPr>
        <p:txBody>
          <a:bodyPr wrap="square" rtlCol="0">
            <a:spAutoFit/>
          </a:bodyPr>
          <a:lstStyle/>
          <a:p>
            <a:pPr algn="ctr"/>
            <a:r>
              <a:rPr lang="ru-RU" sz="1050" b="1" dirty="0" smtClean="0"/>
              <a:t>Федеральный бюджет</a:t>
            </a:r>
            <a:endParaRPr lang="ru-RU" sz="1050" b="1" dirty="0"/>
          </a:p>
        </p:txBody>
      </p:sp>
      <p:sp>
        <p:nvSpPr>
          <p:cNvPr id="23" name="TextBox 22"/>
          <p:cNvSpPr txBox="1"/>
          <p:nvPr/>
        </p:nvSpPr>
        <p:spPr>
          <a:xfrm>
            <a:off x="4600574" y="3150909"/>
            <a:ext cx="1139981" cy="738664"/>
          </a:xfrm>
          <a:prstGeom prst="rect">
            <a:avLst/>
          </a:prstGeom>
          <a:noFill/>
        </p:spPr>
        <p:txBody>
          <a:bodyPr wrap="square" rtlCol="0">
            <a:spAutoFit/>
          </a:bodyPr>
          <a:lstStyle/>
          <a:p>
            <a:pPr lvl="0" algn="ctr"/>
            <a:r>
              <a:rPr lang="ru-RU" sz="1050" b="1" dirty="0"/>
              <a:t>Бюджеты городов </a:t>
            </a:r>
            <a:r>
              <a:rPr lang="ru-RU" sz="1050" b="1" dirty="0" smtClean="0"/>
              <a:t>федерального </a:t>
            </a:r>
            <a:r>
              <a:rPr lang="ru-RU" sz="1050" b="1" dirty="0"/>
              <a:t>значения</a:t>
            </a:r>
          </a:p>
        </p:txBody>
      </p:sp>
      <p:cxnSp>
        <p:nvCxnSpPr>
          <p:cNvPr id="21" name="Прямая соединительная линия 20"/>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10248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трелка вниз 20"/>
          <p:cNvSpPr/>
          <p:nvPr/>
        </p:nvSpPr>
        <p:spPr>
          <a:xfrm>
            <a:off x="1165166" y="2406316"/>
            <a:ext cx="9826885" cy="1587655"/>
          </a:xfrm>
          <a:prstGeom prst="downArrow">
            <a:avLst/>
          </a:prstGeom>
          <a:solidFill>
            <a:srgbClr val="7DEF77">
              <a:alpha val="87000"/>
            </a:srgbClr>
          </a:solidFill>
          <a:ln w="28575">
            <a:solidFill>
              <a:schemeClr val="accent6">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Заголовок 1"/>
          <p:cNvSpPr>
            <a:spLocks noGrp="1"/>
          </p:cNvSpPr>
          <p:nvPr>
            <p:ph type="title"/>
          </p:nvPr>
        </p:nvSpPr>
        <p:spPr>
          <a:xfrm>
            <a:off x="609600" y="68366"/>
            <a:ext cx="10972800" cy="854580"/>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606751" y="957129"/>
            <a:ext cx="11032621" cy="5512037"/>
          </a:xfrm>
        </p:spPr>
        <p:txBody>
          <a:bodyPr>
            <a:normAutofit/>
          </a:bodyPr>
          <a:lstStyle/>
          <a:p>
            <a:pPr marL="0" indent="0" algn="just">
              <a:buNone/>
            </a:pPr>
            <a:r>
              <a:rPr lang="ru-RU" sz="1800" b="1" dirty="0" smtClean="0">
                <a:solidFill>
                  <a:schemeClr val="tx1"/>
                </a:solidFill>
                <a:latin typeface="Palatino Linotype" panose="02040502050505030304" pitchFamily="18" charset="0"/>
                <a:cs typeface="Times New Roman" panose="02020603050405020304" pitchFamily="18" charset="0"/>
              </a:rPr>
              <a:t>   </a:t>
            </a:r>
            <a:r>
              <a:rPr lang="ru-RU" sz="1800" b="1" dirty="0" smtClean="0">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Бюджетный </a:t>
            </a:r>
            <a:r>
              <a:rPr lang="ru-RU" sz="1800" b="1"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процесс </a:t>
            </a:r>
            <a:r>
              <a:rPr lang="ru-RU" sz="1800" dirty="0" smtClean="0">
                <a:latin typeface="Palatino Linotype" panose="02040502050505030304" pitchFamily="18" charset="0"/>
                <a:cs typeface="Times New Roman" panose="02020603050405020304" pitchFamily="18" charset="0"/>
              </a:rPr>
              <a:t>- деятельность </a:t>
            </a:r>
            <a:r>
              <a:rPr lang="ru-RU" sz="1800" dirty="0">
                <a:latin typeface="Palatino Linotype" panose="02040502050505030304" pitchFamily="18" charset="0"/>
                <a:cs typeface="Times New Roman" panose="02020603050405020304" pitchFamily="18" charset="0"/>
              </a:rPr>
              <a:t>органов государственной власти, органов местного самоуправления и иных участников бюджетного процесса </a:t>
            </a:r>
            <a:r>
              <a:rPr lang="ru-RU" sz="1800" dirty="0" smtClean="0">
                <a:latin typeface="Palatino Linotype" panose="02040502050505030304" pitchFamily="18" charset="0"/>
                <a:cs typeface="Times New Roman" panose="02020603050405020304" pitchFamily="18" charset="0"/>
              </a:rPr>
              <a:t>по </a:t>
            </a:r>
            <a:r>
              <a:rPr lang="ru-RU" sz="1800" dirty="0">
                <a:latin typeface="Palatino Linotype" panose="02040502050505030304" pitchFamily="18" charset="0"/>
                <a:cs typeface="Times New Roman" panose="02020603050405020304" pitchFamily="18" charset="0"/>
              </a:rPr>
              <a:t>составлению и рассмотрению </a:t>
            </a:r>
            <a:r>
              <a:rPr lang="ru-RU" sz="1800" dirty="0" smtClean="0">
                <a:latin typeface="Palatino Linotype" panose="02040502050505030304" pitchFamily="18" charset="0"/>
                <a:cs typeface="Times New Roman" panose="02020603050405020304" pitchFamily="18" charset="0"/>
              </a:rPr>
              <a:t>проектов бюджетов, утверждению и </a:t>
            </a:r>
            <a:r>
              <a:rPr lang="ru-RU" sz="1800" dirty="0">
                <a:latin typeface="Palatino Linotype" panose="02040502050505030304" pitchFamily="18" charset="0"/>
                <a:cs typeface="Times New Roman" panose="02020603050405020304" pitchFamily="18" charset="0"/>
              </a:rPr>
              <a:t>исполнению </a:t>
            </a:r>
            <a:r>
              <a:rPr lang="ru-RU" sz="1800" dirty="0" smtClean="0">
                <a:latin typeface="Palatino Linotype" panose="02040502050505030304" pitchFamily="18" charset="0"/>
                <a:cs typeface="Times New Roman" panose="02020603050405020304" pitchFamily="18" charset="0"/>
              </a:rPr>
              <a:t>бюджетов, </a:t>
            </a:r>
            <a:r>
              <a:rPr lang="ru-RU" sz="1800" dirty="0">
                <a:latin typeface="Palatino Linotype" panose="02040502050505030304" pitchFamily="18" charset="0"/>
                <a:cs typeface="Times New Roman" panose="02020603050405020304" pitchFamily="18" charset="0"/>
              </a:rPr>
              <a:t>контролю за </a:t>
            </a:r>
            <a:r>
              <a:rPr lang="ru-RU" sz="1800" dirty="0" smtClean="0">
                <a:latin typeface="Palatino Linotype" panose="02040502050505030304" pitchFamily="18" charset="0"/>
                <a:cs typeface="Times New Roman" panose="02020603050405020304" pitchFamily="18" charset="0"/>
              </a:rPr>
              <a:t>их </a:t>
            </a:r>
            <a:r>
              <a:rPr lang="ru-RU" sz="1800" dirty="0">
                <a:latin typeface="Palatino Linotype" panose="02040502050505030304" pitchFamily="18" charset="0"/>
                <a:cs typeface="Times New Roman" panose="02020603050405020304" pitchFamily="18" charset="0"/>
              </a:rPr>
              <a:t>исполнением, осуществлению бюджетного учета, составлению, внешней проверке, рассмотрению и утверждению бюджетной отчетности.</a:t>
            </a:r>
          </a:p>
        </p:txBody>
      </p:sp>
      <p:sp>
        <p:nvSpPr>
          <p:cNvPr id="4" name="Скругленный прямоугольник 3"/>
          <p:cNvSpPr/>
          <p:nvPr/>
        </p:nvSpPr>
        <p:spPr>
          <a:xfrm>
            <a:off x="3835667" y="2554477"/>
            <a:ext cx="4485882" cy="664803"/>
          </a:xfrm>
          <a:prstGeom prst="roundRect">
            <a:avLst/>
          </a:prstGeom>
          <a:solidFill>
            <a:srgbClr val="F7FEE6">
              <a:alpha val="44706"/>
            </a:srgbClr>
          </a:solidFill>
          <a:ln w="19050">
            <a:solidFill>
              <a:schemeClr val="accent6">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prstClr val="black"/>
                </a:solidFill>
                <a:effectLst>
                  <a:outerShdw blurRad="38100" dist="38100" dir="2700000" algn="tl">
                    <a:srgbClr val="000000">
                      <a:alpha val="43137"/>
                    </a:srgbClr>
                  </a:outerShdw>
                </a:effectLst>
                <a:latin typeface="Palatino Linotype" panose="02040502050505030304" pitchFamily="18" charset="0"/>
              </a:rPr>
              <a:t>Этапы бюджетного процесса</a:t>
            </a:r>
            <a:endParaRPr lang="ru-RU" sz="2400" dirty="0">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5" name="Скругленный прямоугольник 4"/>
          <p:cNvSpPr/>
          <p:nvPr/>
        </p:nvSpPr>
        <p:spPr>
          <a:xfrm>
            <a:off x="623843" y="4153256"/>
            <a:ext cx="1512606"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Составление проекта бюджета</a:t>
            </a:r>
            <a:endParaRPr lang="ru-RU" sz="1400" dirty="0">
              <a:solidFill>
                <a:prstClr val="black"/>
              </a:solidFill>
              <a:latin typeface="Palatino Linotype" panose="02040502050505030304" pitchFamily="18" charset="0"/>
            </a:endParaRPr>
          </a:p>
        </p:txBody>
      </p:sp>
      <p:sp>
        <p:nvSpPr>
          <p:cNvPr id="6" name="Скругленный прямоугольник 5"/>
          <p:cNvSpPr/>
          <p:nvPr/>
        </p:nvSpPr>
        <p:spPr>
          <a:xfrm>
            <a:off x="2478281" y="4153259"/>
            <a:ext cx="1521152"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Рассмотрение проекта бюджета</a:t>
            </a:r>
            <a:endParaRPr lang="ru-RU" sz="1400" dirty="0">
              <a:solidFill>
                <a:prstClr val="black"/>
              </a:solidFill>
              <a:latin typeface="Palatino Linotype" panose="02040502050505030304" pitchFamily="18" charset="0"/>
            </a:endParaRPr>
          </a:p>
        </p:txBody>
      </p:sp>
      <p:sp>
        <p:nvSpPr>
          <p:cNvPr id="7" name="Скругленный прямоугольник 6"/>
          <p:cNvSpPr/>
          <p:nvPr/>
        </p:nvSpPr>
        <p:spPr>
          <a:xfrm>
            <a:off x="4486542" y="4153260"/>
            <a:ext cx="1504060"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rPr>
              <a:t> </a:t>
            </a:r>
            <a:r>
              <a:rPr lang="ru-RU" sz="1400" dirty="0" smtClean="0">
                <a:solidFill>
                  <a:prstClr val="black"/>
                </a:solidFill>
                <a:latin typeface="Palatino Linotype" panose="02040502050505030304" pitchFamily="18" charset="0"/>
              </a:rPr>
              <a:t>Утверждение проекта бюджета</a:t>
            </a:r>
            <a:endParaRPr lang="ru-RU" sz="1400" dirty="0">
              <a:solidFill>
                <a:prstClr val="black"/>
              </a:solidFill>
              <a:latin typeface="Palatino Linotype" panose="02040502050505030304" pitchFamily="18" charset="0"/>
            </a:endParaRPr>
          </a:p>
        </p:txBody>
      </p:sp>
      <p:sp>
        <p:nvSpPr>
          <p:cNvPr id="9" name="Скругленный прямоугольник 8"/>
          <p:cNvSpPr/>
          <p:nvPr/>
        </p:nvSpPr>
        <p:spPr>
          <a:xfrm>
            <a:off x="8340695" y="4153262"/>
            <a:ext cx="1461331" cy="1337415"/>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 </a:t>
            </a:r>
            <a:r>
              <a:rPr lang="ru-RU" sz="1400" dirty="0">
                <a:solidFill>
                  <a:prstClr val="black"/>
                </a:solidFill>
                <a:latin typeface="Palatino Linotype" panose="02040502050505030304" pitchFamily="18" charset="0"/>
              </a:rPr>
              <a:t>Составление </a:t>
            </a:r>
            <a:r>
              <a:rPr lang="ru-RU" sz="1400" dirty="0" smtClean="0">
                <a:solidFill>
                  <a:prstClr val="black"/>
                </a:solidFill>
                <a:latin typeface="Palatino Linotype" panose="02040502050505030304" pitchFamily="18" charset="0"/>
              </a:rPr>
              <a:t>отчета </a:t>
            </a:r>
            <a:r>
              <a:rPr lang="ru-RU" sz="1400" dirty="0">
                <a:solidFill>
                  <a:prstClr val="black"/>
                </a:solidFill>
                <a:latin typeface="Palatino Linotype" panose="02040502050505030304" pitchFamily="18" charset="0"/>
              </a:rPr>
              <a:t>об исполнении бюджета</a:t>
            </a:r>
          </a:p>
        </p:txBody>
      </p:sp>
      <p:sp>
        <p:nvSpPr>
          <p:cNvPr id="10" name="Скругленный прямоугольник 9"/>
          <p:cNvSpPr/>
          <p:nvPr/>
        </p:nvSpPr>
        <p:spPr>
          <a:xfrm>
            <a:off x="6426437" y="4153259"/>
            <a:ext cx="1486969"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Исполнение бюджета</a:t>
            </a:r>
            <a:endParaRPr lang="ru-RU" sz="1400" dirty="0">
              <a:solidFill>
                <a:prstClr val="black"/>
              </a:solidFill>
              <a:latin typeface="Palatino Linotype" panose="02040502050505030304" pitchFamily="18" charset="0"/>
            </a:endParaRPr>
          </a:p>
        </p:txBody>
      </p:sp>
      <p:sp>
        <p:nvSpPr>
          <p:cNvPr id="11" name="Скругленный прямоугольник 10"/>
          <p:cNvSpPr/>
          <p:nvPr/>
        </p:nvSpPr>
        <p:spPr>
          <a:xfrm>
            <a:off x="10152404" y="4153260"/>
            <a:ext cx="1461331"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00"/>
                </a:solidFill>
                <a:latin typeface="Palatino Linotype" panose="02040502050505030304" pitchFamily="18" charset="0"/>
              </a:rPr>
              <a:t>Утверждение </a:t>
            </a:r>
            <a:r>
              <a:rPr lang="ru-RU" sz="1400" dirty="0">
                <a:solidFill>
                  <a:srgbClr val="000000"/>
                </a:solidFill>
                <a:latin typeface="Palatino Linotype" panose="02040502050505030304" pitchFamily="18" charset="0"/>
              </a:rPr>
              <a:t>отчета об исполнении бюджета</a:t>
            </a:r>
            <a:endParaRPr lang="ru-RU" sz="1400" dirty="0">
              <a:solidFill>
                <a:prstClr val="white"/>
              </a:solidFill>
              <a:latin typeface="Palatino Linotype" panose="02040502050505030304" pitchFamily="18" charset="0"/>
            </a:endParaRPr>
          </a:p>
        </p:txBody>
      </p:sp>
      <p:sp>
        <p:nvSpPr>
          <p:cNvPr id="22" name="Стрелка вниз 21"/>
          <p:cNvSpPr/>
          <p:nvPr/>
        </p:nvSpPr>
        <p:spPr>
          <a:xfrm rot="16200000">
            <a:off x="6024713" y="4570296"/>
            <a:ext cx="356733" cy="424948"/>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3" name="Стрелка вниз 22"/>
          <p:cNvSpPr/>
          <p:nvPr/>
        </p:nvSpPr>
        <p:spPr>
          <a:xfrm rot="16200000">
            <a:off x="4077384" y="4551982"/>
            <a:ext cx="356733" cy="461576"/>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4" name="Стрелка вниз 23"/>
          <p:cNvSpPr/>
          <p:nvPr/>
        </p:nvSpPr>
        <p:spPr>
          <a:xfrm rot="16200000">
            <a:off x="7926746" y="4611808"/>
            <a:ext cx="385860" cy="390769"/>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5" name="Стрелка вниз 24"/>
          <p:cNvSpPr/>
          <p:nvPr/>
        </p:nvSpPr>
        <p:spPr>
          <a:xfrm rot="16048935">
            <a:off x="9789233" y="4652569"/>
            <a:ext cx="386188" cy="323502"/>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8" name="Стрелка вниз 17"/>
          <p:cNvSpPr/>
          <p:nvPr/>
        </p:nvSpPr>
        <p:spPr>
          <a:xfrm rot="16200000">
            <a:off x="2124728" y="4633220"/>
            <a:ext cx="356733" cy="299100"/>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8094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54" y="22904"/>
            <a:ext cx="10972800" cy="854580"/>
          </a:xfrm>
        </p:spPr>
        <p:txBody>
          <a:bodyPr>
            <a:normAutofit/>
          </a:body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 – ежегодное формирование и исполнение бюджета</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3621295" y="1512754"/>
            <a:ext cx="2180492" cy="1359830"/>
          </a:xfrm>
          <a:prstGeom prst="ellipse">
            <a:avLst/>
          </a:prstGeom>
          <a:solidFill>
            <a:srgbClr val="F68C7A"/>
          </a:solidFill>
          <a:ln>
            <a:solidFill>
              <a:schemeClr val="accent2">
                <a:lumMod val="75000"/>
              </a:schemeClr>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Рассмотрение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27" name="Овал 26"/>
          <p:cNvSpPr/>
          <p:nvPr/>
        </p:nvSpPr>
        <p:spPr>
          <a:xfrm>
            <a:off x="6474010" y="1512754"/>
            <a:ext cx="2180492" cy="1354183"/>
          </a:xfrm>
          <a:prstGeom prst="ellipse">
            <a:avLst/>
          </a:prstGeom>
          <a:solidFill>
            <a:srgbClr val="F3B98D"/>
          </a:solidFill>
          <a:ln>
            <a:solidFill>
              <a:srgbClr val="FFC0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бюджета на очередной финансовый год и плановый период </a:t>
            </a:r>
          </a:p>
        </p:txBody>
      </p:sp>
      <p:sp>
        <p:nvSpPr>
          <p:cNvPr id="28" name="Овал 27"/>
          <p:cNvSpPr/>
          <p:nvPr/>
        </p:nvSpPr>
        <p:spPr>
          <a:xfrm>
            <a:off x="8564067" y="3340295"/>
            <a:ext cx="2180492" cy="1334341"/>
          </a:xfrm>
          <a:prstGeom prst="ellipse">
            <a:avLst/>
          </a:prstGeom>
          <a:solidFill>
            <a:srgbClr val="FFFF99"/>
          </a:solidFill>
          <a:ln>
            <a:solidFill>
              <a:srgbClr val="FFFF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Исполнение </a:t>
            </a:r>
            <a:r>
              <a:rPr lang="ru-RU" sz="1200" dirty="0">
                <a:solidFill>
                  <a:schemeClr val="tx1"/>
                </a:solidFill>
                <a:latin typeface="Palatino Linotype" panose="02040502050505030304" pitchFamily="18" charset="0"/>
              </a:rPr>
              <a:t>бюджета в текущем году </a:t>
            </a:r>
          </a:p>
        </p:txBody>
      </p:sp>
      <p:sp>
        <p:nvSpPr>
          <p:cNvPr id="29" name="Овал 28"/>
          <p:cNvSpPr/>
          <p:nvPr/>
        </p:nvSpPr>
        <p:spPr>
          <a:xfrm>
            <a:off x="3397361" y="4861249"/>
            <a:ext cx="2180492" cy="1353932"/>
          </a:xfrm>
          <a:prstGeom prst="ellipse">
            <a:avLst/>
          </a:prstGeom>
          <a:solidFill>
            <a:srgbClr val="80F4AC"/>
          </a:solidFill>
          <a:ln>
            <a:solidFill>
              <a:srgbClr val="92D05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30" name="Овал 29"/>
          <p:cNvSpPr/>
          <p:nvPr/>
        </p:nvSpPr>
        <p:spPr>
          <a:xfrm>
            <a:off x="1339362" y="3345942"/>
            <a:ext cx="2180492" cy="1328693"/>
          </a:xfrm>
          <a:prstGeom prst="ellipse">
            <a:avLst/>
          </a:prstGeom>
          <a:solidFill>
            <a:srgbClr val="4EEC8E"/>
          </a:solidFill>
          <a:ln>
            <a:solidFill>
              <a:srgbClr val="7EEA6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Составление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31" name="Овал 30"/>
          <p:cNvSpPr/>
          <p:nvPr/>
        </p:nvSpPr>
        <p:spPr>
          <a:xfrm>
            <a:off x="6474010" y="4861249"/>
            <a:ext cx="2180492" cy="1353932"/>
          </a:xfrm>
          <a:prstGeom prst="ellipse">
            <a:avLst/>
          </a:prstGeom>
          <a:solidFill>
            <a:srgbClr val="B3EFA5"/>
          </a:solidFill>
          <a:ln>
            <a:solidFill>
              <a:srgbClr val="D1FBA7"/>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Формирование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17" name="Стрелка вниз 16"/>
          <p:cNvSpPr/>
          <p:nvPr/>
        </p:nvSpPr>
        <p:spPr>
          <a:xfrm rot="16200000">
            <a:off x="5916894" y="1977573"/>
            <a:ext cx="442009" cy="424543"/>
          </a:xfrm>
          <a:prstGeom prst="downArrow">
            <a:avLst/>
          </a:prstGeom>
          <a:solidFill>
            <a:srgbClr val="EF9275"/>
          </a:solidFill>
          <a:ln>
            <a:solidFill>
              <a:schemeClr val="accent2">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Стрелка вниз 31"/>
          <p:cNvSpPr/>
          <p:nvPr/>
        </p:nvSpPr>
        <p:spPr>
          <a:xfrm rot="5400000">
            <a:off x="5819401" y="5325943"/>
            <a:ext cx="442009" cy="424543"/>
          </a:xfrm>
          <a:prstGeom prst="downArrow">
            <a:avLst/>
          </a:prstGeom>
          <a:solidFill>
            <a:srgbClr val="D1FBA7"/>
          </a:solidFill>
          <a:ln>
            <a:solidFill>
              <a:schemeClr val="accent6">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Стрелка вниз 32"/>
          <p:cNvSpPr/>
          <p:nvPr/>
        </p:nvSpPr>
        <p:spPr>
          <a:xfrm rot="19240300">
            <a:off x="8648545" y="2747972"/>
            <a:ext cx="442009" cy="424543"/>
          </a:xfrm>
          <a:prstGeom prst="downArrow">
            <a:avLst/>
          </a:prstGeom>
          <a:solidFill>
            <a:srgbClr val="F4B29E"/>
          </a:solidFill>
          <a:ln>
            <a:solidFill>
              <a:schemeClr val="accent2">
                <a:lumMod val="60000"/>
                <a:lumOff val="4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Стрелка вниз 33"/>
          <p:cNvSpPr/>
          <p:nvPr/>
        </p:nvSpPr>
        <p:spPr>
          <a:xfrm rot="2897928">
            <a:off x="8531108" y="4648978"/>
            <a:ext cx="442009" cy="424543"/>
          </a:xfrm>
          <a:prstGeom prst="downArrow">
            <a:avLst/>
          </a:prstGeom>
          <a:solidFill>
            <a:srgbClr val="FFFF99"/>
          </a:solidFill>
          <a:ln>
            <a:solidFill>
              <a:schemeClr val="accent4">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Стрелка вниз 34"/>
          <p:cNvSpPr/>
          <p:nvPr/>
        </p:nvSpPr>
        <p:spPr>
          <a:xfrm rot="13877859">
            <a:off x="3095174" y="2660312"/>
            <a:ext cx="442009" cy="424543"/>
          </a:xfrm>
          <a:prstGeom prst="downArrow">
            <a:avLst/>
          </a:prstGeom>
          <a:solidFill>
            <a:srgbClr val="4EEC8E"/>
          </a:solidFill>
          <a:ln>
            <a:solidFill>
              <a:schemeClr val="accent6">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Стрелка вниз 35"/>
          <p:cNvSpPr/>
          <p:nvPr/>
        </p:nvSpPr>
        <p:spPr>
          <a:xfrm rot="7817146">
            <a:off x="2994022" y="4704789"/>
            <a:ext cx="442009" cy="424543"/>
          </a:xfrm>
          <a:prstGeom prst="downArrow">
            <a:avLst/>
          </a:prstGeom>
          <a:solidFill>
            <a:srgbClr val="8FEDC0"/>
          </a:solidFill>
          <a:ln>
            <a:solidFill>
              <a:srgbClr val="4EEC8E"/>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рямоугольная выноска 36"/>
          <p:cNvSpPr/>
          <p:nvPr/>
        </p:nvSpPr>
        <p:spPr>
          <a:xfrm rot="5400000">
            <a:off x="9671198" y="722394"/>
            <a:ext cx="693630" cy="2022817"/>
          </a:xfrm>
          <a:prstGeom prst="wedgeRectCallout">
            <a:avLst>
              <a:gd name="adj1" fmla="val 42391"/>
              <a:gd name="adj2" fmla="val 63423"/>
            </a:avLst>
          </a:prstGeom>
          <a:noFill/>
          <a:ln w="19050">
            <a:solidFill>
              <a:srgbClr val="EF92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TextBox 38"/>
          <p:cNvSpPr txBox="1"/>
          <p:nvPr/>
        </p:nvSpPr>
        <p:spPr>
          <a:xfrm>
            <a:off x="9166664" y="1256701"/>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
        <p:nvSpPr>
          <p:cNvPr id="40" name="Прямоугольная выноска 39"/>
          <p:cNvSpPr/>
          <p:nvPr/>
        </p:nvSpPr>
        <p:spPr>
          <a:xfrm rot="16200000">
            <a:off x="6726651" y="2751541"/>
            <a:ext cx="845311" cy="2022817"/>
          </a:xfrm>
          <a:prstGeom prst="wedgeRectCallout">
            <a:avLst/>
          </a:prstGeom>
          <a:noFill/>
          <a:ln w="1905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TextBox 40"/>
          <p:cNvSpPr txBox="1"/>
          <p:nvPr/>
        </p:nvSpPr>
        <p:spPr>
          <a:xfrm>
            <a:off x="6157453" y="3378228"/>
            <a:ext cx="2003262" cy="769441"/>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местная администрация, финансовые органы </a:t>
            </a:r>
          </a:p>
        </p:txBody>
      </p:sp>
      <p:sp>
        <p:nvSpPr>
          <p:cNvPr id="42" name="Прямоугольная выноска 41"/>
          <p:cNvSpPr/>
          <p:nvPr/>
        </p:nvSpPr>
        <p:spPr>
          <a:xfrm rot="5400000">
            <a:off x="9646375" y="5165121"/>
            <a:ext cx="845311" cy="2022817"/>
          </a:xfrm>
          <a:prstGeom prst="wedgeRectCallout">
            <a:avLst>
              <a:gd name="adj1" fmla="val -46221"/>
              <a:gd name="adj2" fmla="val 68035"/>
            </a:avLst>
          </a:prstGeom>
          <a:noFill/>
          <a:ln w="19050">
            <a:solidFill>
              <a:srgbClr val="D1FB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TextBox 42"/>
          <p:cNvSpPr txBox="1"/>
          <p:nvPr/>
        </p:nvSpPr>
        <p:spPr>
          <a:xfrm>
            <a:off x="9163160" y="5921869"/>
            <a:ext cx="1811739" cy="430887"/>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a:t>
            </a:r>
          </a:p>
        </p:txBody>
      </p:sp>
      <p:sp>
        <p:nvSpPr>
          <p:cNvPr id="44" name="Прямоугольная выноска 43"/>
          <p:cNvSpPr/>
          <p:nvPr/>
        </p:nvSpPr>
        <p:spPr>
          <a:xfrm rot="16200000">
            <a:off x="1515218" y="5165120"/>
            <a:ext cx="845311" cy="2022817"/>
          </a:xfrm>
          <a:prstGeom prst="wedgeRectCallout">
            <a:avLst>
              <a:gd name="adj1" fmla="val 46499"/>
              <a:gd name="adj2" fmla="val 70342"/>
            </a:avLst>
          </a:prstGeom>
          <a:noFill/>
          <a:ln w="19050">
            <a:solidFill>
              <a:srgbClr val="7EEA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TextBox 44"/>
          <p:cNvSpPr txBox="1"/>
          <p:nvPr/>
        </p:nvSpPr>
        <p:spPr>
          <a:xfrm>
            <a:off x="942715" y="5888015"/>
            <a:ext cx="1990315" cy="600164"/>
          </a:xfrm>
          <a:prstGeom prst="rect">
            <a:avLst/>
          </a:prstGeom>
          <a:noFill/>
        </p:spPr>
        <p:txBody>
          <a:bodyPr wrap="square" rtlCol="0">
            <a:spAutoFit/>
          </a:bodyPr>
          <a:lstStyle/>
          <a:p>
            <a:pPr algn="ctr"/>
            <a:r>
              <a:rPr lang="ru-RU" sz="1100" dirty="0" smtClean="0">
                <a:latin typeface="Palatino Linotype" panose="02040502050505030304" pitchFamily="18" charset="0"/>
              </a:rPr>
              <a:t>Законодательные</a:t>
            </a:r>
            <a:r>
              <a:rPr lang="ru-RU" sz="1100" dirty="0">
                <a:latin typeface="Palatino Linotype" panose="02040502050505030304" pitchFamily="18" charset="0"/>
              </a:rPr>
              <a:t>, представительные органы власти </a:t>
            </a:r>
          </a:p>
        </p:txBody>
      </p:sp>
      <p:sp>
        <p:nvSpPr>
          <p:cNvPr id="46" name="Прямоугольная выноска 45"/>
          <p:cNvSpPr/>
          <p:nvPr/>
        </p:nvSpPr>
        <p:spPr>
          <a:xfrm rot="16200000">
            <a:off x="793907" y="1644572"/>
            <a:ext cx="845311" cy="2022817"/>
          </a:xfrm>
          <a:prstGeom prst="wedgeRectCallout">
            <a:avLst>
              <a:gd name="adj1" fmla="val -90373"/>
              <a:gd name="adj2" fmla="val 23753"/>
            </a:avLst>
          </a:prstGeom>
          <a:noFill/>
          <a:ln w="19050">
            <a:solidFill>
              <a:srgbClr val="4EE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Прямоугольная выноска 46"/>
          <p:cNvSpPr/>
          <p:nvPr/>
        </p:nvSpPr>
        <p:spPr>
          <a:xfrm rot="16200000">
            <a:off x="2027170" y="337674"/>
            <a:ext cx="845311" cy="2022817"/>
          </a:xfrm>
          <a:prstGeom prst="wedgeRectCallout">
            <a:avLst>
              <a:gd name="adj1" fmla="val -42909"/>
              <a:gd name="adj2" fmla="val 67113"/>
            </a:avLst>
          </a:prstGeom>
          <a:noFill/>
          <a:ln w="19050">
            <a:solidFill>
              <a:srgbClr val="F96F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Прямоугольник 48"/>
          <p:cNvSpPr/>
          <p:nvPr/>
        </p:nvSpPr>
        <p:spPr>
          <a:xfrm>
            <a:off x="317079" y="2419017"/>
            <a:ext cx="1798966" cy="430887"/>
          </a:xfrm>
          <a:prstGeom prst="rect">
            <a:avLst/>
          </a:prstGeom>
        </p:spPr>
        <p:txBody>
          <a:bodyPr wrap="square">
            <a:spAutoFit/>
          </a:bodyPr>
          <a:lstStyle/>
          <a:p>
            <a:pPr algn="ctr"/>
            <a:r>
              <a:rPr lang="ru-RU" sz="1100" dirty="0">
                <a:latin typeface="Palatino Linotype" panose="02040502050505030304" pitchFamily="18" charset="0"/>
              </a:rPr>
              <a:t>Органы исполнительной власти </a:t>
            </a:r>
          </a:p>
        </p:txBody>
      </p:sp>
      <p:sp>
        <p:nvSpPr>
          <p:cNvPr id="51" name="TextBox 50"/>
          <p:cNvSpPr txBox="1"/>
          <p:nvPr/>
        </p:nvSpPr>
        <p:spPr>
          <a:xfrm>
            <a:off x="1598476" y="895144"/>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Tree>
    <p:extLst>
      <p:ext uri="{BB962C8B-B14F-4D97-AF65-F5344CB8AC3E}">
        <p14:creationId xmlns="" xmlns:p14="http://schemas.microsoft.com/office/powerpoint/2010/main" val="1679688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9714</TotalTime>
  <Words>3635</Words>
  <Application>Microsoft Office PowerPoint</Application>
  <PresentationFormat>Произвольный</PresentationFormat>
  <Paragraphs>676</Paragraphs>
  <Slides>37</Slides>
  <Notes>6</Notes>
  <HiddenSlides>0</HiddenSlides>
  <MMClips>0</MMClips>
  <ScaleCrop>false</ScaleCrop>
  <HeadingPairs>
    <vt:vector size="4" baseType="variant">
      <vt:variant>
        <vt:lpstr>Тема</vt:lpstr>
      </vt:variant>
      <vt:variant>
        <vt:i4>2</vt:i4>
      </vt:variant>
      <vt:variant>
        <vt:lpstr>Заголовки слайдов</vt:lpstr>
      </vt:variant>
      <vt:variant>
        <vt:i4>37</vt:i4>
      </vt:variant>
    </vt:vector>
  </HeadingPairs>
  <TitlesOfParts>
    <vt:vector size="39" baseType="lpstr">
      <vt:lpstr>Легкий дым</vt:lpstr>
      <vt:lpstr>Office Theme</vt:lpstr>
      <vt:lpstr>Финансовое управление администрации Тамбовского района</vt:lpstr>
      <vt:lpstr>Глоссарий</vt:lpstr>
      <vt:lpstr>Слайд 3</vt:lpstr>
      <vt:lpstr>Слайд 4</vt:lpstr>
      <vt:lpstr>Слайд 5</vt:lpstr>
      <vt:lpstr>Слайд 6</vt:lpstr>
      <vt:lpstr>Бюджетная система</vt:lpstr>
      <vt:lpstr>Бюджетный процесс</vt:lpstr>
      <vt:lpstr>Бюджетный процесс – ежегодное формирование и исполнение бюджета</vt:lpstr>
      <vt:lpstr>Слайд 10</vt:lpstr>
      <vt:lpstr>Рассмотрение проекта решения о районном бюджете </vt:lpstr>
      <vt:lpstr>Основные направления бюджетной и налоговой политики Тамбовского района на 2019 - 2021 годы Бюджетная политика: </vt:lpstr>
      <vt:lpstr>Налоговая политика:</vt:lpstr>
      <vt:lpstr>Доходы бюджета</vt:lpstr>
      <vt:lpstr>                           Структура доходов районного бюджета в  2018-2021 годах                                                                                                                                                    Структура доходов краевого бюджета в  2016-2019 годах</vt:lpstr>
      <vt:lpstr>Информация об объеме дотаций на выравнивание бюджетной обеспеченности бюджету Тамбовского района с 2012 года</vt:lpstr>
      <vt:lpstr>Информация о динамике собственных доходов  Тамбовского района с 2012 года</vt:lpstr>
      <vt:lpstr>Слайд 18</vt:lpstr>
      <vt:lpstr>Объёмы поступлений налоговых доходов на 2018 - 2021 годы</vt:lpstr>
      <vt:lpstr>Объёмы поступлений неналоговых доходов на 2018 - 2021 годы</vt:lpstr>
      <vt:lpstr>Основные налоговые доходы районного бюджета</vt:lpstr>
      <vt:lpstr>Структура доходов районного бюджета на 2019 год и плановый период 2020 и 2021 годов (по долям)</vt:lpstr>
      <vt:lpstr>Слайд 23</vt:lpstr>
      <vt:lpstr>Динамика расходов районного бюджета</vt:lpstr>
      <vt:lpstr>Структура расходов районного бюджета в 2019-2021 годах по разделам классификации  расходов бюджета</vt:lpstr>
      <vt:lpstr>Структура расходов районного бюджета на 2019 год  по разделам классификации расходов бюджетов</vt:lpstr>
      <vt:lpstr>Расходы на социально-культурную сферу в общем  объеме расходов</vt:lpstr>
      <vt:lpstr>Расходы на социально-культурную сферу в 2019 году</vt:lpstr>
      <vt:lpstr>Распределение бюджетных ассигнований дорожного фонда Тамбовского района на 2019 год (средства районного бюджета)</vt:lpstr>
      <vt:lpstr>Сравнительная характеристика форм межбюджетных трансфертов местным бюджетам</vt:lpstr>
      <vt:lpstr>Перечень межбюджетных трансфертов местным бюджетам и НПА, регламентирующие порядок и методику их предоставления</vt:lpstr>
      <vt:lpstr>Структура межбюджетных трансфертов местным бюджетам  в 2018-2021 годах </vt:lpstr>
      <vt:lpstr>Зачем формировать и исполнять бюджет по программам?</vt:lpstr>
      <vt:lpstr>Динамика программных расходов районного бюджета </vt:lpstr>
      <vt:lpstr>Распределение бюджетных ассигнований на реализацию муниципальных программ на 2019 год</vt:lpstr>
      <vt:lpstr>Распределение ассигнований районного бюджета на 2019-2021 годы  в разрезе муниципальных программ и подпрограмм</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финансов Камчатского края</dc:title>
  <dc:creator>Позанок Анна Сергеевна</dc:creator>
  <cp:lastModifiedBy>Журко_ОА</cp:lastModifiedBy>
  <cp:revision>1088</cp:revision>
  <cp:lastPrinted>2018-10-18T22:33:50Z</cp:lastPrinted>
  <dcterms:created xsi:type="dcterms:W3CDTF">2016-10-20T03:59:01Z</dcterms:created>
  <dcterms:modified xsi:type="dcterms:W3CDTF">2018-11-29T02:15:49Z</dcterms:modified>
</cp:coreProperties>
</file>