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50"/>
  </p:notesMasterIdLst>
  <p:sldIdLst>
    <p:sldId id="387" r:id="rId2"/>
    <p:sldId id="339" r:id="rId3"/>
    <p:sldId id="381" r:id="rId4"/>
    <p:sldId id="382" r:id="rId5"/>
    <p:sldId id="383" r:id="rId6"/>
    <p:sldId id="373" r:id="rId7"/>
    <p:sldId id="374" r:id="rId8"/>
    <p:sldId id="340" r:id="rId9"/>
    <p:sldId id="341" r:id="rId10"/>
    <p:sldId id="343" r:id="rId11"/>
    <p:sldId id="344" r:id="rId12"/>
    <p:sldId id="421" r:id="rId13"/>
    <p:sldId id="422" r:id="rId14"/>
    <p:sldId id="423" r:id="rId15"/>
    <p:sldId id="424" r:id="rId16"/>
    <p:sldId id="388" r:id="rId17"/>
    <p:sldId id="389" r:id="rId18"/>
    <p:sldId id="390" r:id="rId19"/>
    <p:sldId id="391" r:id="rId20"/>
    <p:sldId id="420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32B"/>
    <a:srgbClr val="945946"/>
    <a:srgbClr val="A4624E"/>
    <a:srgbClr val="B2867A"/>
    <a:srgbClr val="B06D58"/>
    <a:srgbClr val="FADAF2"/>
    <a:srgbClr val="0055FE"/>
    <a:srgbClr val="FE7C58"/>
    <a:srgbClr val="F79BC7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9" autoAdjust="0"/>
    <p:restoredTop sz="99648" autoAdjust="0"/>
  </p:normalViewPr>
  <p:slideViewPr>
    <p:cSldViewPr>
      <p:cViewPr>
        <p:scale>
          <a:sx n="96" d="100"/>
          <a:sy n="96" d="100"/>
        </p:scale>
        <p:origin x="-989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.10\f\&#1059;&#1087;&#1088;&#1072;&#1074;&#1083;&#1077;&#1085;&#1080;&#1077;%20&#1076;&#1086;&#1093;&#1086;&#1076;&#1086;&#1074;%20&#1080;%20&#1086;&#1073;&#1083;%20&#1089;&#1086;&#1073;&#1089;&#1090;&#1074;&#1077;&#1085;&#1085;&#1086;&#1089;&#1090;&#1080;\&#1044;&#1086;&#1082;&#1091;&#1084;&#1077;&#1085;&#1090;&#1099;%20&#1091;&#1087;&#1088;&#1072;&#1074;&#1083;&#1077;&#1085;&#1080;&#1103;\&#1041;&#1070;&#1044;&#1046;&#1045;&#1058;%20&#1044;&#1051;&#1071;%20&#1043;&#1056;&#1040;&#1046;&#1044;&#1040;&#1053;\2016\&#1048;&#1089;&#1093;&#1086;&#1076;&#1085;&#1099;&#1077;%20&#1076;&#1083;&#1103;%20&#1089;&#1083;&#1072;&#1081;&#1076;&#1086;&#1074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mu-302-1\&#1054;&#1073;&#1097;&#1080;&#1081;%20&#1076;&#1086;&#1089;&#1090;&#1091;&#1087;\&#1055;&#1077;&#1088;&#1084;&#1103;&#1082;&#1086;&#1074;&#1072;%20&#1045;.&#1042;\&#1055;&#1088;&#1080;&#1083;&#1086;&#1078;&#1077;&#1085;&#1080;&#1103;%20&#1082;%20&#1088;&#1077;&#1096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92D050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238528"/>
        <c:axId val="41240064"/>
        <c:axId val="0"/>
      </c:bar3DChart>
      <c:catAx>
        <c:axId val="4123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41240064"/>
        <c:crosses val="autoZero"/>
        <c:auto val="1"/>
        <c:lblAlgn val="ctr"/>
        <c:lblOffset val="100"/>
        <c:noMultiLvlLbl val="0"/>
      </c:catAx>
      <c:valAx>
        <c:axId val="4124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2385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20340572913069"/>
          <c:y val="8.4821371423547023E-2"/>
          <c:w val="0.54741215094883833"/>
          <c:h val="0.8444941523901689"/>
        </c:manualLayout>
      </c:layout>
      <c:pieChart>
        <c:varyColors val="1"/>
        <c:ser>
          <c:idx val="0"/>
          <c:order val="0"/>
          <c:explosion val="25"/>
          <c:cat>
            <c:strRef>
              <c:f>'факт за 1 кв'!$H$2:$H$4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'факт за 1 кв'!$I$2:$I$4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9768232666984405E-2"/>
                  <c:y val="-5.873797025371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22465044795146E-2"/>
                  <c:y val="-0.1032976086322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079329973920818E-2"/>
                  <c:y val="3.480132691746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Лист3!$B$2:$D$2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Лист3!$B$3:$D$3</c:f>
              <c:numCache>
                <c:formatCode>0.0%</c:formatCode>
                <c:ptCount val="3"/>
                <c:pt idx="0">
                  <c:v>0.17100000000000001</c:v>
                </c:pt>
                <c:pt idx="1">
                  <c:v>2.5999999999999999E-2</c:v>
                </c:pt>
                <c:pt idx="2">
                  <c:v>0.80300000000000005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5771919057440133E-2"/>
                  <c:y val="-5.877989209682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578980176075855E-3"/>
                  <c:y val="-7.178805774278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687702010096668E-2"/>
                  <c:y val="2.4033974919801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Лист4!$C$3:$E$3</c:f>
              <c:numCache>
                <c:formatCode>0.00%</c:formatCode>
                <c:ptCount val="3"/>
                <c:pt idx="0" formatCode="0%">
                  <c:v>0.16</c:v>
                </c:pt>
                <c:pt idx="1">
                  <c:v>2.4E-2</c:v>
                </c:pt>
                <c:pt idx="2">
                  <c:v>0.81599999999999995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9016117392350265E-2"/>
                  <c:y val="-4.7453703703703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40231623079839E-2"/>
                  <c:y val="-3.3643190434529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421074034617459"/>
                  <c:y val="-3.260753864100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Лист5!$C$4:$E$4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Лист5!$C$5:$E$5</c:f>
              <c:numCache>
                <c:formatCode>0.00%</c:formatCode>
                <c:ptCount val="3"/>
                <c:pt idx="0">
                  <c:v>0.15300000000000002</c:v>
                </c:pt>
                <c:pt idx="1">
                  <c:v>2.1999999999999999E-2</c:v>
                </c:pt>
                <c:pt idx="2">
                  <c:v>0.82500000000000007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Лист1!$B$2:$E$2</c:f>
              <c:strCache>
                <c:ptCount val="4"/>
                <c:pt idx="0">
                  <c:v>исполнение 2017 </c:v>
                </c:pt>
                <c:pt idx="1">
                  <c:v>прогноз 2018</c:v>
                </c:pt>
                <c:pt idx="2">
                  <c:v>прогноз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>
                  <c:v>105.1</c:v>
                </c:pt>
                <c:pt idx="1">
                  <c:v>118.2</c:v>
                </c:pt>
                <c:pt idx="2">
                  <c:v>118.4</c:v>
                </c:pt>
                <c:pt idx="3">
                  <c:v>119.7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Лист1!$B$2:$E$2</c:f>
              <c:strCache>
                <c:ptCount val="4"/>
                <c:pt idx="0">
                  <c:v>исполнение 2017 </c:v>
                </c:pt>
                <c:pt idx="1">
                  <c:v>прогноз 2018</c:v>
                </c:pt>
                <c:pt idx="2">
                  <c:v>прогноз 2019</c:v>
                </c:pt>
                <c:pt idx="3">
                  <c:v>прогноз 2020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>
                  <c:v>30</c:v>
                </c:pt>
                <c:pt idx="1">
                  <c:v>17.600000000000001</c:v>
                </c:pt>
                <c:pt idx="2">
                  <c:v>17.399999999999999</c:v>
                </c:pt>
                <c:pt idx="3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136960"/>
        <c:axId val="74146944"/>
        <c:axId val="0"/>
      </c:bar3DChart>
      <c:catAx>
        <c:axId val="741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74146944"/>
        <c:crosses val="autoZero"/>
        <c:auto val="1"/>
        <c:lblAlgn val="ctr"/>
        <c:lblOffset val="100"/>
        <c:noMultiLvlLbl val="0"/>
      </c:catAx>
      <c:valAx>
        <c:axId val="741469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4136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0125895102564365E-3"/>
                  <c:y val="-3.775038113683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167860136752533E-3"/>
                  <c:y val="-2.097243396490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83930068376258E-3"/>
                  <c:y val="-1.258346037894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3572027350569E-2"/>
                  <c:y val="-2.936140755086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29375523931683E-2"/>
                  <c:y val="-2.516692075788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Лист6!$B$3:$F$3</c:f>
              <c:strCache>
                <c:ptCount val="5"/>
                <c:pt idx="0">
                  <c:v>2016 факт</c:v>
                </c:pt>
                <c:pt idx="1">
                  <c:v>2017 факт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Лист6!$B$4:$F$4</c:f>
              <c:numCache>
                <c:formatCode>General</c:formatCode>
                <c:ptCount val="5"/>
                <c:pt idx="0">
                  <c:v>95.4</c:v>
                </c:pt>
                <c:pt idx="1">
                  <c:v>84</c:v>
                </c:pt>
                <c:pt idx="2">
                  <c:v>97.8</c:v>
                </c:pt>
                <c:pt idx="3">
                  <c:v>97.3</c:v>
                </c:pt>
                <c:pt idx="4">
                  <c:v>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394496"/>
        <c:axId val="76396032"/>
        <c:axId val="0"/>
      </c:bar3DChart>
      <c:catAx>
        <c:axId val="7639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76396032"/>
        <c:crosses val="autoZero"/>
        <c:auto val="1"/>
        <c:lblAlgn val="ctr"/>
        <c:lblOffset val="100"/>
        <c:noMultiLvlLbl val="0"/>
      </c:catAx>
      <c:valAx>
        <c:axId val="7639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39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39113197948766E-2"/>
                  <c:y val="-0.10034804561945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260754652991801E-3"/>
                  <c:y val="-0.4682908795574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95565989744506E-3"/>
                  <c:y val="-0.49869937823000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130377326495901E-3"/>
                  <c:y val="-0.45916832995567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6518866324795E-3"/>
                  <c:y val="-0.4439640806193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Лист7!$B$3:$F$3</c:f>
              <c:strCache>
                <c:ptCount val="5"/>
                <c:pt idx="0">
                  <c:v>2016 факт</c:v>
                </c:pt>
                <c:pt idx="1">
                  <c:v>2017 факт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Лист7!$B$4:$F$4</c:f>
              <c:numCache>
                <c:formatCode>General</c:formatCode>
                <c:ptCount val="5"/>
                <c:pt idx="0">
                  <c:v>0</c:v>
                </c:pt>
                <c:pt idx="1">
                  <c:v>6.7</c:v>
                </c:pt>
                <c:pt idx="2">
                  <c:v>6.1</c:v>
                </c:pt>
                <c:pt idx="3">
                  <c:v>6.9</c:v>
                </c:pt>
                <c:pt idx="4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552256"/>
        <c:axId val="77566336"/>
        <c:axId val="0"/>
      </c:bar3DChart>
      <c:catAx>
        <c:axId val="7755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7566336"/>
        <c:crosses val="autoZero"/>
        <c:auto val="1"/>
        <c:lblAlgn val="ctr"/>
        <c:lblOffset val="100"/>
        <c:noMultiLvlLbl val="0"/>
      </c:catAx>
      <c:valAx>
        <c:axId val="775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55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8964440032350053E-3"/>
                  <c:y val="-3.657190607433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78664019410031E-2"/>
                  <c:y val="-2.659774987224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322134354240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322134354240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64440032350053E-3"/>
                  <c:y val="-2.99224686062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Лист8!$B$3:$F$3</c:f>
              <c:strCache>
                <c:ptCount val="5"/>
                <c:pt idx="0">
                  <c:v>2016 факт</c:v>
                </c:pt>
                <c:pt idx="1">
                  <c:v>2017 факт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Лист8!$B$4:$F$4</c:f>
              <c:numCache>
                <c:formatCode>General</c:formatCode>
                <c:ptCount val="5"/>
                <c:pt idx="0">
                  <c:v>12.7</c:v>
                </c:pt>
                <c:pt idx="1">
                  <c:v>12.3</c:v>
                </c:pt>
                <c:pt idx="2">
                  <c:v>12</c:v>
                </c:pt>
                <c:pt idx="3">
                  <c:v>12</c:v>
                </c:pt>
                <c:pt idx="4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608448"/>
        <c:axId val="77609984"/>
        <c:axId val="0"/>
      </c:bar3DChart>
      <c:catAx>
        <c:axId val="7760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77609984"/>
        <c:crosses val="autoZero"/>
        <c:auto val="1"/>
        <c:lblAlgn val="ctr"/>
        <c:lblOffset val="100"/>
        <c:noMultiLvlLbl val="0"/>
      </c:catAx>
      <c:valAx>
        <c:axId val="7760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0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595916712394"/>
          <c:y val="0.2357120042217532"/>
          <c:w val="0.46885628299364818"/>
          <c:h val="0.72672723864015476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3041745361626529E-2"/>
                  <c:y val="7.57002848367688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148118405523386E-2"/>
                  <c:y val="5.97618195525334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376276226957071E-2"/>
                  <c:y val="0.131308357069730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66567603599602"/>
                  <c:y val="0.196675608761590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125562135608173E-2"/>
                  <c:y val="0.188417065858602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611873237917205"/>
                  <c:y val="-0.15812822494771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8884455672397107E-2"/>
                  <c:y val="-4.11412758105820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505912386546441E-2"/>
                  <c:y val="-8.82436630419158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28068600268247"/>
                  <c:y val="-9.6654194668770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1387120432673342"/>
                  <c:y val="-9.93129889673420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6807794303048465E-2"/>
                  <c:y val="-5.74218532283944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8434018603408096E-2"/>
                  <c:y val="3.11751056770813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510968990563043"/>
                  <c:y val="6.87885563674658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Лист9!$B$4:$B$16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Лист9!$C$4:$C$16</c:f>
              <c:numCache>
                <c:formatCode>General</c:formatCode>
                <c:ptCount val="13"/>
                <c:pt idx="0">
                  <c:v>47054.400000000001</c:v>
                </c:pt>
                <c:pt idx="1">
                  <c:v>50</c:v>
                </c:pt>
                <c:pt idx="2">
                  <c:v>1788</c:v>
                </c:pt>
                <c:pt idx="3">
                  <c:v>12662.6</c:v>
                </c:pt>
                <c:pt idx="4">
                  <c:v>24124.400000000001</c:v>
                </c:pt>
                <c:pt idx="5">
                  <c:v>449668.7</c:v>
                </c:pt>
                <c:pt idx="6">
                  <c:v>99324.6</c:v>
                </c:pt>
                <c:pt idx="7">
                  <c:v>509.2</c:v>
                </c:pt>
                <c:pt idx="8">
                  <c:v>28751</c:v>
                </c:pt>
                <c:pt idx="9">
                  <c:v>11443</c:v>
                </c:pt>
                <c:pt idx="10">
                  <c:v>700</c:v>
                </c:pt>
                <c:pt idx="11">
                  <c:v>1000</c:v>
                </c:pt>
                <c:pt idx="12">
                  <c:v>13050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7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Лист1!$D$9:$H$9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Лист1!$D$10:$H$10</c:f>
              <c:numCache>
                <c:formatCode>General</c:formatCode>
                <c:ptCount val="5"/>
                <c:pt idx="0">
                  <c:v>4224</c:v>
                </c:pt>
                <c:pt idx="1">
                  <c:v>4200</c:v>
                </c:pt>
                <c:pt idx="2">
                  <c:v>4210</c:v>
                </c:pt>
                <c:pt idx="3">
                  <c:v>4210</c:v>
                </c:pt>
                <c:pt idx="4">
                  <c:v>4220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276928"/>
        <c:axId val="41278464"/>
        <c:axId val="0"/>
      </c:bar3DChart>
      <c:catAx>
        <c:axId val="4127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1278464"/>
        <c:crosses val="autoZero"/>
        <c:auto val="1"/>
        <c:lblAlgn val="ctr"/>
        <c:lblOffset val="100"/>
        <c:noMultiLvlLbl val="0"/>
      </c:catAx>
      <c:valAx>
        <c:axId val="41278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1276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4.8926393130888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84E-2"/>
                  <c:y val="-3.424847519162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47E-2"/>
                  <c:y val="-3.9141114504710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9.785278626177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4E-2"/>
                  <c:y val="-9.785278626177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Лист1!$D$32:$H$32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Лист1!$D$33:$H$33</c:f>
              <c:numCache>
                <c:formatCode>General</c:formatCode>
                <c:ptCount val="5"/>
                <c:pt idx="0">
                  <c:v>687</c:v>
                </c:pt>
                <c:pt idx="1">
                  <c:v>685</c:v>
                </c:pt>
                <c:pt idx="2">
                  <c:v>680</c:v>
                </c:pt>
                <c:pt idx="3">
                  <c:v>680</c:v>
                </c:pt>
                <c:pt idx="4">
                  <c:v>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339904"/>
        <c:axId val="41345792"/>
        <c:axId val="0"/>
      </c:bar3DChart>
      <c:catAx>
        <c:axId val="4133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41345792"/>
        <c:crosses val="autoZero"/>
        <c:auto val="1"/>
        <c:lblAlgn val="ctr"/>
        <c:lblOffset val="100"/>
        <c:noMultiLvlLbl val="0"/>
      </c:catAx>
      <c:valAx>
        <c:axId val="41345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133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726528"/>
        <c:axId val="44740608"/>
        <c:axId val="0"/>
      </c:bar3DChart>
      <c:catAx>
        <c:axId val="4472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44740608"/>
        <c:crosses val="autoZero"/>
        <c:auto val="1"/>
        <c:lblAlgn val="ctr"/>
        <c:lblOffset val="100"/>
        <c:noMultiLvlLbl val="0"/>
      </c:catAx>
      <c:valAx>
        <c:axId val="4474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72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Лист1!$B$2:$F$2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прогроз 2018</c:v>
                </c:pt>
                <c:pt idx="3">
                  <c:v>прогроз 2018</c:v>
                </c:pt>
                <c:pt idx="4">
                  <c:v>прогроз 2018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21.68</c:v>
                </c:pt>
                <c:pt idx="1">
                  <c:v>21.55</c:v>
                </c:pt>
                <c:pt idx="2">
                  <c:v>21.5</c:v>
                </c:pt>
                <c:pt idx="3">
                  <c:v>21.4</c:v>
                </c:pt>
                <c:pt idx="4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748160"/>
        <c:axId val="44434560"/>
        <c:axId val="0"/>
      </c:bar3DChart>
      <c:catAx>
        <c:axId val="4474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4434560"/>
        <c:crosses val="autoZero"/>
        <c:auto val="1"/>
        <c:lblAlgn val="ctr"/>
        <c:lblOffset val="100"/>
        <c:noMultiLvlLbl val="0"/>
      </c:catAx>
      <c:valAx>
        <c:axId val="444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48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66FF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449152"/>
        <c:axId val="44503040"/>
        <c:axId val="0"/>
      </c:bar3DChart>
      <c:catAx>
        <c:axId val="444491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503040"/>
        <c:crosses val="autoZero"/>
        <c:auto val="1"/>
        <c:lblAlgn val="ctr"/>
        <c:lblOffset val="100"/>
        <c:noMultiLvlLbl val="0"/>
      </c:catAx>
      <c:valAx>
        <c:axId val="4450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44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Лист2!$B$2:$F$2</c:f>
              <c:strCache>
                <c:ptCount val="5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  <c:pt idx="3">
                  <c:v>прогноз 2018</c:v>
                </c:pt>
                <c:pt idx="4">
                  <c:v>прогноз 2018</c:v>
                </c:pt>
              </c:strCache>
            </c:str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28517</c:v>
                </c:pt>
                <c:pt idx="1">
                  <c:v>29802</c:v>
                </c:pt>
                <c:pt idx="2">
                  <c:v>31292</c:v>
                </c:pt>
                <c:pt idx="3">
                  <c:v>32528</c:v>
                </c:pt>
                <c:pt idx="4">
                  <c:v>34154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10592"/>
        <c:axId val="44528768"/>
        <c:axId val="0"/>
      </c:bar3DChart>
      <c:catAx>
        <c:axId val="4451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44528768"/>
        <c:crosses val="autoZero"/>
        <c:auto val="1"/>
        <c:lblAlgn val="ctr"/>
        <c:lblOffset val="100"/>
        <c:noMultiLvlLbl val="0"/>
      </c:catAx>
      <c:valAx>
        <c:axId val="4452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1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2">
            <a:lumMod val="9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07407407407407E-2"/>
          <c:w val="0.93888888888889155"/>
          <c:h val="0.7512270341207375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79072"/>
        <c:axId val="44584960"/>
        <c:axId val="0"/>
      </c:bar3DChart>
      <c:catAx>
        <c:axId val="4457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44584960"/>
        <c:crosses val="autoZero"/>
        <c:auto val="1"/>
        <c:lblAlgn val="ctr"/>
        <c:lblOffset val="100"/>
        <c:noMultiLvlLbl val="0"/>
      </c:catAx>
      <c:valAx>
        <c:axId val="4458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57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Лист1!$A$2:$E$2</c:f>
              <c:strCache>
                <c:ptCount val="5"/>
                <c:pt idx="0">
                  <c:v>отчет 2016</c:v>
                </c:pt>
                <c:pt idx="1">
                  <c:v>оценка 2017 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Лист1!$A$3:$E$3</c:f>
              <c:numCache>
                <c:formatCode>General</c:formatCode>
                <c:ptCount val="5"/>
                <c:pt idx="0">
                  <c:v>2315.6</c:v>
                </c:pt>
                <c:pt idx="1">
                  <c:v>2400</c:v>
                </c:pt>
                <c:pt idx="2">
                  <c:v>2470.5</c:v>
                </c:pt>
                <c:pt idx="3">
                  <c:v>2603</c:v>
                </c:pt>
                <c:pt idx="4">
                  <c:v>2733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96608"/>
        <c:axId val="44606592"/>
        <c:axId val="0"/>
      </c:bar3DChart>
      <c:catAx>
        <c:axId val="4459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44606592"/>
        <c:crosses val="autoZero"/>
        <c:auto val="1"/>
        <c:lblAlgn val="ctr"/>
        <c:lblOffset val="100"/>
        <c:noMultiLvlLbl val="0"/>
      </c:catAx>
      <c:valAx>
        <c:axId val="4460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9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Бюджет</a:t>
          </a:r>
          <a:r>
            <a:rPr lang="ru-RU" sz="2400" b="1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  <a:p>
          <a:pPr algn="ctr"/>
          <a:r>
            <a:rPr lang="ru-RU" sz="2400" b="1" dirty="0" smtClean="0">
              <a:solidFill>
                <a:srgbClr val="FF0000"/>
              </a:solidFill>
            </a:rPr>
            <a:t>(гл.1 статья 6 Бюджетного кодекса РФ)</a:t>
          </a:r>
          <a:endParaRPr lang="ru-RU" sz="2400" b="1" dirty="0">
            <a:solidFill>
              <a:srgbClr val="FF0000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66767" custScaleY="50709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44535" custScaleY="246655" custLinFactNeighborX="3750" custLinFactNeighborY="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4A60F6BF-8C7F-4395-A56B-E4FEB07C19DD}" type="presOf" srcId="{EA82B554-BC6E-413A-86F6-688A7B6CD4D5}" destId="{37883900-2F7F-4CD3-B088-3D9B48A54B64}" srcOrd="0" destOrd="0" presId="urn:microsoft.com/office/officeart/2009/3/layout/StepUpProcess"/>
    <dgm:cxn modelId="{05372E01-744A-46B9-BDAC-87DD37F592ED}" type="presOf" srcId="{0195E6D7-8A52-450E-9094-0D88F51EA5DD}" destId="{0A3F919A-89E4-47F9-99CC-2EC97BD022FF}" srcOrd="0" destOrd="0" presId="urn:microsoft.com/office/officeart/2009/3/layout/StepUpProcess"/>
    <dgm:cxn modelId="{F7DDA5D7-411A-4500-98A7-28817BC55D1D}" type="presParOf" srcId="{37883900-2F7F-4CD3-B088-3D9B48A54B64}" destId="{15148DB8-C4A0-41D7-86CF-23E4FB35853E}" srcOrd="0" destOrd="0" presId="urn:microsoft.com/office/officeart/2009/3/layout/StepUpProcess"/>
    <dgm:cxn modelId="{6FA78A81-1EAE-4A98-8326-526D12C8FE5A}" type="presParOf" srcId="{15148DB8-C4A0-41D7-86CF-23E4FB35853E}" destId="{5AD34896-C91C-42DF-AA1A-627F2B38839A}" srcOrd="0" destOrd="0" presId="urn:microsoft.com/office/officeart/2009/3/layout/StepUpProcess"/>
    <dgm:cxn modelId="{EF977AA8-09EF-4B23-AAE7-7381828C6AA3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Бюджет</a:t>
          </a:r>
          <a:r>
            <a:rPr lang="ru-RU" sz="2400" b="1" dirty="0" smtClean="0"/>
            <a:t> – это план доходов и расходов. Каждый житель Тамбовского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</a:t>
          </a:r>
          <a:endParaRPr lang="ru-RU" sz="2400" b="1" dirty="0">
            <a:solidFill>
              <a:srgbClr val="FF0000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79946" custScaleY="79656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76429" custScaleY="280213" custLinFactNeighborX="675" custLinFactNeighborY="1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6D21BE8A-81A2-43E2-BBC1-A822C8AC8EDB}" type="presOf" srcId="{0195E6D7-8A52-450E-9094-0D88F51EA5DD}" destId="{0A3F919A-89E4-47F9-99CC-2EC97BD022FF}" srcOrd="0" destOrd="0" presId="urn:microsoft.com/office/officeart/2009/3/layout/StepUpProcess"/>
    <dgm:cxn modelId="{A3E5AC2E-E5B6-48DE-AFCB-2E83682C4535}" type="presOf" srcId="{EA82B554-BC6E-413A-86F6-688A7B6CD4D5}" destId="{37883900-2F7F-4CD3-B088-3D9B48A54B64}" srcOrd="0" destOrd="0" presId="urn:microsoft.com/office/officeart/2009/3/layout/StepUpProcess"/>
    <dgm:cxn modelId="{0CA6C798-4DDE-4B8A-9654-21B469AF50AC}" type="presParOf" srcId="{37883900-2F7F-4CD3-B088-3D9B48A54B64}" destId="{15148DB8-C4A0-41D7-86CF-23E4FB35853E}" srcOrd="0" destOrd="0" presId="urn:microsoft.com/office/officeart/2009/3/layout/StepUpProcess"/>
    <dgm:cxn modelId="{B420CFEC-9BF5-405B-B1F7-93AF5E718E9E}" type="presParOf" srcId="{15148DB8-C4A0-41D7-86CF-23E4FB35853E}" destId="{5AD34896-C91C-42DF-AA1A-627F2B38839A}" srcOrd="0" destOrd="0" presId="urn:microsoft.com/office/officeart/2009/3/layout/StepUpProcess"/>
    <dgm:cxn modelId="{2FFDC0F3-FC17-4DD0-B334-9EDA42D67674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</a:rPr>
            <a:t>ДОХОДЫ</a:t>
          </a:r>
        </a:p>
        <a:p>
          <a:pPr algn="l"/>
          <a:r>
            <a:rPr lang="ru-RU" sz="2400" b="1" u="none" dirty="0" smtClean="0">
              <a:solidFill>
                <a:schemeClr val="tx1"/>
              </a:solidFill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2400" b="1" u="none" dirty="0">
            <a:solidFill>
              <a:schemeClr val="tx1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66767" custScaleY="50709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44535" custScaleY="246655" custLinFactNeighborX="3750" custLinFactNeighborY="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EB6ED429-B76B-4613-B643-C011C417E7CD}" type="presOf" srcId="{EA82B554-BC6E-413A-86F6-688A7B6CD4D5}" destId="{37883900-2F7F-4CD3-B088-3D9B48A54B64}" srcOrd="0" destOrd="0" presId="urn:microsoft.com/office/officeart/2009/3/layout/StepUpProcess"/>
    <dgm:cxn modelId="{3E47A2B0-5766-4D09-9A34-47E0F06647AF}" type="presOf" srcId="{0195E6D7-8A52-450E-9094-0D88F51EA5DD}" destId="{0A3F919A-89E4-47F9-99CC-2EC97BD022FF}" srcOrd="0" destOrd="0" presId="urn:microsoft.com/office/officeart/2009/3/layout/StepUpProcess"/>
    <dgm:cxn modelId="{CBA89FCB-9CD4-4247-9D4C-8AD0DB7DC0AC}" type="presParOf" srcId="{37883900-2F7F-4CD3-B088-3D9B48A54B64}" destId="{15148DB8-C4A0-41D7-86CF-23E4FB35853E}" srcOrd="0" destOrd="0" presId="urn:microsoft.com/office/officeart/2009/3/layout/StepUpProcess"/>
    <dgm:cxn modelId="{805B04FB-97B7-4E39-AF0F-7B2EE02AC582}" type="presParOf" srcId="{15148DB8-C4A0-41D7-86CF-23E4FB35853E}" destId="{5AD34896-C91C-42DF-AA1A-627F2B38839A}" srcOrd="0" destOrd="0" presId="urn:microsoft.com/office/officeart/2009/3/layout/StepUpProcess"/>
    <dgm:cxn modelId="{65C69CF7-978C-47BF-BD7D-48AC6E29BAE0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</a:rPr>
            <a:t>РАСХОДЫ</a:t>
          </a:r>
        </a:p>
        <a:p>
          <a:pPr algn="l"/>
          <a:r>
            <a:rPr lang="ru-RU" sz="2400" b="0" u="none" dirty="0" smtClean="0">
              <a:solidFill>
                <a:schemeClr val="tx1"/>
              </a:solidFill>
            </a:rPr>
            <a:t>   </a:t>
          </a:r>
          <a:r>
            <a:rPr lang="ru-RU" sz="2400" b="1" u="none" dirty="0" smtClean="0">
              <a:solidFill>
                <a:schemeClr val="tx1"/>
              </a:solidFill>
            </a:rPr>
            <a:t>это выплачиваемые из бюджета денежные средства (социальные выплаты населению, содержание муниципальных учреждений (образование, культура, молодежная политика, физическая культура и спорт и другие), дорожное хозяйство и другие расходы)</a:t>
          </a:r>
        </a:p>
        <a:p>
          <a:pPr algn="ctr"/>
          <a:endParaRPr lang="ru-RU" sz="2400" b="1" u="none" dirty="0">
            <a:solidFill>
              <a:schemeClr val="tx1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79946" custScaleY="79656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76429" custScaleY="280213" custLinFactNeighborX="675" custLinFactNeighborY="1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6BACB415-A442-4133-8B76-A42FE714399B}" type="presOf" srcId="{EA82B554-BC6E-413A-86F6-688A7B6CD4D5}" destId="{37883900-2F7F-4CD3-B088-3D9B48A54B64}" srcOrd="0" destOrd="0" presId="urn:microsoft.com/office/officeart/2009/3/layout/StepUpProcess"/>
    <dgm:cxn modelId="{B6536B8A-5A28-4D64-B1FB-BE931AC1D178}" type="presOf" srcId="{0195E6D7-8A52-450E-9094-0D88F51EA5DD}" destId="{0A3F919A-89E4-47F9-99CC-2EC97BD022FF}" srcOrd="0" destOrd="0" presId="urn:microsoft.com/office/officeart/2009/3/layout/StepUpProcess"/>
    <dgm:cxn modelId="{59B4FDC9-DBA5-4290-86B9-53D2E1663356}" type="presParOf" srcId="{37883900-2F7F-4CD3-B088-3D9B48A54B64}" destId="{15148DB8-C4A0-41D7-86CF-23E4FB35853E}" srcOrd="0" destOrd="0" presId="urn:microsoft.com/office/officeart/2009/3/layout/StepUpProcess"/>
    <dgm:cxn modelId="{62D7D49C-689C-4698-8BEF-CA83195129DC}" type="presParOf" srcId="{15148DB8-C4A0-41D7-86CF-23E4FB35853E}" destId="{5AD34896-C91C-42DF-AA1A-627F2B38839A}" srcOrd="0" destOrd="0" presId="urn:microsoft.com/office/officeart/2009/3/layout/StepUpProcess"/>
    <dgm:cxn modelId="{F1C89C91-96D1-4CF4-9FAE-1C80CAF4C4BB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7DBB73DD-D8E2-49CD-A446-E05DF5A63A94}" type="presOf" srcId="{218221A9-4C38-4F17-9344-04F7516440AE}" destId="{A8C73946-C8F9-4786-96E6-D3060C361670}" srcOrd="0" destOrd="0" presId="urn:microsoft.com/office/officeart/2005/8/layout/list1"/>
    <dgm:cxn modelId="{1C8276BF-8794-4698-AE97-0348DB023170}" type="presOf" srcId="{218221A9-4C38-4F17-9344-04F7516440AE}" destId="{26F08A94-15C6-481E-9154-B20A5FEF7382}" srcOrd="1" destOrd="0" presId="urn:microsoft.com/office/officeart/2005/8/layout/list1"/>
    <dgm:cxn modelId="{FA36E67E-B965-4EB4-835E-2B3AD9FA0594}" type="presOf" srcId="{47DE6AAF-E77F-41E5-887E-2B7590088927}" destId="{537D21AA-C489-45EE-A8B2-F1889B87C301}" srcOrd="0" destOrd="0" presId="urn:microsoft.com/office/officeart/2005/8/layout/list1"/>
    <dgm:cxn modelId="{9C4814AE-014E-46F9-8FE7-3A0A609587D6}" type="presOf" srcId="{F72C9C6D-6A51-4247-87A4-1575277B074F}" destId="{4EDB460E-EA2F-4B80-AEEC-65936D828CCA}" srcOrd="0" destOrd="0" presId="urn:microsoft.com/office/officeart/2005/8/layout/list1"/>
    <dgm:cxn modelId="{4BF1D095-4B1D-4FF2-B47F-4C2A06DE93DE}" type="presOf" srcId="{9627A623-F456-49E6-9CEE-DAA3672B5407}" destId="{E7FC8D2D-AAE0-49BA-AE07-D93E3B7B6599}" srcOrd="0" destOrd="0" presId="urn:microsoft.com/office/officeart/2005/8/layout/list1"/>
    <dgm:cxn modelId="{43E4F9C1-A0DD-4D1A-AB16-22A816296B8C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25FC0990-46DF-445F-BB96-0929A2CEEDD2}" type="presOf" srcId="{47DE6AAF-E77F-41E5-887E-2B7590088927}" destId="{B6324098-4C94-444C-ACA4-D91C5374D090}" srcOrd="1" destOrd="0" presId="urn:microsoft.com/office/officeart/2005/8/layout/list1"/>
    <dgm:cxn modelId="{4DBA1005-AEA2-4784-BAA3-E2E57A66662A}" type="presOf" srcId="{9627A623-F456-49E6-9CEE-DAA3672B5407}" destId="{F8FFED77-E205-4786-9C92-75818F45B3C3}" srcOrd="1" destOrd="0" presId="urn:microsoft.com/office/officeart/2005/8/layout/list1"/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94A5B54D-D99B-42D9-85C1-36886A6A97E2}" type="presParOf" srcId="{4EDB460E-EA2F-4B80-AEEC-65936D828CCA}" destId="{A43CDFDD-DB88-40D3-B31F-08B0A5D02257}" srcOrd="0" destOrd="0" presId="urn:microsoft.com/office/officeart/2005/8/layout/list1"/>
    <dgm:cxn modelId="{13B7033C-C813-4FBA-94B2-F7DA20418903}" type="presParOf" srcId="{A43CDFDD-DB88-40D3-B31F-08B0A5D02257}" destId="{E7FC8D2D-AAE0-49BA-AE07-D93E3B7B6599}" srcOrd="0" destOrd="0" presId="urn:microsoft.com/office/officeart/2005/8/layout/list1"/>
    <dgm:cxn modelId="{24380ABF-A66C-4E3C-B77C-CB3C7E9FAFB7}" type="presParOf" srcId="{A43CDFDD-DB88-40D3-B31F-08B0A5D02257}" destId="{F8FFED77-E205-4786-9C92-75818F45B3C3}" srcOrd="1" destOrd="0" presId="urn:microsoft.com/office/officeart/2005/8/layout/list1"/>
    <dgm:cxn modelId="{285CBFA1-B055-49FF-8F11-12D212A12577}" type="presParOf" srcId="{4EDB460E-EA2F-4B80-AEEC-65936D828CCA}" destId="{75FCF280-A800-4A52-9348-48B5CE864AA0}" srcOrd="1" destOrd="0" presId="urn:microsoft.com/office/officeart/2005/8/layout/list1"/>
    <dgm:cxn modelId="{78424764-108C-408F-8CAD-FD5797EBB4F5}" type="presParOf" srcId="{4EDB460E-EA2F-4B80-AEEC-65936D828CCA}" destId="{3F006C1C-44CC-40A3-93A0-4C77B17DE774}" srcOrd="2" destOrd="0" presId="urn:microsoft.com/office/officeart/2005/8/layout/list1"/>
    <dgm:cxn modelId="{B9C49F3E-AA63-421E-B163-A40A117EA308}" type="presParOf" srcId="{4EDB460E-EA2F-4B80-AEEC-65936D828CCA}" destId="{DB434631-6144-4228-8D06-27AB84B1D686}" srcOrd="3" destOrd="0" presId="urn:microsoft.com/office/officeart/2005/8/layout/list1"/>
    <dgm:cxn modelId="{F93C5352-2E4F-4D62-ACDE-604059099C48}" type="presParOf" srcId="{4EDB460E-EA2F-4B80-AEEC-65936D828CCA}" destId="{A0BDE4B3-C4CF-48C6-9A36-500B2C3489D7}" srcOrd="4" destOrd="0" presId="urn:microsoft.com/office/officeart/2005/8/layout/list1"/>
    <dgm:cxn modelId="{AC3212A8-2E07-4216-9DAE-8FF1F5F8CC0A}" type="presParOf" srcId="{A0BDE4B3-C4CF-48C6-9A36-500B2C3489D7}" destId="{A8C73946-C8F9-4786-96E6-D3060C361670}" srcOrd="0" destOrd="0" presId="urn:microsoft.com/office/officeart/2005/8/layout/list1"/>
    <dgm:cxn modelId="{F5850242-F418-4BC7-A7B0-4DAB774DE4C8}" type="presParOf" srcId="{A0BDE4B3-C4CF-48C6-9A36-500B2C3489D7}" destId="{26F08A94-15C6-481E-9154-B20A5FEF7382}" srcOrd="1" destOrd="0" presId="urn:microsoft.com/office/officeart/2005/8/layout/list1"/>
    <dgm:cxn modelId="{D13015B8-A73B-4E2C-8315-496EA6A0FCD2}" type="presParOf" srcId="{4EDB460E-EA2F-4B80-AEEC-65936D828CCA}" destId="{01F7E01B-2FE7-4714-993D-04B86A559172}" srcOrd="5" destOrd="0" presId="urn:microsoft.com/office/officeart/2005/8/layout/list1"/>
    <dgm:cxn modelId="{D343EBBC-F5F3-47B3-B07F-16328D469DA2}" type="presParOf" srcId="{4EDB460E-EA2F-4B80-AEEC-65936D828CCA}" destId="{82E27E00-3670-49D0-864C-CE6F328784BA}" srcOrd="6" destOrd="0" presId="urn:microsoft.com/office/officeart/2005/8/layout/list1"/>
    <dgm:cxn modelId="{EC257F68-7A4E-4618-936C-441BE91C1794}" type="presParOf" srcId="{4EDB460E-EA2F-4B80-AEEC-65936D828CCA}" destId="{4FBEA8CE-36EC-4653-AD90-08F2B7C28F2F}" srcOrd="7" destOrd="0" presId="urn:microsoft.com/office/officeart/2005/8/layout/list1"/>
    <dgm:cxn modelId="{B23EFAE6-459C-429A-BA78-C212A22009A3}" type="presParOf" srcId="{4EDB460E-EA2F-4B80-AEEC-65936D828CCA}" destId="{AB243640-CBD1-43F3-9550-87CD853188CF}" srcOrd="8" destOrd="0" presId="urn:microsoft.com/office/officeart/2005/8/layout/list1"/>
    <dgm:cxn modelId="{3D807627-C744-4128-8F2C-EAC48CC08E0A}" type="presParOf" srcId="{AB243640-CBD1-43F3-9550-87CD853188CF}" destId="{537D21AA-C489-45EE-A8B2-F1889B87C301}" srcOrd="0" destOrd="0" presId="urn:microsoft.com/office/officeart/2005/8/layout/list1"/>
    <dgm:cxn modelId="{D21B469F-698C-47BD-96EB-99D34D0B7AB0}" type="presParOf" srcId="{AB243640-CBD1-43F3-9550-87CD853188CF}" destId="{B6324098-4C94-444C-ACA4-D91C5374D090}" srcOrd="1" destOrd="0" presId="urn:microsoft.com/office/officeart/2005/8/layout/list1"/>
    <dgm:cxn modelId="{99E66F53-52A0-4777-B3DE-161FD56C32EA}" type="presParOf" srcId="{4EDB460E-EA2F-4B80-AEEC-65936D828CCA}" destId="{A0859D56-97BB-4716-9C87-9D28D85A49EB}" srcOrd="9" destOrd="0" presId="urn:microsoft.com/office/officeart/2005/8/layout/list1"/>
    <dgm:cxn modelId="{5E289D38-F2D1-4AE4-9594-E0EC9886B3EA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B74EAA-88E6-47A8-B25E-316028936F4F}" type="doc">
      <dgm:prSet loTypeId="urn:microsoft.com/office/officeart/2005/8/layout/list1" loCatId="list" qsTypeId="urn:microsoft.com/office/officeart/2005/8/quickstyle/3d8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23D5528-0061-4585-97CF-79C4FF9DBD3F}">
      <dgm:prSet custT="1"/>
      <dgm:spPr/>
      <dgm:t>
        <a:bodyPr/>
        <a:lstStyle/>
        <a:p>
          <a:r>
            <a:rPr lang="ru-RU" sz="1800" dirty="0" smtClean="0"/>
            <a:t>Привлечение коммерческого кредита 2018 год – 4 976,9 тыс.руб.; 2019 год – 3 239,7 тыс.руб.; 2020 год – 3 239,7 тыс.руб.</a:t>
          </a:r>
          <a:endParaRPr lang="ru-RU" sz="1800" dirty="0"/>
        </a:p>
      </dgm:t>
    </dgm:pt>
    <dgm:pt modelId="{02BA1AB4-8B39-40E1-AA7B-017709E2FF9A}" type="parTrans" cxnId="{20557144-E075-4CD6-937E-EBD03DACF8C1}">
      <dgm:prSet/>
      <dgm:spPr/>
      <dgm:t>
        <a:bodyPr/>
        <a:lstStyle/>
        <a:p>
          <a:endParaRPr lang="ru-RU"/>
        </a:p>
      </dgm:t>
    </dgm:pt>
    <dgm:pt modelId="{C869CBB9-A116-4443-88CE-2CD9E6B2B236}" type="sibTrans" cxnId="{20557144-E075-4CD6-937E-EBD03DACF8C1}">
      <dgm:prSet/>
      <dgm:spPr/>
      <dgm:t>
        <a:bodyPr/>
        <a:lstStyle/>
        <a:p>
          <a:endParaRPr lang="ru-RU"/>
        </a:p>
      </dgm:t>
    </dgm:pt>
    <dgm:pt modelId="{1427DCB7-32D5-4580-B70E-F5AE7619EC67}">
      <dgm:prSet custT="1"/>
      <dgm:spPr/>
      <dgm:t>
        <a:bodyPr/>
        <a:lstStyle/>
        <a:p>
          <a:r>
            <a:rPr lang="ru-RU" sz="1800" dirty="0" smtClean="0"/>
            <a:t>Погашение бюджетного кредита 2018 год – 1 737,2 тыс.руб. Погашение коммерческого кредита 2018 год – 3 239,7 тыс.руб.; 2019 год – 3 239,7 тыс.руб.; 2020 год – 3 239,7 тыс.руб.</a:t>
          </a:r>
          <a:endParaRPr lang="ru-RU" sz="1800" dirty="0"/>
        </a:p>
      </dgm:t>
    </dgm:pt>
    <dgm:pt modelId="{A47E2640-6CE8-4E18-B69C-954D2A6B5482}" type="parTrans" cxnId="{EA5EB82F-0833-4121-9ED9-707E129679B4}">
      <dgm:prSet/>
      <dgm:spPr/>
      <dgm:t>
        <a:bodyPr/>
        <a:lstStyle/>
        <a:p>
          <a:endParaRPr lang="ru-RU"/>
        </a:p>
      </dgm:t>
    </dgm:pt>
    <dgm:pt modelId="{E447733E-3DB7-42C1-98F5-22D81928EF7D}" type="sibTrans" cxnId="{EA5EB82F-0833-4121-9ED9-707E129679B4}">
      <dgm:prSet/>
      <dgm:spPr/>
      <dgm:t>
        <a:bodyPr/>
        <a:lstStyle/>
        <a:p>
          <a:endParaRPr lang="ru-RU"/>
        </a:p>
      </dgm:t>
    </dgm:pt>
    <dgm:pt modelId="{54F5E8D8-9889-4647-82C2-68D87C0DEA65}">
      <dgm:prSet custT="1"/>
      <dgm:spPr/>
      <dgm:t>
        <a:bodyPr/>
        <a:lstStyle/>
        <a:p>
          <a:r>
            <a:rPr lang="ru-RU" sz="1800" dirty="0" smtClean="0"/>
            <a:t>Обслуживание муниципального долга 2018 год – 1 000,0 тыс.руб.; 2019 год – 1 000,0 тыс.руб.; 2020 год – 1 000,0 тыс.руб.</a:t>
          </a:r>
          <a:endParaRPr lang="ru-RU" sz="1800" dirty="0"/>
        </a:p>
      </dgm:t>
    </dgm:pt>
    <dgm:pt modelId="{7838F627-B64A-40D9-9574-4951BE176286}" type="parTrans" cxnId="{9026DD59-EE86-4440-82EF-2623595C3425}">
      <dgm:prSet/>
      <dgm:spPr/>
      <dgm:t>
        <a:bodyPr/>
        <a:lstStyle/>
        <a:p>
          <a:endParaRPr lang="ru-RU"/>
        </a:p>
      </dgm:t>
    </dgm:pt>
    <dgm:pt modelId="{66ED1C12-D708-47EE-8A5B-A328CC21AAD5}" type="sibTrans" cxnId="{9026DD59-EE86-4440-82EF-2623595C3425}">
      <dgm:prSet/>
      <dgm:spPr/>
      <dgm:t>
        <a:bodyPr/>
        <a:lstStyle/>
        <a:p>
          <a:endParaRPr lang="ru-RU"/>
        </a:p>
      </dgm:t>
    </dgm:pt>
    <dgm:pt modelId="{52680771-509A-4B71-AE3F-CED4F92E9943}" type="pres">
      <dgm:prSet presAssocID="{D3B74EAA-88E6-47A8-B25E-316028936F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4BFDF-56AE-4EF8-A51A-7840CCFA2B1C}" type="pres">
      <dgm:prSet presAssocID="{C23D5528-0061-4585-97CF-79C4FF9DBD3F}" presName="parentLin" presStyleCnt="0"/>
      <dgm:spPr/>
      <dgm:t>
        <a:bodyPr/>
        <a:lstStyle/>
        <a:p>
          <a:endParaRPr lang="ru-RU"/>
        </a:p>
      </dgm:t>
    </dgm:pt>
    <dgm:pt modelId="{4359776C-F69D-4EF8-840D-676C5CEC3343}" type="pres">
      <dgm:prSet presAssocID="{C23D5528-0061-4585-97CF-79C4FF9DBD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7D43E7-2886-420E-A1A8-65C8A29F8EFB}" type="pres">
      <dgm:prSet presAssocID="{C23D5528-0061-4585-97CF-79C4FF9DBD3F}" presName="parentText" presStyleLbl="node1" presStyleIdx="0" presStyleCnt="3" custLinFactNeighborX="-52881" custLinFactNeighborY="-29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1BBC0-9EB4-438A-B140-AF77C91593BA}" type="pres">
      <dgm:prSet presAssocID="{C23D5528-0061-4585-97CF-79C4FF9DBD3F}" presName="negativeSpace" presStyleCnt="0"/>
      <dgm:spPr/>
      <dgm:t>
        <a:bodyPr/>
        <a:lstStyle/>
        <a:p>
          <a:endParaRPr lang="ru-RU"/>
        </a:p>
      </dgm:t>
    </dgm:pt>
    <dgm:pt modelId="{079DD449-0D15-42F2-957D-AFB377E9AE63}" type="pres">
      <dgm:prSet presAssocID="{C23D5528-0061-4585-97CF-79C4FF9DBD3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53160-B4E8-4822-B805-DED0DC222BE2}" type="pres">
      <dgm:prSet presAssocID="{C869CBB9-A116-4443-88CE-2CD9E6B2B236}" presName="spaceBetweenRectangles" presStyleCnt="0"/>
      <dgm:spPr/>
      <dgm:t>
        <a:bodyPr/>
        <a:lstStyle/>
        <a:p>
          <a:endParaRPr lang="ru-RU"/>
        </a:p>
      </dgm:t>
    </dgm:pt>
    <dgm:pt modelId="{1E95493F-60BD-43C4-BF94-E3B0BEA0CF11}" type="pres">
      <dgm:prSet presAssocID="{1427DCB7-32D5-4580-B70E-F5AE7619EC67}" presName="parentLin" presStyleCnt="0"/>
      <dgm:spPr/>
      <dgm:t>
        <a:bodyPr/>
        <a:lstStyle/>
        <a:p>
          <a:endParaRPr lang="ru-RU"/>
        </a:p>
      </dgm:t>
    </dgm:pt>
    <dgm:pt modelId="{47BBFD64-39E1-4BA9-B5FB-6AAC96240BD0}" type="pres">
      <dgm:prSet presAssocID="{1427DCB7-32D5-4580-B70E-F5AE7619EC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C995E4-2AD6-43EF-B0B1-6B834911BA86}" type="pres">
      <dgm:prSet presAssocID="{1427DCB7-32D5-4580-B70E-F5AE7619EC67}" presName="parentText" presStyleLbl="node1" presStyleIdx="1" presStyleCnt="3" custLinFactNeighborX="773" custLinFactNeighborY="-26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C15C3-0219-4673-9718-5AB92BA45E10}" type="pres">
      <dgm:prSet presAssocID="{1427DCB7-32D5-4580-B70E-F5AE7619EC67}" presName="negativeSpace" presStyleCnt="0"/>
      <dgm:spPr/>
      <dgm:t>
        <a:bodyPr/>
        <a:lstStyle/>
        <a:p>
          <a:endParaRPr lang="ru-RU"/>
        </a:p>
      </dgm:t>
    </dgm:pt>
    <dgm:pt modelId="{6EB7A1ED-9A90-4B77-9CDF-0FE9D8124F2E}" type="pres">
      <dgm:prSet presAssocID="{1427DCB7-32D5-4580-B70E-F5AE7619EC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797E2-08C8-4DD2-BC77-8AF7CDAD15F0}" type="pres">
      <dgm:prSet presAssocID="{E447733E-3DB7-42C1-98F5-22D81928EF7D}" presName="spaceBetweenRectangles" presStyleCnt="0"/>
      <dgm:spPr/>
      <dgm:t>
        <a:bodyPr/>
        <a:lstStyle/>
        <a:p>
          <a:endParaRPr lang="ru-RU"/>
        </a:p>
      </dgm:t>
    </dgm:pt>
    <dgm:pt modelId="{2EE220EA-8256-4BB7-8260-9215B71FB06F}" type="pres">
      <dgm:prSet presAssocID="{54F5E8D8-9889-4647-82C2-68D87C0DEA65}" presName="parentLin" presStyleCnt="0"/>
      <dgm:spPr/>
      <dgm:t>
        <a:bodyPr/>
        <a:lstStyle/>
        <a:p>
          <a:endParaRPr lang="ru-RU"/>
        </a:p>
      </dgm:t>
    </dgm:pt>
    <dgm:pt modelId="{54888CD4-22F0-471D-B923-9C75F5F027A1}" type="pres">
      <dgm:prSet presAssocID="{54F5E8D8-9889-4647-82C2-68D87C0DEA6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4ABC79D-FF36-41CA-832B-BC82AF4FC4BB}" type="pres">
      <dgm:prSet presAssocID="{54F5E8D8-9889-4647-82C2-68D87C0DEA65}" presName="parentText" presStyleLbl="node1" presStyleIdx="2" presStyleCnt="3" custLinFactNeighborX="18657" custLinFactNeighborY="-41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11B7D-1268-4A94-8E78-95A7211B03C4}" type="pres">
      <dgm:prSet presAssocID="{54F5E8D8-9889-4647-82C2-68D87C0DEA65}" presName="negativeSpace" presStyleCnt="0"/>
      <dgm:spPr/>
      <dgm:t>
        <a:bodyPr/>
        <a:lstStyle/>
        <a:p>
          <a:endParaRPr lang="ru-RU"/>
        </a:p>
      </dgm:t>
    </dgm:pt>
    <dgm:pt modelId="{F2E050DE-CF9C-4CAD-8C82-41CC4F586882}" type="pres">
      <dgm:prSet presAssocID="{54F5E8D8-9889-4647-82C2-68D87C0DEA6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D8B51-D0FF-4F6C-AC5C-CD8574B4EA45}" type="presOf" srcId="{1427DCB7-32D5-4580-B70E-F5AE7619EC67}" destId="{47BBFD64-39E1-4BA9-B5FB-6AAC96240BD0}" srcOrd="0" destOrd="0" presId="urn:microsoft.com/office/officeart/2005/8/layout/list1"/>
    <dgm:cxn modelId="{CEFAD107-CFFD-4264-9B48-313FD9D1C0A0}" type="presOf" srcId="{54F5E8D8-9889-4647-82C2-68D87C0DEA65}" destId="{74ABC79D-FF36-41CA-832B-BC82AF4FC4BB}" srcOrd="1" destOrd="0" presId="urn:microsoft.com/office/officeart/2005/8/layout/list1"/>
    <dgm:cxn modelId="{09A284CE-0F97-4563-AEDA-484B5C4D9870}" type="presOf" srcId="{C23D5528-0061-4585-97CF-79C4FF9DBD3F}" destId="{3C7D43E7-2886-420E-A1A8-65C8A29F8EFB}" srcOrd="1" destOrd="0" presId="urn:microsoft.com/office/officeart/2005/8/layout/list1"/>
    <dgm:cxn modelId="{7E243583-AAD6-46D4-9605-B3F0568D20F7}" type="presOf" srcId="{1427DCB7-32D5-4580-B70E-F5AE7619EC67}" destId="{03C995E4-2AD6-43EF-B0B1-6B834911BA86}" srcOrd="1" destOrd="0" presId="urn:microsoft.com/office/officeart/2005/8/layout/list1"/>
    <dgm:cxn modelId="{DBAB26FE-01E7-44B3-B350-9DCC90F174E7}" type="presOf" srcId="{C23D5528-0061-4585-97CF-79C4FF9DBD3F}" destId="{4359776C-F69D-4EF8-840D-676C5CEC3343}" srcOrd="0" destOrd="0" presId="urn:microsoft.com/office/officeart/2005/8/layout/list1"/>
    <dgm:cxn modelId="{9026DD59-EE86-4440-82EF-2623595C3425}" srcId="{D3B74EAA-88E6-47A8-B25E-316028936F4F}" destId="{54F5E8D8-9889-4647-82C2-68D87C0DEA65}" srcOrd="2" destOrd="0" parTransId="{7838F627-B64A-40D9-9574-4951BE176286}" sibTransId="{66ED1C12-D708-47EE-8A5B-A328CC21AAD5}"/>
    <dgm:cxn modelId="{EA5EB82F-0833-4121-9ED9-707E129679B4}" srcId="{D3B74EAA-88E6-47A8-B25E-316028936F4F}" destId="{1427DCB7-32D5-4580-B70E-F5AE7619EC67}" srcOrd="1" destOrd="0" parTransId="{A47E2640-6CE8-4E18-B69C-954D2A6B5482}" sibTransId="{E447733E-3DB7-42C1-98F5-22D81928EF7D}"/>
    <dgm:cxn modelId="{5B787C03-1CF6-4434-A910-C9869941AA8F}" type="presOf" srcId="{D3B74EAA-88E6-47A8-B25E-316028936F4F}" destId="{52680771-509A-4B71-AE3F-CED4F92E9943}" srcOrd="0" destOrd="0" presId="urn:microsoft.com/office/officeart/2005/8/layout/list1"/>
    <dgm:cxn modelId="{20557144-E075-4CD6-937E-EBD03DACF8C1}" srcId="{D3B74EAA-88E6-47A8-B25E-316028936F4F}" destId="{C23D5528-0061-4585-97CF-79C4FF9DBD3F}" srcOrd="0" destOrd="0" parTransId="{02BA1AB4-8B39-40E1-AA7B-017709E2FF9A}" sibTransId="{C869CBB9-A116-4443-88CE-2CD9E6B2B236}"/>
    <dgm:cxn modelId="{29AD01BE-DF68-483B-92E2-50564326C9CB}" type="presOf" srcId="{54F5E8D8-9889-4647-82C2-68D87C0DEA65}" destId="{54888CD4-22F0-471D-B923-9C75F5F027A1}" srcOrd="0" destOrd="0" presId="urn:microsoft.com/office/officeart/2005/8/layout/list1"/>
    <dgm:cxn modelId="{6209FA39-2888-422C-84C3-7B837FC6591D}" type="presParOf" srcId="{52680771-509A-4B71-AE3F-CED4F92E9943}" destId="{2A44BFDF-56AE-4EF8-A51A-7840CCFA2B1C}" srcOrd="0" destOrd="0" presId="urn:microsoft.com/office/officeart/2005/8/layout/list1"/>
    <dgm:cxn modelId="{4CBAB274-763C-4933-814A-7FA2A06B22F9}" type="presParOf" srcId="{2A44BFDF-56AE-4EF8-A51A-7840CCFA2B1C}" destId="{4359776C-F69D-4EF8-840D-676C5CEC3343}" srcOrd="0" destOrd="0" presId="urn:microsoft.com/office/officeart/2005/8/layout/list1"/>
    <dgm:cxn modelId="{6F1CA827-3CE8-40EB-8727-69951E86882A}" type="presParOf" srcId="{2A44BFDF-56AE-4EF8-A51A-7840CCFA2B1C}" destId="{3C7D43E7-2886-420E-A1A8-65C8A29F8EFB}" srcOrd="1" destOrd="0" presId="urn:microsoft.com/office/officeart/2005/8/layout/list1"/>
    <dgm:cxn modelId="{EF3BA61E-F46E-4B0B-A5B2-A564DD4B7F41}" type="presParOf" srcId="{52680771-509A-4B71-AE3F-CED4F92E9943}" destId="{C6D1BBC0-9EB4-438A-B140-AF77C91593BA}" srcOrd="1" destOrd="0" presId="urn:microsoft.com/office/officeart/2005/8/layout/list1"/>
    <dgm:cxn modelId="{5536F4C3-CF3D-4B58-93BA-51DE9D6F1ECD}" type="presParOf" srcId="{52680771-509A-4B71-AE3F-CED4F92E9943}" destId="{079DD449-0D15-42F2-957D-AFB377E9AE63}" srcOrd="2" destOrd="0" presId="urn:microsoft.com/office/officeart/2005/8/layout/list1"/>
    <dgm:cxn modelId="{5D8D4F2F-DBE6-4E5E-9B81-B54BA8E52249}" type="presParOf" srcId="{52680771-509A-4B71-AE3F-CED4F92E9943}" destId="{9CB53160-B4E8-4822-B805-DED0DC222BE2}" srcOrd="3" destOrd="0" presId="urn:microsoft.com/office/officeart/2005/8/layout/list1"/>
    <dgm:cxn modelId="{60428F9E-618D-478C-90A3-C7D72CAF6C12}" type="presParOf" srcId="{52680771-509A-4B71-AE3F-CED4F92E9943}" destId="{1E95493F-60BD-43C4-BF94-E3B0BEA0CF11}" srcOrd="4" destOrd="0" presId="urn:microsoft.com/office/officeart/2005/8/layout/list1"/>
    <dgm:cxn modelId="{806B0E5D-7BB4-4FC7-BD59-D8039F088766}" type="presParOf" srcId="{1E95493F-60BD-43C4-BF94-E3B0BEA0CF11}" destId="{47BBFD64-39E1-4BA9-B5FB-6AAC96240BD0}" srcOrd="0" destOrd="0" presId="urn:microsoft.com/office/officeart/2005/8/layout/list1"/>
    <dgm:cxn modelId="{B8224AA0-74DC-49F5-A6A8-97F610F2C79F}" type="presParOf" srcId="{1E95493F-60BD-43C4-BF94-E3B0BEA0CF11}" destId="{03C995E4-2AD6-43EF-B0B1-6B834911BA86}" srcOrd="1" destOrd="0" presId="urn:microsoft.com/office/officeart/2005/8/layout/list1"/>
    <dgm:cxn modelId="{9CB795DA-955A-4B9E-AB79-49A032960E5C}" type="presParOf" srcId="{52680771-509A-4B71-AE3F-CED4F92E9943}" destId="{DDBC15C3-0219-4673-9718-5AB92BA45E10}" srcOrd="5" destOrd="0" presId="urn:microsoft.com/office/officeart/2005/8/layout/list1"/>
    <dgm:cxn modelId="{42243A32-0532-48B2-AAB6-C72DF644FEA8}" type="presParOf" srcId="{52680771-509A-4B71-AE3F-CED4F92E9943}" destId="{6EB7A1ED-9A90-4B77-9CDF-0FE9D8124F2E}" srcOrd="6" destOrd="0" presId="urn:microsoft.com/office/officeart/2005/8/layout/list1"/>
    <dgm:cxn modelId="{8A277109-43AB-47FF-BB81-BBED7A0CC787}" type="presParOf" srcId="{52680771-509A-4B71-AE3F-CED4F92E9943}" destId="{EBE797E2-08C8-4DD2-BC77-8AF7CDAD15F0}" srcOrd="7" destOrd="0" presId="urn:microsoft.com/office/officeart/2005/8/layout/list1"/>
    <dgm:cxn modelId="{576A874D-6994-4E23-A2DE-CFDC9B1CA3E1}" type="presParOf" srcId="{52680771-509A-4B71-AE3F-CED4F92E9943}" destId="{2EE220EA-8256-4BB7-8260-9215B71FB06F}" srcOrd="8" destOrd="0" presId="urn:microsoft.com/office/officeart/2005/8/layout/list1"/>
    <dgm:cxn modelId="{BB71B3FA-DBB6-4D40-BDCE-14A001A8DFAD}" type="presParOf" srcId="{2EE220EA-8256-4BB7-8260-9215B71FB06F}" destId="{54888CD4-22F0-471D-B923-9C75F5F027A1}" srcOrd="0" destOrd="0" presId="urn:microsoft.com/office/officeart/2005/8/layout/list1"/>
    <dgm:cxn modelId="{520E66C2-BD32-460F-A834-9A0B654719E7}" type="presParOf" srcId="{2EE220EA-8256-4BB7-8260-9215B71FB06F}" destId="{74ABC79D-FF36-41CA-832B-BC82AF4FC4BB}" srcOrd="1" destOrd="0" presId="urn:microsoft.com/office/officeart/2005/8/layout/list1"/>
    <dgm:cxn modelId="{F7C0ECE6-5A86-4BA6-8D98-016219F632C9}" type="presParOf" srcId="{52680771-509A-4B71-AE3F-CED4F92E9943}" destId="{98811B7D-1268-4A94-8E78-95A7211B03C4}" srcOrd="9" destOrd="0" presId="urn:microsoft.com/office/officeart/2005/8/layout/list1"/>
    <dgm:cxn modelId="{DDDAB1A2-8F5C-4A15-82F6-DF49098EDC53}" type="presParOf" srcId="{52680771-509A-4B71-AE3F-CED4F92E9943}" destId="{F2E050DE-CF9C-4CAD-8C82-41CC4F5868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3BA7B-54FE-4597-8319-FEC783FDD3C7}" type="doc">
      <dgm:prSet loTypeId="urn:microsoft.com/office/officeart/2005/8/layout/bList2#1" loCatId="list" qsTypeId="urn:microsoft.com/office/officeart/2005/8/quickstyle/simple1#12" qsCatId="simple" csTypeId="urn:microsoft.com/office/officeart/2005/8/colors/accent1_2#12" csCatId="accent1" phldr="1"/>
      <dgm:spPr/>
    </dgm:pt>
    <dgm:pt modelId="{C361ECAC-A024-47A0-B1B3-753BA5F583B2}">
      <dgm:prSet phldrT="[Текст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/>
            <a:t>НАЛОГОВЫЕ ДОХОДЫ</a:t>
          </a:r>
          <a:endParaRPr lang="ru-RU" b="1" dirty="0"/>
        </a:p>
      </dgm:t>
    </dgm:pt>
    <dgm:pt modelId="{B48429B0-3506-46DC-9509-2BDC066D6C27}" type="parTrans" cxnId="{F8C2A7FF-7C0D-4411-8444-CC0B604C55F2}">
      <dgm:prSet/>
      <dgm:spPr/>
      <dgm:t>
        <a:bodyPr/>
        <a:lstStyle/>
        <a:p>
          <a:endParaRPr lang="ru-RU"/>
        </a:p>
      </dgm:t>
    </dgm:pt>
    <dgm:pt modelId="{1EE6328C-6C1A-4FB9-9F72-B1D0EC5457A7}" type="sibTrans" cxnId="{F8C2A7FF-7C0D-4411-8444-CC0B604C55F2}">
      <dgm:prSet/>
      <dgm:spPr/>
      <dgm:t>
        <a:bodyPr/>
        <a:lstStyle/>
        <a:p>
          <a:endParaRPr lang="ru-RU"/>
        </a:p>
      </dgm:t>
    </dgm:pt>
    <dgm:pt modelId="{8191DA17-5CF8-44FD-B811-266851644774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0BA92B74-44D9-41F6-9349-0D7DD230AD06}" type="parTrans" cxnId="{729CB9E4-BE52-4C3E-B94C-DFC59D11F115}">
      <dgm:prSet/>
      <dgm:spPr/>
      <dgm:t>
        <a:bodyPr/>
        <a:lstStyle/>
        <a:p>
          <a:endParaRPr lang="ru-RU"/>
        </a:p>
      </dgm:t>
    </dgm:pt>
    <dgm:pt modelId="{82CA097C-04B2-4CD7-B719-A62C12FAC6AF}" type="sibTrans" cxnId="{729CB9E4-BE52-4C3E-B94C-DFC59D11F115}">
      <dgm:prSet/>
      <dgm:spPr/>
      <dgm:t>
        <a:bodyPr/>
        <a:lstStyle/>
        <a:p>
          <a:endParaRPr lang="ru-RU"/>
        </a:p>
      </dgm:t>
    </dgm:pt>
    <dgm:pt modelId="{F39E8063-EC6E-4E5D-A001-C3D7A89BA553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5A088EA8-3138-4D28-A62F-F1F962266377}" type="parTrans" cxnId="{BDEE4BBA-F64A-4DE8-8661-252113456424}">
      <dgm:prSet/>
      <dgm:spPr/>
      <dgm:t>
        <a:bodyPr/>
        <a:lstStyle/>
        <a:p>
          <a:endParaRPr lang="ru-RU"/>
        </a:p>
      </dgm:t>
    </dgm:pt>
    <dgm:pt modelId="{CD91A82C-DD26-4D41-9722-8E9CB75A894E}" type="sibTrans" cxnId="{BDEE4BBA-F64A-4DE8-8661-252113456424}">
      <dgm:prSet/>
      <dgm:spPr/>
      <dgm:t>
        <a:bodyPr/>
        <a:lstStyle/>
        <a:p>
          <a:endParaRPr lang="ru-RU"/>
        </a:p>
      </dgm:t>
    </dgm:pt>
    <dgm:pt modelId="{D3E33A3D-DAF5-447F-B928-A9234D8D1C3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налоговые доходы.</a:t>
          </a:r>
        </a:p>
      </dgm:t>
    </dgm:pt>
    <dgm:pt modelId="{D5D131C0-C79C-42CD-9E1E-008BBC80F8AA}" type="sibTrans" cxnId="{BFBB28A9-BE1D-4AB9-B465-95DF8EAC3D40}">
      <dgm:prSet/>
      <dgm:spPr/>
      <dgm:t>
        <a:bodyPr/>
        <a:lstStyle/>
        <a:p>
          <a:endParaRPr lang="ru-RU"/>
        </a:p>
      </dgm:t>
    </dgm:pt>
    <dgm:pt modelId="{D90D0C5E-B1DA-4365-B13E-23526E3B26C0}" type="parTrans" cxnId="{BFBB28A9-BE1D-4AB9-B465-95DF8EAC3D40}">
      <dgm:prSet/>
      <dgm:spPr/>
      <dgm:t>
        <a:bodyPr/>
        <a:lstStyle/>
        <a:p>
          <a:endParaRPr lang="ru-RU"/>
        </a:p>
      </dgm:t>
    </dgm:pt>
    <dgm:pt modelId="{7B4C2C0E-E58F-4D1A-878D-9577B256C04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единый налог на вмененный доход;</a:t>
          </a:r>
        </a:p>
      </dgm:t>
    </dgm:pt>
    <dgm:pt modelId="{F761D94E-16ED-49ED-8F6D-4665C636CAAD}" type="sibTrans" cxnId="{124B9A68-E59B-4F67-8CEC-4AB046888AA8}">
      <dgm:prSet/>
      <dgm:spPr/>
      <dgm:t>
        <a:bodyPr/>
        <a:lstStyle/>
        <a:p>
          <a:endParaRPr lang="ru-RU"/>
        </a:p>
      </dgm:t>
    </dgm:pt>
    <dgm:pt modelId="{C2582852-3400-4917-ABFD-BA034E2F1C17}" type="parTrans" cxnId="{124B9A68-E59B-4F67-8CEC-4AB046888AA8}">
      <dgm:prSet/>
      <dgm:spPr/>
      <dgm:t>
        <a:bodyPr/>
        <a:lstStyle/>
        <a:p>
          <a:endParaRPr lang="ru-RU"/>
        </a:p>
      </dgm:t>
    </dgm:pt>
    <dgm:pt modelId="{6C317238-AB80-4F0A-A0BD-55B3E98911C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акцизы по подакцизным товарам;</a:t>
          </a:r>
        </a:p>
      </dgm:t>
    </dgm:pt>
    <dgm:pt modelId="{1CCF21D6-CE42-4C2C-AA25-8BC1598053DC}" type="sibTrans" cxnId="{7CF1A0B0-AED0-45EF-9273-B91519DB0DEE}">
      <dgm:prSet/>
      <dgm:spPr/>
      <dgm:t>
        <a:bodyPr/>
        <a:lstStyle/>
        <a:p>
          <a:endParaRPr lang="ru-RU"/>
        </a:p>
      </dgm:t>
    </dgm:pt>
    <dgm:pt modelId="{57FC3A3C-D7A6-4A40-A061-87FF14A670AD}" type="parTrans" cxnId="{7CF1A0B0-AED0-45EF-9273-B91519DB0DEE}">
      <dgm:prSet/>
      <dgm:spPr/>
      <dgm:t>
        <a:bodyPr/>
        <a:lstStyle/>
        <a:p>
          <a:endParaRPr lang="ru-RU"/>
        </a:p>
      </dgm:t>
    </dgm:pt>
    <dgm:pt modelId="{C6867B75-2F38-4E1D-A675-EB5620E69B8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налог на доходы физических лиц;</a:t>
          </a:r>
        </a:p>
      </dgm:t>
    </dgm:pt>
    <dgm:pt modelId="{0EB2C913-37D7-4714-B49B-5A31F6768D1F}" type="sibTrans" cxnId="{9A23A0C3-3CE3-4162-8C61-E5CB5B922890}">
      <dgm:prSet/>
      <dgm:spPr/>
      <dgm:t>
        <a:bodyPr/>
        <a:lstStyle/>
        <a:p>
          <a:endParaRPr lang="ru-RU"/>
        </a:p>
      </dgm:t>
    </dgm:pt>
    <dgm:pt modelId="{9337567A-F135-4FF8-AD7C-33707CA949D2}" type="parTrans" cxnId="{9A23A0C3-3CE3-4162-8C61-E5CB5B922890}">
      <dgm:prSet/>
      <dgm:spPr/>
      <dgm:t>
        <a:bodyPr/>
        <a:lstStyle/>
        <a:p>
          <a:endParaRPr lang="ru-RU"/>
        </a:p>
      </dgm:t>
    </dgm:pt>
    <dgm:pt modelId="{357AD46F-0B5C-45AD-B99E-A091FAA83718}">
      <dgm:prSet custT="1"/>
      <dgm:spPr>
        <a:solidFill>
          <a:schemeClr val="bg1">
            <a:alpha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ru-RU" sz="1800" dirty="0"/>
        </a:p>
      </dgm:t>
    </dgm:pt>
    <dgm:pt modelId="{C51F3C06-3973-46D7-87F6-920E07DA6721}" type="sibTrans" cxnId="{1412BB42-6375-45DC-9AD3-90E14DFFC73C}">
      <dgm:prSet/>
      <dgm:spPr/>
      <dgm:t>
        <a:bodyPr/>
        <a:lstStyle/>
        <a:p>
          <a:endParaRPr lang="ru-RU"/>
        </a:p>
      </dgm:t>
    </dgm:pt>
    <dgm:pt modelId="{CBCA0FAA-942F-4CE6-96AE-A8B30D832740}" type="parTrans" cxnId="{1412BB42-6375-45DC-9AD3-90E14DFFC73C}">
      <dgm:prSet/>
      <dgm:spPr/>
      <dgm:t>
        <a:bodyPr/>
        <a:lstStyle/>
        <a:p>
          <a:endParaRPr lang="ru-RU"/>
        </a:p>
      </dgm:t>
    </dgm:pt>
    <dgm:pt modelId="{0506A973-5447-452D-8145-BD600BFC620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400" dirty="0"/>
        </a:p>
      </dgm:t>
    </dgm:pt>
    <dgm:pt modelId="{37A22D95-99D5-4C68-8986-99CE1C9CC13C}" type="parTrans" cxnId="{40CB434E-2711-4D4E-ACFF-8931ECB7DE2F}">
      <dgm:prSet/>
      <dgm:spPr/>
      <dgm:t>
        <a:bodyPr/>
        <a:lstStyle/>
        <a:p>
          <a:endParaRPr lang="ru-RU"/>
        </a:p>
      </dgm:t>
    </dgm:pt>
    <dgm:pt modelId="{2E6F9F9C-1233-4D06-8BBF-F509274B8EE2}" type="sibTrans" cxnId="{40CB434E-2711-4D4E-ACFF-8931ECB7DE2F}">
      <dgm:prSet/>
      <dgm:spPr/>
      <dgm:t>
        <a:bodyPr/>
        <a:lstStyle/>
        <a:p>
          <a:endParaRPr lang="ru-RU"/>
        </a:p>
      </dgm:t>
    </dgm:pt>
    <dgm:pt modelId="{7183B890-7DC2-45E5-ACF4-8B1C75A1D5D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доходы от продажи материальных активов;</a:t>
          </a:r>
        </a:p>
      </dgm:t>
    </dgm:pt>
    <dgm:pt modelId="{7ED5A38C-205B-4530-81BE-035D6953F3D4}" type="parTrans" cxnId="{FDAEB96C-128B-494A-9F30-885C231D407F}">
      <dgm:prSet/>
      <dgm:spPr/>
      <dgm:t>
        <a:bodyPr/>
        <a:lstStyle/>
        <a:p>
          <a:endParaRPr lang="ru-RU"/>
        </a:p>
      </dgm:t>
    </dgm:pt>
    <dgm:pt modelId="{23117294-701D-4C12-AABC-78D5FF693182}" type="sibTrans" cxnId="{FDAEB96C-128B-494A-9F30-885C231D407F}">
      <dgm:prSet/>
      <dgm:spPr/>
      <dgm:t>
        <a:bodyPr/>
        <a:lstStyle/>
        <a:p>
          <a:endParaRPr lang="ru-RU"/>
        </a:p>
      </dgm:t>
    </dgm:pt>
    <dgm:pt modelId="{42F6FF76-D93F-4C25-8D48-DA761B1363D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 за нарушения законодательства о налогах и сборах;</a:t>
          </a:r>
        </a:p>
      </dgm:t>
    </dgm:pt>
    <dgm:pt modelId="{4C430D39-9815-41DD-848C-B67A0016B7D9}" type="parTrans" cxnId="{FA114088-36C9-49E3-8AD1-7366E2451AC4}">
      <dgm:prSet/>
      <dgm:spPr/>
      <dgm:t>
        <a:bodyPr/>
        <a:lstStyle/>
        <a:p>
          <a:endParaRPr lang="ru-RU"/>
        </a:p>
      </dgm:t>
    </dgm:pt>
    <dgm:pt modelId="{4F6BAA50-9C3B-4ADB-820F-880B69B157F0}" type="sibTrans" cxnId="{FA114088-36C9-49E3-8AD1-7366E2451AC4}">
      <dgm:prSet/>
      <dgm:spPr/>
      <dgm:t>
        <a:bodyPr/>
        <a:lstStyle/>
        <a:p>
          <a:endParaRPr lang="ru-RU"/>
        </a:p>
      </dgm:t>
    </dgm:pt>
    <dgm:pt modelId="{502771A9-9723-4E18-92C4-A4A0FB7E2FD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неналоговые доходы.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25EA00B5-F0B4-46A7-9EEE-68671587A548}" type="parTrans" cxnId="{2ACBB967-555F-4AFC-83E8-CBA23E0C388A}">
      <dgm:prSet/>
      <dgm:spPr/>
      <dgm:t>
        <a:bodyPr/>
        <a:lstStyle/>
        <a:p>
          <a:endParaRPr lang="ru-RU"/>
        </a:p>
      </dgm:t>
    </dgm:pt>
    <dgm:pt modelId="{AAA3C435-AA59-4219-B153-D5986F313700}" type="sibTrans" cxnId="{2ACBB967-555F-4AFC-83E8-CBA23E0C388A}">
      <dgm:prSet/>
      <dgm:spPr/>
      <dgm:t>
        <a:bodyPr/>
        <a:lstStyle/>
        <a:p>
          <a:endParaRPr lang="ru-RU"/>
        </a:p>
      </dgm:t>
    </dgm:pt>
    <dgm:pt modelId="{B6654B66-78EB-44B0-B33A-294A55E9569B}">
      <dgm:prSet custT="1"/>
      <dgm:spPr>
        <a:solidFill>
          <a:schemeClr val="bg1">
            <a:alpha val="9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от других бюджетов бюджетной системы:</a:t>
          </a:r>
          <a:endParaRPr lang="ru-RU" sz="1400" dirty="0"/>
        </a:p>
      </dgm:t>
    </dgm:pt>
    <dgm:pt modelId="{C9215F8C-232A-4086-9623-09372C2A91FA}" type="parTrans" cxnId="{33D13FD2-FD03-4F83-8BDA-457D7AFD4BFC}">
      <dgm:prSet/>
      <dgm:spPr/>
      <dgm:t>
        <a:bodyPr/>
        <a:lstStyle/>
        <a:p>
          <a:endParaRPr lang="ru-RU"/>
        </a:p>
      </dgm:t>
    </dgm:pt>
    <dgm:pt modelId="{35AF24B0-D5F9-4E1A-A86B-2507C2A994EB}" type="sibTrans" cxnId="{33D13FD2-FD03-4F83-8BDA-457D7AFD4BFC}">
      <dgm:prSet/>
      <dgm:spPr/>
      <dgm:t>
        <a:bodyPr/>
        <a:lstStyle/>
        <a:p>
          <a:endParaRPr lang="ru-RU"/>
        </a:p>
      </dgm:t>
    </dgm:pt>
    <dgm:pt modelId="{F797E348-BC04-4BC2-95FE-99F1416BF539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</a:t>
          </a:r>
        </a:p>
      </dgm:t>
    </dgm:pt>
    <dgm:pt modelId="{07A307D9-93A5-4A66-9B0B-B14E0E95CAED}" type="parTrans" cxnId="{BB27B238-F4AB-44BA-B30E-2235C6BBA204}">
      <dgm:prSet/>
      <dgm:spPr/>
      <dgm:t>
        <a:bodyPr/>
        <a:lstStyle/>
        <a:p>
          <a:endParaRPr lang="ru-RU"/>
        </a:p>
      </dgm:t>
    </dgm:pt>
    <dgm:pt modelId="{26094509-1ADC-4E7F-8533-73EF47D2B2B1}" type="sibTrans" cxnId="{BB27B238-F4AB-44BA-B30E-2235C6BBA204}">
      <dgm:prSet/>
      <dgm:spPr/>
      <dgm:t>
        <a:bodyPr/>
        <a:lstStyle/>
        <a:p>
          <a:endParaRPr lang="ru-RU"/>
        </a:p>
      </dgm:t>
    </dgm:pt>
    <dgm:pt modelId="{D55195E8-B0F4-43B0-BC05-65D4C6781D3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</dgm:t>
    </dgm:pt>
    <dgm:pt modelId="{AF79E67C-953E-4BEB-A69F-733DA8B40410}" type="parTrans" cxnId="{9E5C3D33-E8D4-47EC-A964-E444BEB23E45}">
      <dgm:prSet/>
      <dgm:spPr/>
      <dgm:t>
        <a:bodyPr/>
        <a:lstStyle/>
        <a:p>
          <a:endParaRPr lang="ru-RU"/>
        </a:p>
      </dgm:t>
    </dgm:pt>
    <dgm:pt modelId="{6D64373D-EC4D-42AD-9239-3319B1C23F76}" type="sibTrans" cxnId="{9E5C3D33-E8D4-47EC-A964-E444BEB23E45}">
      <dgm:prSet/>
      <dgm:spPr/>
      <dgm:t>
        <a:bodyPr/>
        <a:lstStyle/>
        <a:p>
          <a:endParaRPr lang="ru-RU"/>
        </a:p>
      </dgm:t>
    </dgm:pt>
    <dgm:pt modelId="{EF93626F-6DEE-463C-A5AE-C063FAFD8709}" type="pres">
      <dgm:prSet presAssocID="{6673BA7B-54FE-4597-8319-FEC783FDD3C7}" presName="diagram" presStyleCnt="0">
        <dgm:presLayoutVars>
          <dgm:dir/>
          <dgm:animLvl val="lvl"/>
          <dgm:resizeHandles val="exact"/>
        </dgm:presLayoutVars>
      </dgm:prSet>
      <dgm:spPr/>
    </dgm:pt>
    <dgm:pt modelId="{7046789E-B5D9-463F-80D4-1C8A61D6C37F}" type="pres">
      <dgm:prSet presAssocID="{C361ECAC-A024-47A0-B1B3-753BA5F583B2}" presName="compNode" presStyleCnt="0"/>
      <dgm:spPr/>
    </dgm:pt>
    <dgm:pt modelId="{2AA592A0-A31F-47D9-9CCB-7CC11FCA4F98}" type="pres">
      <dgm:prSet presAssocID="{C361ECAC-A024-47A0-B1B3-753BA5F583B2}" presName="childRect" presStyleLbl="bgAcc1" presStyleIdx="0" presStyleCnt="3" custScaleY="19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45ADB-EDC4-4E57-986C-A0451E63BF7D}" type="pres">
      <dgm:prSet presAssocID="{C361ECAC-A024-47A0-B1B3-753BA5F583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E6E07-9CE9-4799-8D20-0BF3F519A3D4}" type="pres">
      <dgm:prSet presAssocID="{C361ECAC-A024-47A0-B1B3-753BA5F583B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2BD2CC1-51CE-4665-9C93-05FB9A322B18}" type="pres">
      <dgm:prSet presAssocID="{C361ECAC-A024-47A0-B1B3-753BA5F583B2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21294E-B89B-4994-A9CA-DC39B8CED8A6}" type="pres">
      <dgm:prSet presAssocID="{1EE6328C-6C1A-4FB9-9F72-B1D0EC5457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0860B1-6286-4D23-A80F-D6600CAEC8CD}" type="pres">
      <dgm:prSet presAssocID="{8191DA17-5CF8-44FD-B811-266851644774}" presName="compNode" presStyleCnt="0"/>
      <dgm:spPr/>
    </dgm:pt>
    <dgm:pt modelId="{7A8DD931-260A-478D-94E6-B87EED432B20}" type="pres">
      <dgm:prSet presAssocID="{8191DA17-5CF8-44FD-B811-266851644774}" presName="childRect" presStyleLbl="bgAcc1" presStyleIdx="1" presStyleCnt="3" custScaleY="19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C468E-9FB4-4149-88A3-0CD1BD1A5985}" type="pres">
      <dgm:prSet presAssocID="{8191DA17-5CF8-44FD-B811-2668516447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D1950-FB5D-4DA1-9E6F-AA5B2BE5B8A6}" type="pres">
      <dgm:prSet presAssocID="{8191DA17-5CF8-44FD-B811-266851644774}" presName="parentRect" presStyleLbl="alignNode1" presStyleIdx="1" presStyleCnt="3" custScaleY="100150"/>
      <dgm:spPr/>
      <dgm:t>
        <a:bodyPr/>
        <a:lstStyle/>
        <a:p>
          <a:endParaRPr lang="ru-RU"/>
        </a:p>
      </dgm:t>
    </dgm:pt>
    <dgm:pt modelId="{4002839F-F85E-4F6B-8F6A-80AE77A54318}" type="pres">
      <dgm:prSet presAssocID="{8191DA17-5CF8-44FD-B811-266851644774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64B843-ADF3-46AE-A985-38D87C9A5126}" type="pres">
      <dgm:prSet presAssocID="{82CA097C-04B2-4CD7-B719-A62C12FAC6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BF99C0-EE26-4727-ACD0-5E30A48BA912}" type="pres">
      <dgm:prSet presAssocID="{F39E8063-EC6E-4E5D-A001-C3D7A89BA553}" presName="compNode" presStyleCnt="0"/>
      <dgm:spPr/>
    </dgm:pt>
    <dgm:pt modelId="{2759924F-3AC0-4DBA-B24B-9F32343A27F5}" type="pres">
      <dgm:prSet presAssocID="{F39E8063-EC6E-4E5D-A001-C3D7A89BA553}" presName="childRect" presStyleLbl="bgAcc1" presStyleIdx="2" presStyleCnt="3" custScaleX="99469" custScaleY="19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BD9F6-C92E-4161-8E22-8E92698B6B01}" type="pres">
      <dgm:prSet presAssocID="{F39E8063-EC6E-4E5D-A001-C3D7A89BA5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63CB-2F9C-464D-939A-CFA20D32B310}" type="pres">
      <dgm:prSet presAssocID="{F39E8063-EC6E-4E5D-A001-C3D7A89BA553}" presName="parentRect" presStyleLbl="alignNode1" presStyleIdx="2" presStyleCnt="3" custScaleX="99818" custScaleY="109164" custLinFactNeighborX="-1008" custLinFactNeighborY="-6418"/>
      <dgm:spPr/>
      <dgm:t>
        <a:bodyPr/>
        <a:lstStyle/>
        <a:p>
          <a:endParaRPr lang="ru-RU"/>
        </a:p>
      </dgm:t>
    </dgm:pt>
    <dgm:pt modelId="{46EF4502-FE50-424B-8445-694C172FC663}" type="pres">
      <dgm:prSet presAssocID="{F39E8063-EC6E-4E5D-A001-C3D7A89BA553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B27B238-F4AB-44BA-B30E-2235C6BBA204}" srcId="{F39E8063-EC6E-4E5D-A001-C3D7A89BA553}" destId="{F797E348-BC04-4BC2-95FE-99F1416BF539}" srcOrd="1" destOrd="0" parTransId="{07A307D9-93A5-4A66-9B0B-B14E0E95CAED}" sibTransId="{26094509-1ADC-4E7F-8533-73EF47D2B2B1}"/>
    <dgm:cxn modelId="{7E102240-9E62-46D6-AB05-22D8D751C596}" type="presOf" srcId="{C361ECAC-A024-47A0-B1B3-753BA5F583B2}" destId="{08F45ADB-EDC4-4E57-986C-A0451E63BF7D}" srcOrd="0" destOrd="0" presId="urn:microsoft.com/office/officeart/2005/8/layout/bList2#1"/>
    <dgm:cxn modelId="{41086B85-29A1-4621-A671-9A813D218062}" type="presOf" srcId="{B6654B66-78EB-44B0-B33A-294A55E9569B}" destId="{2759924F-3AC0-4DBA-B24B-9F32343A27F5}" srcOrd="0" destOrd="0" presId="urn:microsoft.com/office/officeart/2005/8/layout/bList2#1"/>
    <dgm:cxn modelId="{0ECAB49E-361A-4C29-9664-465DEBA1154C}" type="presOf" srcId="{F39E8063-EC6E-4E5D-A001-C3D7A89BA553}" destId="{9BFBD9F6-C92E-4161-8E22-8E92698B6B01}" srcOrd="0" destOrd="0" presId="urn:microsoft.com/office/officeart/2005/8/layout/bList2#1"/>
    <dgm:cxn modelId="{82ADBCCD-1F82-49B5-AD07-E05EF5B6101D}" type="presOf" srcId="{42F6FF76-D93F-4C25-8D48-DA761B1363D9}" destId="{7A8DD931-260A-478D-94E6-B87EED432B20}" srcOrd="0" destOrd="2" presId="urn:microsoft.com/office/officeart/2005/8/layout/bList2#1"/>
    <dgm:cxn modelId="{30F90831-9874-4086-BA27-5393A27E0B51}" type="presOf" srcId="{0506A973-5447-452D-8145-BD600BFC6205}" destId="{7A8DD931-260A-478D-94E6-B87EED432B20}" srcOrd="0" destOrd="0" presId="urn:microsoft.com/office/officeart/2005/8/layout/bList2#1"/>
    <dgm:cxn modelId="{3E6F06EA-AB5C-48CB-93B0-396C69755DC0}" type="presOf" srcId="{C361ECAC-A024-47A0-B1B3-753BA5F583B2}" destId="{D36E6E07-9CE9-4799-8D20-0BF3F519A3D4}" srcOrd="1" destOrd="0" presId="urn:microsoft.com/office/officeart/2005/8/layout/bList2#1"/>
    <dgm:cxn modelId="{2AC623F2-C2D0-47CE-B6FB-0B85889014A1}" type="presOf" srcId="{1EE6328C-6C1A-4FB9-9F72-B1D0EC5457A7}" destId="{5821294E-B89B-4994-A9CA-DC39B8CED8A6}" srcOrd="0" destOrd="0" presId="urn:microsoft.com/office/officeart/2005/8/layout/bList2#1"/>
    <dgm:cxn modelId="{1412BB42-6375-45DC-9AD3-90E14DFFC73C}" srcId="{C361ECAC-A024-47A0-B1B3-753BA5F583B2}" destId="{357AD46F-0B5C-45AD-B99E-A091FAA83718}" srcOrd="0" destOrd="0" parTransId="{CBCA0FAA-942F-4CE6-96AE-A8B30D832740}" sibTransId="{C51F3C06-3973-46D7-87F6-920E07DA6721}"/>
    <dgm:cxn modelId="{2ACBB967-555F-4AFC-83E8-CBA23E0C388A}" srcId="{8191DA17-5CF8-44FD-B811-266851644774}" destId="{502771A9-9723-4E18-92C4-A4A0FB7E2FD6}" srcOrd="3" destOrd="0" parTransId="{25EA00B5-F0B4-46A7-9EEE-68671587A548}" sibTransId="{AAA3C435-AA59-4219-B153-D5986F313700}"/>
    <dgm:cxn modelId="{3BB79A9F-2C1F-41C2-8189-016F7EF81F42}" type="presOf" srcId="{6673BA7B-54FE-4597-8319-FEC783FDD3C7}" destId="{EF93626F-6DEE-463C-A5AE-C063FAFD8709}" srcOrd="0" destOrd="0" presId="urn:microsoft.com/office/officeart/2005/8/layout/bList2#1"/>
    <dgm:cxn modelId="{E12DF9D0-5EC1-4F76-B7C9-59A8486F9964}" type="presOf" srcId="{D55195E8-B0F4-43B0-BC05-65D4C6781D31}" destId="{2AA592A0-A31F-47D9-9CCB-7CC11FCA4F98}" srcOrd="0" destOrd="3" presId="urn:microsoft.com/office/officeart/2005/8/layout/bList2#1"/>
    <dgm:cxn modelId="{BDEE4BBA-F64A-4DE8-8661-252113456424}" srcId="{6673BA7B-54FE-4597-8319-FEC783FDD3C7}" destId="{F39E8063-EC6E-4E5D-A001-C3D7A89BA553}" srcOrd="2" destOrd="0" parTransId="{5A088EA8-3138-4D28-A62F-F1F962266377}" sibTransId="{CD91A82C-DD26-4D41-9722-8E9CB75A894E}"/>
    <dgm:cxn modelId="{F8C2A7FF-7C0D-4411-8444-CC0B604C55F2}" srcId="{6673BA7B-54FE-4597-8319-FEC783FDD3C7}" destId="{C361ECAC-A024-47A0-B1B3-753BA5F583B2}" srcOrd="0" destOrd="0" parTransId="{B48429B0-3506-46DC-9509-2BDC066D6C27}" sibTransId="{1EE6328C-6C1A-4FB9-9F72-B1D0EC5457A7}"/>
    <dgm:cxn modelId="{CFFA67B1-69F3-44D2-98E9-B3705A5EDAF9}" type="presOf" srcId="{F39E8063-EC6E-4E5D-A001-C3D7A89BA553}" destId="{896063CB-2F9C-464D-939A-CFA20D32B310}" srcOrd="1" destOrd="0" presId="urn:microsoft.com/office/officeart/2005/8/layout/bList2#1"/>
    <dgm:cxn modelId="{BFBB28A9-BE1D-4AB9-B465-95DF8EAC3D40}" srcId="{C361ECAC-A024-47A0-B1B3-753BA5F583B2}" destId="{D3E33A3D-DAF5-447F-B928-A9234D8D1C3C}" srcOrd="5" destOrd="0" parTransId="{D90D0C5E-B1DA-4365-B13E-23526E3B26C0}" sibTransId="{D5D131C0-C79C-42CD-9E1E-008BBC80F8AA}"/>
    <dgm:cxn modelId="{40CB434E-2711-4D4E-ACFF-8931ECB7DE2F}" srcId="{8191DA17-5CF8-44FD-B811-266851644774}" destId="{0506A973-5447-452D-8145-BD600BFC6205}" srcOrd="0" destOrd="0" parTransId="{37A22D95-99D5-4C68-8986-99CE1C9CC13C}" sibTransId="{2E6F9F9C-1233-4D06-8BBF-F509274B8EE2}"/>
    <dgm:cxn modelId="{F00CB6C4-C103-4387-8FD8-9548A2912C9C}" type="presOf" srcId="{D3E33A3D-DAF5-447F-B928-A9234D8D1C3C}" destId="{2AA592A0-A31F-47D9-9CCB-7CC11FCA4F98}" srcOrd="0" destOrd="5" presId="urn:microsoft.com/office/officeart/2005/8/layout/bList2#1"/>
    <dgm:cxn modelId="{0712B0B1-6F18-4CEC-81C1-70D153235C90}" type="presOf" srcId="{C6867B75-2F38-4E1D-A675-EB5620E69B82}" destId="{2AA592A0-A31F-47D9-9CCB-7CC11FCA4F98}" srcOrd="0" destOrd="1" presId="urn:microsoft.com/office/officeart/2005/8/layout/bList2#1"/>
    <dgm:cxn modelId="{FDAEB96C-128B-494A-9F30-885C231D407F}" srcId="{8191DA17-5CF8-44FD-B811-266851644774}" destId="{7183B890-7DC2-45E5-ACF4-8B1C75A1D5DA}" srcOrd="1" destOrd="0" parTransId="{7ED5A38C-205B-4530-81BE-035D6953F3D4}" sibTransId="{23117294-701D-4C12-AABC-78D5FF693182}"/>
    <dgm:cxn modelId="{B48C2C8D-7796-4486-89E6-12827E88BF1B}" type="presOf" srcId="{8191DA17-5CF8-44FD-B811-266851644774}" destId="{023C468E-9FB4-4149-88A3-0CD1BD1A5985}" srcOrd="0" destOrd="0" presId="urn:microsoft.com/office/officeart/2005/8/layout/bList2#1"/>
    <dgm:cxn modelId="{124B9A68-E59B-4F67-8CEC-4AB046888AA8}" srcId="{C361ECAC-A024-47A0-B1B3-753BA5F583B2}" destId="{7B4C2C0E-E58F-4D1A-878D-9577B256C04D}" srcOrd="4" destOrd="0" parTransId="{C2582852-3400-4917-ABFD-BA034E2F1C17}" sibTransId="{F761D94E-16ED-49ED-8F6D-4665C636CAAD}"/>
    <dgm:cxn modelId="{33D13FD2-FD03-4F83-8BDA-457D7AFD4BFC}" srcId="{F39E8063-EC6E-4E5D-A001-C3D7A89BA553}" destId="{B6654B66-78EB-44B0-B33A-294A55E9569B}" srcOrd="0" destOrd="0" parTransId="{C9215F8C-232A-4086-9623-09372C2A91FA}" sibTransId="{35AF24B0-D5F9-4E1A-A86B-2507C2A994EB}"/>
    <dgm:cxn modelId="{FA114088-36C9-49E3-8AD1-7366E2451AC4}" srcId="{8191DA17-5CF8-44FD-B811-266851644774}" destId="{42F6FF76-D93F-4C25-8D48-DA761B1363D9}" srcOrd="2" destOrd="0" parTransId="{4C430D39-9815-41DD-848C-B67A0016B7D9}" sibTransId="{4F6BAA50-9C3B-4ADB-820F-880B69B157F0}"/>
    <dgm:cxn modelId="{9E5C3D33-E8D4-47EC-A964-E444BEB23E45}" srcId="{C361ECAC-A024-47A0-B1B3-753BA5F583B2}" destId="{D55195E8-B0F4-43B0-BC05-65D4C6781D31}" srcOrd="3" destOrd="0" parTransId="{AF79E67C-953E-4BEB-A69F-733DA8B40410}" sibTransId="{6D64373D-EC4D-42AD-9239-3319B1C23F76}"/>
    <dgm:cxn modelId="{CE0282BB-6124-4C40-BC6F-ECC8FCB76E62}" type="presOf" srcId="{82CA097C-04B2-4CD7-B719-A62C12FAC6AF}" destId="{EE64B843-ADF3-46AE-A985-38D87C9A5126}" srcOrd="0" destOrd="0" presId="urn:microsoft.com/office/officeart/2005/8/layout/bList2#1"/>
    <dgm:cxn modelId="{0ABD7840-F79A-4E90-B3B2-0982CF42E0EF}" type="presOf" srcId="{7B4C2C0E-E58F-4D1A-878D-9577B256C04D}" destId="{2AA592A0-A31F-47D9-9CCB-7CC11FCA4F98}" srcOrd="0" destOrd="4" presId="urn:microsoft.com/office/officeart/2005/8/layout/bList2#1"/>
    <dgm:cxn modelId="{B87A7902-C481-4979-AA82-ED087B784C87}" type="presOf" srcId="{357AD46F-0B5C-45AD-B99E-A091FAA83718}" destId="{2AA592A0-A31F-47D9-9CCB-7CC11FCA4F98}" srcOrd="0" destOrd="0" presId="urn:microsoft.com/office/officeart/2005/8/layout/bList2#1"/>
    <dgm:cxn modelId="{7CF1A0B0-AED0-45EF-9273-B91519DB0DEE}" srcId="{C361ECAC-A024-47A0-B1B3-753BA5F583B2}" destId="{6C317238-AB80-4F0A-A0BD-55B3E98911C9}" srcOrd="2" destOrd="0" parTransId="{57FC3A3C-D7A6-4A40-A061-87FF14A670AD}" sibTransId="{1CCF21D6-CE42-4C2C-AA25-8BC1598053DC}"/>
    <dgm:cxn modelId="{6BC163ED-3D69-4E24-8C5E-40E02D81F489}" type="presOf" srcId="{502771A9-9723-4E18-92C4-A4A0FB7E2FD6}" destId="{7A8DD931-260A-478D-94E6-B87EED432B20}" srcOrd="0" destOrd="3" presId="urn:microsoft.com/office/officeart/2005/8/layout/bList2#1"/>
    <dgm:cxn modelId="{9AC2112A-872B-41DC-A26E-71175D7CADAF}" type="presOf" srcId="{6C317238-AB80-4F0A-A0BD-55B3E98911C9}" destId="{2AA592A0-A31F-47D9-9CCB-7CC11FCA4F98}" srcOrd="0" destOrd="2" presId="urn:microsoft.com/office/officeart/2005/8/layout/bList2#1"/>
    <dgm:cxn modelId="{E7F27F05-5322-4082-9746-A4CF3973D883}" type="presOf" srcId="{F797E348-BC04-4BC2-95FE-99F1416BF539}" destId="{2759924F-3AC0-4DBA-B24B-9F32343A27F5}" srcOrd="0" destOrd="1" presId="urn:microsoft.com/office/officeart/2005/8/layout/bList2#1"/>
    <dgm:cxn modelId="{9A23A0C3-3CE3-4162-8C61-E5CB5B922890}" srcId="{C361ECAC-A024-47A0-B1B3-753BA5F583B2}" destId="{C6867B75-2F38-4E1D-A675-EB5620E69B82}" srcOrd="1" destOrd="0" parTransId="{9337567A-F135-4FF8-AD7C-33707CA949D2}" sibTransId="{0EB2C913-37D7-4714-B49B-5A31F6768D1F}"/>
    <dgm:cxn modelId="{FA7AD4E1-A62B-45FE-9813-BF104381C0B2}" type="presOf" srcId="{7183B890-7DC2-45E5-ACF4-8B1C75A1D5DA}" destId="{7A8DD931-260A-478D-94E6-B87EED432B20}" srcOrd="0" destOrd="1" presId="urn:microsoft.com/office/officeart/2005/8/layout/bList2#1"/>
    <dgm:cxn modelId="{729CB9E4-BE52-4C3E-B94C-DFC59D11F115}" srcId="{6673BA7B-54FE-4597-8319-FEC783FDD3C7}" destId="{8191DA17-5CF8-44FD-B811-266851644774}" srcOrd="1" destOrd="0" parTransId="{0BA92B74-44D9-41F6-9349-0D7DD230AD06}" sibTransId="{82CA097C-04B2-4CD7-B719-A62C12FAC6AF}"/>
    <dgm:cxn modelId="{F8419CE0-E9C4-4637-AD4E-2F8F34385AC1}" type="presOf" srcId="{8191DA17-5CF8-44FD-B811-266851644774}" destId="{113D1950-FB5D-4DA1-9E6F-AA5B2BE5B8A6}" srcOrd="1" destOrd="0" presId="urn:microsoft.com/office/officeart/2005/8/layout/bList2#1"/>
    <dgm:cxn modelId="{FCC6924E-A706-45DD-8B3B-5B91F0529CA6}" type="presParOf" srcId="{EF93626F-6DEE-463C-A5AE-C063FAFD8709}" destId="{7046789E-B5D9-463F-80D4-1C8A61D6C37F}" srcOrd="0" destOrd="0" presId="urn:microsoft.com/office/officeart/2005/8/layout/bList2#1"/>
    <dgm:cxn modelId="{DA5F1432-BDD1-4571-B791-689EB2F37E51}" type="presParOf" srcId="{7046789E-B5D9-463F-80D4-1C8A61D6C37F}" destId="{2AA592A0-A31F-47D9-9CCB-7CC11FCA4F98}" srcOrd="0" destOrd="0" presId="urn:microsoft.com/office/officeart/2005/8/layout/bList2#1"/>
    <dgm:cxn modelId="{6D4A58B3-FF66-4E9E-8764-E0BC5234D921}" type="presParOf" srcId="{7046789E-B5D9-463F-80D4-1C8A61D6C37F}" destId="{08F45ADB-EDC4-4E57-986C-A0451E63BF7D}" srcOrd="1" destOrd="0" presId="urn:microsoft.com/office/officeart/2005/8/layout/bList2#1"/>
    <dgm:cxn modelId="{7CF26418-A349-4C74-9F7F-3CE2E6ED8EC1}" type="presParOf" srcId="{7046789E-B5D9-463F-80D4-1C8A61D6C37F}" destId="{D36E6E07-9CE9-4799-8D20-0BF3F519A3D4}" srcOrd="2" destOrd="0" presId="urn:microsoft.com/office/officeart/2005/8/layout/bList2#1"/>
    <dgm:cxn modelId="{73AA9A37-658A-4793-8B23-EF5E666C9EF3}" type="presParOf" srcId="{7046789E-B5D9-463F-80D4-1C8A61D6C37F}" destId="{72BD2CC1-51CE-4665-9C93-05FB9A322B18}" srcOrd="3" destOrd="0" presId="urn:microsoft.com/office/officeart/2005/8/layout/bList2#1"/>
    <dgm:cxn modelId="{1AD9FEDC-3290-4B27-B7F8-0D520D1AE097}" type="presParOf" srcId="{EF93626F-6DEE-463C-A5AE-C063FAFD8709}" destId="{5821294E-B89B-4994-A9CA-DC39B8CED8A6}" srcOrd="1" destOrd="0" presId="urn:microsoft.com/office/officeart/2005/8/layout/bList2#1"/>
    <dgm:cxn modelId="{FCC9F4A9-698C-4FB6-A13B-D4F3D4A11C62}" type="presParOf" srcId="{EF93626F-6DEE-463C-A5AE-C063FAFD8709}" destId="{760860B1-6286-4D23-A80F-D6600CAEC8CD}" srcOrd="2" destOrd="0" presId="urn:microsoft.com/office/officeart/2005/8/layout/bList2#1"/>
    <dgm:cxn modelId="{B802E7D6-1CF3-4E38-8F77-3D8154CC6DD3}" type="presParOf" srcId="{760860B1-6286-4D23-A80F-D6600CAEC8CD}" destId="{7A8DD931-260A-478D-94E6-B87EED432B20}" srcOrd="0" destOrd="0" presId="urn:microsoft.com/office/officeart/2005/8/layout/bList2#1"/>
    <dgm:cxn modelId="{CADADB6F-1C2D-4462-BEEF-8BE09BFFE656}" type="presParOf" srcId="{760860B1-6286-4D23-A80F-D6600CAEC8CD}" destId="{023C468E-9FB4-4149-88A3-0CD1BD1A5985}" srcOrd="1" destOrd="0" presId="urn:microsoft.com/office/officeart/2005/8/layout/bList2#1"/>
    <dgm:cxn modelId="{594E4CD9-CF56-4488-81A7-93456C4F4866}" type="presParOf" srcId="{760860B1-6286-4D23-A80F-D6600CAEC8CD}" destId="{113D1950-FB5D-4DA1-9E6F-AA5B2BE5B8A6}" srcOrd="2" destOrd="0" presId="urn:microsoft.com/office/officeart/2005/8/layout/bList2#1"/>
    <dgm:cxn modelId="{96D41659-5F94-4BCE-AD3D-861BD05D5B17}" type="presParOf" srcId="{760860B1-6286-4D23-A80F-D6600CAEC8CD}" destId="{4002839F-F85E-4F6B-8F6A-80AE77A54318}" srcOrd="3" destOrd="0" presId="urn:microsoft.com/office/officeart/2005/8/layout/bList2#1"/>
    <dgm:cxn modelId="{D684449E-FE55-447C-880B-081A3B71365A}" type="presParOf" srcId="{EF93626F-6DEE-463C-A5AE-C063FAFD8709}" destId="{EE64B843-ADF3-46AE-A985-38D87C9A5126}" srcOrd="3" destOrd="0" presId="urn:microsoft.com/office/officeart/2005/8/layout/bList2#1"/>
    <dgm:cxn modelId="{F41174E2-1371-4FAF-80AB-EC9BA9218D3A}" type="presParOf" srcId="{EF93626F-6DEE-463C-A5AE-C063FAFD8709}" destId="{F6BF99C0-EE26-4727-ACD0-5E30A48BA912}" srcOrd="4" destOrd="0" presId="urn:microsoft.com/office/officeart/2005/8/layout/bList2#1"/>
    <dgm:cxn modelId="{4B10A428-26C9-403E-AD34-7B42F12F2577}" type="presParOf" srcId="{F6BF99C0-EE26-4727-ACD0-5E30A48BA912}" destId="{2759924F-3AC0-4DBA-B24B-9F32343A27F5}" srcOrd="0" destOrd="0" presId="urn:microsoft.com/office/officeart/2005/8/layout/bList2#1"/>
    <dgm:cxn modelId="{4F250BF4-C4F6-4BDF-A1B1-BF0BC7F70807}" type="presParOf" srcId="{F6BF99C0-EE26-4727-ACD0-5E30A48BA912}" destId="{9BFBD9F6-C92E-4161-8E22-8E92698B6B01}" srcOrd="1" destOrd="0" presId="urn:microsoft.com/office/officeart/2005/8/layout/bList2#1"/>
    <dgm:cxn modelId="{6ED590B3-27F5-4845-8BAF-7D77A8806DE7}" type="presParOf" srcId="{F6BF99C0-EE26-4727-ACD0-5E30A48BA912}" destId="{896063CB-2F9C-464D-939A-CFA20D32B310}" srcOrd="2" destOrd="0" presId="urn:microsoft.com/office/officeart/2005/8/layout/bList2#1"/>
    <dgm:cxn modelId="{18EE10C7-9B83-4149-BF3E-D65CC8C384E8}" type="presParOf" srcId="{F6BF99C0-EE26-4727-ACD0-5E30A48BA912}" destId="{46EF4502-FE50-424B-8445-694C172FC66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BD30D-EA4B-4B54-BB36-91215D5A41A0}" type="doc">
      <dgm:prSet loTypeId="urn:microsoft.com/office/officeart/2005/8/layout/list1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965F4FF2-90EE-45A3-9834-F1778450E0D2}">
      <dgm:prSet phldrT="[Текст]"/>
      <dgm:spPr/>
      <dgm:t>
        <a:bodyPr/>
        <a:lstStyle/>
        <a:p>
          <a:r>
            <a:rPr lang="ru-RU" dirty="0" smtClean="0"/>
            <a:t>2018 год – 51,7%</a:t>
          </a:r>
          <a:endParaRPr lang="ru-RU" dirty="0"/>
        </a:p>
      </dgm:t>
    </dgm:pt>
    <dgm:pt modelId="{A1B30FAE-2087-4903-923D-B6756B73CA47}" type="parTrans" cxnId="{EF47800C-58A4-4141-8016-558681D9013E}">
      <dgm:prSet/>
      <dgm:spPr/>
      <dgm:t>
        <a:bodyPr/>
        <a:lstStyle/>
        <a:p>
          <a:endParaRPr lang="ru-RU"/>
        </a:p>
      </dgm:t>
    </dgm:pt>
    <dgm:pt modelId="{F32241C3-70EA-4523-B2F2-21AB8500D4BB}" type="sibTrans" cxnId="{EF47800C-58A4-4141-8016-558681D9013E}">
      <dgm:prSet/>
      <dgm:spPr/>
      <dgm:t>
        <a:bodyPr/>
        <a:lstStyle/>
        <a:p>
          <a:endParaRPr lang="ru-RU"/>
        </a:p>
      </dgm:t>
    </dgm:pt>
    <dgm:pt modelId="{A8DD047D-B5CC-4CB4-824C-C864FA06B723}">
      <dgm:prSet phldrT="[Текст]"/>
      <dgm:spPr/>
      <dgm:t>
        <a:bodyPr/>
        <a:lstStyle/>
        <a:p>
          <a:r>
            <a:rPr lang="ru-RU" dirty="0" smtClean="0"/>
            <a:t>2019 год – 56,8%</a:t>
          </a:r>
          <a:endParaRPr lang="ru-RU" dirty="0"/>
        </a:p>
      </dgm:t>
    </dgm:pt>
    <dgm:pt modelId="{63520293-AAB8-4058-BE9D-C9014BC59604}" type="parTrans" cxnId="{4AB32B85-3971-4881-ADF5-E33B5ADFD278}">
      <dgm:prSet/>
      <dgm:spPr/>
      <dgm:t>
        <a:bodyPr/>
        <a:lstStyle/>
        <a:p>
          <a:endParaRPr lang="ru-RU"/>
        </a:p>
      </dgm:t>
    </dgm:pt>
    <dgm:pt modelId="{1FC3F924-FE8B-4B58-A959-CFD9C3818461}" type="sibTrans" cxnId="{4AB32B85-3971-4881-ADF5-E33B5ADFD278}">
      <dgm:prSet/>
      <dgm:spPr/>
      <dgm:t>
        <a:bodyPr/>
        <a:lstStyle/>
        <a:p>
          <a:endParaRPr lang="ru-RU"/>
        </a:p>
      </dgm:t>
    </dgm:pt>
    <dgm:pt modelId="{37493886-21B4-4030-AA01-2D4C8A769F0C}">
      <dgm:prSet phldrT="[Текст]"/>
      <dgm:spPr/>
      <dgm:t>
        <a:bodyPr/>
        <a:lstStyle/>
        <a:p>
          <a:r>
            <a:rPr lang="ru-RU" dirty="0" smtClean="0"/>
            <a:t>2020год – 51,2%</a:t>
          </a:r>
          <a:endParaRPr lang="ru-RU" dirty="0"/>
        </a:p>
      </dgm:t>
    </dgm:pt>
    <dgm:pt modelId="{A61F431C-9A0F-4A95-B8FA-5EDA09CF64B9}" type="parTrans" cxnId="{068EB0A0-2BE7-40F6-99CA-948BC39174D1}">
      <dgm:prSet/>
      <dgm:spPr/>
      <dgm:t>
        <a:bodyPr/>
        <a:lstStyle/>
        <a:p>
          <a:endParaRPr lang="ru-RU"/>
        </a:p>
      </dgm:t>
    </dgm:pt>
    <dgm:pt modelId="{6EFC100D-C811-4EB1-A1A5-C1E79AA21961}" type="sibTrans" cxnId="{068EB0A0-2BE7-40F6-99CA-948BC39174D1}">
      <dgm:prSet/>
      <dgm:spPr/>
      <dgm:t>
        <a:bodyPr/>
        <a:lstStyle/>
        <a:p>
          <a:endParaRPr lang="ru-RU"/>
        </a:p>
      </dgm:t>
    </dgm:pt>
    <dgm:pt modelId="{377FDF7C-E964-4026-B399-31BF35F73B64}" type="pres">
      <dgm:prSet presAssocID="{432BD30D-EA4B-4B54-BB36-91215D5A4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5F8DE-D73D-4A63-BD41-23F7B44A333D}" type="pres">
      <dgm:prSet presAssocID="{965F4FF2-90EE-45A3-9834-F1778450E0D2}" presName="parentLin" presStyleCnt="0"/>
      <dgm:spPr/>
    </dgm:pt>
    <dgm:pt modelId="{A79C3762-886B-4D9E-84A0-98C4CBA99A9A}" type="pres">
      <dgm:prSet presAssocID="{965F4FF2-90EE-45A3-9834-F1778450E0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BE342-CBDE-4F7A-A00E-C77613F1E2A4}" type="pres">
      <dgm:prSet presAssocID="{965F4FF2-90EE-45A3-9834-F1778450E0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FF2E-1D04-4374-9159-A26A6255D479}" type="pres">
      <dgm:prSet presAssocID="{965F4FF2-90EE-45A3-9834-F1778450E0D2}" presName="negativeSpace" presStyleCnt="0"/>
      <dgm:spPr/>
    </dgm:pt>
    <dgm:pt modelId="{8CC42760-07A1-464B-AC92-C8ABE75F816F}" type="pres">
      <dgm:prSet presAssocID="{965F4FF2-90EE-45A3-9834-F1778450E0D2}" presName="childText" presStyleLbl="conFgAcc1" presStyleIdx="0" presStyleCnt="3">
        <dgm:presLayoutVars>
          <dgm:bulletEnabled val="1"/>
        </dgm:presLayoutVars>
      </dgm:prSet>
      <dgm:spPr/>
    </dgm:pt>
    <dgm:pt modelId="{A68638E8-2467-4198-9D73-6EAA04887785}" type="pres">
      <dgm:prSet presAssocID="{F32241C3-70EA-4523-B2F2-21AB8500D4BB}" presName="spaceBetweenRectangles" presStyleCnt="0"/>
      <dgm:spPr/>
    </dgm:pt>
    <dgm:pt modelId="{A022CA2D-4609-46D6-96C6-ECC03D2954E0}" type="pres">
      <dgm:prSet presAssocID="{A8DD047D-B5CC-4CB4-824C-C864FA06B723}" presName="parentLin" presStyleCnt="0"/>
      <dgm:spPr/>
    </dgm:pt>
    <dgm:pt modelId="{4B8BA53F-D094-4D53-9611-68EAE5E73366}" type="pres">
      <dgm:prSet presAssocID="{A8DD047D-B5CC-4CB4-824C-C864FA06B7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19A0FD-A08A-415C-8459-D39D2AFA0465}" type="pres">
      <dgm:prSet presAssocID="{A8DD047D-B5CC-4CB4-824C-C864FA06B7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F375-4376-43F3-8AAD-A70B662FA510}" type="pres">
      <dgm:prSet presAssocID="{A8DD047D-B5CC-4CB4-824C-C864FA06B723}" presName="negativeSpace" presStyleCnt="0"/>
      <dgm:spPr/>
    </dgm:pt>
    <dgm:pt modelId="{1B1AFC33-E416-4812-975B-8167D8274231}" type="pres">
      <dgm:prSet presAssocID="{A8DD047D-B5CC-4CB4-824C-C864FA06B723}" presName="childText" presStyleLbl="conFgAcc1" presStyleIdx="1" presStyleCnt="3">
        <dgm:presLayoutVars>
          <dgm:bulletEnabled val="1"/>
        </dgm:presLayoutVars>
      </dgm:prSet>
      <dgm:spPr/>
    </dgm:pt>
    <dgm:pt modelId="{1D75F252-004D-4C0F-BAB6-08AA300B1162}" type="pres">
      <dgm:prSet presAssocID="{1FC3F924-FE8B-4B58-A959-CFD9C3818461}" presName="spaceBetweenRectangles" presStyleCnt="0"/>
      <dgm:spPr/>
    </dgm:pt>
    <dgm:pt modelId="{11D015BD-1147-45EA-8C16-ABA6BB9F1727}" type="pres">
      <dgm:prSet presAssocID="{37493886-21B4-4030-AA01-2D4C8A769F0C}" presName="parentLin" presStyleCnt="0"/>
      <dgm:spPr/>
    </dgm:pt>
    <dgm:pt modelId="{673FF41A-26D6-4FE8-AA70-CD77D3347D48}" type="pres">
      <dgm:prSet presAssocID="{37493886-21B4-4030-AA01-2D4C8A769F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682759B-42FA-472E-8EE4-5886346435F0}" type="pres">
      <dgm:prSet presAssocID="{37493886-21B4-4030-AA01-2D4C8A769F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724A9-4298-4954-8398-DBCA7F3A5383}" type="pres">
      <dgm:prSet presAssocID="{37493886-21B4-4030-AA01-2D4C8A769F0C}" presName="negativeSpace" presStyleCnt="0"/>
      <dgm:spPr/>
    </dgm:pt>
    <dgm:pt modelId="{A538511E-3FFA-4E95-BEE7-DC4EDA4BA257}" type="pres">
      <dgm:prSet presAssocID="{37493886-21B4-4030-AA01-2D4C8A769F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84AEBA-4BEC-490A-9CFC-792330540671}" type="presOf" srcId="{A8DD047D-B5CC-4CB4-824C-C864FA06B723}" destId="{4B8BA53F-D094-4D53-9611-68EAE5E73366}" srcOrd="0" destOrd="0" presId="urn:microsoft.com/office/officeart/2005/8/layout/list1"/>
    <dgm:cxn modelId="{7FFF7618-9E0D-4FA2-BBAD-4612C5E4D69B}" type="presOf" srcId="{37493886-21B4-4030-AA01-2D4C8A769F0C}" destId="{4682759B-42FA-472E-8EE4-5886346435F0}" srcOrd="1" destOrd="0" presId="urn:microsoft.com/office/officeart/2005/8/layout/list1"/>
    <dgm:cxn modelId="{33F7007A-29BF-4E05-AAD9-469ED3556DBC}" type="presOf" srcId="{432BD30D-EA4B-4B54-BB36-91215D5A41A0}" destId="{377FDF7C-E964-4026-B399-31BF35F73B64}" srcOrd="0" destOrd="0" presId="urn:microsoft.com/office/officeart/2005/8/layout/list1"/>
    <dgm:cxn modelId="{EF47800C-58A4-4141-8016-558681D9013E}" srcId="{432BD30D-EA4B-4B54-BB36-91215D5A41A0}" destId="{965F4FF2-90EE-45A3-9834-F1778450E0D2}" srcOrd="0" destOrd="0" parTransId="{A1B30FAE-2087-4903-923D-B6756B73CA47}" sibTransId="{F32241C3-70EA-4523-B2F2-21AB8500D4BB}"/>
    <dgm:cxn modelId="{6ACE7FDB-02A3-480C-AA22-779530DEBE3C}" type="presOf" srcId="{A8DD047D-B5CC-4CB4-824C-C864FA06B723}" destId="{DB19A0FD-A08A-415C-8459-D39D2AFA0465}" srcOrd="1" destOrd="0" presId="urn:microsoft.com/office/officeart/2005/8/layout/list1"/>
    <dgm:cxn modelId="{068EB0A0-2BE7-40F6-99CA-948BC39174D1}" srcId="{432BD30D-EA4B-4B54-BB36-91215D5A41A0}" destId="{37493886-21B4-4030-AA01-2D4C8A769F0C}" srcOrd="2" destOrd="0" parTransId="{A61F431C-9A0F-4A95-B8FA-5EDA09CF64B9}" sibTransId="{6EFC100D-C811-4EB1-A1A5-C1E79AA21961}"/>
    <dgm:cxn modelId="{A9F03EC7-16DD-4A4E-801E-CFAAADA88493}" type="presOf" srcId="{965F4FF2-90EE-45A3-9834-F1778450E0D2}" destId="{A79C3762-886B-4D9E-84A0-98C4CBA99A9A}" srcOrd="0" destOrd="0" presId="urn:microsoft.com/office/officeart/2005/8/layout/list1"/>
    <dgm:cxn modelId="{989FA780-02F3-4215-B7A1-1B96B6C8FB13}" type="presOf" srcId="{965F4FF2-90EE-45A3-9834-F1778450E0D2}" destId="{9F2BE342-CBDE-4F7A-A00E-C77613F1E2A4}" srcOrd="1" destOrd="0" presId="urn:microsoft.com/office/officeart/2005/8/layout/list1"/>
    <dgm:cxn modelId="{4AB32B85-3971-4881-ADF5-E33B5ADFD278}" srcId="{432BD30D-EA4B-4B54-BB36-91215D5A41A0}" destId="{A8DD047D-B5CC-4CB4-824C-C864FA06B723}" srcOrd="1" destOrd="0" parTransId="{63520293-AAB8-4058-BE9D-C9014BC59604}" sibTransId="{1FC3F924-FE8B-4B58-A959-CFD9C3818461}"/>
    <dgm:cxn modelId="{CC2563B0-9D72-4D9E-8DDA-47698FAABC41}" type="presOf" srcId="{37493886-21B4-4030-AA01-2D4C8A769F0C}" destId="{673FF41A-26D6-4FE8-AA70-CD77D3347D48}" srcOrd="0" destOrd="0" presId="urn:microsoft.com/office/officeart/2005/8/layout/list1"/>
    <dgm:cxn modelId="{BB240BDF-31C8-4010-B1BE-6D6B98AEB91C}" type="presParOf" srcId="{377FDF7C-E964-4026-B399-31BF35F73B64}" destId="{0BA5F8DE-D73D-4A63-BD41-23F7B44A333D}" srcOrd="0" destOrd="0" presId="urn:microsoft.com/office/officeart/2005/8/layout/list1"/>
    <dgm:cxn modelId="{D7894B15-81EC-456E-826B-B500CD08EE81}" type="presParOf" srcId="{0BA5F8DE-D73D-4A63-BD41-23F7B44A333D}" destId="{A79C3762-886B-4D9E-84A0-98C4CBA99A9A}" srcOrd="0" destOrd="0" presId="urn:microsoft.com/office/officeart/2005/8/layout/list1"/>
    <dgm:cxn modelId="{EE594E11-E708-4253-ACC7-9074D0169215}" type="presParOf" srcId="{0BA5F8DE-D73D-4A63-BD41-23F7B44A333D}" destId="{9F2BE342-CBDE-4F7A-A00E-C77613F1E2A4}" srcOrd="1" destOrd="0" presId="urn:microsoft.com/office/officeart/2005/8/layout/list1"/>
    <dgm:cxn modelId="{64FAC2DA-1FE1-456E-99C6-BC1CABC3C812}" type="presParOf" srcId="{377FDF7C-E964-4026-B399-31BF35F73B64}" destId="{FFCBFF2E-1D04-4374-9159-A26A6255D479}" srcOrd="1" destOrd="0" presId="urn:microsoft.com/office/officeart/2005/8/layout/list1"/>
    <dgm:cxn modelId="{05A1C16C-198D-48C7-B50C-4E3C45CA1CD6}" type="presParOf" srcId="{377FDF7C-E964-4026-B399-31BF35F73B64}" destId="{8CC42760-07A1-464B-AC92-C8ABE75F816F}" srcOrd="2" destOrd="0" presId="urn:microsoft.com/office/officeart/2005/8/layout/list1"/>
    <dgm:cxn modelId="{792E5509-76DD-4FB3-AD93-ED98FFD47953}" type="presParOf" srcId="{377FDF7C-E964-4026-B399-31BF35F73B64}" destId="{A68638E8-2467-4198-9D73-6EAA04887785}" srcOrd="3" destOrd="0" presId="urn:microsoft.com/office/officeart/2005/8/layout/list1"/>
    <dgm:cxn modelId="{8B0E2EC6-EE33-456B-9B54-2B798061BBB1}" type="presParOf" srcId="{377FDF7C-E964-4026-B399-31BF35F73B64}" destId="{A022CA2D-4609-46D6-96C6-ECC03D2954E0}" srcOrd="4" destOrd="0" presId="urn:microsoft.com/office/officeart/2005/8/layout/list1"/>
    <dgm:cxn modelId="{CB873096-4D72-4471-B675-0068E161B9CD}" type="presParOf" srcId="{A022CA2D-4609-46D6-96C6-ECC03D2954E0}" destId="{4B8BA53F-D094-4D53-9611-68EAE5E73366}" srcOrd="0" destOrd="0" presId="urn:microsoft.com/office/officeart/2005/8/layout/list1"/>
    <dgm:cxn modelId="{AF9E352D-30A2-41C2-974C-C7295BD2FBAC}" type="presParOf" srcId="{A022CA2D-4609-46D6-96C6-ECC03D2954E0}" destId="{DB19A0FD-A08A-415C-8459-D39D2AFA0465}" srcOrd="1" destOrd="0" presId="urn:microsoft.com/office/officeart/2005/8/layout/list1"/>
    <dgm:cxn modelId="{06F79F3D-FCD0-4CD2-A8C2-21A2C3B66736}" type="presParOf" srcId="{377FDF7C-E964-4026-B399-31BF35F73B64}" destId="{9651F375-4376-43F3-8AAD-A70B662FA510}" srcOrd="5" destOrd="0" presId="urn:microsoft.com/office/officeart/2005/8/layout/list1"/>
    <dgm:cxn modelId="{DDB88CA4-1439-4F33-B21B-71389CC107AC}" type="presParOf" srcId="{377FDF7C-E964-4026-B399-31BF35F73B64}" destId="{1B1AFC33-E416-4812-975B-8167D8274231}" srcOrd="6" destOrd="0" presId="urn:microsoft.com/office/officeart/2005/8/layout/list1"/>
    <dgm:cxn modelId="{9AEE06CB-93E1-4F41-A8EE-D8A73B0F6B1F}" type="presParOf" srcId="{377FDF7C-E964-4026-B399-31BF35F73B64}" destId="{1D75F252-004D-4C0F-BAB6-08AA300B1162}" srcOrd="7" destOrd="0" presId="urn:microsoft.com/office/officeart/2005/8/layout/list1"/>
    <dgm:cxn modelId="{629C8DC4-F982-470C-A34D-6A15313A655C}" type="presParOf" srcId="{377FDF7C-E964-4026-B399-31BF35F73B64}" destId="{11D015BD-1147-45EA-8C16-ABA6BB9F1727}" srcOrd="8" destOrd="0" presId="urn:microsoft.com/office/officeart/2005/8/layout/list1"/>
    <dgm:cxn modelId="{224F05BD-58C7-41DF-AE21-98FB14ACDCE0}" type="presParOf" srcId="{11D015BD-1147-45EA-8C16-ABA6BB9F1727}" destId="{673FF41A-26D6-4FE8-AA70-CD77D3347D48}" srcOrd="0" destOrd="0" presId="urn:microsoft.com/office/officeart/2005/8/layout/list1"/>
    <dgm:cxn modelId="{4871600C-5F3C-44CE-820B-A3F5AB8F7A64}" type="presParOf" srcId="{11D015BD-1147-45EA-8C16-ABA6BB9F1727}" destId="{4682759B-42FA-472E-8EE4-5886346435F0}" srcOrd="1" destOrd="0" presId="urn:microsoft.com/office/officeart/2005/8/layout/list1"/>
    <dgm:cxn modelId="{2A45F695-32FF-4022-A572-02C04CE8A5AD}" type="presParOf" srcId="{377FDF7C-E964-4026-B399-31BF35F73B64}" destId="{89B724A9-4298-4954-8398-DBCA7F3A5383}" srcOrd="9" destOrd="0" presId="urn:microsoft.com/office/officeart/2005/8/layout/list1"/>
    <dgm:cxn modelId="{0D5B4E22-91FC-4D66-A2E6-180DDE3BCF8A}" type="presParOf" srcId="{377FDF7C-E964-4026-B399-31BF35F73B64}" destId="{A538511E-3FFA-4E95-BEE7-DC4EDA4BA2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07E3DF-EFE4-4690-B13C-F468B7546457}" type="doc">
      <dgm:prSet loTypeId="urn:microsoft.com/office/officeart/2005/8/layout/target3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2B2FE44F-A8B8-4F17-AA54-1DE009448241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BCA3C9F7-7143-4524-844C-78D6AFF16C99}" type="parTrans" cxnId="{8C8DE2FC-9737-48FB-864B-3F2840B51486}">
      <dgm:prSet/>
      <dgm:spPr/>
      <dgm:t>
        <a:bodyPr/>
        <a:lstStyle/>
        <a:p>
          <a:endParaRPr lang="ru-RU"/>
        </a:p>
      </dgm:t>
    </dgm:pt>
    <dgm:pt modelId="{48753F23-A90C-495F-8436-7F2F8D8B2FE0}" type="sibTrans" cxnId="{8C8DE2FC-9737-48FB-864B-3F2840B51486}">
      <dgm:prSet/>
      <dgm:spPr/>
      <dgm:t>
        <a:bodyPr/>
        <a:lstStyle/>
        <a:p>
          <a:endParaRPr lang="ru-RU"/>
        </a:p>
      </dgm:t>
    </dgm:pt>
    <dgm:pt modelId="{BD82DC49-92B8-4D81-B6E8-A95CEEB1D85A}">
      <dgm:prSet phldrT="[Текст]"/>
      <dgm:spPr/>
      <dgm:t>
        <a:bodyPr/>
        <a:lstStyle/>
        <a:p>
          <a:r>
            <a:rPr lang="ru-RU" b="1" i="0" u="none" dirty="0" smtClean="0"/>
            <a:t>356 805,6 </a:t>
          </a:r>
          <a:r>
            <a:rPr lang="ru-RU" dirty="0" smtClean="0"/>
            <a:t>тыс. рублей</a:t>
          </a:r>
          <a:endParaRPr lang="ru-RU" dirty="0"/>
        </a:p>
      </dgm:t>
    </dgm:pt>
    <dgm:pt modelId="{290BF5EF-FC7D-4299-975F-60B346E12454}" type="parTrans" cxnId="{A6DCA7E5-1124-4508-87CD-88E736FDE173}">
      <dgm:prSet/>
      <dgm:spPr/>
      <dgm:t>
        <a:bodyPr/>
        <a:lstStyle/>
        <a:p>
          <a:endParaRPr lang="ru-RU"/>
        </a:p>
      </dgm:t>
    </dgm:pt>
    <dgm:pt modelId="{8BE32F29-EC45-49EA-AF36-DC54B6391753}" type="sibTrans" cxnId="{A6DCA7E5-1124-4508-87CD-88E736FDE173}">
      <dgm:prSet/>
      <dgm:spPr/>
      <dgm:t>
        <a:bodyPr/>
        <a:lstStyle/>
        <a:p>
          <a:endParaRPr lang="ru-RU"/>
        </a:p>
      </dgm:t>
    </dgm:pt>
    <dgm:pt modelId="{CC807633-D7D8-4BF3-8B59-50ACA912CF79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B5C8EF6D-CCC7-467E-A1E6-65544C8D5744}" type="parTrans" cxnId="{39829393-7AF2-4CB3-96AB-9ADC2829A30F}">
      <dgm:prSet/>
      <dgm:spPr/>
      <dgm:t>
        <a:bodyPr/>
        <a:lstStyle/>
        <a:p>
          <a:endParaRPr lang="ru-RU"/>
        </a:p>
      </dgm:t>
    </dgm:pt>
    <dgm:pt modelId="{66222BAD-A4E2-4C94-88BB-7E2F236967F0}" type="sibTrans" cxnId="{39829393-7AF2-4CB3-96AB-9ADC2829A30F}">
      <dgm:prSet/>
      <dgm:spPr/>
      <dgm:t>
        <a:bodyPr/>
        <a:lstStyle/>
        <a:p>
          <a:endParaRPr lang="ru-RU"/>
        </a:p>
      </dgm:t>
    </dgm:pt>
    <dgm:pt modelId="{30A07DCF-2987-4071-A71C-57F36491DAAA}">
      <dgm:prSet phldrT="[Текст]"/>
      <dgm:spPr/>
      <dgm:t>
        <a:bodyPr/>
        <a:lstStyle/>
        <a:p>
          <a:r>
            <a:rPr lang="ru-RU" b="1" i="0" u="none" dirty="0" smtClean="0"/>
            <a:t>419 774,4 </a:t>
          </a:r>
          <a:r>
            <a:rPr lang="ru-RU" dirty="0" smtClean="0"/>
            <a:t>тыс. рублей</a:t>
          </a:r>
          <a:endParaRPr lang="ru-RU" dirty="0"/>
        </a:p>
      </dgm:t>
    </dgm:pt>
    <dgm:pt modelId="{18E887C7-1D24-47DF-902E-46F208D8B0DE}" type="parTrans" cxnId="{54DB77E5-B495-42B8-83E3-ED8C715ABAD7}">
      <dgm:prSet/>
      <dgm:spPr/>
      <dgm:t>
        <a:bodyPr/>
        <a:lstStyle/>
        <a:p>
          <a:endParaRPr lang="ru-RU"/>
        </a:p>
      </dgm:t>
    </dgm:pt>
    <dgm:pt modelId="{D78A2097-8517-4AA0-9BCC-E24D068102A5}" type="sibTrans" cxnId="{54DB77E5-B495-42B8-83E3-ED8C715ABAD7}">
      <dgm:prSet/>
      <dgm:spPr/>
      <dgm:t>
        <a:bodyPr/>
        <a:lstStyle/>
        <a:p>
          <a:endParaRPr lang="ru-RU"/>
        </a:p>
      </dgm:t>
    </dgm:pt>
    <dgm:pt modelId="{6D00E03D-FC07-478E-9198-82B02E842D8D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788C9A10-0D17-4B1C-8375-A53F49533295}" type="parTrans" cxnId="{C0368AE7-B441-4C23-A2DA-E2FEF4DE57B8}">
      <dgm:prSet/>
      <dgm:spPr/>
      <dgm:t>
        <a:bodyPr/>
        <a:lstStyle/>
        <a:p>
          <a:endParaRPr lang="ru-RU"/>
        </a:p>
      </dgm:t>
    </dgm:pt>
    <dgm:pt modelId="{F14D3B65-B729-427A-A39F-B7344D830925}" type="sibTrans" cxnId="{C0368AE7-B441-4C23-A2DA-E2FEF4DE57B8}">
      <dgm:prSet/>
      <dgm:spPr/>
      <dgm:t>
        <a:bodyPr/>
        <a:lstStyle/>
        <a:p>
          <a:endParaRPr lang="ru-RU"/>
        </a:p>
      </dgm:t>
    </dgm:pt>
    <dgm:pt modelId="{2C50E2A2-ABC6-43C1-9345-EF4C2E39C185}">
      <dgm:prSet phldrT="[Текст]"/>
      <dgm:spPr/>
      <dgm:t>
        <a:bodyPr/>
        <a:lstStyle/>
        <a:p>
          <a:r>
            <a:rPr lang="ru-RU" b="1" i="0" u="none" dirty="0" smtClean="0"/>
            <a:t>401 436,7</a:t>
          </a:r>
          <a:endParaRPr lang="ru-RU" dirty="0"/>
        </a:p>
      </dgm:t>
    </dgm:pt>
    <dgm:pt modelId="{70F65413-E840-4326-9FAA-3C9AB9796B88}" type="parTrans" cxnId="{F42E10BA-3B7A-4722-A43F-2670CC7C49A9}">
      <dgm:prSet/>
      <dgm:spPr/>
      <dgm:t>
        <a:bodyPr/>
        <a:lstStyle/>
        <a:p>
          <a:endParaRPr lang="ru-RU"/>
        </a:p>
      </dgm:t>
    </dgm:pt>
    <dgm:pt modelId="{8200E4C0-1736-4C5A-9565-2391A65F345F}" type="sibTrans" cxnId="{F42E10BA-3B7A-4722-A43F-2670CC7C49A9}">
      <dgm:prSet/>
      <dgm:spPr/>
      <dgm:t>
        <a:bodyPr/>
        <a:lstStyle/>
        <a:p>
          <a:endParaRPr lang="ru-RU"/>
        </a:p>
      </dgm:t>
    </dgm:pt>
    <dgm:pt modelId="{EF8A93F1-4488-4CE8-84C4-C0E10A4A4B4F}">
      <dgm:prSet phldrT="[Текст]"/>
      <dgm:spPr/>
      <dgm:t>
        <a:bodyPr/>
        <a:lstStyle/>
        <a:p>
          <a:endParaRPr lang="ru-RU" dirty="0"/>
        </a:p>
      </dgm:t>
    </dgm:pt>
    <dgm:pt modelId="{1D0EA895-5614-4C12-8043-C8E70D9C77DF}" type="parTrans" cxnId="{D7CA9B18-BEB6-4C8D-8634-F3485BE82A88}">
      <dgm:prSet/>
      <dgm:spPr/>
      <dgm:t>
        <a:bodyPr/>
        <a:lstStyle/>
        <a:p>
          <a:endParaRPr lang="ru-RU"/>
        </a:p>
      </dgm:t>
    </dgm:pt>
    <dgm:pt modelId="{11510FA9-643E-4512-929C-CC00D4426386}" type="sibTrans" cxnId="{D7CA9B18-BEB6-4C8D-8634-F3485BE82A88}">
      <dgm:prSet/>
      <dgm:spPr/>
      <dgm:t>
        <a:bodyPr/>
        <a:lstStyle/>
        <a:p>
          <a:endParaRPr lang="ru-RU"/>
        </a:p>
      </dgm:t>
    </dgm:pt>
    <dgm:pt modelId="{CBD36897-72A5-4CFE-9D05-425C1BCFB0C8}">
      <dgm:prSet phldrT="[Текст]"/>
      <dgm:spPr/>
      <dgm:t>
        <a:bodyPr/>
        <a:lstStyle/>
        <a:p>
          <a:r>
            <a:rPr lang="ru-RU" dirty="0" smtClean="0"/>
            <a:t>тыс. рублей</a:t>
          </a:r>
          <a:endParaRPr lang="ru-RU" dirty="0"/>
        </a:p>
      </dgm:t>
    </dgm:pt>
    <dgm:pt modelId="{025AFA82-88E0-42CF-82B3-636C6CFF74CE}" type="parTrans" cxnId="{B0B257D2-CCDE-4655-A5E8-6072592C3F1D}">
      <dgm:prSet/>
      <dgm:spPr/>
    </dgm:pt>
    <dgm:pt modelId="{D19FDD0D-055B-47DA-98B3-A1AD3992D82C}" type="sibTrans" cxnId="{B0B257D2-CCDE-4655-A5E8-6072592C3F1D}">
      <dgm:prSet/>
      <dgm:spPr/>
    </dgm:pt>
    <dgm:pt modelId="{CDECD32B-A2D6-48AE-B149-FB53B96FD2D7}" type="pres">
      <dgm:prSet presAssocID="{B007E3DF-EFE4-4690-B13C-F468B75464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DABB4-82B9-4B33-A0F0-8EA8A9C18706}" type="pres">
      <dgm:prSet presAssocID="{2B2FE44F-A8B8-4F17-AA54-1DE009448241}" presName="circle1" presStyleLbl="node1" presStyleIdx="0" presStyleCnt="3"/>
      <dgm:spPr/>
    </dgm:pt>
    <dgm:pt modelId="{AA239969-8278-4CF0-B9CD-8DB904DC9A7E}" type="pres">
      <dgm:prSet presAssocID="{2B2FE44F-A8B8-4F17-AA54-1DE009448241}" presName="space" presStyleCnt="0"/>
      <dgm:spPr/>
    </dgm:pt>
    <dgm:pt modelId="{31A32C9C-7EC8-4D35-8EE5-8A25A9995521}" type="pres">
      <dgm:prSet presAssocID="{2B2FE44F-A8B8-4F17-AA54-1DE009448241}" presName="rect1" presStyleLbl="alignAcc1" presStyleIdx="0" presStyleCnt="3"/>
      <dgm:spPr/>
      <dgm:t>
        <a:bodyPr/>
        <a:lstStyle/>
        <a:p>
          <a:endParaRPr lang="ru-RU"/>
        </a:p>
      </dgm:t>
    </dgm:pt>
    <dgm:pt modelId="{B5E4F112-7BDC-4E29-8E1D-6F0A60E2DCF1}" type="pres">
      <dgm:prSet presAssocID="{CC807633-D7D8-4BF3-8B59-50ACA912CF79}" presName="vertSpace2" presStyleLbl="node1" presStyleIdx="0" presStyleCnt="3"/>
      <dgm:spPr/>
    </dgm:pt>
    <dgm:pt modelId="{F9168BFE-F6CA-43B3-B704-A9AFF6C30813}" type="pres">
      <dgm:prSet presAssocID="{CC807633-D7D8-4BF3-8B59-50ACA912CF79}" presName="circle2" presStyleLbl="node1" presStyleIdx="1" presStyleCnt="3"/>
      <dgm:spPr/>
      <dgm:t>
        <a:bodyPr/>
        <a:lstStyle/>
        <a:p>
          <a:endParaRPr lang="ru-RU"/>
        </a:p>
      </dgm:t>
    </dgm:pt>
    <dgm:pt modelId="{F34B3ABB-594D-4ACC-91D4-372D8A73288C}" type="pres">
      <dgm:prSet presAssocID="{CC807633-D7D8-4BF3-8B59-50ACA912CF79}" presName="rect2" presStyleLbl="alignAcc1" presStyleIdx="1" presStyleCnt="3"/>
      <dgm:spPr/>
      <dgm:t>
        <a:bodyPr/>
        <a:lstStyle/>
        <a:p>
          <a:endParaRPr lang="ru-RU"/>
        </a:p>
      </dgm:t>
    </dgm:pt>
    <dgm:pt modelId="{1BA986B4-37F8-47FA-B27D-80E851CA575D}" type="pres">
      <dgm:prSet presAssocID="{6D00E03D-FC07-478E-9198-82B02E842D8D}" presName="vertSpace3" presStyleLbl="node1" presStyleIdx="1" presStyleCnt="3"/>
      <dgm:spPr/>
    </dgm:pt>
    <dgm:pt modelId="{ABD55122-920A-4855-92CA-C46FD667E9B0}" type="pres">
      <dgm:prSet presAssocID="{6D00E03D-FC07-478E-9198-82B02E842D8D}" presName="circle3" presStyleLbl="node1" presStyleIdx="2" presStyleCnt="3"/>
      <dgm:spPr/>
    </dgm:pt>
    <dgm:pt modelId="{8F76BC8B-29A4-4B8C-A499-077328D17200}" type="pres">
      <dgm:prSet presAssocID="{6D00E03D-FC07-478E-9198-82B02E842D8D}" presName="rect3" presStyleLbl="alignAcc1" presStyleIdx="2" presStyleCnt="3"/>
      <dgm:spPr/>
      <dgm:t>
        <a:bodyPr/>
        <a:lstStyle/>
        <a:p>
          <a:endParaRPr lang="ru-RU"/>
        </a:p>
      </dgm:t>
    </dgm:pt>
    <dgm:pt modelId="{92DC73E4-AFA2-4178-AC6A-F375D78E5FB5}" type="pres">
      <dgm:prSet presAssocID="{2B2FE44F-A8B8-4F17-AA54-1DE00944824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4712-2A84-413F-AE10-1F899C6A2BA2}" type="pres">
      <dgm:prSet presAssocID="{2B2FE44F-A8B8-4F17-AA54-1DE00944824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B2DB-2F13-424B-A8BF-B11EB51B20D7}" type="pres">
      <dgm:prSet presAssocID="{CC807633-D7D8-4BF3-8B59-50ACA912CF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09AF2-C716-44F5-BF47-F7C2E7691C9D}" type="pres">
      <dgm:prSet presAssocID="{CC807633-D7D8-4BF3-8B59-50ACA912CF7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90CA2-21F2-4D6D-8422-B2B3FBBA003A}" type="pres">
      <dgm:prSet presAssocID="{6D00E03D-FC07-478E-9198-82B02E842D8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7887-E34D-47BA-BE6E-577BC45E9D33}" type="pres">
      <dgm:prSet presAssocID="{6D00E03D-FC07-478E-9198-82B02E842D8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878A1-700E-4D4A-ACD3-2BDB2A7BE666}" type="presOf" srcId="{CC807633-D7D8-4BF3-8B59-50ACA912CF79}" destId="{27C2B2DB-2F13-424B-A8BF-B11EB51B20D7}" srcOrd="1" destOrd="0" presId="urn:microsoft.com/office/officeart/2005/8/layout/target3"/>
    <dgm:cxn modelId="{EA5016B3-8F6C-4565-AF50-AB8118A6F4FE}" type="presOf" srcId="{B007E3DF-EFE4-4690-B13C-F468B7546457}" destId="{CDECD32B-A2D6-48AE-B149-FB53B96FD2D7}" srcOrd="0" destOrd="0" presId="urn:microsoft.com/office/officeart/2005/8/layout/target3"/>
    <dgm:cxn modelId="{39829393-7AF2-4CB3-96AB-9ADC2829A30F}" srcId="{B007E3DF-EFE4-4690-B13C-F468B7546457}" destId="{CC807633-D7D8-4BF3-8B59-50ACA912CF79}" srcOrd="1" destOrd="0" parTransId="{B5C8EF6D-CCC7-467E-A1E6-65544C8D5744}" sibTransId="{66222BAD-A4E2-4C94-88BB-7E2F236967F0}"/>
    <dgm:cxn modelId="{A6DCA7E5-1124-4508-87CD-88E736FDE173}" srcId="{2B2FE44F-A8B8-4F17-AA54-1DE009448241}" destId="{BD82DC49-92B8-4D81-B6E8-A95CEEB1D85A}" srcOrd="0" destOrd="0" parTransId="{290BF5EF-FC7D-4299-975F-60B346E12454}" sibTransId="{8BE32F29-EC45-49EA-AF36-DC54B6391753}"/>
    <dgm:cxn modelId="{D7CA9B18-BEB6-4C8D-8634-F3485BE82A88}" srcId="{CC807633-D7D8-4BF3-8B59-50ACA912CF79}" destId="{EF8A93F1-4488-4CE8-84C4-C0E10A4A4B4F}" srcOrd="1" destOrd="0" parTransId="{1D0EA895-5614-4C12-8043-C8E70D9C77DF}" sibTransId="{11510FA9-643E-4512-929C-CC00D4426386}"/>
    <dgm:cxn modelId="{7B87A2DA-C93B-48AF-8E98-977F28EDD794}" type="presOf" srcId="{2B2FE44F-A8B8-4F17-AA54-1DE009448241}" destId="{31A32C9C-7EC8-4D35-8EE5-8A25A9995521}" srcOrd="0" destOrd="0" presId="urn:microsoft.com/office/officeart/2005/8/layout/target3"/>
    <dgm:cxn modelId="{C0368AE7-B441-4C23-A2DA-E2FEF4DE57B8}" srcId="{B007E3DF-EFE4-4690-B13C-F468B7546457}" destId="{6D00E03D-FC07-478E-9198-82B02E842D8D}" srcOrd="2" destOrd="0" parTransId="{788C9A10-0D17-4B1C-8375-A53F49533295}" sibTransId="{F14D3B65-B729-427A-A39F-B7344D830925}"/>
    <dgm:cxn modelId="{D44C83F7-5CD7-4DE5-A4AD-11194C5ED436}" type="presOf" srcId="{2C50E2A2-ABC6-43C1-9345-EF4C2E39C185}" destId="{B4287887-E34D-47BA-BE6E-577BC45E9D33}" srcOrd="0" destOrd="0" presId="urn:microsoft.com/office/officeart/2005/8/layout/target3"/>
    <dgm:cxn modelId="{D253B27E-DA80-43A5-AE3D-1C5931B43911}" type="presOf" srcId="{CBD36897-72A5-4CFE-9D05-425C1BCFB0C8}" destId="{B4287887-E34D-47BA-BE6E-577BC45E9D33}" srcOrd="0" destOrd="1" presId="urn:microsoft.com/office/officeart/2005/8/layout/target3"/>
    <dgm:cxn modelId="{9D2C3C8C-00BA-4109-BD83-9D7FBB909661}" type="presOf" srcId="{30A07DCF-2987-4071-A71C-57F36491DAAA}" destId="{A6809AF2-C716-44F5-BF47-F7C2E7691C9D}" srcOrd="0" destOrd="0" presId="urn:microsoft.com/office/officeart/2005/8/layout/target3"/>
    <dgm:cxn modelId="{8C8DE2FC-9737-48FB-864B-3F2840B51486}" srcId="{B007E3DF-EFE4-4690-B13C-F468B7546457}" destId="{2B2FE44F-A8B8-4F17-AA54-1DE009448241}" srcOrd="0" destOrd="0" parTransId="{BCA3C9F7-7143-4524-844C-78D6AFF16C99}" sibTransId="{48753F23-A90C-495F-8436-7F2F8D8B2FE0}"/>
    <dgm:cxn modelId="{F42E10BA-3B7A-4722-A43F-2670CC7C49A9}" srcId="{6D00E03D-FC07-478E-9198-82B02E842D8D}" destId="{2C50E2A2-ABC6-43C1-9345-EF4C2E39C185}" srcOrd="0" destOrd="0" parTransId="{70F65413-E840-4326-9FAA-3C9AB9796B88}" sibTransId="{8200E4C0-1736-4C5A-9565-2391A65F345F}"/>
    <dgm:cxn modelId="{1A10EE7D-B2A9-4CFF-8C9C-70C42E54526C}" type="presOf" srcId="{CC807633-D7D8-4BF3-8B59-50ACA912CF79}" destId="{F34B3ABB-594D-4ACC-91D4-372D8A73288C}" srcOrd="0" destOrd="0" presId="urn:microsoft.com/office/officeart/2005/8/layout/target3"/>
    <dgm:cxn modelId="{54DB77E5-B495-42B8-83E3-ED8C715ABAD7}" srcId="{CC807633-D7D8-4BF3-8B59-50ACA912CF79}" destId="{30A07DCF-2987-4071-A71C-57F36491DAAA}" srcOrd="0" destOrd="0" parTransId="{18E887C7-1D24-47DF-902E-46F208D8B0DE}" sibTransId="{D78A2097-8517-4AA0-9BCC-E24D068102A5}"/>
    <dgm:cxn modelId="{B0B257D2-CCDE-4655-A5E8-6072592C3F1D}" srcId="{6D00E03D-FC07-478E-9198-82B02E842D8D}" destId="{CBD36897-72A5-4CFE-9D05-425C1BCFB0C8}" srcOrd="1" destOrd="0" parTransId="{025AFA82-88E0-42CF-82B3-636C6CFF74CE}" sibTransId="{D19FDD0D-055B-47DA-98B3-A1AD3992D82C}"/>
    <dgm:cxn modelId="{02E5E15E-4C38-43FA-A268-265C7EDDFBF1}" type="presOf" srcId="{2B2FE44F-A8B8-4F17-AA54-1DE009448241}" destId="{92DC73E4-AFA2-4178-AC6A-F375D78E5FB5}" srcOrd="1" destOrd="0" presId="urn:microsoft.com/office/officeart/2005/8/layout/target3"/>
    <dgm:cxn modelId="{6BE4D797-FFD6-4F6B-9B62-69DF6857FE4D}" type="presOf" srcId="{BD82DC49-92B8-4D81-B6E8-A95CEEB1D85A}" destId="{4C2A4712-2A84-413F-AE10-1F899C6A2BA2}" srcOrd="0" destOrd="0" presId="urn:microsoft.com/office/officeart/2005/8/layout/target3"/>
    <dgm:cxn modelId="{C45DBBE6-823B-46E7-A044-C8E6B5AD38E5}" type="presOf" srcId="{6D00E03D-FC07-478E-9198-82B02E842D8D}" destId="{8F76BC8B-29A4-4B8C-A499-077328D17200}" srcOrd="0" destOrd="0" presId="urn:microsoft.com/office/officeart/2005/8/layout/target3"/>
    <dgm:cxn modelId="{BBA3A636-E70E-43CA-8611-9619F0B6D5B8}" type="presOf" srcId="{EF8A93F1-4488-4CE8-84C4-C0E10A4A4B4F}" destId="{A6809AF2-C716-44F5-BF47-F7C2E7691C9D}" srcOrd="0" destOrd="1" presId="urn:microsoft.com/office/officeart/2005/8/layout/target3"/>
    <dgm:cxn modelId="{A8CF8F70-D15E-4A68-A5A5-683BB954848D}" type="presOf" srcId="{6D00E03D-FC07-478E-9198-82B02E842D8D}" destId="{35590CA2-21F2-4D6D-8422-B2B3FBBA003A}" srcOrd="1" destOrd="0" presId="urn:microsoft.com/office/officeart/2005/8/layout/target3"/>
    <dgm:cxn modelId="{3AFEEC14-BFDA-4D1B-A930-9FB6E4820AF9}" type="presParOf" srcId="{CDECD32B-A2D6-48AE-B149-FB53B96FD2D7}" destId="{F4CDABB4-82B9-4B33-A0F0-8EA8A9C18706}" srcOrd="0" destOrd="0" presId="urn:microsoft.com/office/officeart/2005/8/layout/target3"/>
    <dgm:cxn modelId="{E786ACDA-0191-448C-A2EB-19884675C0C7}" type="presParOf" srcId="{CDECD32B-A2D6-48AE-B149-FB53B96FD2D7}" destId="{AA239969-8278-4CF0-B9CD-8DB904DC9A7E}" srcOrd="1" destOrd="0" presId="urn:microsoft.com/office/officeart/2005/8/layout/target3"/>
    <dgm:cxn modelId="{88D1A980-4B0F-4D65-8CDA-742019A8C37D}" type="presParOf" srcId="{CDECD32B-A2D6-48AE-B149-FB53B96FD2D7}" destId="{31A32C9C-7EC8-4D35-8EE5-8A25A9995521}" srcOrd="2" destOrd="0" presId="urn:microsoft.com/office/officeart/2005/8/layout/target3"/>
    <dgm:cxn modelId="{D234B7C1-73E8-451D-9BF1-6A81BE8E7279}" type="presParOf" srcId="{CDECD32B-A2D6-48AE-B149-FB53B96FD2D7}" destId="{B5E4F112-7BDC-4E29-8E1D-6F0A60E2DCF1}" srcOrd="3" destOrd="0" presId="urn:microsoft.com/office/officeart/2005/8/layout/target3"/>
    <dgm:cxn modelId="{C9CC87E9-C88F-45AA-9FA8-D9BC660B74DB}" type="presParOf" srcId="{CDECD32B-A2D6-48AE-B149-FB53B96FD2D7}" destId="{F9168BFE-F6CA-43B3-B704-A9AFF6C30813}" srcOrd="4" destOrd="0" presId="urn:microsoft.com/office/officeart/2005/8/layout/target3"/>
    <dgm:cxn modelId="{662592CB-2D53-4260-ADB2-9A3865078AE7}" type="presParOf" srcId="{CDECD32B-A2D6-48AE-B149-FB53B96FD2D7}" destId="{F34B3ABB-594D-4ACC-91D4-372D8A73288C}" srcOrd="5" destOrd="0" presId="urn:microsoft.com/office/officeart/2005/8/layout/target3"/>
    <dgm:cxn modelId="{BC8CF591-A22A-4142-8DDC-2193D746BE27}" type="presParOf" srcId="{CDECD32B-A2D6-48AE-B149-FB53B96FD2D7}" destId="{1BA986B4-37F8-47FA-B27D-80E851CA575D}" srcOrd="6" destOrd="0" presId="urn:microsoft.com/office/officeart/2005/8/layout/target3"/>
    <dgm:cxn modelId="{6C0AB70D-5025-4F44-A2BE-9DAE1FAD997F}" type="presParOf" srcId="{CDECD32B-A2D6-48AE-B149-FB53B96FD2D7}" destId="{ABD55122-920A-4855-92CA-C46FD667E9B0}" srcOrd="7" destOrd="0" presId="urn:microsoft.com/office/officeart/2005/8/layout/target3"/>
    <dgm:cxn modelId="{567047CF-D62D-469A-88BB-935827A76855}" type="presParOf" srcId="{CDECD32B-A2D6-48AE-B149-FB53B96FD2D7}" destId="{8F76BC8B-29A4-4B8C-A499-077328D17200}" srcOrd="8" destOrd="0" presId="urn:microsoft.com/office/officeart/2005/8/layout/target3"/>
    <dgm:cxn modelId="{9FB9D243-D599-4105-B068-DA9B9A5AC383}" type="presParOf" srcId="{CDECD32B-A2D6-48AE-B149-FB53B96FD2D7}" destId="{92DC73E4-AFA2-4178-AC6A-F375D78E5FB5}" srcOrd="9" destOrd="0" presId="urn:microsoft.com/office/officeart/2005/8/layout/target3"/>
    <dgm:cxn modelId="{1EDC3838-9F89-45BF-85EB-E15D28F2FF7C}" type="presParOf" srcId="{CDECD32B-A2D6-48AE-B149-FB53B96FD2D7}" destId="{4C2A4712-2A84-413F-AE10-1F899C6A2BA2}" srcOrd="10" destOrd="0" presId="urn:microsoft.com/office/officeart/2005/8/layout/target3"/>
    <dgm:cxn modelId="{B8395F3F-21E4-48C9-9B39-084DB1F92AB2}" type="presParOf" srcId="{CDECD32B-A2D6-48AE-B149-FB53B96FD2D7}" destId="{27C2B2DB-2F13-424B-A8BF-B11EB51B20D7}" srcOrd="11" destOrd="0" presId="urn:microsoft.com/office/officeart/2005/8/layout/target3"/>
    <dgm:cxn modelId="{95E7C616-D979-4AA8-ABA7-5933B90C731E}" type="presParOf" srcId="{CDECD32B-A2D6-48AE-B149-FB53B96FD2D7}" destId="{A6809AF2-C716-44F5-BF47-F7C2E7691C9D}" srcOrd="12" destOrd="0" presId="urn:microsoft.com/office/officeart/2005/8/layout/target3"/>
    <dgm:cxn modelId="{395171D1-126D-4C0E-847E-4E0A9AC96A01}" type="presParOf" srcId="{CDECD32B-A2D6-48AE-B149-FB53B96FD2D7}" destId="{35590CA2-21F2-4D6D-8422-B2B3FBBA003A}" srcOrd="13" destOrd="0" presId="urn:microsoft.com/office/officeart/2005/8/layout/target3"/>
    <dgm:cxn modelId="{23DFCCD3-CC6B-439F-8C42-DE6F8FC9D11F}" type="presParOf" srcId="{CDECD32B-A2D6-48AE-B149-FB53B96FD2D7}" destId="{B4287887-E34D-47BA-BE6E-577BC45E9D3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577329" y="-528528"/>
          <a:ext cx="958135" cy="2099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359410" y="6393"/>
          <a:ext cx="4102575" cy="613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Бюджет</a:t>
          </a:r>
          <a:r>
            <a:rPr lang="ru-RU" sz="2400" b="1" kern="12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(гл.1 статья 6 Бюджетного кодекса РФ)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59410" y="6393"/>
        <a:ext cx="4102575" cy="6136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431452" y="-150444"/>
          <a:ext cx="1287858" cy="215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1177" y="249418"/>
          <a:ext cx="4285102" cy="596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Бюджет</a:t>
          </a:r>
          <a:r>
            <a:rPr lang="ru-RU" sz="2400" b="1" kern="1200" dirty="0" smtClean="0"/>
            <a:t> – это план доходов и расходов. Каждый житель Тамбовского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177" y="249418"/>
        <a:ext cx="4285102" cy="5965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577329" y="-528528"/>
          <a:ext cx="958135" cy="2099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359410" y="6393"/>
          <a:ext cx="4102575" cy="613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ДОХОДЫ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2400" b="1" u="none" kern="1200" dirty="0">
            <a:solidFill>
              <a:schemeClr val="tx1"/>
            </a:solidFill>
          </a:endParaRPr>
        </a:p>
      </dsp:txBody>
      <dsp:txXfrm>
        <a:off x="359410" y="6393"/>
        <a:ext cx="4102575" cy="6136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431452" y="-150444"/>
          <a:ext cx="1287858" cy="215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1177" y="249418"/>
          <a:ext cx="4285102" cy="596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РАСХОДЫ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</a:rPr>
            <a:t>   </a:t>
          </a:r>
          <a:r>
            <a:rPr lang="ru-RU" sz="2400" b="1" u="none" kern="1200" dirty="0" smtClean="0">
              <a:solidFill>
                <a:schemeClr val="tx1"/>
              </a:solidFill>
            </a:rPr>
            <a:t>это выплачиваемые из бюджета денежные средства (социальные выплаты населению, содержание муниципальных учреждений (образование, культура, молодежная политика, физическая культура и спорт и другие), дорожное хозяйство и другие расходы)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none" kern="1200" dirty="0">
            <a:solidFill>
              <a:schemeClr val="tx1"/>
            </a:solidFill>
          </a:endParaRPr>
        </a:p>
      </dsp:txBody>
      <dsp:txXfrm>
        <a:off x="1177" y="249418"/>
        <a:ext cx="4285102" cy="5965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666" tIns="45835" rIns="91666" bIns="45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666" tIns="45835" rIns="91666" bIns="458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B6375A-AEF1-4BD0-B0C3-C85CAE6F70AD}" type="datetimeFigureOut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6" tIns="45835" rIns="91666" bIns="458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666" tIns="45835" rIns="91666" bIns="458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666" tIns="45835" rIns="91666" bIns="45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666" tIns="45835" rIns="91666" bIns="458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05FC07-919E-4FB2-B76B-CEDD4CFA9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CB1E4-4AE2-4BC1-BD0C-7A0DB7EDC8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C50AD-CDCA-44FF-AEDA-57DF4514E3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13D4F-D518-4577-933E-1B548847C7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41388" y="744538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E1B28-6968-40A2-8882-58201E5DCA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B5E1C-9BDE-4590-8277-8637272B72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3D391E-1DFE-4586-B5D2-059AF936D767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BDE850C9-F68E-461F-80F0-FDC60D85078C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45FCB2A2-EE1F-4C68-8A79-934819D95931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1458A3CC-F451-4CBE-A837-164B7BABCF3B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/>
            <a:fld id="{EF22473B-79F3-4C56-B416-A6F96219A336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5200" y="138113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35425"/>
            <a:ext cx="68580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</a:rPr>
              <a:t>Трудовые ресурсы</a:t>
            </a:r>
            <a:r>
              <a:rPr lang="ru-RU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400" smtClean="0">
                <a:latin typeface="Arial" charset="0"/>
              </a:rPr>
              <a:t>	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6E217-2705-43B3-A7DC-13344FEA1A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B99D4-90FA-40E2-ABD1-E4808C08E9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5104A-B32C-449D-A91B-2CCCE6F761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C6A3-34C1-49FA-8DC5-A8F653021294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F025-E873-4488-9EC6-BD8E5B4E54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5EC8-CB51-4FEC-BBAA-6719081FC4AE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A44E-CE54-45FB-B5E4-D827495B3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3860-43F7-4197-83D2-7EF2889CF4BF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0BB3-0842-4420-B647-ACCAB5EA2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21.02.2019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F0A5-BAB3-4557-94F7-C48D9DA1A7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D6C0-31D6-44F9-A7F8-EFEEC9BFAFFF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D5692-E9D5-49F0-A274-B60032077D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ED4B-AB6D-4D44-B9CF-CEFFCDB28465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9454-3E7F-4A7F-8453-02B805578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8C29-0F4E-40D9-95F7-8B607810870E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25E3-D018-417E-AD1E-2D5C39CA8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780C-9093-4AE5-BAA8-0B0AF8510649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A756-88C2-4549-9AD0-F642A7960B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5A8A-F1BC-4751-B339-411C93E7B92F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474A-2D73-4778-AD65-18A0390BB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D69E-1F82-4DA6-9CCB-13C991B2CEEA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F6E5-52D6-4DD0-A430-43FCAE225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5049-DCE1-457B-8278-13EBC0CED99B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D894-48FB-4F1E-A9F4-12A29CA6F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105C-AE13-4C0C-8B1D-1822B00AF0E5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57E0-CEE2-4055-8AE3-0242024A8F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4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DEE277-4F82-4CB1-B37D-7C2F99B7E2BA}" type="datetime1">
              <a:rPr lang="ru-RU"/>
              <a:pPr>
                <a:defRPr/>
              </a:pPr>
              <a:t>21.02.2019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21BAE-1694-4C69-A7C2-16EA294DA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0" r:id="rId4"/>
    <p:sldLayoutId id="2147483726" r:id="rId5"/>
    <p:sldLayoutId id="2147483721" r:id="rId6"/>
    <p:sldLayoutId id="2147483727" r:id="rId7"/>
    <p:sldLayoutId id="2147483728" r:id="rId8"/>
    <p:sldLayoutId id="2147483729" r:id="rId9"/>
    <p:sldLayoutId id="2147483722" r:id="rId10"/>
    <p:sldLayoutId id="2147483730" r:id="rId11"/>
    <p:sldLayoutId id="21474837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0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8.xml"/><Relationship Id="rId5" Type="http://schemas.openxmlformats.org/officeDocument/2006/relationships/image" Target="../media/image38.png"/><Relationship Id="rId4" Type="http://schemas.openxmlformats.org/officeDocument/2006/relationships/oleObject" Target="../embeddings/_____Microsoft_Excel_97-2003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85750" y="14287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Franklin Gothic Book" pitchFamily="34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39713" y="2746375"/>
            <a:ext cx="73564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endParaRPr lang="ru-RU" altLang="ru-RU" sz="3600" b="1">
              <a:latin typeface="Times New Roman" pitchFamily="18" charset="0"/>
            </a:endParaRPr>
          </a:p>
          <a:p>
            <a:pPr algn="ctr">
              <a:lnSpc>
                <a:spcPct val="105000"/>
              </a:lnSpc>
            </a:pP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2928935"/>
            <a:ext cx="8001056" cy="15142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БЮДЖЕТ ДЛЯ ГРАЖДАН </a:t>
            </a:r>
            <a:r>
              <a:rPr lang="ru-RU" alt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2018 </a:t>
            </a:r>
            <a:r>
              <a:rPr lang="ru-RU" altLang="ru-RU" sz="4400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- </a:t>
            </a:r>
            <a:r>
              <a:rPr lang="ru-RU" alt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2020 годы </a:t>
            </a:r>
            <a:r>
              <a:rPr lang="ru-RU" altLang="ru-RU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(по решению)</a:t>
            </a:r>
            <a:endParaRPr lang="en-US" altLang="ru-RU" sz="28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6600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4" name="Picture 10" descr="C:\Users\KorolkoEA\Desktop\i177320-contentImage1_1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508500"/>
            <a:ext cx="3024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C:\Users\KorolkoEA\Desktop\nev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08500"/>
            <a:ext cx="28082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C:\Users\KorolkoEA\Desktop\Infrastruktura-gorodskogo-rayo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4500563"/>
            <a:ext cx="27320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928688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http://www.tambr.ru/images/932/thumbs/DSC07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85750"/>
            <a:ext cx="29289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DSC07230_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428625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29563" cy="17145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ТАМБОВСКОГО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843808" y="2060848"/>
            <a:ext cx="3929090" cy="2862322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площадь территории района составляет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2529,518 кв. км.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39552" y="3501009"/>
            <a:ext cx="2642066" cy="317009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района входит 11 сельских поселений, 27 населенных пунктов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6084168" y="3501008"/>
            <a:ext cx="2702674" cy="288032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i="1" dirty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района на </a:t>
            </a:r>
            <a:r>
              <a:rPr lang="ru-RU" altLang="ru-RU" b="1" i="1" dirty="0" smtClean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01.01.2017</a:t>
            </a:r>
            <a:r>
              <a:rPr lang="ru-RU" altLang="ru-RU" sz="2000" b="1" i="1" dirty="0" smtClean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2000" b="1" i="1" dirty="0">
              <a:solidFill>
                <a:srgbClr val="534B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i="1" dirty="0">
                <a:solidFill>
                  <a:srgbClr val="534B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21 560 человек</a:t>
            </a: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6C4C2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35975" cy="412591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1D314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Главной целью социально-экономического развития района является обеспечение устойчивого экономического роста, эффективное использование природного, производственного, трудового потенциала, повышения уровня и качества жизни населения района.</a:t>
            </a:r>
            <a:r>
              <a:rPr lang="ru-RU" b="1" i="1" dirty="0" smtClean="0">
                <a:solidFill>
                  <a:srgbClr val="1D31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7650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258888" y="481013"/>
            <a:ext cx="72009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55FE"/>
                </a:solidFill>
              </a:rPr>
              <a:t>ПРОГНОЗ СОЦИАЛЬНО-ЭКОНОМИЧЕСКОГО РАЗВИТИЯ ТАМБОВСКОГО РАЙОНА НА 2018 ГОД И НА ПЕРИОД ДО 2020 ГОДА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2018-2020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гг.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2938" y="1214438"/>
            <a:ext cx="3643312" cy="714375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Численность зарегистрированных безработных ,чел.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143116"/>
          <a:ext cx="37862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4929188" y="1214438"/>
            <a:ext cx="3643312" cy="64293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Среднесписочная численность работников организаций</a:t>
            </a:r>
            <a:r>
              <a:rPr lang="ru-RU" sz="1600" dirty="0" smtClean="0">
                <a:solidFill>
                  <a:schemeClr val="tx1"/>
                </a:solidFill>
              </a:rPr>
              <a:t>, чел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166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4464844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0" y="2708920"/>
          <a:ext cx="4572000" cy="25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2018-2020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гг.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051050" y="1357313"/>
            <a:ext cx="5113338" cy="642937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Среднегодовая численность населения, тыс. чел.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87624" y="2204864"/>
          <a:ext cx="73100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4213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683568" y="2057400"/>
          <a:ext cx="7992888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2017-2020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гг.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39975" y="1125538"/>
            <a:ext cx="4679950" cy="714375"/>
          </a:xfrm>
          <a:prstGeom prst="flowChartAlternateProces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Среднемесячная заработная плата, 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2357430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6261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683568" y="2057400"/>
          <a:ext cx="756084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285750"/>
            <a:ext cx="8143875" cy="708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lIns="91427" tIns="45714" rIns="91427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параметры прогноза социально-экономического развития на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2018-2020гг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95513" y="1196975"/>
            <a:ext cx="4071937" cy="714375"/>
          </a:xfrm>
          <a:prstGeom prst="flowChartAlternateProcess">
            <a:avLst/>
          </a:prstGeom>
          <a:solidFill>
            <a:srgbClr val="FADAF2"/>
          </a:solidFill>
          <a:ln>
            <a:solidFill>
              <a:srgbClr val="F79B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Оборот розничной торговли, млн.руб.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2714620"/>
          <a:ext cx="457200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8309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755576" y="2057400"/>
          <a:ext cx="784887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-142900"/>
            <a:ext cx="8209284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0"/>
            <a:ext cx="8072494" cy="85723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 anchorCtr="1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600" y="980728"/>
            <a:ext cx="285752" cy="569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000108"/>
            <a:ext cx="7500990" cy="55668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	Сохранение и развитие налогового потенциала на территории района</a:t>
            </a:r>
          </a:p>
        </p:txBody>
      </p:sp>
      <p:sp>
        <p:nvSpPr>
          <p:cNvPr id="1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600" y="1700808"/>
            <a:ext cx="285752" cy="64807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03648" y="1700808"/>
            <a:ext cx="7454632" cy="64807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Совершенствование районных нормативно-правовых актов о налогах, мониторинг их соответствия федеральному и областному законодательству</a:t>
            </a:r>
          </a:p>
        </p:txBody>
      </p:sp>
      <p:sp>
        <p:nvSpPr>
          <p:cNvPr id="2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2500306"/>
            <a:ext cx="285752" cy="428628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2500306"/>
            <a:ext cx="7429552" cy="428628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Недопущение налоговой нагрузки на экономику</a:t>
            </a:r>
          </a:p>
        </p:txBody>
      </p:sp>
      <p:sp>
        <p:nvSpPr>
          <p:cNvPr id="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071810"/>
            <a:ext cx="285752" cy="85725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071810"/>
            <a:ext cx="7429552" cy="85725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Улучшение инвестиционного климата и поддержка инновационного предпринимательства в Тамбовском районе, налоговое стимулирование инвестиционной деятельности</a:t>
            </a:r>
          </a:p>
        </p:txBody>
      </p:sp>
      <p:sp>
        <p:nvSpPr>
          <p:cNvPr id="2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071942"/>
            <a:ext cx="285752" cy="57150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071942"/>
            <a:ext cx="7429552" cy="57150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</a:p>
        </p:txBody>
      </p:sp>
      <p:sp>
        <p:nvSpPr>
          <p:cNvPr id="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786322"/>
            <a:ext cx="2857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786322"/>
            <a:ext cx="74295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Оптимизация существующей системы налоговых льгот, мониторинг эффективности налоговых льгот</a:t>
            </a:r>
          </a:p>
        </p:txBody>
      </p:sp>
      <p:sp>
        <p:nvSpPr>
          <p:cNvPr id="2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5429264"/>
            <a:ext cx="2857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5429264"/>
            <a:ext cx="74295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Сокращение недоимки по налогам и арендным платежам в бюджет района и бюджеты поселений</a:t>
            </a:r>
          </a:p>
        </p:txBody>
      </p:sp>
      <p:sp>
        <p:nvSpPr>
          <p:cNvPr id="3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6072206"/>
            <a:ext cx="285752" cy="785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6072206"/>
            <a:ext cx="7429552" cy="785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Поиск новых источников пополнения бюджета Тамбовского района, а также бюджетов сельских поселений, находящихся на территории Тамбовского района</a:t>
            </a:r>
          </a:p>
        </p:txBody>
      </p:sp>
      <p:pic>
        <p:nvPicPr>
          <p:cNvPr id="36920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-142900"/>
            <a:ext cx="8209284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0"/>
            <a:ext cx="8072494" cy="8572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 anchorCtr="1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1071546"/>
            <a:ext cx="2857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071546"/>
            <a:ext cx="7500990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Обеспечение сбалансированности и устойчивости бюджетной системы</a:t>
            </a:r>
          </a:p>
        </p:txBody>
      </p:sp>
      <p:sp>
        <p:nvSpPr>
          <p:cNvPr id="1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1714488"/>
            <a:ext cx="2857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714488"/>
            <a:ext cx="7500990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местного бюджета в программном формате, повышение эффективности бюджетных расходов</a:t>
            </a:r>
          </a:p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2428868"/>
            <a:ext cx="285752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2428868"/>
            <a:ext cx="7429552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</a:t>
            </a:r>
          </a:p>
        </p:txBody>
      </p:sp>
      <p:sp>
        <p:nvSpPr>
          <p:cNvPr id="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000372"/>
            <a:ext cx="28575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000372"/>
            <a:ext cx="742955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</a:t>
            </a:r>
          </a:p>
        </p:txBody>
      </p:sp>
      <p:sp>
        <p:nvSpPr>
          <p:cNvPr id="2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857628"/>
            <a:ext cx="2857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857628"/>
            <a:ext cx="74295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расходов на содержание органов местного самоуправления</a:t>
            </a:r>
          </a:p>
        </p:txBody>
      </p:sp>
      <p:sp>
        <p:nvSpPr>
          <p:cNvPr id="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572008"/>
            <a:ext cx="2857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572008"/>
            <a:ext cx="74295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Развитие внутреннего финансового контроля и мониторинга качества финансового менеджмента</a:t>
            </a:r>
          </a:p>
        </p:txBody>
      </p:sp>
      <p:sp>
        <p:nvSpPr>
          <p:cNvPr id="2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5214950"/>
            <a:ext cx="285752" cy="7858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5214950"/>
            <a:ext cx="7429552" cy="7858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общественных финансов, 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  </a:r>
          </a:p>
        </p:txBody>
      </p:sp>
      <p:pic>
        <p:nvPicPr>
          <p:cNvPr id="38962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 txBox="1">
            <a:spLocks noChangeArrowheads="1"/>
          </p:cNvSpPr>
          <p:nvPr/>
        </p:nvSpPr>
        <p:spPr bwMode="auto">
          <a:xfrm>
            <a:off x="500063" y="0"/>
            <a:ext cx="8401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98" tIns="48349" rIns="96698" bIns="48349" anchor="ctr"/>
          <a:lstStyle/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Основные подходы при формировании доходной части бюджета Тамбовского района</a:t>
            </a:r>
          </a:p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на 2018 – 2020 годы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" name="Скругленный прямоугольник 9" descr="Пергамент"/>
          <p:cNvSpPr>
            <a:spLocks noChangeArrowheads="1"/>
          </p:cNvSpPr>
          <p:nvPr/>
        </p:nvSpPr>
        <p:spPr bwMode="auto">
          <a:xfrm>
            <a:off x="857250" y="3857625"/>
            <a:ext cx="7785100" cy="15716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Учтено действующее налоговое и бюджетное законодательство, а также законодательные акты, предусматривающие внесение изменений и дополнений в налоговое и бюджетное законодательство в планируемом периоде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 descr="Пергамент"/>
          <p:cNvSpPr>
            <a:spLocks noChangeArrowheads="1"/>
          </p:cNvSpPr>
          <p:nvPr/>
        </p:nvSpPr>
        <p:spPr bwMode="auto">
          <a:xfrm>
            <a:off x="785813" y="2786063"/>
            <a:ext cx="7742237" cy="92868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Использованы данные, предоставленные главными администраторами доходов бюджета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 descr="Пергамент"/>
          <p:cNvSpPr>
            <a:spLocks noChangeArrowheads="1"/>
          </p:cNvSpPr>
          <p:nvPr/>
        </p:nvSpPr>
        <p:spPr bwMode="auto">
          <a:xfrm>
            <a:off x="714375" y="1357313"/>
            <a:ext cx="7742238" cy="12858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algn="just">
              <a:defRPr/>
            </a:pPr>
            <a:r>
              <a:rPr lang="ru-RU" altLang="ru-RU" b="1">
                <a:solidFill>
                  <a:srgbClr val="002060"/>
                </a:solidFill>
                <a:latin typeface="Verdana" pitchFamily="34" charset="0"/>
              </a:rPr>
              <a:t>За основу приняты объемные и физические показатели прогноза социально-экономического развития Тамбовского района на 2018 год и на плановый период 2019 и 2020 годов</a:t>
            </a:r>
          </a:p>
          <a:p>
            <a:pPr algn="just">
              <a:defRPr/>
            </a:pPr>
            <a:r>
              <a:rPr lang="ru-RU" altLang="ru-RU" b="1">
                <a:solidFill>
                  <a:srgbClr val="00206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4096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2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 txBox="1">
            <a:spLocks noChangeArrowheads="1"/>
          </p:cNvSpPr>
          <p:nvPr/>
        </p:nvSpPr>
        <p:spPr bwMode="auto">
          <a:xfrm>
            <a:off x="500063" y="0"/>
            <a:ext cx="8401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98" tIns="48349" rIns="96698" bIns="48349" anchor="ctr"/>
          <a:lstStyle/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Основные подходы при формировании расходной части бюджета Тамбовского района</a:t>
            </a:r>
          </a:p>
          <a:p>
            <a:pPr algn="ctr" defTabSz="966788"/>
            <a:r>
              <a:rPr lang="ru-RU" sz="2000" b="1">
                <a:solidFill>
                  <a:srgbClr val="285028"/>
                </a:solidFill>
                <a:latin typeface="Verdana" pitchFamily="34" charset="0"/>
              </a:rPr>
              <a:t>на 2018 – 2020 годы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" name="Скругленный прямоугольник 9" descr="Пергамент"/>
          <p:cNvSpPr>
            <a:spLocks noChangeArrowheads="1"/>
          </p:cNvSpPr>
          <p:nvPr/>
        </p:nvSpPr>
        <p:spPr bwMode="auto">
          <a:xfrm>
            <a:off x="827584" y="3212976"/>
            <a:ext cx="7814766" cy="720080"/>
          </a:xfrm>
          <a:prstGeom prst="roundRect">
            <a:avLst>
              <a:gd name="adj" fmla="val 12381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Расходы, направленные на реализацию полномочий органов местного самоуправления определены с учетом оптимизации потребности в средствах на их исполнение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 descr="Пергамент"/>
          <p:cNvSpPr>
            <a:spLocks noChangeArrowheads="1"/>
          </p:cNvSpPr>
          <p:nvPr/>
        </p:nvSpPr>
        <p:spPr bwMode="auto">
          <a:xfrm>
            <a:off x="785813" y="2132856"/>
            <a:ext cx="7742237" cy="864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Verdana" pitchFamily="34" charset="0"/>
              </a:rPr>
              <a:t>Расходы на оплату коммунальных услуг сформированы исходя из установленных тарифов и лимитов потребления в размере 50 процентов от потребности</a:t>
            </a:r>
          </a:p>
        </p:txBody>
      </p:sp>
      <p:sp>
        <p:nvSpPr>
          <p:cNvPr id="8" name="Скругленный прямоугольник 7" descr="Пергамент"/>
          <p:cNvSpPr>
            <a:spLocks noChangeArrowheads="1"/>
          </p:cNvSpPr>
          <p:nvPr/>
        </p:nvSpPr>
        <p:spPr bwMode="auto">
          <a:xfrm>
            <a:off x="827584" y="5085184"/>
            <a:ext cx="7929066" cy="11521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Межбюджетные трансферты, передаваемые в течение финансового года в бюджеты сельских поселений из районного бюджета в виде дотации на выравнивание бюджетной обеспеченности и иных межбюджетных трансфертов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 descr="Пергамент"/>
          <p:cNvSpPr>
            <a:spLocks noChangeArrowheads="1"/>
          </p:cNvSpPr>
          <p:nvPr/>
        </p:nvSpPr>
        <p:spPr bwMode="auto">
          <a:xfrm>
            <a:off x="785813" y="1071563"/>
            <a:ext cx="7742237" cy="7858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algn="just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Verdana" pitchFamily="34" charset="0"/>
              </a:rPr>
              <a:t>Целевые статьи бюджетной классификации расходов бюджета сформированы в соответствии с муниципальными программами и </a:t>
            </a:r>
            <a:r>
              <a:rPr lang="ru-RU" altLang="ru-RU" sz="1400" b="1" dirty="0" err="1">
                <a:solidFill>
                  <a:srgbClr val="002060"/>
                </a:solidFill>
                <a:latin typeface="Verdana" pitchFamily="34" charset="0"/>
              </a:rPr>
              <a:t>непрограммными</a:t>
            </a:r>
            <a:r>
              <a:rPr lang="ru-RU" altLang="ru-RU" sz="1400" b="1" dirty="0">
                <a:solidFill>
                  <a:srgbClr val="002060"/>
                </a:solidFill>
                <a:latin typeface="Verdana" pitchFamily="34" charset="0"/>
              </a:rPr>
              <a:t> направлениями деятельности</a:t>
            </a:r>
          </a:p>
          <a:p>
            <a:pPr algn="just">
              <a:defRPr/>
            </a:pPr>
            <a:r>
              <a:rPr lang="ru-RU" altLang="ru-RU" sz="14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" name="Скругленный прямоугольник 8" descr="Пергамент"/>
          <p:cNvSpPr>
            <a:spLocks noChangeArrowheads="1"/>
          </p:cNvSpPr>
          <p:nvPr/>
        </p:nvSpPr>
        <p:spPr bwMode="auto">
          <a:xfrm>
            <a:off x="857250" y="4221088"/>
            <a:ext cx="7785100" cy="648072"/>
          </a:xfrm>
          <a:prstGeom prst="roundRect">
            <a:avLst>
              <a:gd name="adj" fmla="val 12381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/>
          <a:p>
            <a:pPr eaLnBrk="0" hangingPunct="0">
              <a:defRPr/>
            </a:pPr>
            <a:r>
              <a:rPr lang="ru-RU" sz="1400" b="1">
                <a:solidFill>
                  <a:srgbClr val="002060"/>
                </a:solidFill>
                <a:latin typeface="Verdana" pitchFamily="34" charset="0"/>
              </a:rPr>
              <a:t>Приоритетным направлением расходов бюджета остаются расходы на социальную сферу</a:t>
            </a:r>
          </a:p>
        </p:txBody>
      </p:sp>
      <p:pic>
        <p:nvPicPr>
          <p:cNvPr id="41991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7563"/>
            <a:ext cx="7777163" cy="260826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 нацелен на получение обратной связи от граждан, которым интересны современные проблемы муниципальных финансов в Тамбовском районе.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pic>
        <p:nvPicPr>
          <p:cNvPr id="10" name="Picture 8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071563"/>
            <a:ext cx="1619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857250" y="2428875"/>
            <a:ext cx="7643813" cy="2357438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«Бюджет для граждан» познакомит вас с положениями основного финансового документа Тамбовского района – районным бюджетом на 2018 год и плановый период 2019 и 2020 годов.</a:t>
            </a:r>
          </a:p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работникам культуры, спорта, так и другим категориям населения, так как районный бюджет затрагивает интересы каждого жителя Тамбовского района.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214313" y="214313"/>
            <a:ext cx="8929687" cy="785812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altLang="ru-RU" sz="14400" b="1" dirty="0">
                <a:solidFill>
                  <a:srgbClr val="1D314E"/>
                </a:solidFill>
                <a:latin typeface="Times New Roman" pitchFamily="18" charset="0"/>
              </a:rPr>
              <a:t>ЧТО ТАКОЕ «Бюджет для граждан»?</a:t>
            </a:r>
            <a:endParaRPr lang="ru-RU" altLang="ru-RU" sz="14400" b="1" dirty="0">
              <a:solidFill>
                <a:srgbClr val="1D314E"/>
              </a:solidFill>
              <a:latin typeface="+mn-lt"/>
            </a:endParaRPr>
          </a:p>
        </p:txBody>
      </p:sp>
      <p:pic>
        <p:nvPicPr>
          <p:cNvPr id="17414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552" y="457200"/>
            <a:ext cx="845204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800" b="1" cap="none" dirty="0" smtClean="0">
                <a:solidFill>
                  <a:srgbClr val="285028"/>
                </a:solidFill>
                <a:effectLst/>
              </a:rPr>
              <a:t>Основные подходы при формировании расходной части бюджета Тамбовского района</a:t>
            </a:r>
            <a:br>
              <a:rPr lang="ru-RU" sz="2800" b="1" cap="none" dirty="0" smtClean="0">
                <a:solidFill>
                  <a:srgbClr val="285028"/>
                </a:solidFill>
                <a:effectLst/>
              </a:rPr>
            </a:br>
            <a:r>
              <a:rPr lang="ru-RU" sz="2800" b="1" cap="none" dirty="0" smtClean="0">
                <a:solidFill>
                  <a:srgbClr val="285028"/>
                </a:solidFill>
                <a:effectLst/>
              </a:rPr>
              <a:t>на 2018 – 2020 годы</a:t>
            </a:r>
            <a:r>
              <a:rPr lang="ru-RU" sz="2800" b="1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cap="none" dirty="0" smtClean="0">
                <a:solidFill>
                  <a:schemeClr val="tx1"/>
                </a:solidFill>
                <a:effectLst/>
              </a:rPr>
            </a:br>
            <a:endParaRPr lang="ru-RU" sz="2800" b="1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95288" y="1484313"/>
            <a:ext cx="84978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Оплата труда работникам бюджетной сферы в районном бюджете предусмотрена в размере 95 процентов, в том числе по категориям работников: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средняя заработная плата педагогам общего образования – 33 029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28 702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средняя заработная плата педагогам дополнительного образования – 33 029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средняя заработная плата работникам культуры – 31 500 руб.;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средняя заработная плата педагогам дошкольного образования – 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 неуказным категориям по заработной плате предусмотрен рост на 4 % с 01.01.2018 года;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с 01.01.2018 года МРОТ предусмотрен в размере 15 182,40 руб., в решении о районном бюджете бюджетные ассигнования предусмотрены исходя из 9 489 руб., таким образом недостаток средств на оплату труда низкооплачиваемой категории работников до МРОТ составляет 27,5 млн.руб.</a:t>
            </a:r>
          </a:p>
        </p:txBody>
      </p:sp>
      <p:pic>
        <p:nvPicPr>
          <p:cNvPr id="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382" y="1228552"/>
          <a:ext cx="8140747" cy="41263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378"/>
                <a:gridCol w="1224136"/>
                <a:gridCol w="1296144"/>
                <a:gridCol w="1224136"/>
                <a:gridCol w="1224136"/>
                <a:gridCol w="1155817"/>
              </a:tblGrid>
              <a:tr h="1111536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показателей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Факт 2016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1448" marR="81448" marT="43526" marB="4352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План 2017 года (уточненный)</a:t>
                      </a:r>
                    </a:p>
                  </a:txBody>
                  <a:tcPr marL="81448" marR="81448" marT="43526" marB="435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2018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2019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2020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065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Доходы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687,8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738,2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690,1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739,0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783,4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101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том числе налоговые и неналоговые</a:t>
                      </a:r>
                      <a:endParaRPr lang="ru-RU" sz="16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127,0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163,1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135,7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135,8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137,0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993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безвозмездные поступления</a:t>
                      </a:r>
                      <a:endParaRPr lang="ru-RU" sz="16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560,8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575,1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554,4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603,2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646,4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528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Расходы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689,2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747,1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690,1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739,0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783,4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5259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16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Профицит</a:t>
                      </a:r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(+)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-1,4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-8,9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50" y="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b="1">
                <a:solidFill>
                  <a:srgbClr val="66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663300"/>
                </a:solidFill>
                <a:latin typeface="Georgia" pitchFamily="18" charset="0"/>
              </a:rPr>
              <a:t>Тамбовского района 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 flipH="1">
            <a:off x="7500938" y="85725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eaLnBrk="0" hangingPunct="0"/>
            <a:r>
              <a:rPr lang="ru-RU" altLang="ru-RU" sz="1600" b="1">
                <a:solidFill>
                  <a:srgbClr val="663300"/>
                </a:solidFill>
                <a:latin typeface="Georgia" pitchFamily="18" charset="0"/>
              </a:rPr>
              <a:t>млн.рублей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5516563"/>
            <a:ext cx="8391525" cy="11525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C1C0F"/>
                </a:solidFill>
                <a:latin typeface="Times New Roman" pitchFamily="18" charset="0"/>
              </a:rPr>
              <a:t>Источником покрытия дефицита бюджета  являются остатки средств местного бюджета предыдущего периода</a:t>
            </a:r>
          </a:p>
        </p:txBody>
      </p:sp>
      <p:pic>
        <p:nvPicPr>
          <p:cNvPr id="4403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577" y="288925"/>
            <a:ext cx="8136903" cy="731838"/>
          </a:xfrm>
        </p:spPr>
        <p:txBody>
          <a:bodyPr lIns="91427" tIns="45714" rIns="91427" bIns="45714"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ДОЛГОВАЯ ПОЛИТИКА ТАМБОВСКОГО РАЙОНА НА </a:t>
            </a:r>
            <a:b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2018-2020 годы </a:t>
            </a:r>
            <a:endParaRPr lang="ru-RU" altLang="ru-RU" sz="2200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4505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83568" y="1124744"/>
          <a:ext cx="8052454" cy="551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Lucida Sans Unicode" pitchFamily="34" charset="0"/>
            </a:endParaRPr>
          </a:p>
        </p:txBody>
      </p:sp>
      <p:pic>
        <p:nvPicPr>
          <p:cNvPr id="1026" name="Picture 2" descr="http://cs619823.vk.me/v619823523/2415a/QuFdr4O9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928813"/>
            <a:ext cx="5753100" cy="4752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2286000" y="5072063"/>
            <a:ext cx="17859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5357813" y="5072063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14375" y="142875"/>
            <a:ext cx="8143875" cy="17145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0066"/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2800" dirty="0"/>
          </a:p>
        </p:txBody>
      </p:sp>
      <p:pic>
        <p:nvPicPr>
          <p:cNvPr id="46086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71670" y="214290"/>
            <a:ext cx="5143536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928688"/>
            <a:ext cx="7500938" cy="64611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4000500"/>
            <a:ext cx="2643188" cy="1714500"/>
          </a:xfrm>
          <a:prstGeom prst="rect">
            <a:avLst/>
          </a:prstGeom>
          <a:solidFill>
            <a:srgbClr val="66FFFF"/>
          </a:solidFill>
          <a:ln w="28575">
            <a:solidFill>
              <a:srgbClr val="0055F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2060"/>
                </a:solidFill>
              </a:rPr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500" y="4000500"/>
            <a:ext cx="2786063" cy="1643063"/>
          </a:xfrm>
          <a:prstGeom prst="rect">
            <a:avLst/>
          </a:prstGeom>
          <a:solidFill>
            <a:srgbClr val="99FF33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0B050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86438" y="4000500"/>
            <a:ext cx="3357562" cy="171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684F08"/>
                </a:solidFill>
              </a:rPr>
              <a:t>БЕЗВОЗМЕЗДНЫЕ ПОСТУПЛЕНИЯ</a:t>
            </a:r>
          </a:p>
        </p:txBody>
      </p:sp>
      <p:grpSp>
        <p:nvGrpSpPr>
          <p:cNvPr id="47114" name="Группа 21"/>
          <p:cNvGrpSpPr>
            <a:grpSpLocks/>
          </p:cNvGrpSpPr>
          <p:nvPr/>
        </p:nvGrpSpPr>
        <p:grpSpPr bwMode="auto">
          <a:xfrm>
            <a:off x="1785938" y="3143250"/>
            <a:ext cx="5861050" cy="928688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39" y="2071678"/>
              <a:ext cx="5642926" cy="147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388" y="2178835"/>
              <a:ext cx="214373" cy="15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6583" y="2178100"/>
              <a:ext cx="214373" cy="15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842" y="2178100"/>
              <a:ext cx="214373" cy="153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2071688" y="2286000"/>
            <a:ext cx="5143500" cy="857250"/>
          </a:xfrm>
          <a:prstGeom prst="rect">
            <a:avLst/>
          </a:prstGeom>
          <a:solidFill>
            <a:srgbClr val="FADAF2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</a:p>
        </p:txBody>
      </p:sp>
      <p:pic>
        <p:nvPicPr>
          <p:cNvPr id="47116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22B38-0DA7-43D5-8E43-7A4DB9797CC9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Доходы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9156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00232" y="1428736"/>
            <a:ext cx="5572164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H="1" flipV="1">
            <a:off x="2792413" y="1904057"/>
            <a:ext cx="0" cy="85725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6157898" y="1860922"/>
            <a:ext cx="45719" cy="99153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85720" y="2714620"/>
            <a:ext cx="4286280" cy="7143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Собственные средства </a:t>
            </a:r>
            <a:r>
              <a:rPr lang="ru-RU" sz="1400" dirty="0"/>
              <a:t>– это средства,  не имеющие определенной цели расходования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143504" y="2786058"/>
            <a:ext cx="3857652" cy="7143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Целевые средства- </a:t>
            </a:r>
            <a:r>
              <a:rPr lang="ru-RU" sz="1400" dirty="0"/>
              <a:t>это средства, которые должны быть израсходованы строго по целевому назначению.</a:t>
            </a:r>
            <a:endParaRPr lang="ru-RU" sz="1400" b="1" dirty="0"/>
          </a:p>
        </p:txBody>
      </p:sp>
      <p:grpSp>
        <p:nvGrpSpPr>
          <p:cNvPr id="50193" name="Группа 39"/>
          <p:cNvGrpSpPr>
            <a:grpSpLocks/>
          </p:cNvGrpSpPr>
          <p:nvPr/>
        </p:nvGrpSpPr>
        <p:grpSpPr bwMode="auto">
          <a:xfrm>
            <a:off x="357188" y="3429000"/>
            <a:ext cx="3857625" cy="787400"/>
            <a:chOff x="1140594" y="3214686"/>
            <a:chExt cx="2431274" cy="114380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595" y="3858075"/>
              <a:ext cx="2427272" cy="230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231" y="3538687"/>
              <a:ext cx="648001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1388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7025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320661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142875" y="4357688"/>
            <a:ext cx="1214438" cy="892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71625" y="4357688"/>
            <a:ext cx="1428750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50" y="4357688"/>
            <a:ext cx="150018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Дотации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197" name="Группа 39"/>
          <p:cNvGrpSpPr>
            <a:grpSpLocks/>
          </p:cNvGrpSpPr>
          <p:nvPr/>
        </p:nvGrpSpPr>
        <p:grpSpPr bwMode="auto">
          <a:xfrm>
            <a:off x="5357813" y="3500438"/>
            <a:ext cx="3286125" cy="787400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1768" y="3858074"/>
              <a:ext cx="2428925" cy="230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3405" y="3538687"/>
              <a:ext cx="648000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974" y="4107693"/>
              <a:ext cx="500414" cy="117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611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1074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6215063" y="4500563"/>
            <a:ext cx="12858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Субвенции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0" y="4500563"/>
            <a:ext cx="1214438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Субсидии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43813" y="4500563"/>
            <a:ext cx="1357312" cy="928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atin typeface="+mn-lt"/>
              </a:rPr>
              <a:t>Иные межбюджетные трансферты</a:t>
            </a:r>
            <a:endParaRPr lang="ru-RU" sz="1600" dirty="0">
              <a:latin typeface="+mn-lt"/>
            </a:endParaRPr>
          </a:p>
        </p:txBody>
      </p:sp>
      <p:pic>
        <p:nvPicPr>
          <p:cNvPr id="50201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Documents and Settings\Savina\Рабочий стол\Яна Савина\Савина (работа)\СЛАЙДЫ 2013\Бюджет для граждан 2016\картинки\налог на имущество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357166"/>
            <a:ext cx="8191500" cy="61436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Savina\Рабочий стол\Яна Савина\Савина (работа)\СЛАЙДЫ 2013\Бюджет для граждан 2016\картинки\физлица\shutterstock_16178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3714542" cy="2091363"/>
          </a:xfrm>
          <a:prstGeom prst="round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900113" y="285750"/>
            <a:ext cx="7815262" cy="428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Налоги, уплачиваемые физическими лицами в консолидированный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 </a:t>
            </a: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Тамбовского района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0" y="3000375"/>
            <a:ext cx="2500313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Ставка налога – </a:t>
            </a:r>
            <a:r>
              <a:rPr lang="ru-RU" sz="1200" b="1" dirty="0">
                <a:solidFill>
                  <a:srgbClr val="C00000"/>
                </a:solidFill>
              </a:rPr>
              <a:t>13%</a:t>
            </a:r>
            <a:r>
              <a:rPr lang="ru-RU" sz="1200" b="1" dirty="0">
                <a:solidFill>
                  <a:srgbClr val="17375E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В отдельный случаях: </a:t>
            </a:r>
            <a:r>
              <a:rPr lang="ru-RU" sz="1200" b="1" dirty="0">
                <a:solidFill>
                  <a:srgbClr val="C00000"/>
                </a:solidFill>
              </a:rPr>
              <a:t>9%,30%,35% </a:t>
            </a:r>
            <a:r>
              <a:rPr lang="ru-RU" sz="1200" b="1" dirty="0">
                <a:solidFill>
                  <a:srgbClr val="17375E"/>
                </a:solidFill>
              </a:rPr>
              <a:t>(статья 224 Налогового кодекса РФ).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0" y="1928813"/>
            <a:ext cx="2571750" cy="928687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</a:rPr>
              <a:t>Налог на доходы физических лиц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/>
                <a:solidFill>
                  <a:srgbClr val="C00000"/>
                </a:solidFill>
              </a:rPr>
              <a:t>(гл.23 Налогового кодекса РФ)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643688" y="1857375"/>
            <a:ext cx="2500312" cy="107156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</a:rPr>
              <a:t>Налог на имущество физических лиц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/>
                <a:solidFill>
                  <a:srgbClr val="C00000"/>
                </a:solidFill>
              </a:rPr>
              <a:t>(гл.32 НК РФ)</a:t>
            </a:r>
            <a:endParaRPr lang="ru-RU" dirty="0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643688" y="3071813"/>
            <a:ext cx="2500312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Особенности определения налоговой базы, ставки налога  устанавливаются нормативными правовыми актами представительных органов муниципальных образований.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143250" y="3786188"/>
            <a:ext cx="2928938" cy="5715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</a:rPr>
              <a:t>Земельный налог </a:t>
            </a:r>
            <a:r>
              <a:rPr lang="ru-RU" sz="1200" b="1" dirty="0">
                <a:ln/>
                <a:solidFill>
                  <a:srgbClr val="C00000"/>
                </a:solidFill>
              </a:rPr>
              <a:t>(гл.31 НК РФ)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428875" y="4500563"/>
            <a:ext cx="4214813" cy="1785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Налоговая база определяется в отношении каждого земельного участка как его кадастровая стоимость.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</a:rPr>
              <a:t>Ставки налога  устанавливаются нормативными правовыми актами представительных органов муниципальных образований в зависимости от вида разрешенного использования земельного участка.</a:t>
            </a:r>
          </a:p>
        </p:txBody>
      </p:sp>
      <p:pic>
        <p:nvPicPr>
          <p:cNvPr id="54282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8" name="TextBox 32"/>
          <p:cNvSpPr txBox="1">
            <a:spLocks noChangeArrowheads="1"/>
          </p:cNvSpPr>
          <p:nvPr/>
        </p:nvSpPr>
        <p:spPr bwMode="auto">
          <a:xfrm rot="10800000" flipV="1">
            <a:off x="1043608" y="4509120"/>
            <a:ext cx="1420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 smtClean="0">
                <a:cs typeface="Arial" charset="0"/>
              </a:rPr>
              <a:t>2018 </a:t>
            </a:r>
            <a:r>
              <a:rPr lang="ru-RU" sz="1400" b="1" u="sng" dirty="0">
                <a:cs typeface="Arial" charset="0"/>
              </a:rPr>
              <a:t>год</a:t>
            </a:r>
          </a:p>
          <a:p>
            <a:endParaRPr lang="ru-RU" sz="1400" b="1" dirty="0">
              <a:cs typeface="Arial" charset="0"/>
            </a:endParaRPr>
          </a:p>
        </p:txBody>
      </p:sp>
      <p:sp>
        <p:nvSpPr>
          <p:cNvPr id="52249" name="TextBox 40"/>
          <p:cNvSpPr txBox="1">
            <a:spLocks noChangeArrowheads="1"/>
          </p:cNvSpPr>
          <p:nvPr/>
        </p:nvSpPr>
        <p:spPr bwMode="auto">
          <a:xfrm>
            <a:off x="3995936" y="4509120"/>
            <a:ext cx="2068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 smtClean="0">
                <a:cs typeface="Arial" charset="0"/>
              </a:rPr>
              <a:t>2019 </a:t>
            </a:r>
            <a:r>
              <a:rPr lang="ru-RU" sz="1400" b="1" u="sng" dirty="0">
                <a:cs typeface="Arial" charset="0"/>
              </a:rPr>
              <a:t>год</a:t>
            </a:r>
          </a:p>
          <a:p>
            <a:endParaRPr lang="ru-RU" sz="1400" b="1" u="sng" dirty="0">
              <a:cs typeface="Arial" charset="0"/>
            </a:endParaRPr>
          </a:p>
        </p:txBody>
      </p:sp>
      <p:sp>
        <p:nvSpPr>
          <p:cNvPr id="52250" name="TextBox 41"/>
          <p:cNvSpPr txBox="1">
            <a:spLocks noChangeArrowheads="1"/>
          </p:cNvSpPr>
          <p:nvPr/>
        </p:nvSpPr>
        <p:spPr bwMode="auto">
          <a:xfrm flipH="1">
            <a:off x="7092280" y="4437112"/>
            <a:ext cx="1379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 smtClean="0">
                <a:cs typeface="Arial" charset="0"/>
              </a:rPr>
              <a:t>2020 </a:t>
            </a:r>
            <a:r>
              <a:rPr lang="ru-RU" sz="1400" b="1" u="sng" dirty="0">
                <a:cs typeface="Arial" charset="0"/>
              </a:rPr>
              <a:t>год</a:t>
            </a:r>
          </a:p>
          <a:p>
            <a:endParaRPr lang="ru-RU" sz="1400" b="1" dirty="0">
              <a:cs typeface="Arial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/>
        </p:nvGraphicFramePr>
        <p:xfrm>
          <a:off x="6646043" y="5443906"/>
          <a:ext cx="2667542" cy="88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52" name="TextBox 37"/>
          <p:cNvSpPr txBox="1">
            <a:spLocks noChangeArrowheads="1"/>
          </p:cNvSpPr>
          <p:nvPr/>
        </p:nvSpPr>
        <p:spPr bwMode="auto">
          <a:xfrm>
            <a:off x="1265238" y="582612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97,9</a:t>
            </a:r>
            <a:r>
              <a:rPr lang="ru-RU" sz="1400" dirty="0" smtClean="0">
                <a:solidFill>
                  <a:schemeClr val="bg1"/>
                </a:solidFill>
                <a:latin typeface="Franklin Gothic Book" pitchFamily="34" charset="0"/>
              </a:rPr>
              <a:t>%</a:t>
            </a:r>
            <a:endParaRPr lang="ru-RU" sz="1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0509410" flipH="1" flipV="1">
            <a:off x="2654300" y="4287838"/>
            <a:ext cx="8985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4738" y="6091238"/>
            <a:ext cx="195262" cy="144462"/>
          </a:xfrm>
          <a:prstGeom prst="ellipse">
            <a:avLst/>
          </a:prstGeom>
          <a:solidFill>
            <a:srgbClr val="94594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52256" name="TextBox 47"/>
          <p:cNvSpPr txBox="1">
            <a:spLocks noChangeArrowheads="1"/>
          </p:cNvSpPr>
          <p:nvPr/>
        </p:nvSpPr>
        <p:spPr bwMode="auto">
          <a:xfrm>
            <a:off x="1285875" y="5980113"/>
            <a:ext cx="1697038" cy="49212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9900"/>
                </a:solidFill>
                <a:latin typeface="Franklin Gothic Book" pitchFamily="34" charset="0"/>
              </a:rPr>
              <a:t>Налоговые </a:t>
            </a:r>
            <a:r>
              <a:rPr lang="ru-RU" sz="1300" b="1" dirty="0" smtClean="0">
                <a:solidFill>
                  <a:srgbClr val="FF9900"/>
                </a:solidFill>
                <a:latin typeface="Franklin Gothic Book" pitchFamily="34" charset="0"/>
              </a:rPr>
              <a:t>доходы</a:t>
            </a:r>
            <a:endParaRPr lang="ru-RU" sz="1300" b="1" dirty="0">
              <a:solidFill>
                <a:srgbClr val="FF9900"/>
              </a:solidFill>
              <a:latin typeface="Franklin Gothic Book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800475" y="6078538"/>
            <a:ext cx="195263" cy="144462"/>
          </a:xfrm>
          <a:prstGeom prst="ellipse">
            <a:avLst/>
          </a:prstGeom>
          <a:solidFill>
            <a:srgbClr val="AB53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995738" y="5980113"/>
            <a:ext cx="1685925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Неналоговые доходы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061075" y="6059488"/>
            <a:ext cx="195263" cy="144462"/>
          </a:xfrm>
          <a:prstGeom prst="ellipse">
            <a:avLst/>
          </a:prstGeom>
          <a:solidFill>
            <a:srgbClr val="B2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256338" y="5980113"/>
            <a:ext cx="2441575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Безвозмездные поступления </a:t>
            </a:r>
          </a:p>
        </p:txBody>
      </p:sp>
      <p:sp>
        <p:nvSpPr>
          <p:cNvPr id="52262" name="Заголовок 1"/>
          <p:cNvSpPr txBox="1">
            <a:spLocks/>
          </p:cNvSpPr>
          <p:nvPr/>
        </p:nvSpPr>
        <p:spPr bwMode="auto">
          <a:xfrm>
            <a:off x="309563" y="0"/>
            <a:ext cx="80787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b="1" dirty="0">
                <a:solidFill>
                  <a:schemeClr val="accent1"/>
                </a:solidFill>
                <a:cs typeface="Arial" charset="0"/>
              </a:rPr>
              <a:t>    Структура доходов бюджета                    в </a:t>
            </a:r>
            <a:r>
              <a:rPr lang="ru-RU" sz="2900" b="1" dirty="0" smtClean="0">
                <a:solidFill>
                  <a:schemeClr val="accent1"/>
                </a:solidFill>
                <a:cs typeface="Arial" charset="0"/>
              </a:rPr>
              <a:t>2018-2020 </a:t>
            </a:r>
            <a:r>
              <a:rPr lang="ru-RU" sz="2900" b="1" dirty="0">
                <a:solidFill>
                  <a:schemeClr val="accent1"/>
                </a:solidFill>
                <a:cs typeface="Arial" charset="0"/>
              </a:rPr>
              <a:t>годах</a:t>
            </a:r>
            <a:endParaRPr lang="ru-RU" sz="29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0688" y="3643313"/>
            <a:ext cx="7143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24150" y="3724275"/>
            <a:ext cx="7143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74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Диаграмма 41"/>
          <p:cNvGraphicFramePr/>
          <p:nvPr/>
        </p:nvGraphicFramePr>
        <p:xfrm>
          <a:off x="0" y="1628800"/>
          <a:ext cx="29878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Диаграмма 46"/>
          <p:cNvGraphicFramePr/>
          <p:nvPr/>
        </p:nvGraphicFramePr>
        <p:xfrm>
          <a:off x="2339752" y="1628800"/>
          <a:ext cx="41582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Диаграмма 47"/>
          <p:cNvGraphicFramePr/>
          <p:nvPr/>
        </p:nvGraphicFramePr>
        <p:xfrm>
          <a:off x="5652120" y="1700808"/>
          <a:ext cx="3491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98808" cy="1008112"/>
          </a:xfrm>
        </p:spPr>
        <p:txBody>
          <a:bodyPr lIns="83786" tIns="41893" rIns="83786" bIns="41893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Динамика налоговых и неналоговых доходов бюджета </a:t>
            </a: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Тамбовского </a:t>
            </a: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района, </a:t>
            </a:r>
            <a:b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                                                                     </a:t>
            </a: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                       МЛН. </a:t>
            </a: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рублей</a:t>
            </a:r>
          </a:p>
        </p:txBody>
      </p:sp>
      <p:pic>
        <p:nvPicPr>
          <p:cNvPr id="56322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323528" y="141277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molnarod.ru/wp-content/uploads/2014/11/images-cms-image-000000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4357688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22739" y="714356"/>
          <a:ext cx="46085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7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такое бюджет ?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4714876" y="428604"/>
          <a:ext cx="42862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437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57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163" y="373063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 defTabSz="838200" eaLnBrk="0" hangingPunct="0">
              <a:defRPr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Основные виды налоговых и неналоговых доходов </a:t>
            </a:r>
          </a:p>
          <a:p>
            <a:pPr algn="ctr" defTabSz="838200" eaLnBrk="0" hangingPunct="0">
              <a:defRPr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 на 2018-2019 года, млн. руб.</a:t>
            </a:r>
            <a:endParaRPr lang="ru-RU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5410" name="Group 114"/>
          <p:cNvGraphicFramePr>
            <a:graphicFrameLocks noGrp="1"/>
          </p:cNvGraphicFramePr>
          <p:nvPr/>
        </p:nvGraphicFramePr>
        <p:xfrm>
          <a:off x="285750" y="1143000"/>
          <a:ext cx="8572500" cy="4713293"/>
        </p:xfrm>
        <a:graphic>
          <a:graphicData uri="http://schemas.openxmlformats.org/drawingml/2006/table">
            <a:tbl>
              <a:tblPr/>
              <a:tblGrid>
                <a:gridCol w="1882775"/>
                <a:gridCol w="1189038"/>
                <a:gridCol w="1143000"/>
                <a:gridCol w="1071562"/>
                <a:gridCol w="1000125"/>
                <a:gridCol w="1214438"/>
                <a:gridCol w="1071562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Налоговые доходы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наиболее  значимые: 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Неналоговые доходы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наиболее  значимые: 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3" marR="9523" marT="952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456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 txBox="1">
            <a:spLocks/>
          </p:cNvSpPr>
          <p:nvPr/>
        </p:nvSpPr>
        <p:spPr bwMode="auto">
          <a:xfrm>
            <a:off x="885825" y="0"/>
            <a:ext cx="7739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бюджета, млн. рублей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 rot="16200000">
            <a:off x="4352925" y="1343025"/>
            <a:ext cx="642938" cy="1214438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2928938" y="1428750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100,2%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 rot="16200000">
            <a:off x="3230563" y="1385888"/>
            <a:ext cx="585787" cy="1214437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4" name="TextBox 10"/>
          <p:cNvSpPr txBox="1">
            <a:spLocks noChangeArrowheads="1"/>
          </p:cNvSpPr>
          <p:nvPr/>
        </p:nvSpPr>
        <p:spPr bwMode="auto">
          <a:xfrm>
            <a:off x="4071938" y="1285875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91,5%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5357812" y="1347788"/>
            <a:ext cx="652463" cy="1214438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6" name="TextBox 12"/>
          <p:cNvSpPr txBox="1">
            <a:spLocks noChangeArrowheads="1"/>
          </p:cNvSpPr>
          <p:nvPr/>
        </p:nvSpPr>
        <p:spPr bwMode="auto">
          <a:xfrm>
            <a:off x="5214938" y="1143000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107,6%</a:t>
            </a:r>
          </a:p>
        </p:txBody>
      </p:sp>
      <p:sp>
        <p:nvSpPr>
          <p:cNvPr id="14" name="Выгнутая вправо стрелка 13"/>
          <p:cNvSpPr/>
          <p:nvPr/>
        </p:nvSpPr>
        <p:spPr>
          <a:xfrm rot="16200000">
            <a:off x="6446566" y="1338535"/>
            <a:ext cx="571500" cy="1151978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378" name="TextBox 14"/>
          <p:cNvSpPr txBox="1">
            <a:spLocks noChangeArrowheads="1"/>
          </p:cNvSpPr>
          <p:nvPr/>
        </p:nvSpPr>
        <p:spPr bwMode="auto">
          <a:xfrm>
            <a:off x="6516688" y="1125538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107,3%</a:t>
            </a:r>
          </a:p>
        </p:txBody>
      </p:sp>
      <p:sp>
        <p:nvSpPr>
          <p:cNvPr id="58379" name="Прямоугольник 15"/>
          <p:cNvSpPr>
            <a:spLocks noChangeArrowheads="1"/>
          </p:cNvSpPr>
          <p:nvPr/>
        </p:nvSpPr>
        <p:spPr bwMode="auto">
          <a:xfrm>
            <a:off x="642938" y="507206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Прогнозируемый рост поступления налога на доходы физических лиц обусловлен, прежде всего, осуществлением мер по повышению оплаты труда работников бюджетной сферы, а также улучшением финансовой стабильности предприятий.</a:t>
            </a:r>
            <a:endParaRPr lang="ru-RU" sz="1600" b="1">
              <a:latin typeface="Franklin Gothic Book" pitchFamily="34" charset="0"/>
            </a:endParaRPr>
          </a:p>
        </p:txBody>
      </p:sp>
      <p:pic>
        <p:nvPicPr>
          <p:cNvPr id="58380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TextBox 18"/>
          <p:cNvSpPr txBox="1">
            <a:spLocks noChangeArrowheads="1"/>
          </p:cNvSpPr>
          <p:nvPr/>
        </p:nvSpPr>
        <p:spPr bwMode="auto">
          <a:xfrm>
            <a:off x="3924300" y="836613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НДФЛ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835696" y="1988840"/>
          <a:ext cx="6336704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 txBox="1">
            <a:spLocks/>
          </p:cNvSpPr>
          <p:nvPr/>
        </p:nvSpPr>
        <p:spPr bwMode="auto">
          <a:xfrm>
            <a:off x="885825" y="0"/>
            <a:ext cx="77390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бюджета, млн. рублей</a:t>
            </a:r>
          </a:p>
        </p:txBody>
      </p:sp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1692275" y="1196975"/>
            <a:ext cx="6192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Доходы от уплаты акцизов на нефтепродукты</a:t>
            </a:r>
          </a:p>
        </p:txBody>
      </p:sp>
      <p:pic>
        <p:nvPicPr>
          <p:cNvPr id="59396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1259632" y="1844824"/>
          <a:ext cx="68407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 txBox="1">
            <a:spLocks/>
          </p:cNvSpPr>
          <p:nvPr/>
        </p:nvSpPr>
        <p:spPr bwMode="auto">
          <a:xfrm>
            <a:off x="885825" y="0"/>
            <a:ext cx="7739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районного бюджета, млн.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рублей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налоги на совокупный доход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4619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/>
            <a:r>
              <a:rPr lang="ru-RU" sz="1300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029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043608" y="1628800"/>
          <a:ext cx="69127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642938"/>
            <a:ext cx="9144000" cy="1500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Основные мероприятия органов местного самоуправления Тамбовского района по НАПРАВЛЕНИЯМ РОСТА</a:t>
            </a:r>
            <a:b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 доходов бюджета</a:t>
            </a:r>
            <a:r>
              <a:rPr lang="ru-RU" alt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</a:br>
            <a:endParaRPr lang="ru-RU" altLang="ru-RU" sz="4000" dirty="0" smtClean="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6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Lucida Sans Unicode" pitchFamily="34" charset="0"/>
            </a:endParaRPr>
          </a:p>
        </p:txBody>
      </p:sp>
      <p:pic>
        <p:nvPicPr>
          <p:cNvPr id="62467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500313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0" y="2143125"/>
            <a:ext cx="2357438" cy="1643063"/>
          </a:xfrm>
          <a:prstGeom prst="wedgeRoundRectCallout">
            <a:avLst>
              <a:gd name="adj1" fmla="val 82918"/>
              <a:gd name="adj2" fmla="val 57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 комиссии по мобилизации налоговых и неналоговых доходов, ликвидации задолженности по платежам в бюджетную систему РФ и соблюдению работодателями трудового законодательства РФ в части оплаты труда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42875" y="4714875"/>
            <a:ext cx="2357438" cy="928688"/>
          </a:xfrm>
          <a:prstGeom prst="wedgeRoundRectCallout">
            <a:avLst>
              <a:gd name="adj1" fmla="val 83524"/>
              <a:gd name="adj2" fmla="val -825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оценки эффективности предоставляемых налоговых льгот и установленных ставок по налогам, не влияющих на стимулирование предпринимательской активности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643313" y="5715000"/>
            <a:ext cx="2357437" cy="928688"/>
          </a:xfrm>
          <a:prstGeom prst="wedgeRoundRectCallout">
            <a:avLst>
              <a:gd name="adj1" fmla="val 2919"/>
              <a:gd name="adj2" fmla="val -1710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 с крупнейшими налогоплательщиками по увеличению поступлений доходов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929313" y="2357438"/>
            <a:ext cx="2928937" cy="928687"/>
          </a:xfrm>
          <a:prstGeom prst="wedgeRoundRectCallout">
            <a:avLst>
              <a:gd name="adj1" fmla="val -65521"/>
              <a:gd name="adj2" fmla="val 1235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 по повышению роли имущественных налогов в формировании местных бюджетов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215063" y="4572000"/>
            <a:ext cx="2928937" cy="928688"/>
          </a:xfrm>
          <a:prstGeom prst="wedgeRoundRectCallout">
            <a:avLst>
              <a:gd name="adj1" fmla="val -81618"/>
              <a:gd name="adj2" fmla="val -456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Проведение работы по повышению эффективности использования муниципального имущества Тамбовского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pic>
        <p:nvPicPr>
          <p:cNvPr id="62473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 rot="10800000">
            <a:off x="2051720" y="1736757"/>
            <a:ext cx="8712968" cy="3528392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241300" dir="11520000" sx="110000" sy="110000" algn="ctr">
              <a:schemeClr val="bg1">
                <a:lumMod val="65000"/>
                <a:alpha val="18000"/>
              </a:scheme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912768" cy="2304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Расходы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бюджета   Тамбовского района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313" y="36258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32175" y="4846638"/>
            <a:ext cx="9001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1"/>
                </a:solidFill>
              </a:rPr>
              <a:t>Жилищно-коммунальное</a:t>
            </a:r>
            <a:r>
              <a:rPr lang="ru-RU" sz="900" dirty="0">
                <a:solidFill>
                  <a:schemeClr val="tx1"/>
                </a:solidFill>
              </a:rPr>
              <a:t> хозяйство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3567113"/>
            <a:ext cx="7445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25925" y="4425950"/>
            <a:ext cx="922338" cy="32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Образование</a:t>
            </a: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350" y="3560763"/>
            <a:ext cx="6477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75463" y="4575175"/>
            <a:ext cx="10255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613" y="3587750"/>
            <a:ext cx="777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972050" y="4883150"/>
            <a:ext cx="1184275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Культура, кинематография</a:t>
            </a:r>
          </a:p>
        </p:txBody>
      </p:sp>
      <p:pic>
        <p:nvPicPr>
          <p:cNvPr id="645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3288" y="3567113"/>
            <a:ext cx="7921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038850" y="5419725"/>
            <a:ext cx="914400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Социальная политика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18375" y="5326063"/>
            <a:ext cx="1430338" cy="479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Обслуживание государственного и муниципального долга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101013" y="4425950"/>
            <a:ext cx="1050925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</a:rPr>
              <a:t>Межбюджетные</a:t>
            </a:r>
            <a:r>
              <a:rPr lang="ru-RU" sz="900" dirty="0">
                <a:solidFill>
                  <a:prstClr val="black"/>
                </a:solidFill>
              </a:rPr>
              <a:t> трансферты общего характера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5888" y="5141913"/>
            <a:ext cx="1503362" cy="42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Общегосударственные вопросы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2275" y="4999038"/>
            <a:ext cx="1366838" cy="528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03513" y="4398963"/>
            <a:ext cx="1076325" cy="363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Национальная экономика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76313" y="4611688"/>
            <a:ext cx="1003300" cy="265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</a:rPr>
              <a:t>Национальная оборона</a:t>
            </a:r>
          </a:p>
        </p:txBody>
      </p:sp>
      <p:pic>
        <p:nvPicPr>
          <p:cNvPr id="645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2213" y="3567113"/>
            <a:ext cx="7191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350" y="3560763"/>
            <a:ext cx="6477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 flipH="1">
            <a:off x="3883025" y="4346575"/>
            <a:ext cx="285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4637088" y="4267200"/>
            <a:ext cx="4445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3550" y="4318000"/>
            <a:ext cx="0" cy="69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80163" y="4267200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200" y="4251325"/>
            <a:ext cx="0" cy="33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4338" y="4251325"/>
            <a:ext cx="0" cy="1074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200" y="4267200"/>
            <a:ext cx="36513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3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25" y="3611563"/>
            <a:ext cx="7381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9" name="Прямая соединительная линия 1048"/>
          <p:cNvCxnSpPr>
            <a:stCxn id="57" idx="2"/>
          </p:cNvCxnSpPr>
          <p:nvPr/>
        </p:nvCxnSpPr>
        <p:spPr>
          <a:xfrm>
            <a:off x="466725" y="4357688"/>
            <a:ext cx="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4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3625850"/>
            <a:ext cx="7191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258888" y="4357688"/>
            <a:ext cx="0" cy="217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3513" y="3629025"/>
            <a:ext cx="728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3068638" y="4276725"/>
            <a:ext cx="173037" cy="12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4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5450" y="3608388"/>
            <a:ext cx="8382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единительная линия 35"/>
          <p:cNvCxnSpPr>
            <a:stCxn id="34" idx="2"/>
          </p:cNvCxnSpPr>
          <p:nvPr/>
        </p:nvCxnSpPr>
        <p:spPr>
          <a:xfrm>
            <a:off x="2114550" y="4276725"/>
            <a:ext cx="0" cy="72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Расходы бюджета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547" name="Прямоугольник 37"/>
          <p:cNvSpPr>
            <a:spLocks noChangeArrowheads="1"/>
          </p:cNvSpPr>
          <p:nvPr/>
        </p:nvSpPr>
        <p:spPr bwMode="auto">
          <a:xfrm>
            <a:off x="395288" y="1052513"/>
            <a:ext cx="8497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Расходы бюджета - </a:t>
            </a:r>
            <a:r>
              <a:rPr lang="ru-RU">
                <a:latin typeface="Franklin Gothic Book" pitchFamily="34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b="1">
              <a:latin typeface="Franklin Gothic Book" pitchFamily="34" charset="0"/>
            </a:endParaRPr>
          </a:p>
          <a:p>
            <a:r>
              <a:rPr lang="ru-RU" b="1">
                <a:latin typeface="Franklin Gothic Book" pitchFamily="34" charset="0"/>
              </a:rPr>
              <a:t>Формирование расходов </a:t>
            </a:r>
            <a:r>
              <a:rPr lang="ru-RU">
                <a:latin typeface="Franklin Gothic Book" pitchFamily="34" charset="0"/>
              </a:rPr>
              <a:t>осуществляется в соответствии с установленными законодательством полномочиями публично-правового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</p:txBody>
      </p:sp>
      <p:pic>
        <p:nvPicPr>
          <p:cNvPr id="64548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9366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Структура расходов бюджета района на 2017 год -          621542,3 тыс. руб.</a:t>
            </a:r>
          </a:p>
        </p:txBody>
      </p:sp>
      <p:graphicFrame>
        <p:nvGraphicFramePr>
          <p:cNvPr id="63490" name="Диаграмма 6"/>
          <p:cNvGraphicFramePr>
            <a:graphicFrameLocks/>
          </p:cNvGraphicFramePr>
          <p:nvPr/>
        </p:nvGraphicFramePr>
        <p:xfrm>
          <a:off x="200025" y="1793875"/>
          <a:ext cx="8383588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r:id="rId4" imgW="8382727" imgH="5114987" progId="Excel.Sheet.8">
                  <p:embed/>
                </p:oleObj>
              </mc:Choice>
              <mc:Fallback>
                <p:oleObj r:id="rId4" imgW="8382727" imgH="5114987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793875"/>
                        <a:ext cx="8383588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5008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3493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-793104" y="1268760"/>
          <a:ext cx="9937104" cy="545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9366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на социальную сферу, млн.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2448272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 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589,2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637,1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 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681,3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</a:t>
            </a: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1 907,6 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7587" name="Рисунок 10" descr="63879ac3cba8665605e8d4ac7b5f17d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49500"/>
            <a:ext cx="4032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12" descr="цент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765175"/>
            <a:ext cx="1979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13" descr="spo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644900"/>
            <a:ext cx="1816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Рисунок 15" descr="urok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365625"/>
            <a:ext cx="198596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Рисунок 17" descr="patronaj-v-mosk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557338"/>
            <a:ext cx="18367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00113" y="5732463"/>
            <a:ext cx="2376487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2018 </a:t>
            </a:r>
            <a:r>
              <a:rPr lang="ru-RU" sz="1050" dirty="0"/>
              <a:t>г – </a:t>
            </a:r>
            <a:r>
              <a:rPr lang="ru-RU" sz="1050" dirty="0" smtClean="0"/>
              <a:t>449,7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487,8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</a:t>
            </a:r>
            <a:r>
              <a:rPr lang="ru-RU" sz="1050" dirty="0" smtClean="0"/>
              <a:t>– 531,8</a:t>
            </a:r>
            <a:endParaRPr lang="ru-RU" sz="10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6600" y="4437063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Культура, кинематография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2018 </a:t>
            </a:r>
            <a:r>
              <a:rPr lang="ru-RU" sz="1050" dirty="0"/>
              <a:t>г – </a:t>
            </a:r>
            <a:r>
              <a:rPr lang="ru-RU" sz="1050" dirty="0" smtClean="0"/>
              <a:t>99,3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113,7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– </a:t>
            </a:r>
            <a:r>
              <a:rPr lang="ru-RU" sz="1050" dirty="0" smtClean="0"/>
              <a:t>113,7</a:t>
            </a:r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8625" y="6021388"/>
            <a:ext cx="2592388" cy="69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Физическая культура и 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 </a:t>
            </a:r>
            <a:r>
              <a:rPr lang="ru-RU" sz="1050" dirty="0" smtClean="0"/>
              <a:t>2018  </a:t>
            </a:r>
            <a:r>
              <a:rPr lang="ru-RU" sz="1050" dirty="0"/>
              <a:t>г – </a:t>
            </a:r>
            <a:r>
              <a:rPr lang="ru-RU" sz="1050" dirty="0" smtClean="0"/>
              <a:t>11,4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6,4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– </a:t>
            </a:r>
            <a:r>
              <a:rPr lang="ru-RU" sz="1050" dirty="0" smtClean="0"/>
              <a:t>6,6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72225" y="2708275"/>
            <a:ext cx="2232025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Социальная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2018 </a:t>
            </a:r>
            <a:r>
              <a:rPr lang="ru-RU" sz="1050" dirty="0"/>
              <a:t>г – </a:t>
            </a:r>
            <a:r>
              <a:rPr lang="ru-RU" sz="1050" dirty="0" smtClean="0"/>
              <a:t>28,8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2019 </a:t>
            </a:r>
            <a:r>
              <a:rPr lang="ru-RU" sz="1050" dirty="0"/>
              <a:t>г – </a:t>
            </a:r>
            <a:r>
              <a:rPr lang="ru-RU" sz="1050" dirty="0" smtClean="0"/>
              <a:t>29,2</a:t>
            </a:r>
            <a:endParaRPr 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/>
              <a:t>2020 </a:t>
            </a:r>
            <a:r>
              <a:rPr lang="ru-RU" sz="1050" dirty="0"/>
              <a:t>г – </a:t>
            </a:r>
            <a:r>
              <a:rPr lang="ru-RU" sz="1050" dirty="0" smtClean="0"/>
              <a:t>29,2</a:t>
            </a:r>
            <a:endParaRPr lang="ru-RU" sz="1050" dirty="0"/>
          </a:p>
        </p:txBody>
      </p:sp>
      <p:pic>
        <p:nvPicPr>
          <p:cNvPr id="67596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района по функциональной принадлежности</a:t>
            </a:r>
          </a:p>
        </p:txBody>
      </p:sp>
      <p:sp>
        <p:nvSpPr>
          <p:cNvPr id="68611" name="TextBox 9"/>
          <p:cNvSpPr txBox="1">
            <a:spLocks noChangeArrowheads="1"/>
          </p:cNvSpPr>
          <p:nvPr/>
        </p:nvSpPr>
        <p:spPr bwMode="auto">
          <a:xfrm>
            <a:off x="7991475" y="476250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Franklin Gothic Book" pitchFamily="34" charset="0"/>
              </a:rPr>
              <a:t>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64705"/>
          <a:ext cx="9143999" cy="6093296"/>
        </p:xfrm>
        <a:graphic>
          <a:graphicData uri="http://schemas.openxmlformats.org/drawingml/2006/table">
            <a:tbl>
              <a:tblPr firstRow="1" firstCol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5076390"/>
                <a:gridCol w="702885"/>
                <a:gridCol w="780983"/>
                <a:gridCol w="859081"/>
                <a:gridCol w="859081"/>
                <a:gridCol w="865579"/>
              </a:tblGrid>
              <a:tr h="285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47 054 434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47 956 627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47 970 927</a:t>
                      </a:r>
                    </a:p>
                  </a:txBody>
                  <a:tcPr marL="0" marR="0" marT="0" marB="0" anchor="ctr"/>
                </a:tc>
              </a:tr>
              <a:tr h="500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1 298 630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1 298 630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1 298 630</a:t>
                      </a:r>
                    </a:p>
                  </a:txBody>
                  <a:tcPr marL="0" marR="0" marT="0" marB="0" anchor="ctr"/>
                </a:tc>
              </a:tr>
              <a:tr h="487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2 452 471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2 557 490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2 557 490</a:t>
                      </a:r>
                    </a:p>
                  </a:txBody>
                  <a:tcPr marL="0" marR="0" marT="0" marB="0" anchor="ctr"/>
                </a:tc>
              </a:tr>
              <a:tr h="504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власти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17 728 444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18 683 542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18 683 542</a:t>
                      </a:r>
                    </a:p>
                  </a:txBody>
                  <a:tcPr marL="0" marR="0" marT="0" marB="0" anchor="ctr"/>
                </a:tc>
              </a:tr>
              <a:tr h="407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11 965 796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8 391 531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8 391 531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300 000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13 309 093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16 725 434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16 739 734</a:t>
                      </a:r>
                    </a:p>
                  </a:txBody>
                  <a:tcPr marL="0" marR="0" marT="0" marB="0" anchor="ctr"/>
                </a:tc>
              </a:tr>
              <a:tr h="21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1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Мобилизационная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подготовка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3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1 787 975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</a:tr>
              <a:tr h="407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1 787 975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12 662 647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12 636 595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12 930 043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4 515 585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4 719 765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4 719 765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6 554 151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7 906 830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8 200 278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1 592 911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24 124 400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8613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22739" y="714356"/>
          <a:ext cx="46085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7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Основные понятия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4714876" y="428604"/>
          <a:ext cx="42862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60" name="Picture 4" descr="http://dmee.ru/tw_files2/urls_1/39/d-38479/38479_html_m37268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50" y="4797425"/>
            <a:ext cx="37449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2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9463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района по функциональной принадлежности</a:t>
            </a:r>
          </a:p>
        </p:txBody>
      </p:sp>
      <p:sp>
        <p:nvSpPr>
          <p:cNvPr id="69635" name="TextBox 9"/>
          <p:cNvSpPr txBox="1">
            <a:spLocks noChangeArrowheads="1"/>
          </p:cNvSpPr>
          <p:nvPr/>
        </p:nvSpPr>
        <p:spPr bwMode="auto">
          <a:xfrm>
            <a:off x="7991475" y="476250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Franklin Gothic Book" pitchFamily="34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64704"/>
          <a:ext cx="8964490" cy="6120927"/>
        </p:xfrm>
        <a:graphic>
          <a:graphicData uri="http://schemas.openxmlformats.org/drawingml/2006/table">
            <a:tbl>
              <a:tblPr firstRow="1" firstCol="1" lastRow="1">
                <a:tableStyleId>{69C7853C-536D-4A76-A0AE-DD22124D55A5}</a:tableStyleId>
              </a:tblPr>
              <a:tblGrid>
                <a:gridCol w="4572000"/>
                <a:gridCol w="936104"/>
                <a:gridCol w="720080"/>
                <a:gridCol w="864096"/>
                <a:gridCol w="1008112"/>
                <a:gridCol w="864098"/>
              </a:tblGrid>
              <a:tr h="389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449 668 742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487 843 412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531 751 212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86 544 047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100 490 812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105 490 812</a:t>
                      </a:r>
                    </a:p>
                  </a:txBody>
                  <a:tcPr marL="0" marR="0" marT="0" marB="0" anchor="ctr"/>
                </a:tc>
              </a:tr>
              <a:tr h="203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294 974 094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314 193 315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353 348 515</a:t>
                      </a:r>
                    </a:p>
                  </a:txBody>
                  <a:tcPr marL="0" marR="0" marT="0" marB="0" anchor="ctr"/>
                </a:tc>
              </a:tr>
              <a:tr h="203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43 105 760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46 127 891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46 127 891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2 419 300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2 670 100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2 408 400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99 324 326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113 728 841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113 728 841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82 509 989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96 431 358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96 431 358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16 814 337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17 297 483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17 297 483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здравоохранения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509 200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28 751 216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29 162 047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29 190 747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3 300 000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3 300 000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2 853 947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2 853 947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2 853 947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21 288 900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21 699 700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21 699 700</a:t>
                      </a:r>
                    </a:p>
                  </a:txBody>
                  <a:tcPr marL="0" marR="0" marT="0" marB="0" anchor="ctr"/>
                </a:tc>
              </a:tr>
              <a:tr h="282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1 308 369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1 308 400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1 337 100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11 443 020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6 433 526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6 565 526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9 889 239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4 607 182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4 607 182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1 553 781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1 826 344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1 958 344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1 000 000</a:t>
                      </a:r>
                    </a:p>
                  </a:txBody>
                  <a:tcPr marL="0" marR="0" marT="0" marB="0" anchor="ctr"/>
                </a:tc>
              </a:tr>
              <a:tr h="419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99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13 050 000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690 125 960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739 029 730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Arial Cyr"/>
                        </a:rPr>
                        <a:t>783 420 278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9637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127875" cy="208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26988"/>
            <a:ext cx="9144000" cy="503238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бюджета района </a:t>
            </a:r>
            <a:r>
              <a:rPr lang="ru-RU" sz="2400" b="1" dirty="0" smtClean="0">
                <a:solidFill>
                  <a:schemeClr val="tx1"/>
                </a:solidFill>
              </a:rPr>
              <a:t>2017 </a:t>
            </a:r>
            <a:r>
              <a:rPr lang="ru-RU" sz="2400" b="1" dirty="0">
                <a:solidFill>
                  <a:schemeClr val="tx1"/>
                </a:solidFill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</a:rPr>
              <a:t>2018 </a:t>
            </a:r>
            <a:r>
              <a:rPr lang="ru-RU" sz="2400" b="1" dirty="0">
                <a:solidFill>
                  <a:schemeClr val="tx1"/>
                </a:solidFill>
              </a:rPr>
              <a:t>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549275"/>
          <a:ext cx="8784976" cy="5893851"/>
        </p:xfrm>
        <a:graphic>
          <a:graphicData uri="http://schemas.openxmlformats.org/drawingml/2006/table">
            <a:tbl>
              <a:tblPr firstRow="1" lastRow="1" bandRow="1">
                <a:tableStyleId>{22838BEF-8BB2-4498-84A7-C5851F593DF1}</a:tableStyleId>
              </a:tblPr>
              <a:tblGrid>
                <a:gridCol w="5616624"/>
                <a:gridCol w="903640"/>
                <a:gridCol w="842684"/>
                <a:gridCol w="758415"/>
                <a:gridCol w="663613"/>
              </a:tblGrid>
              <a:tr h="792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НАИМЕНОВАНИЕ РАЗДЕЛА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2017 год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Рост (+) Снижение (-)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2018 год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/>
                        <a:t>Удель-ный</a:t>
                      </a:r>
                      <a:r>
                        <a:rPr lang="ru-RU" sz="1100" u="none" strike="noStrike" dirty="0" smtClean="0"/>
                        <a:t> </a:t>
                      </a:r>
                      <a:r>
                        <a:rPr lang="ru-RU" sz="1100" u="none" strike="noStrike" dirty="0"/>
                        <a:t>вес,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54 496,6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-7 442,2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47 054,4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6,8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0,0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1 940,4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-152,4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1 788,0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0,3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24 829,2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-12 166,6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12 662,6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1,8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28 540,9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-4 416,5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24 124,4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3,5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444 916,0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4 752,7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449 668,7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65,2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88 200,2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11 124,4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99 324,6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14,4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 Cyr" pitchFamily="34" charset="0"/>
                        </a:rPr>
                        <a:t>ЗДРАВООХРАНЕНИЕ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587,4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-78,2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509,2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44 118,9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-15 367,9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28 751,0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4,2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/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12 057,2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-614,2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11 443,0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1,7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 Cyr" pitchFamily="34" charset="0"/>
                        </a:rPr>
                        <a:t>СРЕДСТВА МАССОВОЙ 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700,0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ОБСЛУЖИВАНИЕ ГОСУДАРСТВЕННОГО 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221,8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778,2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1 000,0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0" marR="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13 848,6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-798,6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13 050,0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Cyr"/>
                        </a:rPr>
                        <a:t>1,9</a:t>
                      </a:r>
                    </a:p>
                  </a:txBody>
                  <a:tcPr marL="0" marR="0" marT="0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714 963,0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-24 837,1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690 125,9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Arial Cyr"/>
                        </a:rPr>
                        <a:t>100,0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0757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 rot="10800000">
            <a:off x="2051720" y="1736757"/>
            <a:ext cx="8712968" cy="3528392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241300" dir="11520000" sx="110000" sy="110000" algn="ctr">
              <a:schemeClr val="bg1">
                <a:lumMod val="65000"/>
                <a:alpha val="18000"/>
              </a:scheme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128792" cy="2088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Муниципальные программы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Тамбовского района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468313" y="0"/>
            <a:ext cx="8351837" cy="69215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Перечень муниципальных программ Тамбовского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980731"/>
          <a:ext cx="8280919" cy="54479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04056"/>
                <a:gridCol w="4680845"/>
                <a:gridCol w="1032006"/>
                <a:gridCol w="1032006"/>
                <a:gridCol w="1032006"/>
              </a:tblGrid>
              <a:tr h="432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Наименование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2018 </a:t>
                      </a:r>
                      <a:r>
                        <a:rPr lang="ru-RU" sz="800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2019 </a:t>
                      </a:r>
                      <a:r>
                        <a:rPr lang="ru-RU" sz="800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2020 </a:t>
                      </a:r>
                      <a:r>
                        <a:rPr lang="ru-RU" sz="800" u="none" strike="noStrike" dirty="0"/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и сохранение культуры и искусства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107 665 448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124 051 663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124 051 663</a:t>
                      </a:r>
                    </a:p>
                  </a:txBody>
                  <a:tcPr marL="0" marR="0" marT="0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использования</a:t>
                      </a:r>
                      <a:r>
                        <a:rPr lang="ru-RU" sz="10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муниципального имущества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3 707 195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3 834 237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3 834 237</a:t>
                      </a:r>
                    </a:p>
                  </a:txBody>
                  <a:tcPr marL="0" marR="0" marT="0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управления муниципальными финансами и муниципальным долгом Тамбовского района на период 2015-2021 годов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21 034 698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21 323 769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21 323 769</a:t>
                      </a:r>
                    </a:p>
                  </a:txBody>
                  <a:tcPr marL="0" marR="0" marT="0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Экономическое развитие и инновационная экономика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1 510 000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</a:tr>
              <a:tr h="457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культуры,</a:t>
                      </a:r>
                      <a:r>
                        <a:rPr lang="ru-RU" sz="10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спорта и молодежной политики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5 620 541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6 765 526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6 633 526</a:t>
                      </a:r>
                    </a:p>
                  </a:txBody>
                  <a:tcPr marL="0" marR="0" marT="0" marB="0" anchor="ctr"/>
                </a:tc>
              </a:tr>
              <a:tr h="519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Снижение рисков и смягчение последствий чрезвычайных ситуаций природного и техногенного характера, а также обеспечение безопасности населения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1 787 975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1 835 082</a:t>
                      </a:r>
                    </a:p>
                  </a:txBody>
                  <a:tcPr marL="0" marR="0" marT="0" marB="0" anchor="ctr"/>
                </a:tc>
              </a:tr>
              <a:tr h="21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образования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175 703 303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216 082 990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198 170 790</a:t>
                      </a:r>
                    </a:p>
                  </a:txBody>
                  <a:tcPr marL="0" marR="0" marT="0" marB="0" anchor="ctr"/>
                </a:tc>
              </a:tr>
              <a:tr h="639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Тамбовского района Амурской области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5 952 132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6 156 312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6 156 312</a:t>
                      </a:r>
                    </a:p>
                  </a:txBody>
                  <a:tcPr marL="0" marR="0" marT="0" marB="0" anchor="ctr"/>
                </a:tc>
              </a:tr>
              <a:tr h="63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деятельности органов местного самоуправления власти и управления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27 070 142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31 314 539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31 314 539</a:t>
                      </a:r>
                    </a:p>
                  </a:txBody>
                  <a:tcPr marL="0" marR="0" marT="0" marB="0" anchor="ctr"/>
                </a:tc>
              </a:tr>
              <a:tr h="63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Обеспечение доступным и качественным жильем населения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0" marR="0" marT="0" marB="0" anchor="ctr"/>
                </a:tc>
              </a:tr>
              <a:tr h="21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транспортного комплекса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6 604 151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" pitchFamily="34" charset="0"/>
                          <a:cs typeface="Arial" pitchFamily="34" charset="0"/>
                        </a:rPr>
                        <a:t>8 250 278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7 956 830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2707" name="TextBox 7"/>
          <p:cNvSpPr txBox="1">
            <a:spLocks noChangeArrowheads="1"/>
          </p:cNvSpPr>
          <p:nvPr/>
        </p:nvSpPr>
        <p:spPr bwMode="auto">
          <a:xfrm>
            <a:off x="7596188" y="549275"/>
            <a:ext cx="898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>
                <a:latin typeface="Franklin Gothic Book" pitchFamily="34" charset="0"/>
              </a:rPr>
              <a:t>рублей</a:t>
            </a:r>
            <a:endParaRPr lang="ru-RU" sz="900" dirty="0">
              <a:latin typeface="Franklin Gothic Book" pitchFamily="34" charset="0"/>
            </a:endParaRPr>
          </a:p>
        </p:txBody>
      </p:sp>
      <p:pic>
        <p:nvPicPr>
          <p:cNvPr id="7270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83968" y="4221088"/>
          <a:ext cx="441615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5076825" y="3429000"/>
            <a:ext cx="33115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latin typeface="Franklin Gothic Book" pitchFamily="34" charset="0"/>
              </a:rPr>
              <a:t>Доля расходов на исполнение муниципальных программ в общем объеме расходов </a:t>
            </a:r>
            <a:r>
              <a:rPr lang="ru-RU" sz="1100" b="1" dirty="0" smtClean="0">
                <a:latin typeface="Franklin Gothic Book" pitchFamily="34" charset="0"/>
              </a:rPr>
              <a:t>бюджета, %</a:t>
            </a:r>
            <a:endParaRPr lang="ru-RU" sz="1100" b="1" dirty="0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188913"/>
            <a:ext cx="8424863" cy="107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Средства бюджета, направленные на обеспечение муниципальных программ в </a:t>
            </a:r>
            <a:r>
              <a:rPr lang="ru-RU" b="1" dirty="0" smtClean="0">
                <a:solidFill>
                  <a:schemeClr val="tx1"/>
                </a:solidFill>
              </a:rPr>
              <a:t>2018 </a:t>
            </a:r>
            <a:r>
              <a:rPr lang="ru-RU" b="1" dirty="0">
                <a:solidFill>
                  <a:schemeClr val="tx1"/>
                </a:solidFill>
              </a:rPr>
              <a:t>г- </a:t>
            </a:r>
            <a:r>
              <a:rPr lang="ru-RU" b="1" dirty="0" smtClean="0">
                <a:solidFill>
                  <a:schemeClr val="tx1"/>
                </a:solidFill>
              </a:rPr>
              <a:t>2020г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301625" y="1916832"/>
          <a:ext cx="4414391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539750" y="1412875"/>
            <a:ext cx="5256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Franklin Gothic Book" pitchFamily="34" charset="0"/>
              </a:rPr>
              <a:t>Объем средств, направляемый на реализацию </a:t>
            </a:r>
          </a:p>
          <a:p>
            <a:pPr algn="ctr"/>
            <a:r>
              <a:rPr lang="ru-RU" sz="1100" b="1">
                <a:latin typeface="Franklin Gothic Book" pitchFamily="34" charset="0"/>
              </a:rPr>
              <a:t>муниципальных программ</a:t>
            </a:r>
          </a:p>
        </p:txBody>
      </p:sp>
      <p:pic>
        <p:nvPicPr>
          <p:cNvPr id="73735" name="Picture 12" descr="Гер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0"/>
            <a:ext cx="7000924" cy="58477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1357313"/>
            <a:ext cx="8572500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50" y="3071813"/>
            <a:ext cx="1571625" cy="3381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50" y="3071813"/>
            <a:ext cx="150018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3929066"/>
            <a:ext cx="1357322" cy="15716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813" y="3071813"/>
            <a:ext cx="142875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3929066"/>
            <a:ext cx="1428760" cy="19288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4000504"/>
            <a:ext cx="1785950" cy="121444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Предоставляются на условиях долевого софинансирования расходов других бюджетов</a:t>
            </a:r>
          </a:p>
        </p:txBody>
      </p:sp>
      <p:cxnSp>
        <p:nvCxnSpPr>
          <p:cNvPr id="45" name="Прямая со стрелкой 44"/>
          <p:cNvCxnSpPr>
            <a:stCxn id="27" idx="2"/>
            <a:endCxn id="0" idx="0"/>
          </p:cNvCxnSpPr>
          <p:nvPr/>
        </p:nvCxnSpPr>
        <p:spPr>
          <a:xfrm rot="5400000">
            <a:off x="1146176" y="3575050"/>
            <a:ext cx="457200" cy="2508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857500" y="3643313"/>
            <a:ext cx="500063" cy="7143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679950" y="3678238"/>
            <a:ext cx="500063" cy="15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928662" y="2000240"/>
            <a:ext cx="7286679" cy="1130760"/>
            <a:chOff x="1140593" y="3214686"/>
            <a:chExt cx="2431275" cy="1331261"/>
          </a:xfrm>
          <a:effectLst>
            <a:glow rad="139700">
              <a:schemeClr val="bg1">
                <a:alpha val="40000"/>
              </a:schemeClr>
            </a:glow>
          </a:effectLst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2752" y="3538165"/>
              <a:ext cx="64695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890850" y="4107156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1677438" y="4294616"/>
              <a:ext cx="501075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единительная линия 35"/>
          <p:cNvCxnSpPr/>
          <p:nvPr/>
        </p:nvCxnSpPr>
        <p:spPr bwMode="auto">
          <a:xfrm rot="5400000" flipH="1" flipV="1">
            <a:off x="4973638" y="2884487"/>
            <a:ext cx="344488" cy="4763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86500" y="3000375"/>
            <a:ext cx="2357438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000760" y="4000504"/>
            <a:ext cx="928694" cy="1357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На выполнение вопросов местного значения</a:t>
            </a:r>
          </a:p>
        </p:txBody>
      </p:sp>
      <p:cxnSp>
        <p:nvCxnSpPr>
          <p:cNvPr id="53" name="Прямая со стрелкой 52"/>
          <p:cNvCxnSpPr>
            <a:endCxn id="0" idx="0"/>
          </p:cNvCxnSpPr>
          <p:nvPr/>
        </p:nvCxnSpPr>
        <p:spPr>
          <a:xfrm rot="10800000" flipV="1">
            <a:off x="6465888" y="3571875"/>
            <a:ext cx="463550" cy="4286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143768" y="4000504"/>
            <a:ext cx="1643074" cy="20002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На выполнение переданных полномочий в соответствии с заключенными соглашениями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643813" y="3571875"/>
            <a:ext cx="500062" cy="4286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84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064896" cy="1143008"/>
          </a:xfrm>
        </p:spPr>
        <p:txBody>
          <a:bodyPr lIns="84664" tIns="42332" rIns="84664" bIns="42332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</a:t>
            </a:r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</a:t>
            </a:r>
            <a:b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местный бюджет , тыс. руб.</a:t>
            </a:r>
            <a:endParaRPr lang="ru-RU" sz="2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8313" y="1341438"/>
          <a:ext cx="8208947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943"/>
                <a:gridCol w="1498489"/>
                <a:gridCol w="1429404"/>
                <a:gridCol w="1395958"/>
                <a:gridCol w="1495153"/>
              </a:tblGrid>
              <a:tr h="897109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 (уточненный план)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51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232 130,5</a:t>
                      </a: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230 250,2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274 685,6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292 009,5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26 417,0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1 128,3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1 379,1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1 117,4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1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303 790,2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311 227,2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327 177,1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353 230,0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11 782,9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11 810,2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безвозмездные поступления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 rot="10800000" flipV="1">
            <a:off x="468313" y="5067300"/>
            <a:ext cx="4495800" cy="1198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533" tIns="44766" rIns="89533" bIns="44766">
            <a:spAutoFit/>
          </a:bodyPr>
          <a:lstStyle>
            <a:lvl1pPr>
              <a:defRPr sz="20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2017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575 120,6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2018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554 415,9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2019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603 241,8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2020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646 356,9</a:t>
            </a:r>
            <a:endParaRPr lang="ru-RU" alt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76847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969" y="-98331"/>
            <a:ext cx="8391664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88" y="0"/>
            <a:ext cx="7429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из местного бюджета</a:t>
            </a:r>
            <a:b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бюджетам сельских поселений, тыс. руб.</a:t>
            </a:r>
          </a:p>
        </p:txBody>
      </p:sp>
      <p:graphicFrame>
        <p:nvGraphicFramePr>
          <p:cNvPr id="75779" name="Диаграмма 13"/>
          <p:cNvGraphicFramePr>
            <a:graphicFrameLocks/>
          </p:cNvGraphicFramePr>
          <p:nvPr/>
        </p:nvGraphicFramePr>
        <p:xfrm>
          <a:off x="292100" y="857250"/>
          <a:ext cx="8331200" cy="565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r:id="rId5" imgW="8333954" imgH="5657578" progId="Excel.Sheet.8">
                  <p:embed/>
                </p:oleObj>
              </mc:Choice>
              <mc:Fallback>
                <p:oleObj r:id="rId5" imgW="8333954" imgH="5657578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857250"/>
                        <a:ext cx="8331200" cy="565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TextBox 4"/>
          <p:cNvSpPr txBox="1">
            <a:spLocks noChangeArrowheads="1"/>
          </p:cNvSpPr>
          <p:nvPr/>
        </p:nvSpPr>
        <p:spPr bwMode="auto">
          <a:xfrm>
            <a:off x="1785938" y="6429375"/>
            <a:ext cx="1000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cs typeface="Arial" charset="0"/>
              </a:rPr>
              <a:t>2018 </a:t>
            </a:r>
            <a:r>
              <a:rPr lang="ru-RU" sz="1200" b="1" dirty="0">
                <a:cs typeface="Arial" charset="0"/>
              </a:rPr>
              <a:t>год</a:t>
            </a:r>
          </a:p>
        </p:txBody>
      </p:sp>
      <p:sp>
        <p:nvSpPr>
          <p:cNvPr id="75783" name="TextBox 14"/>
          <p:cNvSpPr txBox="1">
            <a:spLocks noChangeArrowheads="1"/>
          </p:cNvSpPr>
          <p:nvPr/>
        </p:nvSpPr>
        <p:spPr bwMode="auto">
          <a:xfrm>
            <a:off x="3286125" y="6429375"/>
            <a:ext cx="857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cs typeface="Arial" charset="0"/>
              </a:rPr>
              <a:t>2019 </a:t>
            </a:r>
            <a:r>
              <a:rPr lang="ru-RU" sz="1200" b="1" dirty="0">
                <a:cs typeface="Arial" charset="0"/>
              </a:rPr>
              <a:t>год</a:t>
            </a:r>
          </a:p>
        </p:txBody>
      </p:sp>
      <p:sp>
        <p:nvSpPr>
          <p:cNvPr id="75784" name="TextBox 15"/>
          <p:cNvSpPr txBox="1">
            <a:spLocks noChangeArrowheads="1"/>
          </p:cNvSpPr>
          <p:nvPr/>
        </p:nvSpPr>
        <p:spPr bwMode="auto">
          <a:xfrm>
            <a:off x="4929188" y="6429375"/>
            <a:ext cx="114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cs typeface="Arial" charset="0"/>
              </a:rPr>
              <a:t>2020 </a:t>
            </a:r>
            <a:r>
              <a:rPr lang="ru-RU" sz="1200" b="1" dirty="0">
                <a:cs typeface="Arial" charset="0"/>
              </a:rPr>
              <a:t>год</a:t>
            </a:r>
          </a:p>
        </p:txBody>
      </p:sp>
      <p:sp>
        <p:nvSpPr>
          <p:cNvPr id="75785" name="TextBox 16"/>
          <p:cNvSpPr txBox="1">
            <a:spLocks noChangeArrowheads="1"/>
          </p:cNvSpPr>
          <p:nvPr/>
        </p:nvSpPr>
        <p:spPr bwMode="auto">
          <a:xfrm>
            <a:off x="1928813" y="1268413"/>
            <a:ext cx="785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chemeClr val="tx2"/>
                </a:solidFill>
                <a:cs typeface="Arial" charset="0"/>
              </a:rPr>
              <a:t>13050</a:t>
            </a:r>
          </a:p>
        </p:txBody>
      </p:sp>
      <p:sp>
        <p:nvSpPr>
          <p:cNvPr id="75786" name="TextBox 17"/>
          <p:cNvSpPr txBox="1">
            <a:spLocks noChangeArrowheads="1"/>
          </p:cNvSpPr>
          <p:nvPr/>
        </p:nvSpPr>
        <p:spPr bwMode="auto">
          <a:xfrm>
            <a:off x="3643313" y="1196975"/>
            <a:ext cx="928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chemeClr val="tx2"/>
                </a:solidFill>
                <a:cs typeface="Arial" charset="0"/>
              </a:rPr>
              <a:t>13050</a:t>
            </a:r>
          </a:p>
        </p:txBody>
      </p:sp>
      <p:sp>
        <p:nvSpPr>
          <p:cNvPr id="75787" name="TextBox 18"/>
          <p:cNvSpPr txBox="1">
            <a:spLocks noChangeArrowheads="1"/>
          </p:cNvSpPr>
          <p:nvPr/>
        </p:nvSpPr>
        <p:spPr bwMode="auto">
          <a:xfrm>
            <a:off x="5214938" y="1268413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chemeClr val="tx2"/>
                </a:solidFill>
                <a:cs typeface="Arial" charset="0"/>
              </a:rPr>
              <a:t>13050</a:t>
            </a:r>
          </a:p>
        </p:txBody>
      </p:sp>
      <p:pic>
        <p:nvPicPr>
          <p:cNvPr id="75788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07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642938"/>
            <a:ext cx="8496300" cy="5286375"/>
          </a:xfrm>
        </p:spPr>
        <p:txBody>
          <a:bodyPr/>
          <a:lstStyle/>
          <a:p>
            <a:pPr algn="ctr" eaLnBrk="1" hangingPunct="1"/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Тамбовского района</a:t>
            </a: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Адрес: 676950 с. Тамбовка, </a:t>
            </a: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ул.Ленинская, 90.</a:t>
            </a:r>
          </a:p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тел. (4162) 21-2-31, факс 21-0-92             </a:t>
            </a:r>
          </a:p>
          <a:p>
            <a:pPr algn="ctr"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fintmb@mail.ru</a:t>
            </a:r>
            <a:endParaRPr lang="ru-RU" sz="3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3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72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20482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3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4" name="AutoShape 6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5" name="AutoShape 8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6" name="AutoShape 10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7" name="AutoShape 1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8" name="AutoShape 1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9" name="AutoShape 16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90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91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92" name="Picture 8" descr="https://s.pfst.net/2015.04/7584486880601dab792b1126b80c672eec2f51f376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088" y="928688"/>
            <a:ext cx="4032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0" descr="http://nicolscales.com/wp-content/uploads/2011/06/6874balance_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857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14375" y="2714625"/>
            <a:ext cx="1428750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</a:p>
        </p:txBody>
      </p:sp>
      <p:sp>
        <p:nvSpPr>
          <p:cNvPr id="19" name="Овал 18"/>
          <p:cNvSpPr/>
          <p:nvPr/>
        </p:nvSpPr>
        <p:spPr>
          <a:xfrm>
            <a:off x="5286375" y="2500313"/>
            <a:ext cx="1428750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3143250" y="2214563"/>
            <a:ext cx="1500188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Расходы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7215188" y="3000375"/>
            <a:ext cx="1500187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Расходы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929313" y="4071938"/>
            <a:ext cx="2428875" cy="50006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357313" y="4071938"/>
            <a:ext cx="2428875" cy="50006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Профицит</a:t>
            </a:r>
            <a:endParaRPr 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4929188" y="4643438"/>
            <a:ext cx="4000500" cy="1000125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Если величина полученных доходов меньше, чем величина произведенных расходов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642938" y="4643438"/>
            <a:ext cx="4000500" cy="1000125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Если величина полученных доходов больше, чем величина произведенных расходов</a:t>
            </a:r>
          </a:p>
        </p:txBody>
      </p:sp>
      <p:pic>
        <p:nvPicPr>
          <p:cNvPr id="20502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714375" y="214313"/>
            <a:ext cx="8429625" cy="9286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altLang="ru-RU" sz="12800" b="1" dirty="0">
                <a:solidFill>
                  <a:srgbClr val="00B050"/>
                </a:solidFill>
                <a:latin typeface="Times New Roman" pitchFamily="18" charset="0"/>
              </a:rPr>
              <a:t>ВОЗМОЖНОСТИ ВЛИЯНИЯ ГРАЖДАНИНА НА СОСТАВ БЮДЖЕТА</a:t>
            </a:r>
            <a:endParaRPr lang="ru-RU" altLang="ru-RU" sz="1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14375" y="1714500"/>
            <a:ext cx="4500563" cy="12858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Публичные слушания по проекту бюджета Тамбовского района (проходят ежегодно в декабре)</a:t>
            </a:r>
          </a:p>
        </p:txBody>
      </p:sp>
      <p:pic>
        <p:nvPicPr>
          <p:cNvPr id="21508" name="Picture 2" descr="http://sdkgo.eps74.ru/Storage/Image/PublicationItem/Image/src/116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214438"/>
            <a:ext cx="3571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s://im0-tub-ru.yandex.net/i?id=81ad8f95c06611af4466824d099ddc7e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214813"/>
            <a:ext cx="3429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ятиугольник 14"/>
          <p:cNvSpPr/>
          <p:nvPr/>
        </p:nvSpPr>
        <p:spPr>
          <a:xfrm>
            <a:off x="714375" y="4714875"/>
            <a:ext cx="4500563" cy="12858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Публичные слушания по отчету об исполнении бюджета Тамбовского района (проходят ежегодно в мае)</a:t>
            </a:r>
          </a:p>
        </p:txBody>
      </p:sp>
      <p:pic>
        <p:nvPicPr>
          <p:cNvPr id="21511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285750" y="214313"/>
            <a:ext cx="8858250" cy="9286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ru-RU" sz="4800" b="1" dirty="0">
              <a:solidFill>
                <a:srgbClr val="1D314E"/>
              </a:solidFill>
              <a:latin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altLang="ru-RU" sz="11200" b="1" dirty="0">
                <a:solidFill>
                  <a:srgbClr val="0070C0"/>
                </a:solidFill>
                <a:latin typeface="Times New Roman" pitchFamily="18" charset="0"/>
              </a:rPr>
              <a:t>УЧАСТИЕ ГРАЖДАНИНА В БЮДЖЕТНОМ ПРОЦЕССЕ</a:t>
            </a:r>
            <a:endParaRPr lang="ru-RU" altLang="ru-RU" sz="1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143000" y="1357313"/>
            <a:ext cx="6929438" cy="914400"/>
          </a:xfrm>
          <a:prstGeom prst="downArrowCallout">
            <a:avLst>
              <a:gd name="adj1" fmla="val 25000"/>
              <a:gd name="adj2" fmla="val 98437"/>
              <a:gd name="adj3" fmla="val 25000"/>
              <a:gd name="adj4" fmla="val 64977"/>
            </a:avLst>
          </a:prstGeom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как налогоплательщик</a:t>
            </a:r>
          </a:p>
        </p:txBody>
      </p:sp>
      <p:sp>
        <p:nvSpPr>
          <p:cNvPr id="22532" name="Текст 2"/>
          <p:cNvSpPr txBox="1">
            <a:spLocks/>
          </p:cNvSpPr>
          <p:nvPr/>
        </p:nvSpPr>
        <p:spPr bwMode="auto">
          <a:xfrm>
            <a:off x="928688" y="2214563"/>
            <a:ext cx="7891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285875" y="3000375"/>
            <a:ext cx="6929438" cy="914400"/>
          </a:xfrm>
          <a:prstGeom prst="downArrowCallout">
            <a:avLst>
              <a:gd name="adj1" fmla="val 25000"/>
              <a:gd name="adj2" fmla="val 98437"/>
              <a:gd name="adj3" fmla="val 25000"/>
              <a:gd name="adj4" fmla="val 64977"/>
            </a:avLst>
          </a:prstGeom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как получатель социальных гарантий </a:t>
            </a:r>
          </a:p>
        </p:txBody>
      </p:sp>
      <p:sp>
        <p:nvSpPr>
          <p:cNvPr id="22534" name="Текст 2"/>
          <p:cNvSpPr txBox="1">
            <a:spLocks/>
          </p:cNvSpPr>
          <p:nvPr/>
        </p:nvSpPr>
        <p:spPr bwMode="auto">
          <a:xfrm>
            <a:off x="357188" y="4214813"/>
            <a:ext cx="85344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дорожное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</a:p>
        </p:txBody>
      </p:sp>
      <p:pic>
        <p:nvPicPr>
          <p:cNvPr id="2253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059738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районного бюджета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sz="20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по составлению проекта бюджета муниципального района начинается за 7 месяцев до начала очередного финансового года. Администрация района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928938" y="3141663"/>
            <a:ext cx="6088062" cy="1754187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Сформированный проект бюджета  муниципального района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администрация  Тамбовского  района вносит на рассмотрение в районный Совет народных депутатов в срок не позднее 15 ноября текущего года. 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По проекту районного бюджета проводятся публичные слушания. Для этого проект бюджета публикуется в газете «Амурский маяк». В слушаниях участвуют граждане, проживающие в Тамбовском районе и обладающие активным избирательным правом, а также представители организаций, осуществляющих деятельность на территории Тамбовского района. </a:t>
            </a:r>
          </a:p>
          <a:p>
            <a:pPr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Районный Совет народных депутатов рассматривает проект районного бюджета в одном чтении.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286375"/>
            <a:ext cx="60960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бюджета  Тамбовского района утверждается районным Советом народных депутатов в форме Решения . Принятое районным Советом народных депутатов Решение о бюджете  муниципального района подлежит обнародованию путем опубликования его в газете «Амурский маяк».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latin typeface="Arial" pitchFamily="34" charset="0"/>
            </a:endParaRPr>
          </a:p>
        </p:txBody>
      </p:sp>
      <p:pic>
        <p:nvPicPr>
          <p:cNvPr id="23558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500042"/>
            <a:ext cx="8532812" cy="13573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на основании которых составляется проект бюджета муниципального района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24578" name="Picture 19" descr="wide blue arrow with fade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2816225" y="1557338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214414" y="2000240"/>
            <a:ext cx="7143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 smtClean="0"/>
              <a:t>Послание Президента Российской Федерации Федеральному Собранию РФ, определяющих бюджетную политику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87624" y="3861048"/>
            <a:ext cx="71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Прогноз социально-экономического развития муниципального района</a:t>
            </a:r>
            <a:endParaRPr lang="ru-RU" altLang="ru-RU" sz="2000" dirty="0">
              <a:latin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187624" y="5517232"/>
            <a:ext cx="71438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Муниципальные программы  Тамбовского района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187624" y="3068960"/>
            <a:ext cx="71326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187624" y="4653136"/>
            <a:ext cx="71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Бюджетный прогноз Тамбовского района на долгосрочный период</a:t>
            </a:r>
          </a:p>
        </p:txBody>
      </p:sp>
      <p:pic>
        <p:nvPicPr>
          <p:cNvPr id="24594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22915</TotalTime>
  <Words>3726</Words>
  <Application>Microsoft Office PowerPoint</Application>
  <PresentationFormat>Экран (4:3)</PresentationFormat>
  <Paragraphs>883</Paragraphs>
  <Slides>48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Трек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составления и утверждения районного бюджета </vt:lpstr>
      <vt:lpstr>Документы, на основании которых составляется проект бюджета муниципального района </vt:lpstr>
      <vt:lpstr>Административно-территориальное деление ТАМБОВСКОГО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при формировании расходной части бюджета Тамбовского района на 2018 – 2020 годы </vt:lpstr>
      <vt:lpstr>Презентация PowerPoint</vt:lpstr>
      <vt:lpstr>ДОЛГОВАЯ ПОЛИТИКА ТАМБОВСКОГО РАЙОНА НА  2018-2020 годы </vt:lpstr>
      <vt:lpstr>Презентация PowerPoint</vt:lpstr>
      <vt:lpstr>Презентация PowerPoint</vt:lpstr>
      <vt:lpstr>Доходы бюджета</vt:lpstr>
      <vt:lpstr>Презентация PowerPoint</vt:lpstr>
      <vt:lpstr>Презентация PowerPoint</vt:lpstr>
      <vt:lpstr>Презентация PowerPoint</vt:lpstr>
      <vt:lpstr>Динамика налоговых и неналоговых доходов бюджета Тамбовского района,                                                                                             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мероприятия органов местного самоуправления Тамбовского района по НАПРАВЛЕНИЯМ РОСТА  доходов бюджета </vt:lpstr>
      <vt:lpstr>Расходы бюджета   Тамбовского района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 Тамбовского района</vt:lpstr>
      <vt:lpstr>Презентация PowerPoint</vt:lpstr>
      <vt:lpstr>Презентация PowerPoint</vt:lpstr>
      <vt:lpstr>Презентация PowerPoint</vt:lpstr>
      <vt:lpstr>Безвозмездные поступления  в местный бюджет , тыс. руб.</vt:lpstr>
      <vt:lpstr>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Germes</dc:creator>
  <cp:lastModifiedBy>Admin</cp:lastModifiedBy>
  <cp:revision>2086</cp:revision>
  <dcterms:modified xsi:type="dcterms:W3CDTF">2019-02-21T04:42:31Z</dcterms:modified>
</cp:coreProperties>
</file>