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charts/chart15.xml" ContentType="application/vnd.openxmlformats-officedocument.drawingml.char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49"/>
  </p:notesMasterIdLst>
  <p:sldIdLst>
    <p:sldId id="387" r:id="rId2"/>
    <p:sldId id="339" r:id="rId3"/>
    <p:sldId id="381" r:id="rId4"/>
    <p:sldId id="382" r:id="rId5"/>
    <p:sldId id="383" r:id="rId6"/>
    <p:sldId id="373" r:id="rId7"/>
    <p:sldId id="374" r:id="rId8"/>
    <p:sldId id="340" r:id="rId9"/>
    <p:sldId id="341" r:id="rId10"/>
    <p:sldId id="343" r:id="rId11"/>
    <p:sldId id="344" r:id="rId12"/>
    <p:sldId id="377" r:id="rId13"/>
    <p:sldId id="384" r:id="rId14"/>
    <p:sldId id="385" r:id="rId15"/>
    <p:sldId id="376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F2"/>
    <a:srgbClr val="0055FE"/>
    <a:srgbClr val="FE7C58"/>
    <a:srgbClr val="F79BC7"/>
    <a:srgbClr val="66FFFF"/>
    <a:srgbClr val="99FF33"/>
    <a:srgbClr val="FF9900"/>
    <a:srgbClr val="A65A6C"/>
    <a:srgbClr val="50BCB9"/>
    <a:srgbClr val="D49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9" autoAdjust="0"/>
    <p:restoredTop sz="99648" autoAdjust="0"/>
  </p:normalViewPr>
  <p:slideViewPr>
    <p:cSldViewPr>
      <p:cViewPr varScale="1">
        <p:scale>
          <a:sx n="105" d="100"/>
          <a:sy n="105" d="100"/>
        </p:scale>
        <p:origin x="-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.10\f\&#1059;&#1087;&#1088;&#1072;&#1074;&#1083;&#1077;&#1085;&#1080;&#1077;%20&#1076;&#1086;&#1093;&#1086;&#1076;&#1086;&#1074;%20&#1080;%20&#1086;&#1073;&#1083;%20&#1089;&#1086;&#1073;&#1089;&#1090;&#1074;&#1077;&#1085;&#1085;&#1086;&#1089;&#1090;&#1080;\&#1044;&#1086;&#1082;&#1091;&#1084;&#1077;&#1085;&#1090;&#1099;%20&#1091;&#1087;&#1088;&#1072;&#1074;&#1083;&#1077;&#1085;&#1080;&#1103;\&#1041;&#1070;&#1044;&#1046;&#1045;&#1058;%20&#1044;&#1051;&#1071;%20&#1043;&#1056;&#1040;&#1046;&#1044;&#1040;&#1053;\2016\&#1048;&#1089;&#1093;&#1086;&#1076;&#1085;&#1099;&#1077;%20&#1076;&#1083;&#1103;%20&#1089;&#1083;&#1072;&#1081;&#1076;&#1086;&#1074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.10\f\&#1059;&#1087;&#1088;&#1072;&#1074;&#1083;&#1077;&#1085;&#1080;&#1077;%20&#1076;&#1086;&#1093;&#1086;&#1076;&#1086;&#1074;%20&#1080;%20&#1086;&#1073;&#1083;%20&#1089;&#1086;&#1073;&#1089;&#1090;&#1074;&#1077;&#1085;&#1085;&#1086;&#1089;&#1090;&#1080;\&#1044;&#1086;&#1082;&#1091;&#1084;&#1077;&#1085;&#1090;&#1099;%20&#1091;&#1087;&#1088;&#1072;&#1074;&#1083;&#1077;&#1085;&#1080;&#1103;\&#1041;&#1070;&#1044;&#1046;&#1045;&#1058;%20&#1044;&#1051;&#1071;%20&#1043;&#1056;&#1040;&#1046;&#1044;&#1040;&#1053;\2016\&#1048;&#1089;&#1093;&#1086;&#1076;&#1085;&#1099;&#1077;%20&#1076;&#1083;&#1103;%20&#1089;&#1083;&#1072;&#1081;&#1076;&#1086;&#1074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7.2.10\f\&#1059;&#1087;&#1088;&#1072;&#1074;&#1083;&#1077;&#1085;&#1080;&#1077;%20&#1076;&#1086;&#1093;&#1086;&#1076;&#1086;&#1074;%20&#1080;%20&#1086;&#1073;&#1083;%20&#1089;&#1086;&#1073;&#1089;&#1090;&#1074;&#1077;&#1085;&#1085;&#1086;&#1089;&#1090;&#1080;\&#1044;&#1086;&#1082;&#1091;&#1084;&#1077;&#1085;&#1090;&#1099;%20&#1091;&#1087;&#1088;&#1072;&#1074;&#1083;&#1077;&#1085;&#1080;&#1103;\&#1041;&#1070;&#1044;&#1046;&#1045;&#1058;%20&#1044;&#1051;&#1071;%20&#1043;&#1056;&#1040;&#1046;&#1044;&#1040;&#1053;\2016\&#1048;&#1089;&#1093;&#1086;&#1076;&#1085;&#1099;&#1077;%20&#1076;&#1083;&#1103;%20&#1089;&#1083;&#1072;&#1081;&#1076;&#1086;&#1074;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mu-302-1\&#1054;&#1073;&#1097;&#1080;&#1081;%20&#1076;&#1086;&#1089;&#1090;&#1091;&#1087;\&#1055;&#1077;&#1088;&#1084;&#1103;&#1082;&#1086;&#1074;&#1072;%20&#1045;.&#1042;\&#1055;&#1088;&#1080;&#1083;&#1086;&#1078;&#1077;&#1085;&#1080;&#1103;%20&#1082;%20&#1088;&#1077;&#1096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na\Documents\&#1044;&#1054;&#1061;&#1054;&#1044;&#1067;\&#1044;&#1086;&#1093;&#1086;&#1076;&#1099;%202016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view3D>
      <c:rAngAx val="1"/>
    </c:view3D>
    <c:floor>
      <c:spPr>
        <a:solidFill>
          <a:srgbClr val="92D050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hape val="cylinder"/>
        <c:axId val="67155456"/>
        <c:axId val="67226240"/>
        <c:axId val="0"/>
      </c:bar3DChart>
      <c:catAx>
        <c:axId val="67155456"/>
        <c:scaling>
          <c:orientation val="minMax"/>
        </c:scaling>
        <c:axPos val="b"/>
        <c:tickLblPos val="nextTo"/>
        <c:crossAx val="67226240"/>
        <c:crosses val="autoZero"/>
        <c:auto val="1"/>
        <c:lblAlgn val="ctr"/>
        <c:lblOffset val="100"/>
      </c:catAx>
      <c:valAx>
        <c:axId val="67226240"/>
        <c:scaling>
          <c:orientation val="minMax"/>
        </c:scaling>
        <c:delete val="1"/>
        <c:axPos val="l"/>
        <c:numFmt formatCode="General" sourceLinked="1"/>
        <c:tickLblPos val="none"/>
        <c:crossAx val="67155456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90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7.407407407407407E-2"/>
          <c:w val="0.93888888888889066"/>
          <c:h val="0.75122703412073666"/>
        </c:manualLayout>
      </c:layout>
      <c:bar3DChart>
        <c:barDir val="col"/>
        <c:grouping val="stacked"/>
        <c:shape val="cylinder"/>
        <c:axId val="62628224"/>
        <c:axId val="62629760"/>
        <c:axId val="0"/>
      </c:bar3DChart>
      <c:catAx>
        <c:axId val="62628224"/>
        <c:scaling>
          <c:orientation val="minMax"/>
        </c:scaling>
        <c:axPos val="b"/>
        <c:tickLblPos val="nextTo"/>
        <c:crossAx val="62629760"/>
        <c:crosses val="autoZero"/>
        <c:auto val="1"/>
        <c:lblAlgn val="ctr"/>
        <c:lblOffset val="100"/>
      </c:catAx>
      <c:valAx>
        <c:axId val="62629760"/>
        <c:scaling>
          <c:orientation val="minMax"/>
        </c:scaling>
        <c:delete val="1"/>
        <c:axPos val="l"/>
        <c:numFmt formatCode="General" sourceLinked="1"/>
        <c:tickLblPos val="none"/>
        <c:crossAx val="62628224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FADAF2"/>
            </a:solidFill>
          </c:spPr>
          <c:dLbls>
            <c:dLbl>
              <c:idx val="0"/>
              <c:layout>
                <c:manualLayout>
                  <c:x val="-2.7777777777777688E-3"/>
                  <c:y val="-0.2129629629629631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27777777777777796"/>
                </c:manualLayout>
              </c:layout>
              <c:showVal val="1"/>
            </c:dLbl>
            <c:dLbl>
              <c:idx val="2"/>
              <c:layout>
                <c:manualLayout>
                  <c:x val="-2.7777777777778317E-3"/>
                  <c:y val="-0.33333333333333331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37962962962962993"/>
                </c:manualLayout>
              </c:layout>
              <c:showVal val="1"/>
            </c:dLbl>
            <c:dLbl>
              <c:idx val="4"/>
              <c:layout>
                <c:manualLayout>
                  <c:x val="1.1111111111111221E-2"/>
                  <c:y val="-0.41666666666666691"/>
                </c:manualLayout>
              </c:layout>
              <c:showVal val="1"/>
            </c:dLbl>
            <c:showVal val="1"/>
          </c:dLbls>
          <c:cat>
            <c:strRef>
              <c:f>Лист2!$A$2:$A$6</c:f>
              <c:strCache>
                <c:ptCount val="5"/>
                <c:pt idx="0">
                  <c:v>отчет 2015</c:v>
                </c:pt>
                <c:pt idx="1">
                  <c:v>оценка 2016</c:v>
                </c:pt>
                <c:pt idx="2">
                  <c:v>прогноз 2017</c:v>
                </c:pt>
                <c:pt idx="3">
                  <c:v>прогноз 2018</c:v>
                </c:pt>
                <c:pt idx="4">
                  <c:v>прогноз 2019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1506.8</c:v>
                </c:pt>
                <c:pt idx="1">
                  <c:v>2364.8000000000002</c:v>
                </c:pt>
                <c:pt idx="2">
                  <c:v>3116.8</c:v>
                </c:pt>
                <c:pt idx="3">
                  <c:v>3956.2</c:v>
                </c:pt>
                <c:pt idx="4">
                  <c:v>4694.6000000000004</c:v>
                </c:pt>
              </c:numCache>
            </c:numRef>
          </c:val>
        </c:ser>
        <c:shape val="cylinder"/>
        <c:axId val="63636992"/>
        <c:axId val="63638528"/>
        <c:axId val="0"/>
      </c:bar3DChart>
      <c:catAx>
        <c:axId val="63636992"/>
        <c:scaling>
          <c:orientation val="minMax"/>
        </c:scaling>
        <c:axPos val="b"/>
        <c:tickLblPos val="nextTo"/>
        <c:crossAx val="63638528"/>
        <c:crosses val="autoZero"/>
        <c:auto val="1"/>
        <c:lblAlgn val="ctr"/>
        <c:lblOffset val="100"/>
      </c:catAx>
      <c:valAx>
        <c:axId val="63638528"/>
        <c:scaling>
          <c:orientation val="minMax"/>
        </c:scaling>
        <c:delete val="1"/>
        <c:axPos val="l"/>
        <c:numFmt formatCode="General" sourceLinked="1"/>
        <c:tickLblPos val="none"/>
        <c:crossAx val="63636992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613177326181822"/>
          <c:y val="0.1020684815109307"/>
          <c:w val="0.6193250415802487"/>
          <c:h val="0.84252837298189065"/>
        </c:manualLayout>
      </c:layout>
      <c:pieChart>
        <c:varyColors val="1"/>
        <c:ser>
          <c:idx val="0"/>
          <c:order val="0"/>
          <c:explosion val="25"/>
          <c:cat>
            <c:strRef>
              <c:f>'факт за 1 кв'!$A$2:$A$4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'факт за 1 кв'!$B$2:$B$4</c:f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613177326181822"/>
          <c:y val="0.1020684815109307"/>
          <c:w val="0.6193250415802487"/>
          <c:h val="0.84252837298189065"/>
        </c:manualLayout>
      </c:layout>
      <c:pieChart>
        <c:varyColors val="1"/>
        <c:ser>
          <c:idx val="0"/>
          <c:order val="0"/>
          <c:explosion val="25"/>
          <c:cat>
            <c:strRef>
              <c:f>'факт за 1 кв'!$A$2:$A$4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'факт за 1 кв'!$B$2:$B$4</c:f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492034057291303"/>
          <c:y val="8.4821371423546885E-2"/>
          <c:w val="0.54741215094883922"/>
          <c:h val="0.8444941523901679"/>
        </c:manualLayout>
      </c:layout>
      <c:pieChart>
        <c:varyColors val="1"/>
        <c:ser>
          <c:idx val="0"/>
          <c:order val="0"/>
          <c:explosion val="25"/>
          <c:cat>
            <c:strRef>
              <c:f>'факт за 1 кв'!$H$2:$H$4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'факт за 1 кв'!$I$2:$I$4</c:f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2"/>
              <c:layout>
                <c:manualLayout>
                  <c:x val="0.20140168629264649"/>
                  <c:y val="-0.11502702500773511"/>
                </c:manualLayout>
              </c:layout>
              <c:tx>
                <c:rich>
                  <a:bodyPr/>
                  <a:lstStyle/>
                  <a:p>
                    <a:pPr algn="just">
                      <a:defRPr/>
                    </a:pPr>
                    <a:r>
                      <a:rPr lang="ru-RU" sz="1600" dirty="0" smtClean="0"/>
                      <a:t>     </a:t>
                    </a:r>
                    <a:endParaRPr lang="en-US" sz="1600" dirty="0"/>
                  </a:p>
                </c:rich>
              </c:tx>
              <c:spPr/>
              <c:dLblPos val="bestFit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32</c:v>
                </c:pt>
                <c:pt idx="1">
                  <c:v>2</c:v>
                </c:pt>
                <c:pt idx="2">
                  <c:v>66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ln>
                <a:solidFill>
                  <a:schemeClr val="accent1"/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2</c:v>
                </c:pt>
                <c:pt idx="2">
                  <c:v>65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spPr>
              <a:ln>
                <a:solidFill>
                  <a:schemeClr val="accent1"/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2</c:v>
                </c:pt>
                <c:pt idx="2">
                  <c:v>64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Лист1!$C$2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Лист1!$A$3:$B$6</c:f>
              <c:strCache>
                <c:ptCount val="4"/>
                <c:pt idx="0">
                  <c:v>исполнение 2016 года</c:v>
                </c:pt>
                <c:pt idx="1">
                  <c:v>прогноз 2017</c:v>
                </c:pt>
                <c:pt idx="2">
                  <c:v>прогноз 2018</c:v>
                </c:pt>
                <c:pt idx="3">
                  <c:v>прогноз 2019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110.2</c:v>
                </c:pt>
                <c:pt idx="1">
                  <c:v>109.8</c:v>
                </c:pt>
                <c:pt idx="2">
                  <c:v>116.5</c:v>
                </c:pt>
                <c:pt idx="3">
                  <c:v>123.4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Лист1!$A$3:$B$6</c:f>
              <c:strCache>
                <c:ptCount val="4"/>
                <c:pt idx="0">
                  <c:v>исполнение 2016 года</c:v>
                </c:pt>
                <c:pt idx="1">
                  <c:v>прогноз 2017</c:v>
                </c:pt>
                <c:pt idx="2">
                  <c:v>прогноз 2018</c:v>
                </c:pt>
                <c:pt idx="3">
                  <c:v>прогноз 2019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16.8</c:v>
                </c:pt>
                <c:pt idx="1">
                  <c:v>17.3</c:v>
                </c:pt>
                <c:pt idx="2">
                  <c:v>16.600000000000001</c:v>
                </c:pt>
                <c:pt idx="3">
                  <c:v>16.7</c:v>
                </c:pt>
              </c:numCache>
            </c:numRef>
          </c:val>
        </c:ser>
        <c:shape val="cylinder"/>
        <c:axId val="153920640"/>
        <c:axId val="153922176"/>
        <c:axId val="0"/>
      </c:bar3DChart>
      <c:catAx>
        <c:axId val="153920640"/>
        <c:scaling>
          <c:orientation val="minMax"/>
        </c:scaling>
        <c:axPos val="b"/>
        <c:tickLblPos val="nextTo"/>
        <c:crossAx val="153922176"/>
        <c:crosses val="autoZero"/>
        <c:auto val="1"/>
        <c:lblAlgn val="ctr"/>
        <c:lblOffset val="100"/>
      </c:catAx>
      <c:valAx>
        <c:axId val="153922176"/>
        <c:scaling>
          <c:orientation val="minMax"/>
        </c:scaling>
        <c:axPos val="l"/>
        <c:majorGridlines/>
        <c:numFmt formatCode="General" sourceLinked="1"/>
        <c:tickLblPos val="nextTo"/>
        <c:crossAx val="1539206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92D050"/>
            </a:solidFill>
          </c:spPr>
          <c:cat>
            <c:strRef>
              <c:f>Лист2!$A$3:$A$7</c:f>
              <c:strCache>
                <c:ptCount val="5"/>
                <c:pt idx="0">
                  <c:v>2015 (факт)</c:v>
                </c:pt>
                <c:pt idx="1">
                  <c:v>2016 (факт)</c:v>
                </c:pt>
                <c:pt idx="2">
                  <c:v>2017(прогноз)</c:v>
                </c:pt>
                <c:pt idx="3">
                  <c:v>2018(прогноз)</c:v>
                </c:pt>
                <c:pt idx="4">
                  <c:v>2019(прогноз)</c:v>
                </c:pt>
              </c:strCache>
            </c:strRef>
          </c:cat>
          <c:val>
            <c:numRef>
              <c:f>Лист2!$B$3:$B$7</c:f>
              <c:numCache>
                <c:formatCode>General</c:formatCode>
                <c:ptCount val="5"/>
                <c:pt idx="0">
                  <c:v>95.2</c:v>
                </c:pt>
                <c:pt idx="1">
                  <c:v>95.4</c:v>
                </c:pt>
                <c:pt idx="2">
                  <c:v>87.3</c:v>
                </c:pt>
                <c:pt idx="3">
                  <c:v>93.9</c:v>
                </c:pt>
                <c:pt idx="4">
                  <c:v>100.8</c:v>
                </c:pt>
              </c:numCache>
            </c:numRef>
          </c:val>
        </c:ser>
        <c:shape val="cylinder"/>
        <c:axId val="154004864"/>
        <c:axId val="154006656"/>
        <c:axId val="0"/>
      </c:bar3DChart>
      <c:catAx>
        <c:axId val="154004864"/>
        <c:scaling>
          <c:orientation val="minMax"/>
        </c:scaling>
        <c:axPos val="b"/>
        <c:tickLblPos val="nextTo"/>
        <c:crossAx val="154006656"/>
        <c:crosses val="autoZero"/>
        <c:auto val="1"/>
        <c:lblAlgn val="ctr"/>
        <c:lblOffset val="100"/>
      </c:catAx>
      <c:valAx>
        <c:axId val="154006656"/>
        <c:scaling>
          <c:orientation val="minMax"/>
        </c:scaling>
        <c:axPos val="l"/>
        <c:majorGridlines/>
        <c:numFmt formatCode="General" sourceLinked="1"/>
        <c:tickLblPos val="nextTo"/>
        <c:crossAx val="1540048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FFFF00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hape val="cylinder"/>
        <c:axId val="67336448"/>
        <c:axId val="75250688"/>
        <c:axId val="0"/>
      </c:bar3DChart>
      <c:catAx>
        <c:axId val="67336448"/>
        <c:scaling>
          <c:orientation val="minMax"/>
        </c:scaling>
        <c:axPos val="b"/>
        <c:tickLblPos val="nextTo"/>
        <c:crossAx val="75250688"/>
        <c:crosses val="autoZero"/>
        <c:auto val="1"/>
        <c:lblAlgn val="ctr"/>
        <c:lblOffset val="100"/>
      </c:catAx>
      <c:valAx>
        <c:axId val="75250688"/>
        <c:scaling>
          <c:orientation val="minMax"/>
        </c:scaling>
        <c:delete val="1"/>
        <c:axPos val="l"/>
        <c:numFmt formatCode="General" sourceLinked="1"/>
        <c:tickLblPos val="none"/>
        <c:crossAx val="67336448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7.1260320121557764E-3"/>
                  <c:y val="-0.12962962962962959"/>
                </c:manualLayout>
              </c:layout>
              <c:showVal val="1"/>
            </c:dLbl>
            <c:dLbl>
              <c:idx val="1"/>
              <c:layout>
                <c:manualLayout>
                  <c:x val="1.7815080030389441E-2"/>
                  <c:y val="-0.1296296296296295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Лист3!$A$3:$A$7</c:f>
              <c:strCache>
                <c:ptCount val="5"/>
                <c:pt idx="0">
                  <c:v>2015 (факт)</c:v>
                </c:pt>
                <c:pt idx="1">
                  <c:v>2016 (факт)</c:v>
                </c:pt>
                <c:pt idx="2">
                  <c:v>2017(прогноз)</c:v>
                </c:pt>
                <c:pt idx="3">
                  <c:v>2018(прогноз)</c:v>
                </c:pt>
                <c:pt idx="4">
                  <c:v>2019(прогноз)</c:v>
                </c:pt>
              </c:strCache>
            </c:strRef>
          </c:cat>
          <c:val>
            <c:numRef>
              <c:f>Лист3!$B$3:$B$7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7.7</c:v>
                </c:pt>
                <c:pt idx="3">
                  <c:v>7.7</c:v>
                </c:pt>
                <c:pt idx="4">
                  <c:v>7.7</c:v>
                </c:pt>
              </c:numCache>
            </c:numRef>
          </c:val>
        </c:ser>
        <c:shape val="cylinder"/>
        <c:axId val="154061440"/>
        <c:axId val="154145152"/>
        <c:axId val="0"/>
      </c:bar3DChart>
      <c:catAx>
        <c:axId val="154061440"/>
        <c:scaling>
          <c:orientation val="minMax"/>
        </c:scaling>
        <c:axPos val="b"/>
        <c:tickLblPos val="nextTo"/>
        <c:crossAx val="154145152"/>
        <c:crosses val="autoZero"/>
        <c:auto val="1"/>
        <c:lblAlgn val="ctr"/>
        <c:lblOffset val="100"/>
      </c:catAx>
      <c:valAx>
        <c:axId val="154145152"/>
        <c:scaling>
          <c:orientation val="minMax"/>
        </c:scaling>
        <c:delete val="1"/>
        <c:axPos val="l"/>
        <c:numFmt formatCode="General" sourceLinked="1"/>
        <c:tickLblPos val="none"/>
        <c:crossAx val="154061440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rgbClr val="0000FF"/>
                </a:solidFill>
              </a:defRPr>
            </a:pPr>
            <a:r>
              <a:rPr lang="ru-RU" sz="2400" dirty="0"/>
              <a:t>Структура расходов бюджета в </a:t>
            </a:r>
            <a:r>
              <a:rPr lang="ru-RU" sz="2400" dirty="0" smtClean="0"/>
              <a:t>2017 году  </a:t>
            </a:r>
          </a:p>
          <a:p>
            <a:pPr>
              <a:defRPr sz="1400">
                <a:solidFill>
                  <a:srgbClr val="0000FF"/>
                </a:solidFill>
              </a:defRPr>
            </a:pPr>
            <a:r>
              <a:rPr lang="ru-RU" sz="2400" dirty="0" smtClean="0"/>
              <a:t> (536 869,8 тыс. руб.)</a:t>
            </a:r>
            <a:endParaRPr lang="ru-RU" sz="2400" dirty="0"/>
          </a:p>
        </c:rich>
      </c:tx>
      <c:layout>
        <c:manualLayout>
          <c:xMode val="edge"/>
          <c:yMode val="edge"/>
          <c:x val="0.18672401609293024"/>
          <c:y val="2.2299569252772881E-2"/>
        </c:manualLayout>
      </c:layout>
    </c:title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7.3192117997818398E-2"/>
          <c:y val="0.23942378679249443"/>
          <c:w val="0.78660704366181688"/>
          <c:h val="0.70992788320815381"/>
        </c:manualLayout>
      </c:layout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23595916712394"/>
          <c:y val="0.2357120042217532"/>
          <c:w val="0.46885628299364718"/>
          <c:h val="0.72672723864015321"/>
        </c:manualLayout>
      </c:layout>
      <c:pieChart>
        <c:varyColors val="1"/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3279293884437227"/>
                  <c:y val="-2.0592887312344912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8.1660387320689878E-2"/>
                  <c:y val="0.10894901580188908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1475165296934099"/>
                  <c:y val="0.18599547545187647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5.7359531644743243E-2"/>
                  <c:y val="5.6280703020040589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0.15653315360161346"/>
                  <c:y val="4.1282077807527059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0.21297251891650468"/>
                  <c:y val="-8.1498695313063658E-3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-7.0677883932402E-2"/>
                  <c:y val="3.0796260578036885E-2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-2.8889329493583731E-2"/>
                  <c:y val="-1.7287101907143314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46215</c:v>
                </c:pt>
                <c:pt idx="1">
                  <c:v>50</c:v>
                </c:pt>
                <c:pt idx="2">
                  <c:v>1968.7</c:v>
                </c:pt>
                <c:pt idx="3">
                  <c:v>16117.6</c:v>
                </c:pt>
                <c:pt idx="4">
                  <c:v>24124.400000000001</c:v>
                </c:pt>
                <c:pt idx="5">
                  <c:v>414926.7</c:v>
                </c:pt>
                <c:pt idx="6">
                  <c:v>69287.899999999994</c:v>
                </c:pt>
                <c:pt idx="7">
                  <c:v>509.2</c:v>
                </c:pt>
                <c:pt idx="8">
                  <c:v>23826.6</c:v>
                </c:pt>
                <c:pt idx="9">
                  <c:v>10696.2</c:v>
                </c:pt>
                <c:pt idx="10">
                  <c:v>700</c:v>
                </c:pt>
                <c:pt idx="11">
                  <c:v>70</c:v>
                </c:pt>
                <c:pt idx="12">
                  <c:v>13050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316731672024978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3498766071899775E-2"/>
          <c:y val="2.7973479137238719E-2"/>
          <c:w val="0.67017147131074928"/>
          <c:h val="0.94405304172552251"/>
        </c:manualLayout>
      </c:layout>
      <c:bar3DChart>
        <c:barDir val="col"/>
        <c:grouping val="stacked"/>
        <c:ser>
          <c:idx val="0"/>
          <c:order val="0"/>
          <c:tx>
            <c:strRef>
              <c:f>'Всего (2)'!$A$6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B050"/>
            </a:solidFill>
          </c:spPr>
          <c:val>
            <c:numRef>
              <c:f>'Всего (2)'!$B$6:$D$6</c:f>
              <c:numCache>
                <c:formatCode>#,##0.00</c:formatCode>
                <c:ptCount val="3"/>
                <c:pt idx="0">
                  <c:v>13050</c:v>
                </c:pt>
                <c:pt idx="1">
                  <c:v>13050</c:v>
                </c:pt>
                <c:pt idx="2">
                  <c:v>13050</c:v>
                </c:pt>
              </c:numCache>
            </c:numRef>
          </c:val>
        </c:ser>
        <c:ser>
          <c:idx val="1"/>
          <c:order val="1"/>
          <c:tx>
            <c:strRef>
              <c:f>'Всего (2)'!$A$7</c:f>
              <c:strCache>
                <c:ptCount val="1"/>
                <c:pt idx="0">
                  <c:v>521</c:v>
                </c:pt>
              </c:strCache>
            </c:strRef>
          </c:tx>
          <c:val>
            <c:numRef>
              <c:f>'Всего (2)'!$B$7:$D$7</c:f>
            </c:numRef>
          </c:val>
        </c:ser>
        <c:ser>
          <c:idx val="3"/>
          <c:order val="2"/>
          <c:tx>
            <c:strRef>
              <c:f>'Всего (2)'!$A$8</c:f>
              <c:strCache>
                <c:ptCount val="1"/>
                <c:pt idx="0">
                  <c:v>522</c:v>
                </c:pt>
              </c:strCache>
            </c:strRef>
          </c:tx>
          <c:val>
            <c:numRef>
              <c:f>'Всего (2)'!$B$8:$D$8</c:f>
            </c:numRef>
          </c:val>
        </c:ser>
        <c:shape val="box"/>
        <c:axId val="116485504"/>
        <c:axId val="116488448"/>
        <c:axId val="0"/>
      </c:bar3DChart>
      <c:catAx>
        <c:axId val="116485504"/>
        <c:scaling>
          <c:orientation val="minMax"/>
        </c:scaling>
        <c:delete val="1"/>
        <c:axPos val="b"/>
        <c:tickLblPos val="none"/>
        <c:crossAx val="116488448"/>
        <c:crosses val="autoZero"/>
        <c:auto val="1"/>
        <c:lblAlgn val="ctr"/>
        <c:lblOffset val="100"/>
      </c:catAx>
      <c:valAx>
        <c:axId val="11648844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648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5597501088924"/>
          <c:y val="0.60957936318882111"/>
          <c:w val="0.18814402498911179"/>
          <c:h val="0.37679371129109102"/>
        </c:manualLayout>
      </c:layout>
      <c:txPr>
        <a:bodyPr/>
        <a:lstStyle/>
        <a:p>
          <a:pPr>
            <a:defRPr sz="11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Лист1!$A$3:$A$7</c:f>
              <c:strCache>
                <c:ptCount val="5"/>
                <c:pt idx="0">
                  <c:v>отчет 2015</c:v>
                </c:pt>
                <c:pt idx="1">
                  <c:v>оценка 2016</c:v>
                </c:pt>
                <c:pt idx="2">
                  <c:v>прогноз 2017</c:v>
                </c:pt>
                <c:pt idx="3">
                  <c:v>прогноз 2018</c:v>
                </c:pt>
                <c:pt idx="4">
                  <c:v>прогноз 2019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746</c:v>
                </c:pt>
                <c:pt idx="1">
                  <c:v>650</c:v>
                </c:pt>
                <c:pt idx="2">
                  <c:v>630</c:v>
                </c:pt>
                <c:pt idx="3">
                  <c:v>630</c:v>
                </c:pt>
                <c:pt idx="4">
                  <c:v>630</c:v>
                </c:pt>
              </c:numCache>
            </c:numRef>
          </c:val>
        </c:ser>
        <c:shape val="cylinder"/>
        <c:axId val="85498880"/>
        <c:axId val="86511616"/>
        <c:axId val="0"/>
      </c:bar3DChart>
      <c:catAx>
        <c:axId val="85498880"/>
        <c:scaling>
          <c:orientation val="minMax"/>
        </c:scaling>
        <c:axPos val="b"/>
        <c:tickLblPos val="nextTo"/>
        <c:crossAx val="86511616"/>
        <c:crosses val="autoZero"/>
        <c:auto val="1"/>
        <c:lblAlgn val="ctr"/>
        <c:lblOffset val="100"/>
      </c:catAx>
      <c:valAx>
        <c:axId val="86511616"/>
        <c:scaling>
          <c:orientation val="minMax"/>
        </c:scaling>
        <c:delete val="1"/>
        <c:axPos val="l"/>
        <c:numFmt formatCode="General" sourceLinked="1"/>
        <c:tickLblPos val="none"/>
        <c:crossAx val="854988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FFFF00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hape val="cylinder"/>
        <c:axId val="93386240"/>
        <c:axId val="93387776"/>
        <c:axId val="0"/>
      </c:bar3DChart>
      <c:catAx>
        <c:axId val="93386240"/>
        <c:scaling>
          <c:orientation val="minMax"/>
        </c:scaling>
        <c:axPos val="b"/>
        <c:tickLblPos val="nextTo"/>
        <c:crossAx val="93387776"/>
        <c:crosses val="autoZero"/>
        <c:auto val="1"/>
        <c:lblAlgn val="ctr"/>
        <c:lblOffset val="100"/>
      </c:catAx>
      <c:valAx>
        <c:axId val="93387776"/>
        <c:scaling>
          <c:orientation val="minMax"/>
        </c:scaling>
        <c:delete val="1"/>
        <c:axPos val="l"/>
        <c:numFmt formatCode="General" sourceLinked="1"/>
        <c:tickLblPos val="none"/>
        <c:crossAx val="9338624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2.7777777777777835E-3"/>
                  <c:y val="-0.40277777777777807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0.2222222222222222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3055555555555555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29166666666666696"/>
                </c:manualLayout>
              </c:layout>
              <c:showVal val="1"/>
            </c:dLbl>
            <c:dLbl>
              <c:idx val="4"/>
              <c:layout>
                <c:manualLayout>
                  <c:x val="8.3333333333332395E-3"/>
                  <c:y val="-0.27777777777777807"/>
                </c:manualLayout>
              </c:layout>
              <c:showVal val="1"/>
            </c:dLbl>
            <c:showVal val="1"/>
          </c:dLbls>
          <c:cat>
            <c:strRef>
              <c:f>Лист2!$A$4:$A$8</c:f>
              <c:strCache>
                <c:ptCount val="5"/>
                <c:pt idx="0">
                  <c:v>отчет 2015</c:v>
                </c:pt>
                <c:pt idx="1">
                  <c:v>оценка 2016</c:v>
                </c:pt>
                <c:pt idx="2">
                  <c:v>прогноз 2017</c:v>
                </c:pt>
                <c:pt idx="3">
                  <c:v>прогноз 2018</c:v>
                </c:pt>
                <c:pt idx="4">
                  <c:v>прогноз 2019</c:v>
                </c:pt>
              </c:strCache>
            </c:strRef>
          </c:cat>
          <c:val>
            <c:numRef>
              <c:f>Лист2!$B$4:$B$8</c:f>
              <c:numCache>
                <c:formatCode>General</c:formatCode>
                <c:ptCount val="5"/>
                <c:pt idx="0">
                  <c:v>4135</c:v>
                </c:pt>
                <c:pt idx="1">
                  <c:v>4012</c:v>
                </c:pt>
                <c:pt idx="2">
                  <c:v>4050</c:v>
                </c:pt>
                <c:pt idx="3">
                  <c:v>4050</c:v>
                </c:pt>
                <c:pt idx="4">
                  <c:v>4050</c:v>
                </c:pt>
              </c:numCache>
            </c:numRef>
          </c:val>
        </c:ser>
        <c:shape val="cylinder"/>
        <c:axId val="109105152"/>
        <c:axId val="109107456"/>
        <c:axId val="0"/>
      </c:bar3DChart>
      <c:catAx>
        <c:axId val="109105152"/>
        <c:scaling>
          <c:orientation val="minMax"/>
        </c:scaling>
        <c:axPos val="b"/>
        <c:tickLblPos val="nextTo"/>
        <c:crossAx val="109107456"/>
        <c:crosses val="autoZero"/>
        <c:auto val="1"/>
        <c:lblAlgn val="ctr"/>
        <c:lblOffset val="100"/>
      </c:catAx>
      <c:valAx>
        <c:axId val="109107456"/>
        <c:scaling>
          <c:orientation val="minMax"/>
        </c:scaling>
        <c:delete val="1"/>
        <c:axPos val="l"/>
        <c:numFmt formatCode="General" sourceLinked="1"/>
        <c:tickLblPos val="none"/>
        <c:crossAx val="10910515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hape val="cylinder"/>
        <c:axId val="122727808"/>
        <c:axId val="122848384"/>
        <c:axId val="0"/>
      </c:bar3DChart>
      <c:catAx>
        <c:axId val="122727808"/>
        <c:scaling>
          <c:orientation val="minMax"/>
        </c:scaling>
        <c:axPos val="b"/>
        <c:tickLblPos val="nextTo"/>
        <c:crossAx val="122848384"/>
        <c:crosses val="autoZero"/>
        <c:auto val="1"/>
        <c:lblAlgn val="ctr"/>
        <c:lblOffset val="100"/>
      </c:catAx>
      <c:valAx>
        <c:axId val="122848384"/>
        <c:scaling>
          <c:orientation val="minMax"/>
        </c:scaling>
        <c:delete val="1"/>
        <c:axPos val="l"/>
        <c:numFmt formatCode="General" sourceLinked="1"/>
        <c:tickLblPos val="none"/>
        <c:crossAx val="122727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1.0189803472128828E-2"/>
                  <c:y val="-0.46800518583539302"/>
                </c:manualLayout>
              </c:layout>
              <c:showVal val="1"/>
            </c:dLbl>
            <c:dLbl>
              <c:idx val="1"/>
              <c:layout>
                <c:manualLayout>
                  <c:x val="1.1111111111111122E-2"/>
                  <c:y val="-0.23611111111111113"/>
                </c:manualLayout>
              </c:layout>
              <c:showVal val="1"/>
            </c:dLbl>
            <c:dLbl>
              <c:idx val="2"/>
              <c:layout>
                <c:manualLayout>
                  <c:x val="2.7777777777777835E-3"/>
                  <c:y val="-0.24074074074074078"/>
                </c:manualLayout>
              </c:layout>
              <c:showVal val="1"/>
            </c:dLbl>
            <c:dLbl>
              <c:idx val="3"/>
              <c:layout>
                <c:manualLayout>
                  <c:x val="1.666666666666668E-2"/>
                  <c:y val="-0.24537037037037029"/>
                </c:manualLayout>
              </c:layout>
              <c:showVal val="1"/>
            </c:dLbl>
            <c:dLbl>
              <c:idx val="4"/>
              <c:layout>
                <c:manualLayout>
                  <c:x val="1.1111111111111122E-2"/>
                  <c:y val="-0.25"/>
                </c:manualLayout>
              </c:layout>
              <c:showVal val="1"/>
            </c:dLbl>
            <c:showVal val="1"/>
          </c:dLbls>
          <c:cat>
            <c:strRef>
              <c:f>Лист3!$A$3:$A$7</c:f>
              <c:strCache>
                <c:ptCount val="5"/>
                <c:pt idx="0">
                  <c:v>отчет 2015</c:v>
                </c:pt>
                <c:pt idx="1">
                  <c:v>оценка 2016</c:v>
                </c:pt>
                <c:pt idx="2">
                  <c:v>прогноз 2017</c:v>
                </c:pt>
                <c:pt idx="3">
                  <c:v>прогноз 2018</c:v>
                </c:pt>
                <c:pt idx="4">
                  <c:v>прогноз 2019</c:v>
                </c:pt>
              </c:strCache>
            </c:strRef>
          </c:cat>
          <c:val>
            <c:numRef>
              <c:f>Лист3!$B$3:$B$7</c:f>
              <c:numCache>
                <c:formatCode>General</c:formatCode>
                <c:ptCount val="5"/>
                <c:pt idx="0">
                  <c:v>21.8</c:v>
                </c:pt>
                <c:pt idx="1">
                  <c:v>21.7</c:v>
                </c:pt>
                <c:pt idx="2">
                  <c:v>21.7</c:v>
                </c:pt>
                <c:pt idx="3">
                  <c:v>21.7</c:v>
                </c:pt>
                <c:pt idx="4">
                  <c:v>21.7</c:v>
                </c:pt>
              </c:numCache>
            </c:numRef>
          </c:val>
        </c:ser>
        <c:shape val="cylinder"/>
        <c:axId val="123753984"/>
        <c:axId val="123908096"/>
        <c:axId val="0"/>
      </c:bar3DChart>
      <c:catAx>
        <c:axId val="123753984"/>
        <c:scaling>
          <c:orientation val="minMax"/>
        </c:scaling>
        <c:axPos val="b"/>
        <c:tickLblPos val="nextTo"/>
        <c:crossAx val="123908096"/>
        <c:crosses val="autoZero"/>
        <c:auto val="1"/>
        <c:lblAlgn val="ctr"/>
        <c:lblOffset val="100"/>
      </c:catAx>
      <c:valAx>
        <c:axId val="123908096"/>
        <c:scaling>
          <c:orientation val="minMax"/>
        </c:scaling>
        <c:delete val="1"/>
        <c:axPos val="l"/>
        <c:numFmt formatCode="General" sourceLinked="1"/>
        <c:tickLblPos val="none"/>
        <c:crossAx val="12375398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66FFFF"/>
        </a:solidFill>
      </c:spPr>
    </c:floor>
    <c:plotArea>
      <c:layout/>
      <c:bar3DChart>
        <c:barDir val="col"/>
        <c:grouping val="stacked"/>
        <c:shape val="cylinder"/>
        <c:axId val="124010496"/>
        <c:axId val="62537728"/>
        <c:axId val="0"/>
      </c:bar3DChart>
      <c:catAx>
        <c:axId val="124010496"/>
        <c:scaling>
          <c:orientation val="minMax"/>
        </c:scaling>
        <c:axPos val="b"/>
        <c:tickLblPos val="nextTo"/>
        <c:crossAx val="62537728"/>
        <c:crosses val="autoZero"/>
        <c:auto val="1"/>
        <c:lblAlgn val="ctr"/>
        <c:lblOffset val="100"/>
      </c:catAx>
      <c:valAx>
        <c:axId val="62537728"/>
        <c:scaling>
          <c:orientation val="minMax"/>
        </c:scaling>
        <c:delete val="1"/>
        <c:axPos val="l"/>
        <c:numFmt formatCode="General" sourceLinked="1"/>
        <c:tickLblPos val="none"/>
        <c:crossAx val="12401049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2.7777777777777822E-3"/>
                  <c:y val="-0.20833333333333345"/>
                </c:manualLayout>
              </c:layout>
              <c:showVal val="1"/>
            </c:dLbl>
            <c:dLbl>
              <c:idx val="1"/>
              <c:layout>
                <c:manualLayout>
                  <c:x val="2.7777777777777822E-3"/>
                  <c:y val="-0.20833333333333345"/>
                </c:manualLayout>
              </c:layout>
              <c:showVal val="1"/>
            </c:dLbl>
            <c:dLbl>
              <c:idx val="2"/>
              <c:layout>
                <c:manualLayout>
                  <c:x val="1.1111111111111165E-2"/>
                  <c:y val="-0.29629629629629628"/>
                </c:manualLayout>
              </c:layout>
              <c:showVal val="1"/>
            </c:dLbl>
            <c:dLbl>
              <c:idx val="3"/>
              <c:layout>
                <c:manualLayout>
                  <c:x val="-2.7777777777777822E-3"/>
                  <c:y val="-0.34722222222222232"/>
                </c:manualLayout>
              </c:layout>
              <c:showVal val="1"/>
            </c:dLbl>
            <c:dLbl>
              <c:idx val="4"/>
              <c:layout>
                <c:manualLayout>
                  <c:x val="8.3333333333334408E-3"/>
                  <c:y val="-0.42129629629629628"/>
                </c:manualLayout>
              </c:layout>
              <c:showVal val="1"/>
            </c:dLbl>
            <c:showVal val="1"/>
          </c:dLbls>
          <c:cat>
            <c:strRef>
              <c:f>Лист1!$A$3:$A$7</c:f>
              <c:strCache>
                <c:ptCount val="5"/>
                <c:pt idx="0">
                  <c:v>отчет 2015</c:v>
                </c:pt>
                <c:pt idx="1">
                  <c:v>оценка 2016</c:v>
                </c:pt>
                <c:pt idx="2">
                  <c:v>прогноз 2017</c:v>
                </c:pt>
                <c:pt idx="3">
                  <c:v>прогноз 2018</c:v>
                </c:pt>
                <c:pt idx="4">
                  <c:v>прогноз 2019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26388</c:v>
                </c:pt>
                <c:pt idx="1">
                  <c:v>26420</c:v>
                </c:pt>
                <c:pt idx="2">
                  <c:v>27741</c:v>
                </c:pt>
                <c:pt idx="3">
                  <c:v>29128</c:v>
                </c:pt>
                <c:pt idx="4">
                  <c:v>30584</c:v>
                </c:pt>
              </c:numCache>
            </c:numRef>
          </c:val>
        </c:ser>
        <c:shape val="cylinder"/>
        <c:axId val="62582144"/>
        <c:axId val="62588032"/>
        <c:axId val="0"/>
      </c:bar3DChart>
      <c:catAx>
        <c:axId val="62582144"/>
        <c:scaling>
          <c:orientation val="minMax"/>
        </c:scaling>
        <c:axPos val="b"/>
        <c:tickLblPos val="nextTo"/>
        <c:crossAx val="62588032"/>
        <c:crosses val="autoZero"/>
        <c:auto val="1"/>
        <c:lblAlgn val="ctr"/>
        <c:lblOffset val="100"/>
      </c:catAx>
      <c:valAx>
        <c:axId val="62588032"/>
        <c:scaling>
          <c:orientation val="minMax"/>
        </c:scaling>
        <c:delete val="1"/>
        <c:axPos val="l"/>
        <c:numFmt formatCode="General" sourceLinked="1"/>
        <c:tickLblPos val="none"/>
        <c:crossAx val="62582144"/>
        <c:crosses val="autoZero"/>
        <c:crossBetween val="between"/>
      </c:valAx>
    </c:plotArea>
    <c:plotVisOnly val="1"/>
  </c:chart>
  <c:externalData r:id="rId1"/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Бюджет</a:t>
          </a:r>
          <a:r>
            <a:rPr lang="ru-RU" sz="2400" b="1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  <a:p>
          <a:pPr algn="ctr"/>
          <a:r>
            <a:rPr lang="ru-RU" sz="2400" b="1" dirty="0" smtClean="0">
              <a:solidFill>
                <a:srgbClr val="FF0000"/>
              </a:solidFill>
            </a:rPr>
            <a:t>(гл.1 статья 6 Бюджетного кодекса РФ)</a:t>
          </a:r>
          <a:endParaRPr lang="ru-RU" sz="2400" b="1" dirty="0">
            <a:solidFill>
              <a:srgbClr val="FF0000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66767" custScaleY="50709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44535" custScaleY="246655" custLinFactNeighborX="3750" custLinFactNeighborY="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4A60F6BF-8C7F-4395-A56B-E4FEB07C19DD}" type="presOf" srcId="{EA82B554-BC6E-413A-86F6-688A7B6CD4D5}" destId="{37883900-2F7F-4CD3-B088-3D9B48A54B64}" srcOrd="0" destOrd="0" presId="urn:microsoft.com/office/officeart/2009/3/layout/StepUpProcess"/>
    <dgm:cxn modelId="{05372E01-744A-46B9-BDAC-87DD37F592ED}" type="presOf" srcId="{0195E6D7-8A52-450E-9094-0D88F51EA5DD}" destId="{0A3F919A-89E4-47F9-99CC-2EC97BD022FF}" srcOrd="0" destOrd="0" presId="urn:microsoft.com/office/officeart/2009/3/layout/StepUpProcess"/>
    <dgm:cxn modelId="{F7DDA5D7-411A-4500-98A7-28817BC55D1D}" type="presParOf" srcId="{37883900-2F7F-4CD3-B088-3D9B48A54B64}" destId="{15148DB8-C4A0-41D7-86CF-23E4FB35853E}" srcOrd="0" destOrd="0" presId="urn:microsoft.com/office/officeart/2009/3/layout/StepUpProcess"/>
    <dgm:cxn modelId="{6FA78A81-1EAE-4A98-8326-526D12C8FE5A}" type="presParOf" srcId="{15148DB8-C4A0-41D7-86CF-23E4FB35853E}" destId="{5AD34896-C91C-42DF-AA1A-627F2B38839A}" srcOrd="0" destOrd="0" presId="urn:microsoft.com/office/officeart/2009/3/layout/StepUpProcess"/>
    <dgm:cxn modelId="{EF977AA8-09EF-4B23-AAE7-7381828C6AA3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0000"/>
              </a:solidFill>
            </a:rPr>
            <a:t>Бюджет</a:t>
          </a:r>
          <a:r>
            <a:rPr lang="ru-RU" sz="2400" b="1" dirty="0" smtClean="0"/>
            <a:t> – это план доходов и расходов. Каждый житель Тамбовского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</a:t>
          </a:r>
          <a:endParaRPr lang="ru-RU" sz="2400" b="1" dirty="0">
            <a:solidFill>
              <a:srgbClr val="FF0000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79946" custScaleY="79656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76429" custScaleY="280213" custLinFactNeighborX="675" custLinFactNeighborY="1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6D21BE8A-81A2-43E2-BBC1-A822C8AC8EDB}" type="presOf" srcId="{0195E6D7-8A52-450E-9094-0D88F51EA5DD}" destId="{0A3F919A-89E4-47F9-99CC-2EC97BD022FF}" srcOrd="0" destOrd="0" presId="urn:microsoft.com/office/officeart/2009/3/layout/StepUpProcess"/>
    <dgm:cxn modelId="{A3E5AC2E-E5B6-48DE-AFCB-2E83682C4535}" type="presOf" srcId="{EA82B554-BC6E-413A-86F6-688A7B6CD4D5}" destId="{37883900-2F7F-4CD3-B088-3D9B48A54B64}" srcOrd="0" destOrd="0" presId="urn:microsoft.com/office/officeart/2009/3/layout/StepUpProcess"/>
    <dgm:cxn modelId="{0CA6C798-4DDE-4B8A-9654-21B469AF50AC}" type="presParOf" srcId="{37883900-2F7F-4CD3-B088-3D9B48A54B64}" destId="{15148DB8-C4A0-41D7-86CF-23E4FB35853E}" srcOrd="0" destOrd="0" presId="urn:microsoft.com/office/officeart/2009/3/layout/StepUpProcess"/>
    <dgm:cxn modelId="{B420CFEC-9BF5-405B-B1F7-93AF5E718E9E}" type="presParOf" srcId="{15148DB8-C4A0-41D7-86CF-23E4FB35853E}" destId="{5AD34896-C91C-42DF-AA1A-627F2B38839A}" srcOrd="0" destOrd="0" presId="urn:microsoft.com/office/officeart/2009/3/layout/StepUpProcess"/>
    <dgm:cxn modelId="{2FFDC0F3-FC17-4DD0-B334-9EDA42D67674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</a:rPr>
            <a:t>ДОХОДЫ</a:t>
          </a:r>
        </a:p>
        <a:p>
          <a:pPr algn="l"/>
          <a:r>
            <a:rPr lang="ru-RU" sz="2400" b="1" u="none" dirty="0" smtClean="0">
              <a:solidFill>
                <a:schemeClr val="tx1"/>
              </a:solidFill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2400" b="1" u="none" dirty="0">
            <a:solidFill>
              <a:schemeClr val="tx1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66767" custScaleY="50709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44535" custScaleY="246655" custLinFactNeighborX="3750" custLinFactNeighborY="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EB6ED429-B76B-4613-B643-C011C417E7CD}" type="presOf" srcId="{EA82B554-BC6E-413A-86F6-688A7B6CD4D5}" destId="{37883900-2F7F-4CD3-B088-3D9B48A54B64}" srcOrd="0" destOrd="0" presId="urn:microsoft.com/office/officeart/2009/3/layout/StepUpProcess"/>
    <dgm:cxn modelId="{3E47A2B0-5766-4D09-9A34-47E0F06647AF}" type="presOf" srcId="{0195E6D7-8A52-450E-9094-0D88F51EA5DD}" destId="{0A3F919A-89E4-47F9-99CC-2EC97BD022FF}" srcOrd="0" destOrd="0" presId="urn:microsoft.com/office/officeart/2009/3/layout/StepUpProcess"/>
    <dgm:cxn modelId="{CBA89FCB-9CD4-4247-9D4C-8AD0DB7DC0AC}" type="presParOf" srcId="{37883900-2F7F-4CD3-B088-3D9B48A54B64}" destId="{15148DB8-C4A0-41D7-86CF-23E4FB35853E}" srcOrd="0" destOrd="0" presId="urn:microsoft.com/office/officeart/2009/3/layout/StepUpProcess"/>
    <dgm:cxn modelId="{805B04FB-97B7-4E39-AF0F-7B2EE02AC582}" type="presParOf" srcId="{15148DB8-C4A0-41D7-86CF-23E4FB35853E}" destId="{5AD34896-C91C-42DF-AA1A-627F2B38839A}" srcOrd="0" destOrd="0" presId="urn:microsoft.com/office/officeart/2009/3/layout/StepUpProcess"/>
    <dgm:cxn modelId="{65C69CF7-978C-47BF-BD7D-48AC6E29BAE0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2B554-BC6E-413A-86F6-688A7B6CD4D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95E6D7-8A52-450E-9094-0D88F51EA5DD}">
      <dgm:prSet phldrT="[Текст]" custT="1"/>
      <dgm:spPr/>
      <dgm:t>
        <a:bodyPr/>
        <a:lstStyle/>
        <a:p>
          <a:pPr algn="ctr"/>
          <a:r>
            <a:rPr lang="ru-RU" sz="2400" b="1" u="sng" dirty="0" smtClean="0">
              <a:solidFill>
                <a:srgbClr val="FF0000"/>
              </a:solidFill>
            </a:rPr>
            <a:t>РАСХОДЫ</a:t>
          </a:r>
        </a:p>
        <a:p>
          <a:pPr algn="l"/>
          <a:r>
            <a:rPr lang="ru-RU" sz="2400" b="0" u="none" dirty="0" smtClean="0">
              <a:solidFill>
                <a:schemeClr val="tx1"/>
              </a:solidFill>
            </a:rPr>
            <a:t>   </a:t>
          </a:r>
          <a:r>
            <a:rPr lang="ru-RU" sz="2400" b="1" u="none" dirty="0" smtClean="0">
              <a:solidFill>
                <a:schemeClr val="tx1"/>
              </a:solidFill>
            </a:rPr>
            <a:t>это выплачиваемые из бюджета денежные средства (социальные выплаты населению, содержание муниципальных учреждений (образование, культура, молодежная политика, физическая культура и спорт и другие), дорожное хозяйство и другие расходы)</a:t>
          </a:r>
        </a:p>
        <a:p>
          <a:pPr algn="ctr"/>
          <a:endParaRPr lang="ru-RU" sz="2400" b="1" u="none" dirty="0">
            <a:solidFill>
              <a:schemeClr val="tx1"/>
            </a:solidFill>
          </a:endParaRPr>
        </a:p>
      </dgm:t>
    </dgm:pt>
    <dgm:pt modelId="{DFA6156F-B255-4E8F-A7BC-0CE459FB52F6}" type="parTrans" cxnId="{BEFB23E1-A985-40EC-BF51-91BE48C8766C}">
      <dgm:prSet/>
      <dgm:spPr/>
      <dgm:t>
        <a:bodyPr/>
        <a:lstStyle/>
        <a:p>
          <a:endParaRPr lang="ru-RU"/>
        </a:p>
      </dgm:t>
    </dgm:pt>
    <dgm:pt modelId="{AEE95EE0-44A4-49EA-9A77-0726F7580DB2}" type="sibTrans" cxnId="{BEFB23E1-A985-40EC-BF51-91BE48C8766C}">
      <dgm:prSet/>
      <dgm:spPr/>
      <dgm:t>
        <a:bodyPr/>
        <a:lstStyle/>
        <a:p>
          <a:endParaRPr lang="ru-RU"/>
        </a:p>
      </dgm:t>
    </dgm:pt>
    <dgm:pt modelId="{37883900-2F7F-4CD3-B088-3D9B48A54B64}" type="pres">
      <dgm:prSet presAssocID="{EA82B554-BC6E-413A-86F6-688A7B6CD4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148DB8-C4A0-41D7-86CF-23E4FB35853E}" type="pres">
      <dgm:prSet presAssocID="{0195E6D7-8A52-450E-9094-0D88F51EA5DD}" presName="composite" presStyleCnt="0"/>
      <dgm:spPr/>
    </dgm:pt>
    <dgm:pt modelId="{5AD34896-C91C-42DF-AA1A-627F2B38839A}" type="pres">
      <dgm:prSet presAssocID="{0195E6D7-8A52-450E-9094-0D88F51EA5DD}" presName="LShape" presStyleLbl="alignNode1" presStyleIdx="0" presStyleCnt="1" custScaleX="79946" custScaleY="79656" custLinFactY="-10624" custLinFactNeighborX="-53728" custLinFactNeighborY="-100000"/>
      <dgm:spPr/>
    </dgm:pt>
    <dgm:pt modelId="{0A3F919A-89E4-47F9-99CC-2EC97BD022FF}" type="pres">
      <dgm:prSet presAssocID="{0195E6D7-8A52-450E-9094-0D88F51EA5DD}" presName="ParentText" presStyleLbl="revTx" presStyleIdx="0" presStyleCnt="1" custScaleX="176429" custScaleY="280213" custLinFactNeighborX="675" custLinFactNeighborY="1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23E1-A985-40EC-BF51-91BE48C8766C}" srcId="{EA82B554-BC6E-413A-86F6-688A7B6CD4D5}" destId="{0195E6D7-8A52-450E-9094-0D88F51EA5DD}" srcOrd="0" destOrd="0" parTransId="{DFA6156F-B255-4E8F-A7BC-0CE459FB52F6}" sibTransId="{AEE95EE0-44A4-49EA-9A77-0726F7580DB2}"/>
    <dgm:cxn modelId="{6BACB415-A442-4133-8B76-A42FE714399B}" type="presOf" srcId="{EA82B554-BC6E-413A-86F6-688A7B6CD4D5}" destId="{37883900-2F7F-4CD3-B088-3D9B48A54B64}" srcOrd="0" destOrd="0" presId="urn:microsoft.com/office/officeart/2009/3/layout/StepUpProcess"/>
    <dgm:cxn modelId="{B6536B8A-5A28-4D64-B1FB-BE931AC1D178}" type="presOf" srcId="{0195E6D7-8A52-450E-9094-0D88F51EA5DD}" destId="{0A3F919A-89E4-47F9-99CC-2EC97BD022FF}" srcOrd="0" destOrd="0" presId="urn:microsoft.com/office/officeart/2009/3/layout/StepUpProcess"/>
    <dgm:cxn modelId="{59B4FDC9-DBA5-4290-86B9-53D2E1663356}" type="presParOf" srcId="{37883900-2F7F-4CD3-B088-3D9B48A54B64}" destId="{15148DB8-C4A0-41D7-86CF-23E4FB35853E}" srcOrd="0" destOrd="0" presId="urn:microsoft.com/office/officeart/2009/3/layout/StepUpProcess"/>
    <dgm:cxn modelId="{62D7D49C-689C-4698-8BEF-CA83195129DC}" type="presParOf" srcId="{15148DB8-C4A0-41D7-86CF-23E4FB35853E}" destId="{5AD34896-C91C-42DF-AA1A-627F2B38839A}" srcOrd="0" destOrd="0" presId="urn:microsoft.com/office/officeart/2009/3/layout/StepUpProcess"/>
    <dgm:cxn modelId="{F1C89C91-96D1-4CF4-9FAE-1C80CAF4C4BB}" type="presParOf" srcId="{15148DB8-C4A0-41D7-86CF-23E4FB35853E}" destId="{0A3F919A-89E4-47F9-99CC-2EC97BD022F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7DBB73DD-D8E2-49CD-A446-E05DF5A63A94}" type="presOf" srcId="{218221A9-4C38-4F17-9344-04F7516440AE}" destId="{A8C73946-C8F9-4786-96E6-D3060C361670}" srcOrd="0" destOrd="0" presId="urn:microsoft.com/office/officeart/2005/8/layout/list1"/>
    <dgm:cxn modelId="{FA36E67E-B965-4EB4-835E-2B3AD9FA0594}" type="presOf" srcId="{47DE6AAF-E77F-41E5-887E-2B7590088927}" destId="{537D21AA-C489-45EE-A8B2-F1889B87C301}" srcOrd="0" destOrd="0" presId="urn:microsoft.com/office/officeart/2005/8/layout/list1"/>
    <dgm:cxn modelId="{4BF1D095-4B1D-4FF2-B47F-4C2A06DE93DE}" type="presOf" srcId="{9627A623-F456-49E6-9CEE-DAA3672B5407}" destId="{E7FC8D2D-AAE0-49BA-AE07-D93E3B7B6599}" srcOrd="0" destOrd="0" presId="urn:microsoft.com/office/officeart/2005/8/layout/list1"/>
    <dgm:cxn modelId="{1C8276BF-8794-4698-AE97-0348DB023170}" type="presOf" srcId="{218221A9-4C38-4F17-9344-04F7516440AE}" destId="{26F08A94-15C6-481E-9154-B20A5FEF7382}" srcOrd="1" destOrd="0" presId="urn:microsoft.com/office/officeart/2005/8/layout/list1"/>
    <dgm:cxn modelId="{9C4814AE-014E-46F9-8FE7-3A0A609587D6}" type="presOf" srcId="{F72C9C6D-6A51-4247-87A4-1575277B074F}" destId="{4EDB460E-EA2F-4B80-AEEC-65936D828CCA}" srcOrd="0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43E4F9C1-A0DD-4D1A-AB16-22A816296B8C}" type="presOf" srcId="{D4C136E3-2B52-41D4-B355-0A631098C734}" destId="{3F006C1C-44CC-40A3-93A0-4C77B17DE774}" srcOrd="0" destOrd="0" presId="urn:microsoft.com/office/officeart/2005/8/layout/list1"/>
    <dgm:cxn modelId="{4DBA1005-AEA2-4784-BAA3-E2E57A66662A}" type="presOf" srcId="{9627A623-F456-49E6-9CEE-DAA3672B5407}" destId="{F8FFED77-E205-4786-9C92-75818F45B3C3}" srcOrd="1" destOrd="0" presId="urn:microsoft.com/office/officeart/2005/8/layout/list1"/>
    <dgm:cxn modelId="{25FC0990-46DF-445F-BB96-0929A2CEEDD2}" type="presOf" srcId="{47DE6AAF-E77F-41E5-887E-2B7590088927}" destId="{B6324098-4C94-444C-ACA4-D91C5374D090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94A5B54D-D99B-42D9-85C1-36886A6A97E2}" type="presParOf" srcId="{4EDB460E-EA2F-4B80-AEEC-65936D828CCA}" destId="{A43CDFDD-DB88-40D3-B31F-08B0A5D02257}" srcOrd="0" destOrd="0" presId="urn:microsoft.com/office/officeart/2005/8/layout/list1"/>
    <dgm:cxn modelId="{13B7033C-C813-4FBA-94B2-F7DA20418903}" type="presParOf" srcId="{A43CDFDD-DB88-40D3-B31F-08B0A5D02257}" destId="{E7FC8D2D-AAE0-49BA-AE07-D93E3B7B6599}" srcOrd="0" destOrd="0" presId="urn:microsoft.com/office/officeart/2005/8/layout/list1"/>
    <dgm:cxn modelId="{24380ABF-A66C-4E3C-B77C-CB3C7E9FAFB7}" type="presParOf" srcId="{A43CDFDD-DB88-40D3-B31F-08B0A5D02257}" destId="{F8FFED77-E205-4786-9C92-75818F45B3C3}" srcOrd="1" destOrd="0" presId="urn:microsoft.com/office/officeart/2005/8/layout/list1"/>
    <dgm:cxn modelId="{285CBFA1-B055-49FF-8F11-12D212A12577}" type="presParOf" srcId="{4EDB460E-EA2F-4B80-AEEC-65936D828CCA}" destId="{75FCF280-A800-4A52-9348-48B5CE864AA0}" srcOrd="1" destOrd="0" presId="urn:microsoft.com/office/officeart/2005/8/layout/list1"/>
    <dgm:cxn modelId="{78424764-108C-408F-8CAD-FD5797EBB4F5}" type="presParOf" srcId="{4EDB460E-EA2F-4B80-AEEC-65936D828CCA}" destId="{3F006C1C-44CC-40A3-93A0-4C77B17DE774}" srcOrd="2" destOrd="0" presId="urn:microsoft.com/office/officeart/2005/8/layout/list1"/>
    <dgm:cxn modelId="{B9C49F3E-AA63-421E-B163-A40A117EA308}" type="presParOf" srcId="{4EDB460E-EA2F-4B80-AEEC-65936D828CCA}" destId="{DB434631-6144-4228-8D06-27AB84B1D686}" srcOrd="3" destOrd="0" presId="urn:microsoft.com/office/officeart/2005/8/layout/list1"/>
    <dgm:cxn modelId="{F93C5352-2E4F-4D62-ACDE-604059099C48}" type="presParOf" srcId="{4EDB460E-EA2F-4B80-AEEC-65936D828CCA}" destId="{A0BDE4B3-C4CF-48C6-9A36-500B2C3489D7}" srcOrd="4" destOrd="0" presId="urn:microsoft.com/office/officeart/2005/8/layout/list1"/>
    <dgm:cxn modelId="{AC3212A8-2E07-4216-9DAE-8FF1F5F8CC0A}" type="presParOf" srcId="{A0BDE4B3-C4CF-48C6-9A36-500B2C3489D7}" destId="{A8C73946-C8F9-4786-96E6-D3060C361670}" srcOrd="0" destOrd="0" presId="urn:microsoft.com/office/officeart/2005/8/layout/list1"/>
    <dgm:cxn modelId="{F5850242-F418-4BC7-A7B0-4DAB774DE4C8}" type="presParOf" srcId="{A0BDE4B3-C4CF-48C6-9A36-500B2C3489D7}" destId="{26F08A94-15C6-481E-9154-B20A5FEF7382}" srcOrd="1" destOrd="0" presId="urn:microsoft.com/office/officeart/2005/8/layout/list1"/>
    <dgm:cxn modelId="{D13015B8-A73B-4E2C-8315-496EA6A0FCD2}" type="presParOf" srcId="{4EDB460E-EA2F-4B80-AEEC-65936D828CCA}" destId="{01F7E01B-2FE7-4714-993D-04B86A559172}" srcOrd="5" destOrd="0" presId="urn:microsoft.com/office/officeart/2005/8/layout/list1"/>
    <dgm:cxn modelId="{D343EBBC-F5F3-47B3-B07F-16328D469DA2}" type="presParOf" srcId="{4EDB460E-EA2F-4B80-AEEC-65936D828CCA}" destId="{82E27E00-3670-49D0-864C-CE6F328784BA}" srcOrd="6" destOrd="0" presId="urn:microsoft.com/office/officeart/2005/8/layout/list1"/>
    <dgm:cxn modelId="{EC257F68-7A4E-4618-936C-441BE91C1794}" type="presParOf" srcId="{4EDB460E-EA2F-4B80-AEEC-65936D828CCA}" destId="{4FBEA8CE-36EC-4653-AD90-08F2B7C28F2F}" srcOrd="7" destOrd="0" presId="urn:microsoft.com/office/officeart/2005/8/layout/list1"/>
    <dgm:cxn modelId="{B23EFAE6-459C-429A-BA78-C212A22009A3}" type="presParOf" srcId="{4EDB460E-EA2F-4B80-AEEC-65936D828CCA}" destId="{AB243640-CBD1-43F3-9550-87CD853188CF}" srcOrd="8" destOrd="0" presId="urn:microsoft.com/office/officeart/2005/8/layout/list1"/>
    <dgm:cxn modelId="{3D807627-C744-4128-8F2C-EAC48CC08E0A}" type="presParOf" srcId="{AB243640-CBD1-43F3-9550-87CD853188CF}" destId="{537D21AA-C489-45EE-A8B2-F1889B87C301}" srcOrd="0" destOrd="0" presId="urn:microsoft.com/office/officeart/2005/8/layout/list1"/>
    <dgm:cxn modelId="{D21B469F-698C-47BD-96EB-99D34D0B7AB0}" type="presParOf" srcId="{AB243640-CBD1-43F3-9550-87CD853188CF}" destId="{B6324098-4C94-444C-ACA4-D91C5374D090}" srcOrd="1" destOrd="0" presId="urn:microsoft.com/office/officeart/2005/8/layout/list1"/>
    <dgm:cxn modelId="{99E66F53-52A0-4777-B3DE-161FD56C32EA}" type="presParOf" srcId="{4EDB460E-EA2F-4B80-AEEC-65936D828CCA}" destId="{A0859D56-97BB-4716-9C87-9D28D85A49EB}" srcOrd="9" destOrd="0" presId="urn:microsoft.com/office/officeart/2005/8/layout/list1"/>
    <dgm:cxn modelId="{5E289D38-F2D1-4AE4-9594-E0EC9886B3EA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B74EAA-88E6-47A8-B25E-316028936F4F}" type="doc">
      <dgm:prSet loTypeId="urn:microsoft.com/office/officeart/2005/8/layout/list1" loCatId="list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A8816B5-D4EE-4151-BCFB-C8A94EAD797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Привлечение коммерческого кредита </a:t>
          </a:r>
        </a:p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1 737,6 тыс. рублей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A5B706F0-D408-4EEF-B5CC-ABD558128B8D}" type="parTrans" cxnId="{AFA54BC2-7725-4509-90F3-39918DE20DE5}">
      <dgm:prSet/>
      <dgm:spPr/>
      <dgm:t>
        <a:bodyPr/>
        <a:lstStyle/>
        <a:p>
          <a:endParaRPr lang="ru-RU"/>
        </a:p>
      </dgm:t>
    </dgm:pt>
    <dgm:pt modelId="{1C1ECCE1-15B0-4B7F-AA28-AC6E49DDEF32}" type="sibTrans" cxnId="{AFA54BC2-7725-4509-90F3-39918DE20DE5}">
      <dgm:prSet/>
      <dgm:spPr/>
      <dgm:t>
        <a:bodyPr/>
        <a:lstStyle/>
        <a:p>
          <a:endParaRPr lang="ru-RU"/>
        </a:p>
      </dgm:t>
    </dgm:pt>
    <dgm:pt modelId="{C07B732A-D2B4-4C76-B618-DA81E1D653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Погашение бюджетного кредита 1 737,6</a:t>
          </a:r>
        </a:p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 тыс. рублей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88B00AD1-2E4B-4687-B703-447F3E6EEE34}" type="parTrans" cxnId="{505F43E6-8520-47EC-BE56-75B274C78781}">
      <dgm:prSet/>
      <dgm:spPr/>
      <dgm:t>
        <a:bodyPr/>
        <a:lstStyle/>
        <a:p>
          <a:endParaRPr lang="ru-RU"/>
        </a:p>
      </dgm:t>
    </dgm:pt>
    <dgm:pt modelId="{67EABF4A-3243-4BDF-8D9E-FD9C21054482}" type="sibTrans" cxnId="{505F43E6-8520-47EC-BE56-75B274C78781}">
      <dgm:prSet/>
      <dgm:spPr/>
      <dgm:t>
        <a:bodyPr/>
        <a:lstStyle/>
        <a:p>
          <a:endParaRPr lang="ru-RU"/>
        </a:p>
      </dgm:t>
    </dgm:pt>
    <dgm:pt modelId="{595A2D70-449F-42D5-9ECA-D7DA446A791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Обслуживание внутреннего муниципального долга 70 тыс. рублей</a:t>
          </a:r>
          <a:endParaRPr lang="ru-RU" dirty="0">
            <a:solidFill>
              <a:schemeClr val="tx1"/>
            </a:solidFill>
            <a:latin typeface="Georgia" pitchFamily="18" charset="0"/>
          </a:endParaRPr>
        </a:p>
      </dgm:t>
    </dgm:pt>
    <dgm:pt modelId="{0533F377-8B2C-4F42-814D-BADCAA71792C}" type="parTrans" cxnId="{7EEBE54D-7291-49B3-8B29-AC89FA897385}">
      <dgm:prSet/>
      <dgm:spPr/>
      <dgm:t>
        <a:bodyPr/>
        <a:lstStyle/>
        <a:p>
          <a:endParaRPr lang="ru-RU"/>
        </a:p>
      </dgm:t>
    </dgm:pt>
    <dgm:pt modelId="{681042B3-6943-47A8-BE95-925BB1BD1B04}" type="sibTrans" cxnId="{7EEBE54D-7291-49B3-8B29-AC89FA897385}">
      <dgm:prSet/>
      <dgm:spPr/>
      <dgm:t>
        <a:bodyPr/>
        <a:lstStyle/>
        <a:p>
          <a:endParaRPr lang="ru-RU"/>
        </a:p>
      </dgm:t>
    </dgm:pt>
    <dgm:pt modelId="{52680771-509A-4B71-AE3F-CED4F92E9943}" type="pres">
      <dgm:prSet presAssocID="{D3B74EAA-88E6-47A8-B25E-316028936F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38C2D-5CB2-4E2B-A70C-76BD2D32BC65}" type="pres">
      <dgm:prSet presAssocID="{AA8816B5-D4EE-4151-BCFB-C8A94EAD7976}" presName="parentLin" presStyleCnt="0"/>
      <dgm:spPr/>
    </dgm:pt>
    <dgm:pt modelId="{D2B57EB7-0952-40A2-8B32-0D0E8EC3E9EF}" type="pres">
      <dgm:prSet presAssocID="{AA8816B5-D4EE-4151-BCFB-C8A94EAD797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22CC3B-12C4-4646-A6EF-5D837B8FB147}" type="pres">
      <dgm:prSet presAssocID="{AA8816B5-D4EE-4151-BCFB-C8A94EAD79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8CF3E-E168-44A8-AF27-A765D9DDEF31}" type="pres">
      <dgm:prSet presAssocID="{AA8816B5-D4EE-4151-BCFB-C8A94EAD7976}" presName="negativeSpace" presStyleCnt="0"/>
      <dgm:spPr/>
    </dgm:pt>
    <dgm:pt modelId="{1F724AA6-26FB-4532-9C06-804E9D2D33E6}" type="pres">
      <dgm:prSet presAssocID="{AA8816B5-D4EE-4151-BCFB-C8A94EAD7976}" presName="childText" presStyleLbl="conFgAcc1" presStyleIdx="0" presStyleCnt="3" custLinFactNeighborX="1787" custLinFactNeighborY="12235">
        <dgm:presLayoutVars>
          <dgm:bulletEnabled val="1"/>
        </dgm:presLayoutVars>
      </dgm:prSet>
      <dgm:spPr/>
    </dgm:pt>
    <dgm:pt modelId="{8C1092AA-D758-4311-A362-CD27945DD80D}" type="pres">
      <dgm:prSet presAssocID="{1C1ECCE1-15B0-4B7F-AA28-AC6E49DDEF32}" presName="spaceBetweenRectangles" presStyleCnt="0"/>
      <dgm:spPr/>
    </dgm:pt>
    <dgm:pt modelId="{E7A6DE21-C95B-4DE4-B2E2-8759ED454C13}" type="pres">
      <dgm:prSet presAssocID="{C07B732A-D2B4-4C76-B618-DA81E1D6538A}" presName="parentLin" presStyleCnt="0"/>
      <dgm:spPr/>
    </dgm:pt>
    <dgm:pt modelId="{A5CAC2B9-56D8-489D-88F8-6E6CD8466E4C}" type="pres">
      <dgm:prSet presAssocID="{C07B732A-D2B4-4C76-B618-DA81E1D653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976B396-B3E0-4609-BED3-02AF83114824}" type="pres">
      <dgm:prSet presAssocID="{C07B732A-D2B4-4C76-B618-DA81E1D653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A5D7-E62B-4D44-B790-4A05D32724D4}" type="pres">
      <dgm:prSet presAssocID="{C07B732A-D2B4-4C76-B618-DA81E1D6538A}" presName="negativeSpace" presStyleCnt="0"/>
      <dgm:spPr/>
    </dgm:pt>
    <dgm:pt modelId="{C8DB0EAA-6234-4CEB-96E4-CC9CC3A512F7}" type="pres">
      <dgm:prSet presAssocID="{C07B732A-D2B4-4C76-B618-DA81E1D6538A}" presName="childText" presStyleLbl="conFgAcc1" presStyleIdx="1" presStyleCnt="3">
        <dgm:presLayoutVars>
          <dgm:bulletEnabled val="1"/>
        </dgm:presLayoutVars>
      </dgm:prSet>
      <dgm:spPr/>
    </dgm:pt>
    <dgm:pt modelId="{5C4E2BD2-A00D-4424-BB31-02B0504C2429}" type="pres">
      <dgm:prSet presAssocID="{67EABF4A-3243-4BDF-8D9E-FD9C21054482}" presName="spaceBetweenRectangles" presStyleCnt="0"/>
      <dgm:spPr/>
    </dgm:pt>
    <dgm:pt modelId="{20E7BE78-1942-4968-9079-D42AD1840074}" type="pres">
      <dgm:prSet presAssocID="{595A2D70-449F-42D5-9ECA-D7DA446A7919}" presName="parentLin" presStyleCnt="0"/>
      <dgm:spPr/>
    </dgm:pt>
    <dgm:pt modelId="{5DC1D11D-D44D-4309-BA09-2A53ECA4662A}" type="pres">
      <dgm:prSet presAssocID="{595A2D70-449F-42D5-9ECA-D7DA446A79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FA0D36C-BE0B-41D1-99F1-AF39907C2339}" type="pres">
      <dgm:prSet presAssocID="{595A2D70-449F-42D5-9ECA-D7DA446A79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618E7-A06B-45DA-B9AF-3C0923905B8C}" type="pres">
      <dgm:prSet presAssocID="{595A2D70-449F-42D5-9ECA-D7DA446A7919}" presName="negativeSpace" presStyleCnt="0"/>
      <dgm:spPr/>
    </dgm:pt>
    <dgm:pt modelId="{F2A28C25-99B2-4A4C-BE6B-B983754157B3}" type="pres">
      <dgm:prSet presAssocID="{595A2D70-449F-42D5-9ECA-D7DA446A79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0337B2-F3B6-4E0E-8688-93EC2609431A}" type="presOf" srcId="{AA8816B5-D4EE-4151-BCFB-C8A94EAD7976}" destId="{D2B57EB7-0952-40A2-8B32-0D0E8EC3E9EF}" srcOrd="0" destOrd="0" presId="urn:microsoft.com/office/officeart/2005/8/layout/list1"/>
    <dgm:cxn modelId="{7EEBE54D-7291-49B3-8B29-AC89FA897385}" srcId="{D3B74EAA-88E6-47A8-B25E-316028936F4F}" destId="{595A2D70-449F-42D5-9ECA-D7DA446A7919}" srcOrd="2" destOrd="0" parTransId="{0533F377-8B2C-4F42-814D-BADCAA71792C}" sibTransId="{681042B3-6943-47A8-BE95-925BB1BD1B04}"/>
    <dgm:cxn modelId="{77C2D84F-4B2A-40AC-ACBE-97CD3946B43D}" type="presOf" srcId="{AA8816B5-D4EE-4151-BCFB-C8A94EAD7976}" destId="{FC22CC3B-12C4-4646-A6EF-5D837B8FB147}" srcOrd="1" destOrd="0" presId="urn:microsoft.com/office/officeart/2005/8/layout/list1"/>
    <dgm:cxn modelId="{E118CEEC-9035-49F0-BE85-C5A14E909AAA}" type="presOf" srcId="{C07B732A-D2B4-4C76-B618-DA81E1D6538A}" destId="{A5CAC2B9-56D8-489D-88F8-6E6CD8466E4C}" srcOrd="0" destOrd="0" presId="urn:microsoft.com/office/officeart/2005/8/layout/list1"/>
    <dgm:cxn modelId="{5B787C03-1CF6-4434-A910-C9869941AA8F}" type="presOf" srcId="{D3B74EAA-88E6-47A8-B25E-316028936F4F}" destId="{52680771-509A-4B71-AE3F-CED4F92E9943}" srcOrd="0" destOrd="0" presId="urn:microsoft.com/office/officeart/2005/8/layout/list1"/>
    <dgm:cxn modelId="{624F08C5-9B76-446E-8AA2-24093739F902}" type="presOf" srcId="{C07B732A-D2B4-4C76-B618-DA81E1D6538A}" destId="{1976B396-B3E0-4609-BED3-02AF83114824}" srcOrd="1" destOrd="0" presId="urn:microsoft.com/office/officeart/2005/8/layout/list1"/>
    <dgm:cxn modelId="{5D466860-A037-4FFD-B4FA-726E33E2C3DC}" type="presOf" srcId="{595A2D70-449F-42D5-9ECA-D7DA446A7919}" destId="{1FA0D36C-BE0B-41D1-99F1-AF39907C2339}" srcOrd="1" destOrd="0" presId="urn:microsoft.com/office/officeart/2005/8/layout/list1"/>
    <dgm:cxn modelId="{AFA54BC2-7725-4509-90F3-39918DE20DE5}" srcId="{D3B74EAA-88E6-47A8-B25E-316028936F4F}" destId="{AA8816B5-D4EE-4151-BCFB-C8A94EAD7976}" srcOrd="0" destOrd="0" parTransId="{A5B706F0-D408-4EEF-B5CC-ABD558128B8D}" sibTransId="{1C1ECCE1-15B0-4B7F-AA28-AC6E49DDEF32}"/>
    <dgm:cxn modelId="{505F43E6-8520-47EC-BE56-75B274C78781}" srcId="{D3B74EAA-88E6-47A8-B25E-316028936F4F}" destId="{C07B732A-D2B4-4C76-B618-DA81E1D6538A}" srcOrd="1" destOrd="0" parTransId="{88B00AD1-2E4B-4687-B703-447F3E6EEE34}" sibTransId="{67EABF4A-3243-4BDF-8D9E-FD9C21054482}"/>
    <dgm:cxn modelId="{88939F91-D4BA-4324-A12E-9C23FFBF3CE8}" type="presOf" srcId="{595A2D70-449F-42D5-9ECA-D7DA446A7919}" destId="{5DC1D11D-D44D-4309-BA09-2A53ECA4662A}" srcOrd="0" destOrd="0" presId="urn:microsoft.com/office/officeart/2005/8/layout/list1"/>
    <dgm:cxn modelId="{B1AA4E8F-EE99-4A70-B5EB-3CDC0A4DC061}" type="presParOf" srcId="{52680771-509A-4B71-AE3F-CED4F92E9943}" destId="{C2238C2D-5CB2-4E2B-A70C-76BD2D32BC65}" srcOrd="0" destOrd="0" presId="urn:microsoft.com/office/officeart/2005/8/layout/list1"/>
    <dgm:cxn modelId="{2F60FAB9-A734-4B5E-913F-CF61F23F9EFE}" type="presParOf" srcId="{C2238C2D-5CB2-4E2B-A70C-76BD2D32BC65}" destId="{D2B57EB7-0952-40A2-8B32-0D0E8EC3E9EF}" srcOrd="0" destOrd="0" presId="urn:microsoft.com/office/officeart/2005/8/layout/list1"/>
    <dgm:cxn modelId="{F36B9C9F-67AF-45AD-865A-9882FC7CA42F}" type="presParOf" srcId="{C2238C2D-5CB2-4E2B-A70C-76BD2D32BC65}" destId="{FC22CC3B-12C4-4646-A6EF-5D837B8FB147}" srcOrd="1" destOrd="0" presId="urn:microsoft.com/office/officeart/2005/8/layout/list1"/>
    <dgm:cxn modelId="{CDE4B83C-31E1-4F20-B30B-34FB01BEA6BA}" type="presParOf" srcId="{52680771-509A-4B71-AE3F-CED4F92E9943}" destId="{46C8CF3E-E168-44A8-AF27-A765D9DDEF31}" srcOrd="1" destOrd="0" presId="urn:microsoft.com/office/officeart/2005/8/layout/list1"/>
    <dgm:cxn modelId="{9F127BF0-A42A-438E-AE43-409E767925F0}" type="presParOf" srcId="{52680771-509A-4B71-AE3F-CED4F92E9943}" destId="{1F724AA6-26FB-4532-9C06-804E9D2D33E6}" srcOrd="2" destOrd="0" presId="urn:microsoft.com/office/officeart/2005/8/layout/list1"/>
    <dgm:cxn modelId="{2A651ADF-DFE9-4D46-8DC7-ABC41F47118E}" type="presParOf" srcId="{52680771-509A-4B71-AE3F-CED4F92E9943}" destId="{8C1092AA-D758-4311-A362-CD27945DD80D}" srcOrd="3" destOrd="0" presId="urn:microsoft.com/office/officeart/2005/8/layout/list1"/>
    <dgm:cxn modelId="{6060195D-4115-4A7D-950D-08549C11F116}" type="presParOf" srcId="{52680771-509A-4B71-AE3F-CED4F92E9943}" destId="{E7A6DE21-C95B-4DE4-B2E2-8759ED454C13}" srcOrd="4" destOrd="0" presId="urn:microsoft.com/office/officeart/2005/8/layout/list1"/>
    <dgm:cxn modelId="{608662FA-0550-4C58-B6D7-D1F6AF45F075}" type="presParOf" srcId="{E7A6DE21-C95B-4DE4-B2E2-8759ED454C13}" destId="{A5CAC2B9-56D8-489D-88F8-6E6CD8466E4C}" srcOrd="0" destOrd="0" presId="urn:microsoft.com/office/officeart/2005/8/layout/list1"/>
    <dgm:cxn modelId="{EF675FC1-E0A3-42A3-822A-9747157A501A}" type="presParOf" srcId="{E7A6DE21-C95B-4DE4-B2E2-8759ED454C13}" destId="{1976B396-B3E0-4609-BED3-02AF83114824}" srcOrd="1" destOrd="0" presId="urn:microsoft.com/office/officeart/2005/8/layout/list1"/>
    <dgm:cxn modelId="{A9B86123-1470-4E4C-8CED-C00EE6B434C6}" type="presParOf" srcId="{52680771-509A-4B71-AE3F-CED4F92E9943}" destId="{DA45A5D7-E62B-4D44-B790-4A05D32724D4}" srcOrd="5" destOrd="0" presId="urn:microsoft.com/office/officeart/2005/8/layout/list1"/>
    <dgm:cxn modelId="{1A78DD6E-B562-41CB-BED2-A8EE3D4C9B0D}" type="presParOf" srcId="{52680771-509A-4B71-AE3F-CED4F92E9943}" destId="{C8DB0EAA-6234-4CEB-96E4-CC9CC3A512F7}" srcOrd="6" destOrd="0" presId="urn:microsoft.com/office/officeart/2005/8/layout/list1"/>
    <dgm:cxn modelId="{9FAFCC8F-3F02-42DC-9D1B-CFA06BA15E3C}" type="presParOf" srcId="{52680771-509A-4B71-AE3F-CED4F92E9943}" destId="{5C4E2BD2-A00D-4424-BB31-02B0504C2429}" srcOrd="7" destOrd="0" presId="urn:microsoft.com/office/officeart/2005/8/layout/list1"/>
    <dgm:cxn modelId="{9F7AB602-5E93-4C56-B6D7-22A25806E36E}" type="presParOf" srcId="{52680771-509A-4B71-AE3F-CED4F92E9943}" destId="{20E7BE78-1942-4968-9079-D42AD1840074}" srcOrd="8" destOrd="0" presId="urn:microsoft.com/office/officeart/2005/8/layout/list1"/>
    <dgm:cxn modelId="{778E2BD3-26AD-4259-B145-C58FD82BAEDD}" type="presParOf" srcId="{20E7BE78-1942-4968-9079-D42AD1840074}" destId="{5DC1D11D-D44D-4309-BA09-2A53ECA4662A}" srcOrd="0" destOrd="0" presId="urn:microsoft.com/office/officeart/2005/8/layout/list1"/>
    <dgm:cxn modelId="{CADF506A-3551-46D8-9B8E-31A6AA9487D2}" type="presParOf" srcId="{20E7BE78-1942-4968-9079-D42AD1840074}" destId="{1FA0D36C-BE0B-41D1-99F1-AF39907C2339}" srcOrd="1" destOrd="0" presId="urn:microsoft.com/office/officeart/2005/8/layout/list1"/>
    <dgm:cxn modelId="{58E1A8EE-4A43-4BCD-8BD2-6A6E6673E4C9}" type="presParOf" srcId="{52680771-509A-4B71-AE3F-CED4F92E9943}" destId="{28F618E7-A06B-45DA-B9AF-3C0923905B8C}" srcOrd="9" destOrd="0" presId="urn:microsoft.com/office/officeart/2005/8/layout/list1"/>
    <dgm:cxn modelId="{8BA6ABDE-A433-4669-8F94-75CA1A8F2D7F}" type="presParOf" srcId="{52680771-509A-4B71-AE3F-CED4F92E9943}" destId="{F2A28C25-99B2-4A4C-BE6B-B98375415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3BA7B-54FE-4597-8319-FEC783FDD3C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361ECAC-A024-47A0-B1B3-753BA5F583B2}">
      <dgm:prSet phldrT="[Текст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b="1" dirty="0" smtClean="0"/>
            <a:t>НАЛОГОВЫЕ ДОХОДЫ</a:t>
          </a:r>
          <a:endParaRPr lang="ru-RU" b="1" dirty="0"/>
        </a:p>
      </dgm:t>
    </dgm:pt>
    <dgm:pt modelId="{B48429B0-3506-46DC-9509-2BDC066D6C27}" type="parTrans" cxnId="{F8C2A7FF-7C0D-4411-8444-CC0B604C55F2}">
      <dgm:prSet/>
      <dgm:spPr/>
      <dgm:t>
        <a:bodyPr/>
        <a:lstStyle/>
        <a:p>
          <a:endParaRPr lang="ru-RU"/>
        </a:p>
      </dgm:t>
    </dgm:pt>
    <dgm:pt modelId="{1EE6328C-6C1A-4FB9-9F72-B1D0EC5457A7}" type="sibTrans" cxnId="{F8C2A7FF-7C0D-4411-8444-CC0B604C55F2}">
      <dgm:prSet/>
      <dgm:spPr/>
      <dgm:t>
        <a:bodyPr/>
        <a:lstStyle/>
        <a:p>
          <a:endParaRPr lang="ru-RU"/>
        </a:p>
      </dgm:t>
    </dgm:pt>
    <dgm:pt modelId="{8191DA17-5CF8-44FD-B811-266851644774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0BA92B74-44D9-41F6-9349-0D7DD230AD06}" type="parTrans" cxnId="{729CB9E4-BE52-4C3E-B94C-DFC59D11F115}">
      <dgm:prSet/>
      <dgm:spPr/>
      <dgm:t>
        <a:bodyPr/>
        <a:lstStyle/>
        <a:p>
          <a:endParaRPr lang="ru-RU"/>
        </a:p>
      </dgm:t>
    </dgm:pt>
    <dgm:pt modelId="{82CA097C-04B2-4CD7-B719-A62C12FAC6AF}" type="sibTrans" cxnId="{729CB9E4-BE52-4C3E-B94C-DFC59D11F115}">
      <dgm:prSet/>
      <dgm:spPr/>
      <dgm:t>
        <a:bodyPr/>
        <a:lstStyle/>
        <a:p>
          <a:endParaRPr lang="ru-RU"/>
        </a:p>
      </dgm:t>
    </dgm:pt>
    <dgm:pt modelId="{F39E8063-EC6E-4E5D-A001-C3D7A89BA553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5A088EA8-3138-4D28-A62F-F1F962266377}" type="parTrans" cxnId="{BDEE4BBA-F64A-4DE8-8661-252113456424}">
      <dgm:prSet/>
      <dgm:spPr/>
      <dgm:t>
        <a:bodyPr/>
        <a:lstStyle/>
        <a:p>
          <a:endParaRPr lang="ru-RU"/>
        </a:p>
      </dgm:t>
    </dgm:pt>
    <dgm:pt modelId="{CD91A82C-DD26-4D41-9722-8E9CB75A894E}" type="sibTrans" cxnId="{BDEE4BBA-F64A-4DE8-8661-252113456424}">
      <dgm:prSet/>
      <dgm:spPr/>
      <dgm:t>
        <a:bodyPr/>
        <a:lstStyle/>
        <a:p>
          <a:endParaRPr lang="ru-RU"/>
        </a:p>
      </dgm:t>
    </dgm:pt>
    <dgm:pt modelId="{D3E33A3D-DAF5-447F-B928-A9234D8D1C3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налоговые доходы.</a:t>
          </a:r>
        </a:p>
      </dgm:t>
    </dgm:pt>
    <dgm:pt modelId="{D5D131C0-C79C-42CD-9E1E-008BBC80F8AA}" type="sibTrans" cxnId="{BFBB28A9-BE1D-4AB9-B465-95DF8EAC3D40}">
      <dgm:prSet/>
      <dgm:spPr/>
      <dgm:t>
        <a:bodyPr/>
        <a:lstStyle/>
        <a:p>
          <a:endParaRPr lang="ru-RU"/>
        </a:p>
      </dgm:t>
    </dgm:pt>
    <dgm:pt modelId="{D90D0C5E-B1DA-4365-B13E-23526E3B26C0}" type="parTrans" cxnId="{BFBB28A9-BE1D-4AB9-B465-95DF8EAC3D40}">
      <dgm:prSet/>
      <dgm:spPr/>
      <dgm:t>
        <a:bodyPr/>
        <a:lstStyle/>
        <a:p>
          <a:endParaRPr lang="ru-RU"/>
        </a:p>
      </dgm:t>
    </dgm:pt>
    <dgm:pt modelId="{7B4C2C0E-E58F-4D1A-878D-9577B256C04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единый налог на вмененный доход;</a:t>
          </a:r>
        </a:p>
      </dgm:t>
    </dgm:pt>
    <dgm:pt modelId="{F761D94E-16ED-49ED-8F6D-4665C636CAAD}" type="sibTrans" cxnId="{124B9A68-E59B-4F67-8CEC-4AB046888AA8}">
      <dgm:prSet/>
      <dgm:spPr/>
      <dgm:t>
        <a:bodyPr/>
        <a:lstStyle/>
        <a:p>
          <a:endParaRPr lang="ru-RU"/>
        </a:p>
      </dgm:t>
    </dgm:pt>
    <dgm:pt modelId="{C2582852-3400-4917-ABFD-BA034E2F1C17}" type="parTrans" cxnId="{124B9A68-E59B-4F67-8CEC-4AB046888AA8}">
      <dgm:prSet/>
      <dgm:spPr/>
      <dgm:t>
        <a:bodyPr/>
        <a:lstStyle/>
        <a:p>
          <a:endParaRPr lang="ru-RU"/>
        </a:p>
      </dgm:t>
    </dgm:pt>
    <dgm:pt modelId="{6C317238-AB80-4F0A-A0BD-55B3E98911C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акцизы по подакцизным товарам;</a:t>
          </a:r>
        </a:p>
      </dgm:t>
    </dgm:pt>
    <dgm:pt modelId="{1CCF21D6-CE42-4C2C-AA25-8BC1598053DC}" type="sibTrans" cxnId="{7CF1A0B0-AED0-45EF-9273-B91519DB0DEE}">
      <dgm:prSet/>
      <dgm:spPr/>
      <dgm:t>
        <a:bodyPr/>
        <a:lstStyle/>
        <a:p>
          <a:endParaRPr lang="ru-RU"/>
        </a:p>
      </dgm:t>
    </dgm:pt>
    <dgm:pt modelId="{57FC3A3C-D7A6-4A40-A061-87FF14A670AD}" type="parTrans" cxnId="{7CF1A0B0-AED0-45EF-9273-B91519DB0DEE}">
      <dgm:prSet/>
      <dgm:spPr/>
      <dgm:t>
        <a:bodyPr/>
        <a:lstStyle/>
        <a:p>
          <a:endParaRPr lang="ru-RU"/>
        </a:p>
      </dgm:t>
    </dgm:pt>
    <dgm:pt modelId="{C6867B75-2F38-4E1D-A675-EB5620E69B8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налог на доходы физических лиц;</a:t>
          </a:r>
        </a:p>
      </dgm:t>
    </dgm:pt>
    <dgm:pt modelId="{0EB2C913-37D7-4714-B49B-5A31F6768D1F}" type="sibTrans" cxnId="{9A23A0C3-3CE3-4162-8C61-E5CB5B922890}">
      <dgm:prSet/>
      <dgm:spPr/>
      <dgm:t>
        <a:bodyPr/>
        <a:lstStyle/>
        <a:p>
          <a:endParaRPr lang="ru-RU"/>
        </a:p>
      </dgm:t>
    </dgm:pt>
    <dgm:pt modelId="{9337567A-F135-4FF8-AD7C-33707CA949D2}" type="parTrans" cxnId="{9A23A0C3-3CE3-4162-8C61-E5CB5B922890}">
      <dgm:prSet/>
      <dgm:spPr/>
      <dgm:t>
        <a:bodyPr/>
        <a:lstStyle/>
        <a:p>
          <a:endParaRPr lang="ru-RU"/>
        </a:p>
      </dgm:t>
    </dgm:pt>
    <dgm:pt modelId="{357AD46F-0B5C-45AD-B99E-A091FAA83718}">
      <dgm:prSet custT="1"/>
      <dgm:spPr>
        <a:solidFill>
          <a:schemeClr val="bg1">
            <a:alpha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ru-RU" sz="1800" dirty="0"/>
        </a:p>
      </dgm:t>
    </dgm:pt>
    <dgm:pt modelId="{C51F3C06-3973-46D7-87F6-920E07DA6721}" type="sibTrans" cxnId="{1412BB42-6375-45DC-9AD3-90E14DFFC73C}">
      <dgm:prSet/>
      <dgm:spPr/>
      <dgm:t>
        <a:bodyPr/>
        <a:lstStyle/>
        <a:p>
          <a:endParaRPr lang="ru-RU"/>
        </a:p>
      </dgm:t>
    </dgm:pt>
    <dgm:pt modelId="{CBCA0FAA-942F-4CE6-96AE-A8B30D832740}" type="parTrans" cxnId="{1412BB42-6375-45DC-9AD3-90E14DFFC73C}">
      <dgm:prSet/>
      <dgm:spPr/>
      <dgm:t>
        <a:bodyPr/>
        <a:lstStyle/>
        <a:p>
          <a:endParaRPr lang="ru-RU"/>
        </a:p>
      </dgm:t>
    </dgm:pt>
    <dgm:pt modelId="{0506A973-5447-452D-8145-BD600BFC620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400" dirty="0"/>
        </a:p>
      </dgm:t>
    </dgm:pt>
    <dgm:pt modelId="{37A22D95-99D5-4C68-8986-99CE1C9CC13C}" type="parTrans" cxnId="{40CB434E-2711-4D4E-ACFF-8931ECB7DE2F}">
      <dgm:prSet/>
      <dgm:spPr/>
      <dgm:t>
        <a:bodyPr/>
        <a:lstStyle/>
        <a:p>
          <a:endParaRPr lang="ru-RU"/>
        </a:p>
      </dgm:t>
    </dgm:pt>
    <dgm:pt modelId="{2E6F9F9C-1233-4D06-8BBF-F509274B8EE2}" type="sibTrans" cxnId="{40CB434E-2711-4D4E-ACFF-8931ECB7DE2F}">
      <dgm:prSet/>
      <dgm:spPr/>
      <dgm:t>
        <a:bodyPr/>
        <a:lstStyle/>
        <a:p>
          <a:endParaRPr lang="ru-RU"/>
        </a:p>
      </dgm:t>
    </dgm:pt>
    <dgm:pt modelId="{7183B890-7DC2-45E5-ACF4-8B1C75A1D5D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доходы от продажи материальных активов;</a:t>
          </a:r>
        </a:p>
      </dgm:t>
    </dgm:pt>
    <dgm:pt modelId="{7ED5A38C-205B-4530-81BE-035D6953F3D4}" type="parTrans" cxnId="{FDAEB96C-128B-494A-9F30-885C231D407F}">
      <dgm:prSet/>
      <dgm:spPr/>
      <dgm:t>
        <a:bodyPr/>
        <a:lstStyle/>
        <a:p>
          <a:endParaRPr lang="ru-RU"/>
        </a:p>
      </dgm:t>
    </dgm:pt>
    <dgm:pt modelId="{23117294-701D-4C12-AABC-78D5FF693182}" type="sibTrans" cxnId="{FDAEB96C-128B-494A-9F30-885C231D407F}">
      <dgm:prSet/>
      <dgm:spPr/>
      <dgm:t>
        <a:bodyPr/>
        <a:lstStyle/>
        <a:p>
          <a:endParaRPr lang="ru-RU"/>
        </a:p>
      </dgm:t>
    </dgm:pt>
    <dgm:pt modelId="{42F6FF76-D93F-4C25-8D48-DA761B1363D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 за нарушения законодательства о налогах и сборах;</a:t>
          </a:r>
        </a:p>
      </dgm:t>
    </dgm:pt>
    <dgm:pt modelId="{4C430D39-9815-41DD-848C-B67A0016B7D9}" type="parTrans" cxnId="{FA114088-36C9-49E3-8AD1-7366E2451AC4}">
      <dgm:prSet/>
      <dgm:spPr/>
      <dgm:t>
        <a:bodyPr/>
        <a:lstStyle/>
        <a:p>
          <a:endParaRPr lang="ru-RU"/>
        </a:p>
      </dgm:t>
    </dgm:pt>
    <dgm:pt modelId="{4F6BAA50-9C3B-4ADB-820F-880B69B157F0}" type="sibTrans" cxnId="{FA114088-36C9-49E3-8AD1-7366E2451AC4}">
      <dgm:prSet/>
      <dgm:spPr/>
      <dgm:t>
        <a:bodyPr/>
        <a:lstStyle/>
        <a:p>
          <a:endParaRPr lang="ru-RU"/>
        </a:p>
      </dgm:t>
    </dgm:pt>
    <dgm:pt modelId="{502771A9-9723-4E18-92C4-A4A0FB7E2FD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неналоговые доходы.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25EA00B5-F0B4-46A7-9EEE-68671587A548}" type="parTrans" cxnId="{2ACBB967-555F-4AFC-83E8-CBA23E0C388A}">
      <dgm:prSet/>
      <dgm:spPr/>
      <dgm:t>
        <a:bodyPr/>
        <a:lstStyle/>
        <a:p>
          <a:endParaRPr lang="ru-RU"/>
        </a:p>
      </dgm:t>
    </dgm:pt>
    <dgm:pt modelId="{AAA3C435-AA59-4219-B153-D5986F313700}" type="sibTrans" cxnId="{2ACBB967-555F-4AFC-83E8-CBA23E0C388A}">
      <dgm:prSet/>
      <dgm:spPr/>
      <dgm:t>
        <a:bodyPr/>
        <a:lstStyle/>
        <a:p>
          <a:endParaRPr lang="ru-RU"/>
        </a:p>
      </dgm:t>
    </dgm:pt>
    <dgm:pt modelId="{B6654B66-78EB-44B0-B33A-294A55E9569B}">
      <dgm:prSet custT="1"/>
      <dgm:spPr>
        <a:solidFill>
          <a:schemeClr val="bg1">
            <a:alpha val="9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от других бюджетов бюджетной системы:</a:t>
          </a:r>
          <a:endParaRPr lang="ru-RU" sz="1400" dirty="0"/>
        </a:p>
      </dgm:t>
    </dgm:pt>
    <dgm:pt modelId="{C9215F8C-232A-4086-9623-09372C2A91FA}" type="parTrans" cxnId="{33D13FD2-FD03-4F83-8BDA-457D7AFD4BFC}">
      <dgm:prSet/>
      <dgm:spPr/>
      <dgm:t>
        <a:bodyPr/>
        <a:lstStyle/>
        <a:p>
          <a:endParaRPr lang="ru-RU"/>
        </a:p>
      </dgm:t>
    </dgm:pt>
    <dgm:pt modelId="{35AF24B0-D5F9-4E1A-A86B-2507C2A994EB}" type="sibTrans" cxnId="{33D13FD2-FD03-4F83-8BDA-457D7AFD4BFC}">
      <dgm:prSet/>
      <dgm:spPr/>
      <dgm:t>
        <a:bodyPr/>
        <a:lstStyle/>
        <a:p>
          <a:endParaRPr lang="ru-RU"/>
        </a:p>
      </dgm:t>
    </dgm:pt>
    <dgm:pt modelId="{F797E348-BC04-4BC2-95FE-99F1416BF539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</a:t>
          </a:r>
        </a:p>
      </dgm:t>
    </dgm:pt>
    <dgm:pt modelId="{07A307D9-93A5-4A66-9B0B-B14E0E95CAED}" type="parTrans" cxnId="{BB27B238-F4AB-44BA-B30E-2235C6BBA204}">
      <dgm:prSet/>
      <dgm:spPr/>
      <dgm:t>
        <a:bodyPr/>
        <a:lstStyle/>
        <a:p>
          <a:endParaRPr lang="ru-RU"/>
        </a:p>
      </dgm:t>
    </dgm:pt>
    <dgm:pt modelId="{26094509-1ADC-4E7F-8533-73EF47D2B2B1}" type="sibTrans" cxnId="{BB27B238-F4AB-44BA-B30E-2235C6BBA204}">
      <dgm:prSet/>
      <dgm:spPr/>
      <dgm:t>
        <a:bodyPr/>
        <a:lstStyle/>
        <a:p>
          <a:endParaRPr lang="ru-RU"/>
        </a:p>
      </dgm:t>
    </dgm:pt>
    <dgm:pt modelId="{D55195E8-B0F4-43B0-BC05-65D4C6781D3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</dgm:t>
    </dgm:pt>
    <dgm:pt modelId="{AF79E67C-953E-4BEB-A69F-733DA8B40410}" type="parTrans" cxnId="{9E5C3D33-E8D4-47EC-A964-E444BEB23E45}">
      <dgm:prSet/>
      <dgm:spPr/>
      <dgm:t>
        <a:bodyPr/>
        <a:lstStyle/>
        <a:p>
          <a:endParaRPr lang="ru-RU"/>
        </a:p>
      </dgm:t>
    </dgm:pt>
    <dgm:pt modelId="{6D64373D-EC4D-42AD-9239-3319B1C23F76}" type="sibTrans" cxnId="{9E5C3D33-E8D4-47EC-A964-E444BEB23E45}">
      <dgm:prSet/>
      <dgm:spPr/>
      <dgm:t>
        <a:bodyPr/>
        <a:lstStyle/>
        <a:p>
          <a:endParaRPr lang="ru-RU"/>
        </a:p>
      </dgm:t>
    </dgm:pt>
    <dgm:pt modelId="{EF93626F-6DEE-463C-A5AE-C063FAFD8709}" type="pres">
      <dgm:prSet presAssocID="{6673BA7B-54FE-4597-8319-FEC783FDD3C7}" presName="diagram" presStyleCnt="0">
        <dgm:presLayoutVars>
          <dgm:dir/>
          <dgm:animLvl val="lvl"/>
          <dgm:resizeHandles val="exact"/>
        </dgm:presLayoutVars>
      </dgm:prSet>
      <dgm:spPr/>
    </dgm:pt>
    <dgm:pt modelId="{7046789E-B5D9-463F-80D4-1C8A61D6C37F}" type="pres">
      <dgm:prSet presAssocID="{C361ECAC-A024-47A0-B1B3-753BA5F583B2}" presName="compNode" presStyleCnt="0"/>
      <dgm:spPr/>
    </dgm:pt>
    <dgm:pt modelId="{2AA592A0-A31F-47D9-9CCB-7CC11FCA4F98}" type="pres">
      <dgm:prSet presAssocID="{C361ECAC-A024-47A0-B1B3-753BA5F583B2}" presName="childRect" presStyleLbl="bgAcc1" presStyleIdx="0" presStyleCnt="3" custScaleY="19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45ADB-EDC4-4E57-986C-A0451E63BF7D}" type="pres">
      <dgm:prSet presAssocID="{C361ECAC-A024-47A0-B1B3-753BA5F583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E6E07-9CE9-4799-8D20-0BF3F519A3D4}" type="pres">
      <dgm:prSet presAssocID="{C361ECAC-A024-47A0-B1B3-753BA5F583B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2BD2CC1-51CE-4665-9C93-05FB9A322B18}" type="pres">
      <dgm:prSet presAssocID="{C361ECAC-A024-47A0-B1B3-753BA5F583B2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21294E-B89B-4994-A9CA-DC39B8CED8A6}" type="pres">
      <dgm:prSet presAssocID="{1EE6328C-6C1A-4FB9-9F72-B1D0EC5457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0860B1-6286-4D23-A80F-D6600CAEC8CD}" type="pres">
      <dgm:prSet presAssocID="{8191DA17-5CF8-44FD-B811-266851644774}" presName="compNode" presStyleCnt="0"/>
      <dgm:spPr/>
    </dgm:pt>
    <dgm:pt modelId="{7A8DD931-260A-478D-94E6-B87EED432B20}" type="pres">
      <dgm:prSet presAssocID="{8191DA17-5CF8-44FD-B811-266851644774}" presName="childRect" presStyleLbl="bgAcc1" presStyleIdx="1" presStyleCnt="3" custScaleY="19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C468E-9FB4-4149-88A3-0CD1BD1A5985}" type="pres">
      <dgm:prSet presAssocID="{8191DA17-5CF8-44FD-B811-2668516447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D1950-FB5D-4DA1-9E6F-AA5B2BE5B8A6}" type="pres">
      <dgm:prSet presAssocID="{8191DA17-5CF8-44FD-B811-266851644774}" presName="parentRect" presStyleLbl="alignNode1" presStyleIdx="1" presStyleCnt="3" custScaleY="100150"/>
      <dgm:spPr/>
      <dgm:t>
        <a:bodyPr/>
        <a:lstStyle/>
        <a:p>
          <a:endParaRPr lang="ru-RU"/>
        </a:p>
      </dgm:t>
    </dgm:pt>
    <dgm:pt modelId="{4002839F-F85E-4F6B-8F6A-80AE77A54318}" type="pres">
      <dgm:prSet presAssocID="{8191DA17-5CF8-44FD-B811-266851644774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64B843-ADF3-46AE-A985-38D87C9A5126}" type="pres">
      <dgm:prSet presAssocID="{82CA097C-04B2-4CD7-B719-A62C12FAC6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BF99C0-EE26-4727-ACD0-5E30A48BA912}" type="pres">
      <dgm:prSet presAssocID="{F39E8063-EC6E-4E5D-A001-C3D7A89BA553}" presName="compNode" presStyleCnt="0"/>
      <dgm:spPr/>
    </dgm:pt>
    <dgm:pt modelId="{2759924F-3AC0-4DBA-B24B-9F32343A27F5}" type="pres">
      <dgm:prSet presAssocID="{F39E8063-EC6E-4E5D-A001-C3D7A89BA553}" presName="childRect" presStyleLbl="bgAcc1" presStyleIdx="2" presStyleCnt="3" custScaleX="99469" custScaleY="19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BD9F6-C92E-4161-8E22-8E92698B6B01}" type="pres">
      <dgm:prSet presAssocID="{F39E8063-EC6E-4E5D-A001-C3D7A89BA5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063CB-2F9C-464D-939A-CFA20D32B310}" type="pres">
      <dgm:prSet presAssocID="{F39E8063-EC6E-4E5D-A001-C3D7A89BA553}" presName="parentRect" presStyleLbl="alignNode1" presStyleIdx="2" presStyleCnt="3" custScaleX="99818" custScaleY="109164" custLinFactNeighborX="-1008" custLinFactNeighborY="-6418"/>
      <dgm:spPr/>
      <dgm:t>
        <a:bodyPr/>
        <a:lstStyle/>
        <a:p>
          <a:endParaRPr lang="ru-RU"/>
        </a:p>
      </dgm:t>
    </dgm:pt>
    <dgm:pt modelId="{46EF4502-FE50-424B-8445-694C172FC663}" type="pres">
      <dgm:prSet presAssocID="{F39E8063-EC6E-4E5D-A001-C3D7A89BA553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E5C3D33-E8D4-47EC-A964-E444BEB23E45}" srcId="{C361ECAC-A024-47A0-B1B3-753BA5F583B2}" destId="{D55195E8-B0F4-43B0-BC05-65D4C6781D31}" srcOrd="3" destOrd="0" parTransId="{AF79E67C-953E-4BEB-A69F-733DA8B40410}" sibTransId="{6D64373D-EC4D-42AD-9239-3319B1C23F76}"/>
    <dgm:cxn modelId="{CE0282BB-6124-4C40-BC6F-ECC8FCB76E62}" type="presOf" srcId="{82CA097C-04B2-4CD7-B719-A62C12FAC6AF}" destId="{EE64B843-ADF3-46AE-A985-38D87C9A5126}" srcOrd="0" destOrd="0" presId="urn:microsoft.com/office/officeart/2005/8/layout/bList2"/>
    <dgm:cxn modelId="{0ABD7840-F79A-4E90-B3B2-0982CF42E0EF}" type="presOf" srcId="{7B4C2C0E-E58F-4D1A-878D-9577B256C04D}" destId="{2AA592A0-A31F-47D9-9CCB-7CC11FCA4F98}" srcOrd="0" destOrd="4" presId="urn:microsoft.com/office/officeart/2005/8/layout/bList2"/>
    <dgm:cxn modelId="{9AC2112A-872B-41DC-A26E-71175D7CADAF}" type="presOf" srcId="{6C317238-AB80-4F0A-A0BD-55B3E98911C9}" destId="{2AA592A0-A31F-47D9-9CCB-7CC11FCA4F98}" srcOrd="0" destOrd="2" presId="urn:microsoft.com/office/officeart/2005/8/layout/bList2"/>
    <dgm:cxn modelId="{FA7AD4E1-A62B-45FE-9813-BF104381C0B2}" type="presOf" srcId="{7183B890-7DC2-45E5-ACF4-8B1C75A1D5DA}" destId="{7A8DD931-260A-478D-94E6-B87EED432B20}" srcOrd="0" destOrd="1" presId="urn:microsoft.com/office/officeart/2005/8/layout/bList2"/>
    <dgm:cxn modelId="{124B9A68-E59B-4F67-8CEC-4AB046888AA8}" srcId="{C361ECAC-A024-47A0-B1B3-753BA5F583B2}" destId="{7B4C2C0E-E58F-4D1A-878D-9577B256C04D}" srcOrd="4" destOrd="0" parTransId="{C2582852-3400-4917-ABFD-BA034E2F1C17}" sibTransId="{F761D94E-16ED-49ED-8F6D-4665C636CAAD}"/>
    <dgm:cxn modelId="{33D13FD2-FD03-4F83-8BDA-457D7AFD4BFC}" srcId="{F39E8063-EC6E-4E5D-A001-C3D7A89BA553}" destId="{B6654B66-78EB-44B0-B33A-294A55E9569B}" srcOrd="0" destOrd="0" parTransId="{C9215F8C-232A-4086-9623-09372C2A91FA}" sibTransId="{35AF24B0-D5F9-4E1A-A86B-2507C2A994EB}"/>
    <dgm:cxn modelId="{30F90831-9874-4086-BA27-5393A27E0B51}" type="presOf" srcId="{0506A973-5447-452D-8145-BD600BFC6205}" destId="{7A8DD931-260A-478D-94E6-B87EED432B20}" srcOrd="0" destOrd="0" presId="urn:microsoft.com/office/officeart/2005/8/layout/bList2"/>
    <dgm:cxn modelId="{9A23A0C3-3CE3-4162-8C61-E5CB5B922890}" srcId="{C361ECAC-A024-47A0-B1B3-753BA5F583B2}" destId="{C6867B75-2F38-4E1D-A675-EB5620E69B82}" srcOrd="1" destOrd="0" parTransId="{9337567A-F135-4FF8-AD7C-33707CA949D2}" sibTransId="{0EB2C913-37D7-4714-B49B-5A31F6768D1F}"/>
    <dgm:cxn modelId="{82ADBCCD-1F82-49B5-AD07-E05EF5B6101D}" type="presOf" srcId="{42F6FF76-D93F-4C25-8D48-DA761B1363D9}" destId="{7A8DD931-260A-478D-94E6-B87EED432B20}" srcOrd="0" destOrd="2" presId="urn:microsoft.com/office/officeart/2005/8/layout/bList2"/>
    <dgm:cxn modelId="{B48C2C8D-7796-4486-89E6-12827E88BF1B}" type="presOf" srcId="{8191DA17-5CF8-44FD-B811-266851644774}" destId="{023C468E-9FB4-4149-88A3-0CD1BD1A5985}" srcOrd="0" destOrd="0" presId="urn:microsoft.com/office/officeart/2005/8/layout/bList2"/>
    <dgm:cxn modelId="{BDEE4BBA-F64A-4DE8-8661-252113456424}" srcId="{6673BA7B-54FE-4597-8319-FEC783FDD3C7}" destId="{F39E8063-EC6E-4E5D-A001-C3D7A89BA553}" srcOrd="2" destOrd="0" parTransId="{5A088EA8-3138-4D28-A62F-F1F962266377}" sibTransId="{CD91A82C-DD26-4D41-9722-8E9CB75A894E}"/>
    <dgm:cxn modelId="{2AC623F2-C2D0-47CE-B6FB-0B85889014A1}" type="presOf" srcId="{1EE6328C-6C1A-4FB9-9F72-B1D0EC5457A7}" destId="{5821294E-B89B-4994-A9CA-DC39B8CED8A6}" srcOrd="0" destOrd="0" presId="urn:microsoft.com/office/officeart/2005/8/layout/bList2"/>
    <dgm:cxn modelId="{40CB434E-2711-4D4E-ACFF-8931ECB7DE2F}" srcId="{8191DA17-5CF8-44FD-B811-266851644774}" destId="{0506A973-5447-452D-8145-BD600BFC6205}" srcOrd="0" destOrd="0" parTransId="{37A22D95-99D5-4C68-8986-99CE1C9CC13C}" sibTransId="{2E6F9F9C-1233-4D06-8BBF-F509274B8EE2}"/>
    <dgm:cxn modelId="{FDAEB96C-128B-494A-9F30-885C231D407F}" srcId="{8191DA17-5CF8-44FD-B811-266851644774}" destId="{7183B890-7DC2-45E5-ACF4-8B1C75A1D5DA}" srcOrd="1" destOrd="0" parTransId="{7ED5A38C-205B-4530-81BE-035D6953F3D4}" sibTransId="{23117294-701D-4C12-AABC-78D5FF693182}"/>
    <dgm:cxn modelId="{F8C2A7FF-7C0D-4411-8444-CC0B604C55F2}" srcId="{6673BA7B-54FE-4597-8319-FEC783FDD3C7}" destId="{C361ECAC-A024-47A0-B1B3-753BA5F583B2}" srcOrd="0" destOrd="0" parTransId="{B48429B0-3506-46DC-9509-2BDC066D6C27}" sibTransId="{1EE6328C-6C1A-4FB9-9F72-B1D0EC5457A7}"/>
    <dgm:cxn modelId="{3E6F06EA-AB5C-48CB-93B0-396C69755DC0}" type="presOf" srcId="{C361ECAC-A024-47A0-B1B3-753BA5F583B2}" destId="{D36E6E07-9CE9-4799-8D20-0BF3F519A3D4}" srcOrd="1" destOrd="0" presId="urn:microsoft.com/office/officeart/2005/8/layout/bList2"/>
    <dgm:cxn modelId="{B87A7902-C481-4979-AA82-ED087B784C87}" type="presOf" srcId="{357AD46F-0B5C-45AD-B99E-A091FAA83718}" destId="{2AA592A0-A31F-47D9-9CCB-7CC11FCA4F98}" srcOrd="0" destOrd="0" presId="urn:microsoft.com/office/officeart/2005/8/layout/bList2"/>
    <dgm:cxn modelId="{41086B85-29A1-4621-A671-9A813D218062}" type="presOf" srcId="{B6654B66-78EB-44B0-B33A-294A55E9569B}" destId="{2759924F-3AC0-4DBA-B24B-9F32343A27F5}" srcOrd="0" destOrd="0" presId="urn:microsoft.com/office/officeart/2005/8/layout/bList2"/>
    <dgm:cxn modelId="{1412BB42-6375-45DC-9AD3-90E14DFFC73C}" srcId="{C361ECAC-A024-47A0-B1B3-753BA5F583B2}" destId="{357AD46F-0B5C-45AD-B99E-A091FAA83718}" srcOrd="0" destOrd="0" parTransId="{CBCA0FAA-942F-4CE6-96AE-A8B30D832740}" sibTransId="{C51F3C06-3973-46D7-87F6-920E07DA6721}"/>
    <dgm:cxn modelId="{F8419CE0-E9C4-4637-AD4E-2F8F34385AC1}" type="presOf" srcId="{8191DA17-5CF8-44FD-B811-266851644774}" destId="{113D1950-FB5D-4DA1-9E6F-AA5B2BE5B8A6}" srcOrd="1" destOrd="0" presId="urn:microsoft.com/office/officeart/2005/8/layout/bList2"/>
    <dgm:cxn modelId="{E12DF9D0-5EC1-4F76-B7C9-59A8486F9964}" type="presOf" srcId="{D55195E8-B0F4-43B0-BC05-65D4C6781D31}" destId="{2AA592A0-A31F-47D9-9CCB-7CC11FCA4F98}" srcOrd="0" destOrd="3" presId="urn:microsoft.com/office/officeart/2005/8/layout/bList2"/>
    <dgm:cxn modelId="{0ECAB49E-361A-4C29-9664-465DEBA1154C}" type="presOf" srcId="{F39E8063-EC6E-4E5D-A001-C3D7A89BA553}" destId="{9BFBD9F6-C92E-4161-8E22-8E92698B6B01}" srcOrd="0" destOrd="0" presId="urn:microsoft.com/office/officeart/2005/8/layout/bList2"/>
    <dgm:cxn modelId="{6BC163ED-3D69-4E24-8C5E-40E02D81F489}" type="presOf" srcId="{502771A9-9723-4E18-92C4-A4A0FB7E2FD6}" destId="{7A8DD931-260A-478D-94E6-B87EED432B20}" srcOrd="0" destOrd="3" presId="urn:microsoft.com/office/officeart/2005/8/layout/bList2"/>
    <dgm:cxn modelId="{BFBB28A9-BE1D-4AB9-B465-95DF8EAC3D40}" srcId="{C361ECAC-A024-47A0-B1B3-753BA5F583B2}" destId="{D3E33A3D-DAF5-447F-B928-A9234D8D1C3C}" srcOrd="5" destOrd="0" parTransId="{D90D0C5E-B1DA-4365-B13E-23526E3B26C0}" sibTransId="{D5D131C0-C79C-42CD-9E1E-008BBC80F8AA}"/>
    <dgm:cxn modelId="{FA114088-36C9-49E3-8AD1-7366E2451AC4}" srcId="{8191DA17-5CF8-44FD-B811-266851644774}" destId="{42F6FF76-D93F-4C25-8D48-DA761B1363D9}" srcOrd="2" destOrd="0" parTransId="{4C430D39-9815-41DD-848C-B67A0016B7D9}" sibTransId="{4F6BAA50-9C3B-4ADB-820F-880B69B157F0}"/>
    <dgm:cxn modelId="{3BB79A9F-2C1F-41C2-8189-016F7EF81F42}" type="presOf" srcId="{6673BA7B-54FE-4597-8319-FEC783FDD3C7}" destId="{EF93626F-6DEE-463C-A5AE-C063FAFD8709}" srcOrd="0" destOrd="0" presId="urn:microsoft.com/office/officeart/2005/8/layout/bList2"/>
    <dgm:cxn modelId="{BB27B238-F4AB-44BA-B30E-2235C6BBA204}" srcId="{F39E8063-EC6E-4E5D-A001-C3D7A89BA553}" destId="{F797E348-BC04-4BC2-95FE-99F1416BF539}" srcOrd="1" destOrd="0" parTransId="{07A307D9-93A5-4A66-9B0B-B14E0E95CAED}" sibTransId="{26094509-1ADC-4E7F-8533-73EF47D2B2B1}"/>
    <dgm:cxn modelId="{CFFA67B1-69F3-44D2-98E9-B3705A5EDAF9}" type="presOf" srcId="{F39E8063-EC6E-4E5D-A001-C3D7A89BA553}" destId="{896063CB-2F9C-464D-939A-CFA20D32B310}" srcOrd="1" destOrd="0" presId="urn:microsoft.com/office/officeart/2005/8/layout/bList2"/>
    <dgm:cxn modelId="{2ACBB967-555F-4AFC-83E8-CBA23E0C388A}" srcId="{8191DA17-5CF8-44FD-B811-266851644774}" destId="{502771A9-9723-4E18-92C4-A4A0FB7E2FD6}" srcOrd="3" destOrd="0" parTransId="{25EA00B5-F0B4-46A7-9EEE-68671587A548}" sibTransId="{AAA3C435-AA59-4219-B153-D5986F313700}"/>
    <dgm:cxn modelId="{7CF1A0B0-AED0-45EF-9273-B91519DB0DEE}" srcId="{C361ECAC-A024-47A0-B1B3-753BA5F583B2}" destId="{6C317238-AB80-4F0A-A0BD-55B3E98911C9}" srcOrd="2" destOrd="0" parTransId="{57FC3A3C-D7A6-4A40-A061-87FF14A670AD}" sibTransId="{1CCF21D6-CE42-4C2C-AA25-8BC1598053DC}"/>
    <dgm:cxn modelId="{F00CB6C4-C103-4387-8FD8-9548A2912C9C}" type="presOf" srcId="{D3E33A3D-DAF5-447F-B928-A9234D8D1C3C}" destId="{2AA592A0-A31F-47D9-9CCB-7CC11FCA4F98}" srcOrd="0" destOrd="5" presId="urn:microsoft.com/office/officeart/2005/8/layout/bList2"/>
    <dgm:cxn modelId="{7E102240-9E62-46D6-AB05-22D8D751C596}" type="presOf" srcId="{C361ECAC-A024-47A0-B1B3-753BA5F583B2}" destId="{08F45ADB-EDC4-4E57-986C-A0451E63BF7D}" srcOrd="0" destOrd="0" presId="urn:microsoft.com/office/officeart/2005/8/layout/bList2"/>
    <dgm:cxn modelId="{729CB9E4-BE52-4C3E-B94C-DFC59D11F115}" srcId="{6673BA7B-54FE-4597-8319-FEC783FDD3C7}" destId="{8191DA17-5CF8-44FD-B811-266851644774}" srcOrd="1" destOrd="0" parTransId="{0BA92B74-44D9-41F6-9349-0D7DD230AD06}" sibTransId="{82CA097C-04B2-4CD7-B719-A62C12FAC6AF}"/>
    <dgm:cxn modelId="{E7F27F05-5322-4082-9746-A4CF3973D883}" type="presOf" srcId="{F797E348-BC04-4BC2-95FE-99F1416BF539}" destId="{2759924F-3AC0-4DBA-B24B-9F32343A27F5}" srcOrd="0" destOrd="1" presId="urn:microsoft.com/office/officeart/2005/8/layout/bList2"/>
    <dgm:cxn modelId="{0712B0B1-6F18-4CEC-81C1-70D153235C90}" type="presOf" srcId="{C6867B75-2F38-4E1D-A675-EB5620E69B82}" destId="{2AA592A0-A31F-47D9-9CCB-7CC11FCA4F98}" srcOrd="0" destOrd="1" presId="urn:microsoft.com/office/officeart/2005/8/layout/bList2"/>
    <dgm:cxn modelId="{FCC6924E-A706-45DD-8B3B-5B91F0529CA6}" type="presParOf" srcId="{EF93626F-6DEE-463C-A5AE-C063FAFD8709}" destId="{7046789E-B5D9-463F-80D4-1C8A61D6C37F}" srcOrd="0" destOrd="0" presId="urn:microsoft.com/office/officeart/2005/8/layout/bList2"/>
    <dgm:cxn modelId="{DA5F1432-BDD1-4571-B791-689EB2F37E51}" type="presParOf" srcId="{7046789E-B5D9-463F-80D4-1C8A61D6C37F}" destId="{2AA592A0-A31F-47D9-9CCB-7CC11FCA4F98}" srcOrd="0" destOrd="0" presId="urn:microsoft.com/office/officeart/2005/8/layout/bList2"/>
    <dgm:cxn modelId="{6D4A58B3-FF66-4E9E-8764-E0BC5234D921}" type="presParOf" srcId="{7046789E-B5D9-463F-80D4-1C8A61D6C37F}" destId="{08F45ADB-EDC4-4E57-986C-A0451E63BF7D}" srcOrd="1" destOrd="0" presId="urn:microsoft.com/office/officeart/2005/8/layout/bList2"/>
    <dgm:cxn modelId="{7CF26418-A349-4C74-9F7F-3CE2E6ED8EC1}" type="presParOf" srcId="{7046789E-B5D9-463F-80D4-1C8A61D6C37F}" destId="{D36E6E07-9CE9-4799-8D20-0BF3F519A3D4}" srcOrd="2" destOrd="0" presId="urn:microsoft.com/office/officeart/2005/8/layout/bList2"/>
    <dgm:cxn modelId="{73AA9A37-658A-4793-8B23-EF5E666C9EF3}" type="presParOf" srcId="{7046789E-B5D9-463F-80D4-1C8A61D6C37F}" destId="{72BD2CC1-51CE-4665-9C93-05FB9A322B18}" srcOrd="3" destOrd="0" presId="urn:microsoft.com/office/officeart/2005/8/layout/bList2"/>
    <dgm:cxn modelId="{1AD9FEDC-3290-4B27-B7F8-0D520D1AE097}" type="presParOf" srcId="{EF93626F-6DEE-463C-A5AE-C063FAFD8709}" destId="{5821294E-B89B-4994-A9CA-DC39B8CED8A6}" srcOrd="1" destOrd="0" presId="urn:microsoft.com/office/officeart/2005/8/layout/bList2"/>
    <dgm:cxn modelId="{FCC9F4A9-698C-4FB6-A13B-D4F3D4A11C62}" type="presParOf" srcId="{EF93626F-6DEE-463C-A5AE-C063FAFD8709}" destId="{760860B1-6286-4D23-A80F-D6600CAEC8CD}" srcOrd="2" destOrd="0" presId="urn:microsoft.com/office/officeart/2005/8/layout/bList2"/>
    <dgm:cxn modelId="{B802E7D6-1CF3-4E38-8F77-3D8154CC6DD3}" type="presParOf" srcId="{760860B1-6286-4D23-A80F-D6600CAEC8CD}" destId="{7A8DD931-260A-478D-94E6-B87EED432B20}" srcOrd="0" destOrd="0" presId="urn:microsoft.com/office/officeart/2005/8/layout/bList2"/>
    <dgm:cxn modelId="{CADADB6F-1C2D-4462-BEEF-8BE09BFFE656}" type="presParOf" srcId="{760860B1-6286-4D23-A80F-D6600CAEC8CD}" destId="{023C468E-9FB4-4149-88A3-0CD1BD1A5985}" srcOrd="1" destOrd="0" presId="urn:microsoft.com/office/officeart/2005/8/layout/bList2"/>
    <dgm:cxn modelId="{594E4CD9-CF56-4488-81A7-93456C4F4866}" type="presParOf" srcId="{760860B1-6286-4D23-A80F-D6600CAEC8CD}" destId="{113D1950-FB5D-4DA1-9E6F-AA5B2BE5B8A6}" srcOrd="2" destOrd="0" presId="urn:microsoft.com/office/officeart/2005/8/layout/bList2"/>
    <dgm:cxn modelId="{96D41659-5F94-4BCE-AD3D-861BD05D5B17}" type="presParOf" srcId="{760860B1-6286-4D23-A80F-D6600CAEC8CD}" destId="{4002839F-F85E-4F6B-8F6A-80AE77A54318}" srcOrd="3" destOrd="0" presId="urn:microsoft.com/office/officeart/2005/8/layout/bList2"/>
    <dgm:cxn modelId="{D684449E-FE55-447C-880B-081A3B71365A}" type="presParOf" srcId="{EF93626F-6DEE-463C-A5AE-C063FAFD8709}" destId="{EE64B843-ADF3-46AE-A985-38D87C9A5126}" srcOrd="3" destOrd="0" presId="urn:microsoft.com/office/officeart/2005/8/layout/bList2"/>
    <dgm:cxn modelId="{F41174E2-1371-4FAF-80AB-EC9BA9218D3A}" type="presParOf" srcId="{EF93626F-6DEE-463C-A5AE-C063FAFD8709}" destId="{F6BF99C0-EE26-4727-ACD0-5E30A48BA912}" srcOrd="4" destOrd="0" presId="urn:microsoft.com/office/officeart/2005/8/layout/bList2"/>
    <dgm:cxn modelId="{4B10A428-26C9-403E-AD34-7B42F12F2577}" type="presParOf" srcId="{F6BF99C0-EE26-4727-ACD0-5E30A48BA912}" destId="{2759924F-3AC0-4DBA-B24B-9F32343A27F5}" srcOrd="0" destOrd="0" presId="urn:microsoft.com/office/officeart/2005/8/layout/bList2"/>
    <dgm:cxn modelId="{4F250BF4-C4F6-4BDF-A1B1-BF0BC7F70807}" type="presParOf" srcId="{F6BF99C0-EE26-4727-ACD0-5E30A48BA912}" destId="{9BFBD9F6-C92E-4161-8E22-8E92698B6B01}" srcOrd="1" destOrd="0" presId="urn:microsoft.com/office/officeart/2005/8/layout/bList2"/>
    <dgm:cxn modelId="{6ED590B3-27F5-4845-8BAF-7D77A8806DE7}" type="presParOf" srcId="{F6BF99C0-EE26-4727-ACD0-5E30A48BA912}" destId="{896063CB-2F9C-464D-939A-CFA20D32B310}" srcOrd="2" destOrd="0" presId="urn:microsoft.com/office/officeart/2005/8/layout/bList2"/>
    <dgm:cxn modelId="{18EE10C7-9B83-4149-BF3E-D65CC8C384E8}" type="presParOf" srcId="{F6BF99C0-EE26-4727-ACD0-5E30A48BA912}" destId="{46EF4502-FE50-424B-8445-694C172FC66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BD30D-EA4B-4B54-BB36-91215D5A41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5F4FF2-90EE-45A3-9834-F1778450E0D2}">
      <dgm:prSet phldrT="[Текст]"/>
      <dgm:spPr/>
      <dgm:t>
        <a:bodyPr/>
        <a:lstStyle/>
        <a:p>
          <a:r>
            <a:rPr lang="ru-RU" dirty="0" smtClean="0"/>
            <a:t>2017 год – 97,6%</a:t>
          </a:r>
          <a:endParaRPr lang="ru-RU" dirty="0"/>
        </a:p>
      </dgm:t>
    </dgm:pt>
    <dgm:pt modelId="{A1B30FAE-2087-4903-923D-B6756B73CA47}" type="parTrans" cxnId="{EF47800C-58A4-4141-8016-558681D9013E}">
      <dgm:prSet/>
      <dgm:spPr/>
      <dgm:t>
        <a:bodyPr/>
        <a:lstStyle/>
        <a:p>
          <a:endParaRPr lang="ru-RU"/>
        </a:p>
      </dgm:t>
    </dgm:pt>
    <dgm:pt modelId="{F32241C3-70EA-4523-B2F2-21AB8500D4BB}" type="sibTrans" cxnId="{EF47800C-58A4-4141-8016-558681D9013E}">
      <dgm:prSet/>
      <dgm:spPr/>
      <dgm:t>
        <a:bodyPr/>
        <a:lstStyle/>
        <a:p>
          <a:endParaRPr lang="ru-RU"/>
        </a:p>
      </dgm:t>
    </dgm:pt>
    <dgm:pt modelId="{A8DD047D-B5CC-4CB4-824C-C864FA06B723}">
      <dgm:prSet phldrT="[Текст]"/>
      <dgm:spPr/>
      <dgm:t>
        <a:bodyPr/>
        <a:lstStyle/>
        <a:p>
          <a:r>
            <a:rPr lang="ru-RU" dirty="0" smtClean="0"/>
            <a:t>2018 год – 97,7%</a:t>
          </a:r>
          <a:endParaRPr lang="ru-RU" dirty="0"/>
        </a:p>
      </dgm:t>
    </dgm:pt>
    <dgm:pt modelId="{63520293-AAB8-4058-BE9D-C9014BC59604}" type="parTrans" cxnId="{4AB32B85-3971-4881-ADF5-E33B5ADFD278}">
      <dgm:prSet/>
      <dgm:spPr/>
      <dgm:t>
        <a:bodyPr/>
        <a:lstStyle/>
        <a:p>
          <a:endParaRPr lang="ru-RU"/>
        </a:p>
      </dgm:t>
    </dgm:pt>
    <dgm:pt modelId="{1FC3F924-FE8B-4B58-A959-CFD9C3818461}" type="sibTrans" cxnId="{4AB32B85-3971-4881-ADF5-E33B5ADFD278}">
      <dgm:prSet/>
      <dgm:spPr/>
      <dgm:t>
        <a:bodyPr/>
        <a:lstStyle/>
        <a:p>
          <a:endParaRPr lang="ru-RU"/>
        </a:p>
      </dgm:t>
    </dgm:pt>
    <dgm:pt modelId="{37493886-21B4-4030-AA01-2D4C8A769F0C}">
      <dgm:prSet phldrT="[Текст]"/>
      <dgm:spPr/>
      <dgm:t>
        <a:bodyPr/>
        <a:lstStyle/>
        <a:p>
          <a:r>
            <a:rPr lang="ru-RU" dirty="0" smtClean="0"/>
            <a:t>2019 год – 97,8%</a:t>
          </a:r>
          <a:endParaRPr lang="ru-RU" dirty="0"/>
        </a:p>
      </dgm:t>
    </dgm:pt>
    <dgm:pt modelId="{A61F431C-9A0F-4A95-B8FA-5EDA09CF64B9}" type="parTrans" cxnId="{068EB0A0-2BE7-40F6-99CA-948BC39174D1}">
      <dgm:prSet/>
      <dgm:spPr/>
      <dgm:t>
        <a:bodyPr/>
        <a:lstStyle/>
        <a:p>
          <a:endParaRPr lang="ru-RU"/>
        </a:p>
      </dgm:t>
    </dgm:pt>
    <dgm:pt modelId="{6EFC100D-C811-4EB1-A1A5-C1E79AA21961}" type="sibTrans" cxnId="{068EB0A0-2BE7-40F6-99CA-948BC39174D1}">
      <dgm:prSet/>
      <dgm:spPr/>
      <dgm:t>
        <a:bodyPr/>
        <a:lstStyle/>
        <a:p>
          <a:endParaRPr lang="ru-RU"/>
        </a:p>
      </dgm:t>
    </dgm:pt>
    <dgm:pt modelId="{377FDF7C-E964-4026-B399-31BF35F73B64}" type="pres">
      <dgm:prSet presAssocID="{432BD30D-EA4B-4B54-BB36-91215D5A4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5F8DE-D73D-4A63-BD41-23F7B44A333D}" type="pres">
      <dgm:prSet presAssocID="{965F4FF2-90EE-45A3-9834-F1778450E0D2}" presName="parentLin" presStyleCnt="0"/>
      <dgm:spPr/>
    </dgm:pt>
    <dgm:pt modelId="{A79C3762-886B-4D9E-84A0-98C4CBA99A9A}" type="pres">
      <dgm:prSet presAssocID="{965F4FF2-90EE-45A3-9834-F1778450E0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BE342-CBDE-4F7A-A00E-C77613F1E2A4}" type="pres">
      <dgm:prSet presAssocID="{965F4FF2-90EE-45A3-9834-F1778450E0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FF2E-1D04-4374-9159-A26A6255D479}" type="pres">
      <dgm:prSet presAssocID="{965F4FF2-90EE-45A3-9834-F1778450E0D2}" presName="negativeSpace" presStyleCnt="0"/>
      <dgm:spPr/>
    </dgm:pt>
    <dgm:pt modelId="{8CC42760-07A1-464B-AC92-C8ABE75F816F}" type="pres">
      <dgm:prSet presAssocID="{965F4FF2-90EE-45A3-9834-F1778450E0D2}" presName="childText" presStyleLbl="conFgAcc1" presStyleIdx="0" presStyleCnt="3">
        <dgm:presLayoutVars>
          <dgm:bulletEnabled val="1"/>
        </dgm:presLayoutVars>
      </dgm:prSet>
      <dgm:spPr/>
    </dgm:pt>
    <dgm:pt modelId="{A68638E8-2467-4198-9D73-6EAA04887785}" type="pres">
      <dgm:prSet presAssocID="{F32241C3-70EA-4523-B2F2-21AB8500D4BB}" presName="spaceBetweenRectangles" presStyleCnt="0"/>
      <dgm:spPr/>
    </dgm:pt>
    <dgm:pt modelId="{A022CA2D-4609-46D6-96C6-ECC03D2954E0}" type="pres">
      <dgm:prSet presAssocID="{A8DD047D-B5CC-4CB4-824C-C864FA06B723}" presName="parentLin" presStyleCnt="0"/>
      <dgm:spPr/>
    </dgm:pt>
    <dgm:pt modelId="{4B8BA53F-D094-4D53-9611-68EAE5E73366}" type="pres">
      <dgm:prSet presAssocID="{A8DD047D-B5CC-4CB4-824C-C864FA06B72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19A0FD-A08A-415C-8459-D39D2AFA0465}" type="pres">
      <dgm:prSet presAssocID="{A8DD047D-B5CC-4CB4-824C-C864FA06B7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1F375-4376-43F3-8AAD-A70B662FA510}" type="pres">
      <dgm:prSet presAssocID="{A8DD047D-B5CC-4CB4-824C-C864FA06B723}" presName="negativeSpace" presStyleCnt="0"/>
      <dgm:spPr/>
    </dgm:pt>
    <dgm:pt modelId="{1B1AFC33-E416-4812-975B-8167D8274231}" type="pres">
      <dgm:prSet presAssocID="{A8DD047D-B5CC-4CB4-824C-C864FA06B723}" presName="childText" presStyleLbl="conFgAcc1" presStyleIdx="1" presStyleCnt="3">
        <dgm:presLayoutVars>
          <dgm:bulletEnabled val="1"/>
        </dgm:presLayoutVars>
      </dgm:prSet>
      <dgm:spPr/>
    </dgm:pt>
    <dgm:pt modelId="{1D75F252-004D-4C0F-BAB6-08AA300B1162}" type="pres">
      <dgm:prSet presAssocID="{1FC3F924-FE8B-4B58-A959-CFD9C3818461}" presName="spaceBetweenRectangles" presStyleCnt="0"/>
      <dgm:spPr/>
    </dgm:pt>
    <dgm:pt modelId="{11D015BD-1147-45EA-8C16-ABA6BB9F1727}" type="pres">
      <dgm:prSet presAssocID="{37493886-21B4-4030-AA01-2D4C8A769F0C}" presName="parentLin" presStyleCnt="0"/>
      <dgm:spPr/>
    </dgm:pt>
    <dgm:pt modelId="{673FF41A-26D6-4FE8-AA70-CD77D3347D48}" type="pres">
      <dgm:prSet presAssocID="{37493886-21B4-4030-AA01-2D4C8A769F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682759B-42FA-472E-8EE4-5886346435F0}" type="pres">
      <dgm:prSet presAssocID="{37493886-21B4-4030-AA01-2D4C8A769F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724A9-4298-4954-8398-DBCA7F3A5383}" type="pres">
      <dgm:prSet presAssocID="{37493886-21B4-4030-AA01-2D4C8A769F0C}" presName="negativeSpace" presStyleCnt="0"/>
      <dgm:spPr/>
    </dgm:pt>
    <dgm:pt modelId="{A538511E-3FFA-4E95-BEE7-DC4EDA4BA257}" type="pres">
      <dgm:prSet presAssocID="{37493886-21B4-4030-AA01-2D4C8A769F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CE7FDB-02A3-480C-AA22-779530DEBE3C}" type="presOf" srcId="{A8DD047D-B5CC-4CB4-824C-C864FA06B723}" destId="{DB19A0FD-A08A-415C-8459-D39D2AFA0465}" srcOrd="1" destOrd="0" presId="urn:microsoft.com/office/officeart/2005/8/layout/list1"/>
    <dgm:cxn modelId="{EF84AEBA-4BEC-490A-9CFC-792330540671}" type="presOf" srcId="{A8DD047D-B5CC-4CB4-824C-C864FA06B723}" destId="{4B8BA53F-D094-4D53-9611-68EAE5E73366}" srcOrd="0" destOrd="0" presId="urn:microsoft.com/office/officeart/2005/8/layout/list1"/>
    <dgm:cxn modelId="{4AB32B85-3971-4881-ADF5-E33B5ADFD278}" srcId="{432BD30D-EA4B-4B54-BB36-91215D5A41A0}" destId="{A8DD047D-B5CC-4CB4-824C-C864FA06B723}" srcOrd="1" destOrd="0" parTransId="{63520293-AAB8-4058-BE9D-C9014BC59604}" sibTransId="{1FC3F924-FE8B-4B58-A959-CFD9C3818461}"/>
    <dgm:cxn modelId="{A9F03EC7-16DD-4A4E-801E-CFAAADA88493}" type="presOf" srcId="{965F4FF2-90EE-45A3-9834-F1778450E0D2}" destId="{A79C3762-886B-4D9E-84A0-98C4CBA99A9A}" srcOrd="0" destOrd="0" presId="urn:microsoft.com/office/officeart/2005/8/layout/list1"/>
    <dgm:cxn modelId="{CC2563B0-9D72-4D9E-8DDA-47698FAABC41}" type="presOf" srcId="{37493886-21B4-4030-AA01-2D4C8A769F0C}" destId="{673FF41A-26D6-4FE8-AA70-CD77D3347D48}" srcOrd="0" destOrd="0" presId="urn:microsoft.com/office/officeart/2005/8/layout/list1"/>
    <dgm:cxn modelId="{33F7007A-29BF-4E05-AAD9-469ED3556DBC}" type="presOf" srcId="{432BD30D-EA4B-4B54-BB36-91215D5A41A0}" destId="{377FDF7C-E964-4026-B399-31BF35F73B64}" srcOrd="0" destOrd="0" presId="urn:microsoft.com/office/officeart/2005/8/layout/list1"/>
    <dgm:cxn modelId="{068EB0A0-2BE7-40F6-99CA-948BC39174D1}" srcId="{432BD30D-EA4B-4B54-BB36-91215D5A41A0}" destId="{37493886-21B4-4030-AA01-2D4C8A769F0C}" srcOrd="2" destOrd="0" parTransId="{A61F431C-9A0F-4A95-B8FA-5EDA09CF64B9}" sibTransId="{6EFC100D-C811-4EB1-A1A5-C1E79AA21961}"/>
    <dgm:cxn modelId="{7FFF7618-9E0D-4FA2-BBAD-4612C5E4D69B}" type="presOf" srcId="{37493886-21B4-4030-AA01-2D4C8A769F0C}" destId="{4682759B-42FA-472E-8EE4-5886346435F0}" srcOrd="1" destOrd="0" presId="urn:microsoft.com/office/officeart/2005/8/layout/list1"/>
    <dgm:cxn modelId="{EF47800C-58A4-4141-8016-558681D9013E}" srcId="{432BD30D-EA4B-4B54-BB36-91215D5A41A0}" destId="{965F4FF2-90EE-45A3-9834-F1778450E0D2}" srcOrd="0" destOrd="0" parTransId="{A1B30FAE-2087-4903-923D-B6756B73CA47}" sibTransId="{F32241C3-70EA-4523-B2F2-21AB8500D4BB}"/>
    <dgm:cxn modelId="{989FA780-02F3-4215-B7A1-1B96B6C8FB13}" type="presOf" srcId="{965F4FF2-90EE-45A3-9834-F1778450E0D2}" destId="{9F2BE342-CBDE-4F7A-A00E-C77613F1E2A4}" srcOrd="1" destOrd="0" presId="urn:microsoft.com/office/officeart/2005/8/layout/list1"/>
    <dgm:cxn modelId="{BB240BDF-31C8-4010-B1BE-6D6B98AEB91C}" type="presParOf" srcId="{377FDF7C-E964-4026-B399-31BF35F73B64}" destId="{0BA5F8DE-D73D-4A63-BD41-23F7B44A333D}" srcOrd="0" destOrd="0" presId="urn:microsoft.com/office/officeart/2005/8/layout/list1"/>
    <dgm:cxn modelId="{D7894B15-81EC-456E-826B-B500CD08EE81}" type="presParOf" srcId="{0BA5F8DE-D73D-4A63-BD41-23F7B44A333D}" destId="{A79C3762-886B-4D9E-84A0-98C4CBA99A9A}" srcOrd="0" destOrd="0" presId="urn:microsoft.com/office/officeart/2005/8/layout/list1"/>
    <dgm:cxn modelId="{EE594E11-E708-4253-ACC7-9074D0169215}" type="presParOf" srcId="{0BA5F8DE-D73D-4A63-BD41-23F7B44A333D}" destId="{9F2BE342-CBDE-4F7A-A00E-C77613F1E2A4}" srcOrd="1" destOrd="0" presId="urn:microsoft.com/office/officeart/2005/8/layout/list1"/>
    <dgm:cxn modelId="{64FAC2DA-1FE1-456E-99C6-BC1CABC3C812}" type="presParOf" srcId="{377FDF7C-E964-4026-B399-31BF35F73B64}" destId="{FFCBFF2E-1D04-4374-9159-A26A6255D479}" srcOrd="1" destOrd="0" presId="urn:microsoft.com/office/officeart/2005/8/layout/list1"/>
    <dgm:cxn modelId="{05A1C16C-198D-48C7-B50C-4E3C45CA1CD6}" type="presParOf" srcId="{377FDF7C-E964-4026-B399-31BF35F73B64}" destId="{8CC42760-07A1-464B-AC92-C8ABE75F816F}" srcOrd="2" destOrd="0" presId="urn:microsoft.com/office/officeart/2005/8/layout/list1"/>
    <dgm:cxn modelId="{792E5509-76DD-4FB3-AD93-ED98FFD47953}" type="presParOf" srcId="{377FDF7C-E964-4026-B399-31BF35F73B64}" destId="{A68638E8-2467-4198-9D73-6EAA04887785}" srcOrd="3" destOrd="0" presId="urn:microsoft.com/office/officeart/2005/8/layout/list1"/>
    <dgm:cxn modelId="{8B0E2EC6-EE33-456B-9B54-2B798061BBB1}" type="presParOf" srcId="{377FDF7C-E964-4026-B399-31BF35F73B64}" destId="{A022CA2D-4609-46D6-96C6-ECC03D2954E0}" srcOrd="4" destOrd="0" presId="urn:microsoft.com/office/officeart/2005/8/layout/list1"/>
    <dgm:cxn modelId="{CB873096-4D72-4471-B675-0068E161B9CD}" type="presParOf" srcId="{A022CA2D-4609-46D6-96C6-ECC03D2954E0}" destId="{4B8BA53F-D094-4D53-9611-68EAE5E73366}" srcOrd="0" destOrd="0" presId="urn:microsoft.com/office/officeart/2005/8/layout/list1"/>
    <dgm:cxn modelId="{AF9E352D-30A2-41C2-974C-C7295BD2FBAC}" type="presParOf" srcId="{A022CA2D-4609-46D6-96C6-ECC03D2954E0}" destId="{DB19A0FD-A08A-415C-8459-D39D2AFA0465}" srcOrd="1" destOrd="0" presId="urn:microsoft.com/office/officeart/2005/8/layout/list1"/>
    <dgm:cxn modelId="{06F79F3D-FCD0-4CD2-A8C2-21A2C3B66736}" type="presParOf" srcId="{377FDF7C-E964-4026-B399-31BF35F73B64}" destId="{9651F375-4376-43F3-8AAD-A70B662FA510}" srcOrd="5" destOrd="0" presId="urn:microsoft.com/office/officeart/2005/8/layout/list1"/>
    <dgm:cxn modelId="{DDB88CA4-1439-4F33-B21B-71389CC107AC}" type="presParOf" srcId="{377FDF7C-E964-4026-B399-31BF35F73B64}" destId="{1B1AFC33-E416-4812-975B-8167D8274231}" srcOrd="6" destOrd="0" presId="urn:microsoft.com/office/officeart/2005/8/layout/list1"/>
    <dgm:cxn modelId="{9AEE06CB-93E1-4F41-A8EE-D8A73B0F6B1F}" type="presParOf" srcId="{377FDF7C-E964-4026-B399-31BF35F73B64}" destId="{1D75F252-004D-4C0F-BAB6-08AA300B1162}" srcOrd="7" destOrd="0" presId="urn:microsoft.com/office/officeart/2005/8/layout/list1"/>
    <dgm:cxn modelId="{629C8DC4-F982-470C-A34D-6A15313A655C}" type="presParOf" srcId="{377FDF7C-E964-4026-B399-31BF35F73B64}" destId="{11D015BD-1147-45EA-8C16-ABA6BB9F1727}" srcOrd="8" destOrd="0" presId="urn:microsoft.com/office/officeart/2005/8/layout/list1"/>
    <dgm:cxn modelId="{224F05BD-58C7-41DF-AE21-98FB14ACDCE0}" type="presParOf" srcId="{11D015BD-1147-45EA-8C16-ABA6BB9F1727}" destId="{673FF41A-26D6-4FE8-AA70-CD77D3347D48}" srcOrd="0" destOrd="0" presId="urn:microsoft.com/office/officeart/2005/8/layout/list1"/>
    <dgm:cxn modelId="{4871600C-5F3C-44CE-820B-A3F5AB8F7A64}" type="presParOf" srcId="{11D015BD-1147-45EA-8C16-ABA6BB9F1727}" destId="{4682759B-42FA-472E-8EE4-5886346435F0}" srcOrd="1" destOrd="0" presId="urn:microsoft.com/office/officeart/2005/8/layout/list1"/>
    <dgm:cxn modelId="{2A45F695-32FF-4022-A572-02C04CE8A5AD}" type="presParOf" srcId="{377FDF7C-E964-4026-B399-31BF35F73B64}" destId="{89B724A9-4298-4954-8398-DBCA7F3A5383}" srcOrd="9" destOrd="0" presId="urn:microsoft.com/office/officeart/2005/8/layout/list1"/>
    <dgm:cxn modelId="{0D5B4E22-91FC-4D66-A2E6-180DDE3BCF8A}" type="presParOf" srcId="{377FDF7C-E964-4026-B399-31BF35F73B64}" destId="{A538511E-3FFA-4E95-BEE7-DC4EDA4BA2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07E3DF-EFE4-4690-B13C-F468B754645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FE44F-A8B8-4F17-AA54-1DE009448241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BCA3C9F7-7143-4524-844C-78D6AFF16C99}" type="parTrans" cxnId="{8C8DE2FC-9737-48FB-864B-3F2840B51486}">
      <dgm:prSet/>
      <dgm:spPr/>
      <dgm:t>
        <a:bodyPr/>
        <a:lstStyle/>
        <a:p>
          <a:endParaRPr lang="ru-RU"/>
        </a:p>
      </dgm:t>
    </dgm:pt>
    <dgm:pt modelId="{48753F23-A90C-495F-8436-7F2F8D8B2FE0}" type="sibTrans" cxnId="{8C8DE2FC-9737-48FB-864B-3F2840B51486}">
      <dgm:prSet/>
      <dgm:spPr/>
      <dgm:t>
        <a:bodyPr/>
        <a:lstStyle/>
        <a:p>
          <a:endParaRPr lang="ru-RU"/>
        </a:p>
      </dgm:t>
    </dgm:pt>
    <dgm:pt modelId="{BD82DC49-92B8-4D81-B6E8-A95CEEB1D85A}">
      <dgm:prSet phldrT="[Текст]"/>
      <dgm:spPr/>
      <dgm:t>
        <a:bodyPr/>
        <a:lstStyle/>
        <a:p>
          <a:r>
            <a:rPr lang="ru-RU" dirty="0" smtClean="0"/>
            <a:t>316996,7тыс. рублей</a:t>
          </a:r>
          <a:endParaRPr lang="ru-RU" dirty="0"/>
        </a:p>
      </dgm:t>
    </dgm:pt>
    <dgm:pt modelId="{290BF5EF-FC7D-4299-975F-60B346E12454}" type="parTrans" cxnId="{A6DCA7E5-1124-4508-87CD-88E736FDE173}">
      <dgm:prSet/>
      <dgm:spPr/>
      <dgm:t>
        <a:bodyPr/>
        <a:lstStyle/>
        <a:p>
          <a:endParaRPr lang="ru-RU"/>
        </a:p>
      </dgm:t>
    </dgm:pt>
    <dgm:pt modelId="{8BE32F29-EC45-49EA-AF36-DC54B6391753}" type="sibTrans" cxnId="{A6DCA7E5-1124-4508-87CD-88E736FDE173}">
      <dgm:prSet/>
      <dgm:spPr/>
      <dgm:t>
        <a:bodyPr/>
        <a:lstStyle/>
        <a:p>
          <a:endParaRPr lang="ru-RU"/>
        </a:p>
      </dgm:t>
    </dgm:pt>
    <dgm:pt modelId="{CC807633-D7D8-4BF3-8B59-50ACA912CF79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B5C8EF6D-CCC7-467E-A1E6-65544C8D5744}" type="parTrans" cxnId="{39829393-7AF2-4CB3-96AB-9ADC2829A30F}">
      <dgm:prSet/>
      <dgm:spPr/>
      <dgm:t>
        <a:bodyPr/>
        <a:lstStyle/>
        <a:p>
          <a:endParaRPr lang="ru-RU"/>
        </a:p>
      </dgm:t>
    </dgm:pt>
    <dgm:pt modelId="{66222BAD-A4E2-4C94-88BB-7E2F236967F0}" type="sibTrans" cxnId="{39829393-7AF2-4CB3-96AB-9ADC2829A30F}">
      <dgm:prSet/>
      <dgm:spPr/>
      <dgm:t>
        <a:bodyPr/>
        <a:lstStyle/>
        <a:p>
          <a:endParaRPr lang="ru-RU"/>
        </a:p>
      </dgm:t>
    </dgm:pt>
    <dgm:pt modelId="{30A07DCF-2987-4071-A71C-57F36491DAAA}">
      <dgm:prSet phldrT="[Текст]"/>
      <dgm:spPr/>
      <dgm:t>
        <a:bodyPr/>
        <a:lstStyle/>
        <a:p>
          <a:r>
            <a:rPr lang="ru-RU" dirty="0" smtClean="0"/>
            <a:t>328913,5тыс. рублей</a:t>
          </a:r>
          <a:endParaRPr lang="ru-RU" dirty="0"/>
        </a:p>
      </dgm:t>
    </dgm:pt>
    <dgm:pt modelId="{18E887C7-1D24-47DF-902E-46F208D8B0DE}" type="parTrans" cxnId="{54DB77E5-B495-42B8-83E3-ED8C715ABAD7}">
      <dgm:prSet/>
      <dgm:spPr/>
      <dgm:t>
        <a:bodyPr/>
        <a:lstStyle/>
        <a:p>
          <a:endParaRPr lang="ru-RU"/>
        </a:p>
      </dgm:t>
    </dgm:pt>
    <dgm:pt modelId="{D78A2097-8517-4AA0-9BCC-E24D068102A5}" type="sibTrans" cxnId="{54DB77E5-B495-42B8-83E3-ED8C715ABAD7}">
      <dgm:prSet/>
      <dgm:spPr/>
      <dgm:t>
        <a:bodyPr/>
        <a:lstStyle/>
        <a:p>
          <a:endParaRPr lang="ru-RU"/>
        </a:p>
      </dgm:t>
    </dgm:pt>
    <dgm:pt modelId="{6D00E03D-FC07-478E-9198-82B02E842D8D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788C9A10-0D17-4B1C-8375-A53F49533295}" type="parTrans" cxnId="{C0368AE7-B441-4C23-A2DA-E2FEF4DE57B8}">
      <dgm:prSet/>
      <dgm:spPr/>
      <dgm:t>
        <a:bodyPr/>
        <a:lstStyle/>
        <a:p>
          <a:endParaRPr lang="ru-RU"/>
        </a:p>
      </dgm:t>
    </dgm:pt>
    <dgm:pt modelId="{F14D3B65-B729-427A-A39F-B7344D830925}" type="sibTrans" cxnId="{C0368AE7-B441-4C23-A2DA-E2FEF4DE57B8}">
      <dgm:prSet/>
      <dgm:spPr/>
      <dgm:t>
        <a:bodyPr/>
        <a:lstStyle/>
        <a:p>
          <a:endParaRPr lang="ru-RU"/>
        </a:p>
      </dgm:t>
    </dgm:pt>
    <dgm:pt modelId="{2C50E2A2-ABC6-43C1-9345-EF4C2E39C185}">
      <dgm:prSet phldrT="[Текст]"/>
      <dgm:spPr/>
      <dgm:t>
        <a:bodyPr/>
        <a:lstStyle/>
        <a:p>
          <a:r>
            <a:rPr lang="ru-RU" dirty="0" smtClean="0"/>
            <a:t>332319,6тыс. рублей</a:t>
          </a:r>
          <a:endParaRPr lang="ru-RU" dirty="0"/>
        </a:p>
      </dgm:t>
    </dgm:pt>
    <dgm:pt modelId="{70F65413-E840-4326-9FAA-3C9AB9796B88}" type="parTrans" cxnId="{F42E10BA-3B7A-4722-A43F-2670CC7C49A9}">
      <dgm:prSet/>
      <dgm:spPr/>
      <dgm:t>
        <a:bodyPr/>
        <a:lstStyle/>
        <a:p>
          <a:endParaRPr lang="ru-RU"/>
        </a:p>
      </dgm:t>
    </dgm:pt>
    <dgm:pt modelId="{8200E4C0-1736-4C5A-9565-2391A65F345F}" type="sibTrans" cxnId="{F42E10BA-3B7A-4722-A43F-2670CC7C49A9}">
      <dgm:prSet/>
      <dgm:spPr/>
      <dgm:t>
        <a:bodyPr/>
        <a:lstStyle/>
        <a:p>
          <a:endParaRPr lang="ru-RU"/>
        </a:p>
      </dgm:t>
    </dgm:pt>
    <dgm:pt modelId="{EF8A93F1-4488-4CE8-84C4-C0E10A4A4B4F}">
      <dgm:prSet phldrT="[Текст]"/>
      <dgm:spPr/>
      <dgm:t>
        <a:bodyPr/>
        <a:lstStyle/>
        <a:p>
          <a:endParaRPr lang="ru-RU" dirty="0"/>
        </a:p>
      </dgm:t>
    </dgm:pt>
    <dgm:pt modelId="{1D0EA895-5614-4C12-8043-C8E70D9C77DF}" type="parTrans" cxnId="{D7CA9B18-BEB6-4C8D-8634-F3485BE82A88}">
      <dgm:prSet/>
      <dgm:spPr/>
      <dgm:t>
        <a:bodyPr/>
        <a:lstStyle/>
        <a:p>
          <a:endParaRPr lang="ru-RU"/>
        </a:p>
      </dgm:t>
    </dgm:pt>
    <dgm:pt modelId="{11510FA9-643E-4512-929C-CC00D4426386}" type="sibTrans" cxnId="{D7CA9B18-BEB6-4C8D-8634-F3485BE82A88}">
      <dgm:prSet/>
      <dgm:spPr/>
      <dgm:t>
        <a:bodyPr/>
        <a:lstStyle/>
        <a:p>
          <a:endParaRPr lang="ru-RU"/>
        </a:p>
      </dgm:t>
    </dgm:pt>
    <dgm:pt modelId="{CDECD32B-A2D6-48AE-B149-FB53B96FD2D7}" type="pres">
      <dgm:prSet presAssocID="{B007E3DF-EFE4-4690-B13C-F468B75464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DABB4-82B9-4B33-A0F0-8EA8A9C18706}" type="pres">
      <dgm:prSet presAssocID="{2B2FE44F-A8B8-4F17-AA54-1DE009448241}" presName="circle1" presStyleLbl="node1" presStyleIdx="0" presStyleCnt="3"/>
      <dgm:spPr/>
    </dgm:pt>
    <dgm:pt modelId="{AA239969-8278-4CF0-B9CD-8DB904DC9A7E}" type="pres">
      <dgm:prSet presAssocID="{2B2FE44F-A8B8-4F17-AA54-1DE009448241}" presName="space" presStyleCnt="0"/>
      <dgm:spPr/>
    </dgm:pt>
    <dgm:pt modelId="{31A32C9C-7EC8-4D35-8EE5-8A25A9995521}" type="pres">
      <dgm:prSet presAssocID="{2B2FE44F-A8B8-4F17-AA54-1DE009448241}" presName="rect1" presStyleLbl="alignAcc1" presStyleIdx="0" presStyleCnt="3"/>
      <dgm:spPr/>
      <dgm:t>
        <a:bodyPr/>
        <a:lstStyle/>
        <a:p>
          <a:endParaRPr lang="ru-RU"/>
        </a:p>
      </dgm:t>
    </dgm:pt>
    <dgm:pt modelId="{B5E4F112-7BDC-4E29-8E1D-6F0A60E2DCF1}" type="pres">
      <dgm:prSet presAssocID="{CC807633-D7D8-4BF3-8B59-50ACA912CF79}" presName="vertSpace2" presStyleLbl="node1" presStyleIdx="0" presStyleCnt="3"/>
      <dgm:spPr/>
    </dgm:pt>
    <dgm:pt modelId="{F9168BFE-F6CA-43B3-B704-A9AFF6C30813}" type="pres">
      <dgm:prSet presAssocID="{CC807633-D7D8-4BF3-8B59-50ACA912CF79}" presName="circle2" presStyleLbl="node1" presStyleIdx="1" presStyleCnt="3"/>
      <dgm:spPr/>
      <dgm:t>
        <a:bodyPr/>
        <a:lstStyle/>
        <a:p>
          <a:endParaRPr lang="ru-RU"/>
        </a:p>
      </dgm:t>
    </dgm:pt>
    <dgm:pt modelId="{F34B3ABB-594D-4ACC-91D4-372D8A73288C}" type="pres">
      <dgm:prSet presAssocID="{CC807633-D7D8-4BF3-8B59-50ACA912CF79}" presName="rect2" presStyleLbl="alignAcc1" presStyleIdx="1" presStyleCnt="3"/>
      <dgm:spPr/>
      <dgm:t>
        <a:bodyPr/>
        <a:lstStyle/>
        <a:p>
          <a:endParaRPr lang="ru-RU"/>
        </a:p>
      </dgm:t>
    </dgm:pt>
    <dgm:pt modelId="{1BA986B4-37F8-47FA-B27D-80E851CA575D}" type="pres">
      <dgm:prSet presAssocID="{6D00E03D-FC07-478E-9198-82B02E842D8D}" presName="vertSpace3" presStyleLbl="node1" presStyleIdx="1" presStyleCnt="3"/>
      <dgm:spPr/>
    </dgm:pt>
    <dgm:pt modelId="{ABD55122-920A-4855-92CA-C46FD667E9B0}" type="pres">
      <dgm:prSet presAssocID="{6D00E03D-FC07-478E-9198-82B02E842D8D}" presName="circle3" presStyleLbl="node1" presStyleIdx="2" presStyleCnt="3"/>
      <dgm:spPr/>
    </dgm:pt>
    <dgm:pt modelId="{8F76BC8B-29A4-4B8C-A499-077328D17200}" type="pres">
      <dgm:prSet presAssocID="{6D00E03D-FC07-478E-9198-82B02E842D8D}" presName="rect3" presStyleLbl="alignAcc1" presStyleIdx="2" presStyleCnt="3"/>
      <dgm:spPr/>
      <dgm:t>
        <a:bodyPr/>
        <a:lstStyle/>
        <a:p>
          <a:endParaRPr lang="ru-RU"/>
        </a:p>
      </dgm:t>
    </dgm:pt>
    <dgm:pt modelId="{92DC73E4-AFA2-4178-AC6A-F375D78E5FB5}" type="pres">
      <dgm:prSet presAssocID="{2B2FE44F-A8B8-4F17-AA54-1DE00944824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A4712-2A84-413F-AE10-1F899C6A2BA2}" type="pres">
      <dgm:prSet presAssocID="{2B2FE44F-A8B8-4F17-AA54-1DE00944824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B2DB-2F13-424B-A8BF-B11EB51B20D7}" type="pres">
      <dgm:prSet presAssocID="{CC807633-D7D8-4BF3-8B59-50ACA912CF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09AF2-C716-44F5-BF47-F7C2E7691C9D}" type="pres">
      <dgm:prSet presAssocID="{CC807633-D7D8-4BF3-8B59-50ACA912CF7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90CA2-21F2-4D6D-8422-B2B3FBBA003A}" type="pres">
      <dgm:prSet presAssocID="{6D00E03D-FC07-478E-9198-82B02E842D8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7887-E34D-47BA-BE6E-577BC45E9D33}" type="pres">
      <dgm:prSet presAssocID="{6D00E03D-FC07-478E-9198-82B02E842D8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F8F70-D15E-4A68-A5A5-683BB954848D}" type="presOf" srcId="{6D00E03D-FC07-478E-9198-82B02E842D8D}" destId="{35590CA2-21F2-4D6D-8422-B2B3FBBA003A}" srcOrd="1" destOrd="0" presId="urn:microsoft.com/office/officeart/2005/8/layout/target3"/>
    <dgm:cxn modelId="{D44C83F7-5CD7-4DE5-A4AD-11194C5ED436}" type="presOf" srcId="{2C50E2A2-ABC6-43C1-9345-EF4C2E39C185}" destId="{B4287887-E34D-47BA-BE6E-577BC45E9D33}" srcOrd="0" destOrd="0" presId="urn:microsoft.com/office/officeart/2005/8/layout/target3"/>
    <dgm:cxn modelId="{7B87A2DA-C93B-48AF-8E98-977F28EDD794}" type="presOf" srcId="{2B2FE44F-A8B8-4F17-AA54-1DE009448241}" destId="{31A32C9C-7EC8-4D35-8EE5-8A25A9995521}" srcOrd="0" destOrd="0" presId="urn:microsoft.com/office/officeart/2005/8/layout/target3"/>
    <dgm:cxn modelId="{EA5016B3-8F6C-4565-AF50-AB8118A6F4FE}" type="presOf" srcId="{B007E3DF-EFE4-4690-B13C-F468B7546457}" destId="{CDECD32B-A2D6-48AE-B149-FB53B96FD2D7}" srcOrd="0" destOrd="0" presId="urn:microsoft.com/office/officeart/2005/8/layout/target3"/>
    <dgm:cxn modelId="{1A10EE7D-B2A9-4CFF-8C9C-70C42E54526C}" type="presOf" srcId="{CC807633-D7D8-4BF3-8B59-50ACA912CF79}" destId="{F34B3ABB-594D-4ACC-91D4-372D8A73288C}" srcOrd="0" destOrd="0" presId="urn:microsoft.com/office/officeart/2005/8/layout/target3"/>
    <dgm:cxn modelId="{BBA3A636-E70E-43CA-8611-9619F0B6D5B8}" type="presOf" srcId="{EF8A93F1-4488-4CE8-84C4-C0E10A4A4B4F}" destId="{A6809AF2-C716-44F5-BF47-F7C2E7691C9D}" srcOrd="0" destOrd="1" presId="urn:microsoft.com/office/officeart/2005/8/layout/target3"/>
    <dgm:cxn modelId="{327878A1-700E-4D4A-ACD3-2BDB2A7BE666}" type="presOf" srcId="{CC807633-D7D8-4BF3-8B59-50ACA912CF79}" destId="{27C2B2DB-2F13-424B-A8BF-B11EB51B20D7}" srcOrd="1" destOrd="0" presId="urn:microsoft.com/office/officeart/2005/8/layout/target3"/>
    <dgm:cxn modelId="{02E5E15E-4C38-43FA-A268-265C7EDDFBF1}" type="presOf" srcId="{2B2FE44F-A8B8-4F17-AA54-1DE009448241}" destId="{92DC73E4-AFA2-4178-AC6A-F375D78E5FB5}" srcOrd="1" destOrd="0" presId="urn:microsoft.com/office/officeart/2005/8/layout/target3"/>
    <dgm:cxn modelId="{C45DBBE6-823B-46E7-A044-C8E6B5AD38E5}" type="presOf" srcId="{6D00E03D-FC07-478E-9198-82B02E842D8D}" destId="{8F76BC8B-29A4-4B8C-A499-077328D17200}" srcOrd="0" destOrd="0" presId="urn:microsoft.com/office/officeart/2005/8/layout/target3"/>
    <dgm:cxn modelId="{54DB77E5-B495-42B8-83E3-ED8C715ABAD7}" srcId="{CC807633-D7D8-4BF3-8B59-50ACA912CF79}" destId="{30A07DCF-2987-4071-A71C-57F36491DAAA}" srcOrd="0" destOrd="0" parTransId="{18E887C7-1D24-47DF-902E-46F208D8B0DE}" sibTransId="{D78A2097-8517-4AA0-9BCC-E24D068102A5}"/>
    <dgm:cxn modelId="{9D2C3C8C-00BA-4109-BD83-9D7FBB909661}" type="presOf" srcId="{30A07DCF-2987-4071-A71C-57F36491DAAA}" destId="{A6809AF2-C716-44F5-BF47-F7C2E7691C9D}" srcOrd="0" destOrd="0" presId="urn:microsoft.com/office/officeart/2005/8/layout/target3"/>
    <dgm:cxn modelId="{A6DCA7E5-1124-4508-87CD-88E736FDE173}" srcId="{2B2FE44F-A8B8-4F17-AA54-1DE009448241}" destId="{BD82DC49-92B8-4D81-B6E8-A95CEEB1D85A}" srcOrd="0" destOrd="0" parTransId="{290BF5EF-FC7D-4299-975F-60B346E12454}" sibTransId="{8BE32F29-EC45-49EA-AF36-DC54B6391753}"/>
    <dgm:cxn modelId="{39829393-7AF2-4CB3-96AB-9ADC2829A30F}" srcId="{B007E3DF-EFE4-4690-B13C-F468B7546457}" destId="{CC807633-D7D8-4BF3-8B59-50ACA912CF79}" srcOrd="1" destOrd="0" parTransId="{B5C8EF6D-CCC7-467E-A1E6-65544C8D5744}" sibTransId="{66222BAD-A4E2-4C94-88BB-7E2F236967F0}"/>
    <dgm:cxn modelId="{8C8DE2FC-9737-48FB-864B-3F2840B51486}" srcId="{B007E3DF-EFE4-4690-B13C-F468B7546457}" destId="{2B2FE44F-A8B8-4F17-AA54-1DE009448241}" srcOrd="0" destOrd="0" parTransId="{BCA3C9F7-7143-4524-844C-78D6AFF16C99}" sibTransId="{48753F23-A90C-495F-8436-7F2F8D8B2FE0}"/>
    <dgm:cxn modelId="{F42E10BA-3B7A-4722-A43F-2670CC7C49A9}" srcId="{6D00E03D-FC07-478E-9198-82B02E842D8D}" destId="{2C50E2A2-ABC6-43C1-9345-EF4C2E39C185}" srcOrd="0" destOrd="0" parTransId="{70F65413-E840-4326-9FAA-3C9AB9796B88}" sibTransId="{8200E4C0-1736-4C5A-9565-2391A65F345F}"/>
    <dgm:cxn modelId="{C0368AE7-B441-4C23-A2DA-E2FEF4DE57B8}" srcId="{B007E3DF-EFE4-4690-B13C-F468B7546457}" destId="{6D00E03D-FC07-478E-9198-82B02E842D8D}" srcOrd="2" destOrd="0" parTransId="{788C9A10-0D17-4B1C-8375-A53F49533295}" sibTransId="{F14D3B65-B729-427A-A39F-B7344D830925}"/>
    <dgm:cxn modelId="{6BE4D797-FFD6-4F6B-9B62-69DF6857FE4D}" type="presOf" srcId="{BD82DC49-92B8-4D81-B6E8-A95CEEB1D85A}" destId="{4C2A4712-2A84-413F-AE10-1F899C6A2BA2}" srcOrd="0" destOrd="0" presId="urn:microsoft.com/office/officeart/2005/8/layout/target3"/>
    <dgm:cxn modelId="{D7CA9B18-BEB6-4C8D-8634-F3485BE82A88}" srcId="{CC807633-D7D8-4BF3-8B59-50ACA912CF79}" destId="{EF8A93F1-4488-4CE8-84C4-C0E10A4A4B4F}" srcOrd="1" destOrd="0" parTransId="{1D0EA895-5614-4C12-8043-C8E70D9C77DF}" sibTransId="{11510FA9-643E-4512-929C-CC00D4426386}"/>
    <dgm:cxn modelId="{3AFEEC14-BFDA-4D1B-A930-9FB6E4820AF9}" type="presParOf" srcId="{CDECD32B-A2D6-48AE-B149-FB53B96FD2D7}" destId="{F4CDABB4-82B9-4B33-A0F0-8EA8A9C18706}" srcOrd="0" destOrd="0" presId="urn:microsoft.com/office/officeart/2005/8/layout/target3"/>
    <dgm:cxn modelId="{E786ACDA-0191-448C-A2EB-19884675C0C7}" type="presParOf" srcId="{CDECD32B-A2D6-48AE-B149-FB53B96FD2D7}" destId="{AA239969-8278-4CF0-B9CD-8DB904DC9A7E}" srcOrd="1" destOrd="0" presId="urn:microsoft.com/office/officeart/2005/8/layout/target3"/>
    <dgm:cxn modelId="{88D1A980-4B0F-4D65-8CDA-742019A8C37D}" type="presParOf" srcId="{CDECD32B-A2D6-48AE-B149-FB53B96FD2D7}" destId="{31A32C9C-7EC8-4D35-8EE5-8A25A9995521}" srcOrd="2" destOrd="0" presId="urn:microsoft.com/office/officeart/2005/8/layout/target3"/>
    <dgm:cxn modelId="{D234B7C1-73E8-451D-9BF1-6A81BE8E7279}" type="presParOf" srcId="{CDECD32B-A2D6-48AE-B149-FB53B96FD2D7}" destId="{B5E4F112-7BDC-4E29-8E1D-6F0A60E2DCF1}" srcOrd="3" destOrd="0" presId="urn:microsoft.com/office/officeart/2005/8/layout/target3"/>
    <dgm:cxn modelId="{C9CC87E9-C88F-45AA-9FA8-D9BC660B74DB}" type="presParOf" srcId="{CDECD32B-A2D6-48AE-B149-FB53B96FD2D7}" destId="{F9168BFE-F6CA-43B3-B704-A9AFF6C30813}" srcOrd="4" destOrd="0" presId="urn:microsoft.com/office/officeart/2005/8/layout/target3"/>
    <dgm:cxn modelId="{662592CB-2D53-4260-ADB2-9A3865078AE7}" type="presParOf" srcId="{CDECD32B-A2D6-48AE-B149-FB53B96FD2D7}" destId="{F34B3ABB-594D-4ACC-91D4-372D8A73288C}" srcOrd="5" destOrd="0" presId="urn:microsoft.com/office/officeart/2005/8/layout/target3"/>
    <dgm:cxn modelId="{BC8CF591-A22A-4142-8DDC-2193D746BE27}" type="presParOf" srcId="{CDECD32B-A2D6-48AE-B149-FB53B96FD2D7}" destId="{1BA986B4-37F8-47FA-B27D-80E851CA575D}" srcOrd="6" destOrd="0" presId="urn:microsoft.com/office/officeart/2005/8/layout/target3"/>
    <dgm:cxn modelId="{6C0AB70D-5025-4F44-A2BE-9DAE1FAD997F}" type="presParOf" srcId="{CDECD32B-A2D6-48AE-B149-FB53B96FD2D7}" destId="{ABD55122-920A-4855-92CA-C46FD667E9B0}" srcOrd="7" destOrd="0" presId="urn:microsoft.com/office/officeart/2005/8/layout/target3"/>
    <dgm:cxn modelId="{567047CF-D62D-469A-88BB-935827A76855}" type="presParOf" srcId="{CDECD32B-A2D6-48AE-B149-FB53B96FD2D7}" destId="{8F76BC8B-29A4-4B8C-A499-077328D17200}" srcOrd="8" destOrd="0" presId="urn:microsoft.com/office/officeart/2005/8/layout/target3"/>
    <dgm:cxn modelId="{9FB9D243-D599-4105-B068-DA9B9A5AC383}" type="presParOf" srcId="{CDECD32B-A2D6-48AE-B149-FB53B96FD2D7}" destId="{92DC73E4-AFA2-4178-AC6A-F375D78E5FB5}" srcOrd="9" destOrd="0" presId="urn:microsoft.com/office/officeart/2005/8/layout/target3"/>
    <dgm:cxn modelId="{1EDC3838-9F89-45BF-85EB-E15D28F2FF7C}" type="presParOf" srcId="{CDECD32B-A2D6-48AE-B149-FB53B96FD2D7}" destId="{4C2A4712-2A84-413F-AE10-1F899C6A2BA2}" srcOrd="10" destOrd="0" presId="urn:microsoft.com/office/officeart/2005/8/layout/target3"/>
    <dgm:cxn modelId="{B8395F3F-21E4-48C9-9B39-084DB1F92AB2}" type="presParOf" srcId="{CDECD32B-A2D6-48AE-B149-FB53B96FD2D7}" destId="{27C2B2DB-2F13-424B-A8BF-B11EB51B20D7}" srcOrd="11" destOrd="0" presId="urn:microsoft.com/office/officeart/2005/8/layout/target3"/>
    <dgm:cxn modelId="{95E7C616-D979-4AA8-ABA7-5933B90C731E}" type="presParOf" srcId="{CDECD32B-A2D6-48AE-B149-FB53B96FD2D7}" destId="{A6809AF2-C716-44F5-BF47-F7C2E7691C9D}" srcOrd="12" destOrd="0" presId="urn:microsoft.com/office/officeart/2005/8/layout/target3"/>
    <dgm:cxn modelId="{395171D1-126D-4C0E-847E-4E0A9AC96A01}" type="presParOf" srcId="{CDECD32B-A2D6-48AE-B149-FB53B96FD2D7}" destId="{35590CA2-21F2-4D6D-8422-B2B3FBBA003A}" srcOrd="13" destOrd="0" presId="urn:microsoft.com/office/officeart/2005/8/layout/target3"/>
    <dgm:cxn modelId="{23DFCCD3-CC6B-439F-8C42-DE6F8FC9D11F}" type="presParOf" srcId="{CDECD32B-A2D6-48AE-B149-FB53B96FD2D7}" destId="{B4287887-E34D-47BA-BE6E-577BC45E9D3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577329" y="-528528"/>
          <a:ext cx="958135" cy="2099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359410" y="6393"/>
          <a:ext cx="4102575" cy="613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Бюджет</a:t>
          </a:r>
          <a:r>
            <a:rPr lang="ru-RU" sz="2400" b="1" kern="12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(гл.1 статья 6 Бюджетного кодекса РФ)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59410" y="6393"/>
        <a:ext cx="4102575" cy="61369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431452" y="-150444"/>
          <a:ext cx="1287858" cy="215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1177" y="249418"/>
          <a:ext cx="4285102" cy="596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Бюджет</a:t>
          </a:r>
          <a:r>
            <a:rPr lang="ru-RU" sz="2400" b="1" kern="1200" dirty="0" smtClean="0"/>
            <a:t> – это план доходов и расходов. Каждый житель Тамбовского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177" y="249418"/>
        <a:ext cx="4285102" cy="5965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577329" y="-528528"/>
          <a:ext cx="958135" cy="2099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359410" y="6393"/>
          <a:ext cx="4102575" cy="613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ДОХОДЫ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2400" b="1" u="none" kern="1200" dirty="0">
            <a:solidFill>
              <a:schemeClr val="tx1"/>
            </a:solidFill>
          </a:endParaRPr>
        </a:p>
      </dsp:txBody>
      <dsp:txXfrm>
        <a:off x="359410" y="6393"/>
        <a:ext cx="4102575" cy="61369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34896-C91C-42DF-AA1A-627F2B38839A}">
      <dsp:nvSpPr>
        <dsp:cNvPr id="0" name=""/>
        <dsp:cNvSpPr/>
      </dsp:nvSpPr>
      <dsp:spPr>
        <a:xfrm rot="5400000">
          <a:off x="431452" y="-150444"/>
          <a:ext cx="1287858" cy="215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919A-89E4-47F9-99CC-2EC97BD022FF}">
      <dsp:nvSpPr>
        <dsp:cNvPr id="0" name=""/>
        <dsp:cNvSpPr/>
      </dsp:nvSpPr>
      <dsp:spPr>
        <a:xfrm>
          <a:off x="1177" y="249418"/>
          <a:ext cx="4285102" cy="596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FF0000"/>
              </a:solidFill>
            </a:rPr>
            <a:t>РАСХОДЫ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</a:rPr>
            <a:t>   </a:t>
          </a:r>
          <a:r>
            <a:rPr lang="ru-RU" sz="2400" b="1" u="none" kern="1200" dirty="0" smtClean="0">
              <a:solidFill>
                <a:schemeClr val="tx1"/>
              </a:solidFill>
            </a:rPr>
            <a:t>это выплачиваемые из бюджета денежные средства (социальные выплаты населению, содержание муниципальных учреждений (образование, культура, молодежная политика, физическая культура и спорт и другие), дорожное хозяйство и другие расходы)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none" kern="1200" dirty="0">
            <a:solidFill>
              <a:schemeClr val="tx1"/>
            </a:solidFill>
          </a:endParaRPr>
        </a:p>
      </dsp:txBody>
      <dsp:txXfrm>
        <a:off x="1177" y="249418"/>
        <a:ext cx="4285102" cy="59656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1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1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344850"/>
        <a:ext cx="2428877" cy="1070777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1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67940"/>
        <a:ext cx="2428877" cy="1070777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1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gradFill rotWithShape="0">
          <a:gsLst>
            <a:gs pos="0">
              <a:schemeClr val="accent5">
                <a:hueOff val="-839864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4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4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4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36" y="4330063"/>
        <a:ext cx="2428877" cy="10707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24AA6-26FB-4532-9C06-804E9D2D33E6}">
      <dsp:nvSpPr>
        <dsp:cNvPr id="0" name=""/>
        <dsp:cNvSpPr/>
      </dsp:nvSpPr>
      <dsp:spPr>
        <a:xfrm>
          <a:off x="0" y="2153710"/>
          <a:ext cx="83131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2CC3B-12C4-4646-A6EF-5D837B8FB147}">
      <dsp:nvSpPr>
        <dsp:cNvPr id="0" name=""/>
        <dsp:cNvSpPr/>
      </dsp:nvSpPr>
      <dsp:spPr>
        <a:xfrm>
          <a:off x="415657" y="1814454"/>
          <a:ext cx="5819200" cy="6494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952" tIns="0" rIns="21995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Georgia" pitchFamily="18" charset="0"/>
            </a:rPr>
            <a:t>Привлечение коммерческого кредита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Georgia" pitchFamily="18" charset="0"/>
            </a:rPr>
            <a:t>1 737,6 тыс. рублей</a:t>
          </a:r>
          <a:endParaRPr lang="ru-RU" sz="2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5657" y="1814454"/>
        <a:ext cx="5819200" cy="649440"/>
      </dsp:txXfrm>
    </dsp:sp>
    <dsp:sp modelId="{C8DB0EAA-6234-4CEB-96E4-CC9CC3A512F7}">
      <dsp:nvSpPr>
        <dsp:cNvPr id="0" name=""/>
        <dsp:cNvSpPr/>
      </dsp:nvSpPr>
      <dsp:spPr>
        <a:xfrm>
          <a:off x="0" y="3137095"/>
          <a:ext cx="83131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80000"/>
              <a:hueOff val="-110202"/>
              <a:satOff val="-5781"/>
              <a:lumOff val="13649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6B396-B3E0-4609-BED3-02AF83114824}">
      <dsp:nvSpPr>
        <dsp:cNvPr id="0" name=""/>
        <dsp:cNvSpPr/>
      </dsp:nvSpPr>
      <dsp:spPr>
        <a:xfrm>
          <a:off x="415657" y="2812374"/>
          <a:ext cx="5819200" cy="649440"/>
        </a:xfrm>
        <a:prstGeom prst="roundRect">
          <a:avLst/>
        </a:prstGeom>
        <a:solidFill>
          <a:schemeClr val="accent2">
            <a:shade val="80000"/>
            <a:hueOff val="-110202"/>
            <a:satOff val="-5781"/>
            <a:lumOff val="13649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952" tIns="0" rIns="21995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Georgia" pitchFamily="18" charset="0"/>
            </a:rPr>
            <a:t>Погашение бюджетного кредита 1 737,6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Georgia" pitchFamily="18" charset="0"/>
            </a:rPr>
            <a:t> тыс. рублей</a:t>
          </a:r>
          <a:endParaRPr lang="ru-RU" sz="2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5657" y="2812374"/>
        <a:ext cx="5819200" cy="649440"/>
      </dsp:txXfrm>
    </dsp:sp>
    <dsp:sp modelId="{F2A28C25-99B2-4A4C-BE6B-B983754157B3}">
      <dsp:nvSpPr>
        <dsp:cNvPr id="0" name=""/>
        <dsp:cNvSpPr/>
      </dsp:nvSpPr>
      <dsp:spPr>
        <a:xfrm>
          <a:off x="0" y="4135015"/>
          <a:ext cx="83131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80000"/>
              <a:hueOff val="-220405"/>
              <a:satOff val="-11563"/>
              <a:lumOff val="27299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0D36C-BE0B-41D1-99F1-AF39907C2339}">
      <dsp:nvSpPr>
        <dsp:cNvPr id="0" name=""/>
        <dsp:cNvSpPr/>
      </dsp:nvSpPr>
      <dsp:spPr>
        <a:xfrm>
          <a:off x="415657" y="3810295"/>
          <a:ext cx="5819200" cy="649440"/>
        </a:xfrm>
        <a:prstGeom prst="roundRect">
          <a:avLst/>
        </a:prstGeom>
        <a:solidFill>
          <a:schemeClr val="accent2">
            <a:shade val="80000"/>
            <a:hueOff val="-220405"/>
            <a:satOff val="-11563"/>
            <a:lumOff val="27299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952" tIns="0" rIns="21995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Georgia" pitchFamily="18" charset="0"/>
            </a:rPr>
            <a:t>Обслуживание внутреннего муниципального долга 70 тыс. рублей</a:t>
          </a:r>
          <a:endParaRPr lang="ru-RU" sz="22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5657" y="3810295"/>
        <a:ext cx="5819200" cy="6494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A592A0-A31F-47D9-9CCB-7CC11FCA4F98}">
      <dsp:nvSpPr>
        <dsp:cNvPr id="0" name=""/>
        <dsp:cNvSpPr/>
      </dsp:nvSpPr>
      <dsp:spPr>
        <a:xfrm>
          <a:off x="7025" y="356935"/>
          <a:ext cx="2535853" cy="3697539"/>
        </a:xfrm>
        <a:prstGeom prst="round2SameRect">
          <a:avLst>
            <a:gd name="adj1" fmla="val 8000"/>
            <a:gd name="adj2" fmla="val 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налог на доходы физических лиц;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акцизы по подакцизным товарам;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единый налог на вмененный доход;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налоговые доходы.</a:t>
          </a:r>
        </a:p>
      </dsp:txBody>
      <dsp:txXfrm>
        <a:off x="7025" y="356935"/>
        <a:ext cx="2535853" cy="3697539"/>
      </dsp:txXfrm>
    </dsp:sp>
    <dsp:sp modelId="{D36E6E07-9CE9-4799-8D20-0BF3F519A3D4}">
      <dsp:nvSpPr>
        <dsp:cNvPr id="0" name=""/>
        <dsp:cNvSpPr/>
      </dsp:nvSpPr>
      <dsp:spPr>
        <a:xfrm>
          <a:off x="7025" y="3152185"/>
          <a:ext cx="2535853" cy="813973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НАЛОГОВЫЕ ДОХОДЫ</a:t>
          </a:r>
          <a:endParaRPr lang="ru-RU" sz="1400" b="1" kern="1200" dirty="0"/>
        </a:p>
      </dsp:txBody>
      <dsp:txXfrm>
        <a:off x="7025" y="3152185"/>
        <a:ext cx="1785812" cy="813973"/>
      </dsp:txXfrm>
    </dsp:sp>
    <dsp:sp modelId="{72BD2CC1-51CE-4665-9C93-05FB9A322B18}">
      <dsp:nvSpPr>
        <dsp:cNvPr id="0" name=""/>
        <dsp:cNvSpPr/>
      </dsp:nvSpPr>
      <dsp:spPr>
        <a:xfrm>
          <a:off x="1864572" y="3281477"/>
          <a:ext cx="887548" cy="8875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DD931-260A-478D-94E6-B87EED432B20}">
      <dsp:nvSpPr>
        <dsp:cNvPr id="0" name=""/>
        <dsp:cNvSpPr/>
      </dsp:nvSpPr>
      <dsp:spPr>
        <a:xfrm>
          <a:off x="2972005" y="347787"/>
          <a:ext cx="2535853" cy="37341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доходы от продажи материальных активов;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штрафы за нарушения законодательства о налогах и сборах;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иные неналоговые доходы.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972005" y="347787"/>
        <a:ext cx="2535853" cy="3734130"/>
      </dsp:txXfrm>
    </dsp:sp>
    <dsp:sp modelId="{113D1950-FB5D-4DA1-9E6F-AA5B2BE5B8A6}">
      <dsp:nvSpPr>
        <dsp:cNvPr id="0" name=""/>
        <dsp:cNvSpPr/>
      </dsp:nvSpPr>
      <dsp:spPr>
        <a:xfrm>
          <a:off x="2972005" y="3160722"/>
          <a:ext cx="2535853" cy="815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НЕНАЛОГОВЫЕ ДОХОДЫ</a:t>
          </a:r>
          <a:endParaRPr lang="ru-RU" sz="1400" b="1" kern="1200" dirty="0"/>
        </a:p>
      </dsp:txBody>
      <dsp:txXfrm>
        <a:off x="2972005" y="3160722"/>
        <a:ext cx="1785812" cy="815194"/>
      </dsp:txXfrm>
    </dsp:sp>
    <dsp:sp modelId="{4002839F-F85E-4F6B-8F6A-80AE77A54318}">
      <dsp:nvSpPr>
        <dsp:cNvPr id="0" name=""/>
        <dsp:cNvSpPr/>
      </dsp:nvSpPr>
      <dsp:spPr>
        <a:xfrm>
          <a:off x="4829553" y="3290625"/>
          <a:ext cx="887548" cy="8875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9924F-3AC0-4DBA-B24B-9F32343A27F5}">
      <dsp:nvSpPr>
        <dsp:cNvPr id="0" name=""/>
        <dsp:cNvSpPr/>
      </dsp:nvSpPr>
      <dsp:spPr>
        <a:xfrm>
          <a:off x="5941411" y="361611"/>
          <a:ext cx="2522387" cy="3678837"/>
        </a:xfrm>
        <a:prstGeom prst="round2SameRect">
          <a:avLst>
            <a:gd name="adj1" fmla="val 8000"/>
            <a:gd name="adj2" fmla="val 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от других бюджетов бюджетной системы: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</a:t>
          </a:r>
        </a:p>
      </dsp:txBody>
      <dsp:txXfrm>
        <a:off x="5941411" y="361611"/>
        <a:ext cx="2522387" cy="3678837"/>
      </dsp:txXfrm>
    </dsp:sp>
    <dsp:sp modelId="{896063CB-2F9C-464D-939A-CFA20D32B310}">
      <dsp:nvSpPr>
        <dsp:cNvPr id="0" name=""/>
        <dsp:cNvSpPr/>
      </dsp:nvSpPr>
      <dsp:spPr>
        <a:xfrm>
          <a:off x="5911425" y="3057973"/>
          <a:ext cx="2531238" cy="888565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БЕЗВОЗМЕЗДНЫЕ ПОСТУПЛЕНИЯ</a:t>
          </a:r>
          <a:endParaRPr lang="ru-RU" sz="1400" b="1" kern="1200" dirty="0"/>
        </a:p>
      </dsp:txBody>
      <dsp:txXfrm>
        <a:off x="5911425" y="3057973"/>
        <a:ext cx="1782562" cy="888565"/>
      </dsp:txXfrm>
    </dsp:sp>
    <dsp:sp modelId="{46EF4502-FE50-424B-8445-694C172FC663}">
      <dsp:nvSpPr>
        <dsp:cNvPr id="0" name=""/>
        <dsp:cNvSpPr/>
      </dsp:nvSpPr>
      <dsp:spPr>
        <a:xfrm>
          <a:off x="7792226" y="3276802"/>
          <a:ext cx="887548" cy="8875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C42760-07A1-464B-AC92-C8ABE75F816F}">
      <dsp:nvSpPr>
        <dsp:cNvPr id="0" name=""/>
        <dsp:cNvSpPr/>
      </dsp:nvSpPr>
      <dsp:spPr>
        <a:xfrm>
          <a:off x="0" y="257299"/>
          <a:ext cx="44161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BE342-CBDE-4F7A-A00E-C77613F1E2A4}">
      <dsp:nvSpPr>
        <dsp:cNvPr id="0" name=""/>
        <dsp:cNvSpPr/>
      </dsp:nvSpPr>
      <dsp:spPr>
        <a:xfrm>
          <a:off x="220807" y="35899"/>
          <a:ext cx="30913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4" tIns="0" rIns="1168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2017 год – 97,6%</a:t>
          </a:r>
          <a:endParaRPr lang="ru-RU" sz="1500" kern="1200" dirty="0"/>
        </a:p>
      </dsp:txBody>
      <dsp:txXfrm>
        <a:off x="220807" y="35899"/>
        <a:ext cx="3091306" cy="442800"/>
      </dsp:txXfrm>
    </dsp:sp>
    <dsp:sp modelId="{1B1AFC33-E416-4812-975B-8167D8274231}">
      <dsp:nvSpPr>
        <dsp:cNvPr id="0" name=""/>
        <dsp:cNvSpPr/>
      </dsp:nvSpPr>
      <dsp:spPr>
        <a:xfrm>
          <a:off x="0" y="937699"/>
          <a:ext cx="44161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9A0FD-A08A-415C-8459-D39D2AFA0465}">
      <dsp:nvSpPr>
        <dsp:cNvPr id="0" name=""/>
        <dsp:cNvSpPr/>
      </dsp:nvSpPr>
      <dsp:spPr>
        <a:xfrm>
          <a:off x="220807" y="716299"/>
          <a:ext cx="30913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4" tIns="0" rIns="1168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2018 год – 97,7%</a:t>
          </a:r>
          <a:endParaRPr lang="ru-RU" sz="1500" kern="1200" dirty="0"/>
        </a:p>
      </dsp:txBody>
      <dsp:txXfrm>
        <a:off x="220807" y="716299"/>
        <a:ext cx="3091306" cy="442800"/>
      </dsp:txXfrm>
    </dsp:sp>
    <dsp:sp modelId="{A538511E-3FFA-4E95-BEE7-DC4EDA4BA257}">
      <dsp:nvSpPr>
        <dsp:cNvPr id="0" name=""/>
        <dsp:cNvSpPr/>
      </dsp:nvSpPr>
      <dsp:spPr>
        <a:xfrm>
          <a:off x="0" y="1618100"/>
          <a:ext cx="441615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2759B-42FA-472E-8EE4-5886346435F0}">
      <dsp:nvSpPr>
        <dsp:cNvPr id="0" name=""/>
        <dsp:cNvSpPr/>
      </dsp:nvSpPr>
      <dsp:spPr>
        <a:xfrm>
          <a:off x="220807" y="1396699"/>
          <a:ext cx="309130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4" tIns="0" rIns="11684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2019 год – 97,8%</a:t>
          </a:r>
          <a:endParaRPr lang="ru-RU" sz="1500" kern="1200" dirty="0"/>
        </a:p>
      </dsp:txBody>
      <dsp:txXfrm>
        <a:off x="220807" y="1396699"/>
        <a:ext cx="3091306" cy="442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CDABB4-82B9-4B33-A0F0-8EA8A9C18706}">
      <dsp:nvSpPr>
        <dsp:cNvPr id="0" name=""/>
        <dsp:cNvSpPr/>
      </dsp:nvSpPr>
      <dsp:spPr>
        <a:xfrm>
          <a:off x="0" y="0"/>
          <a:ext cx="2160239" cy="21602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32C9C-7EC8-4D35-8EE5-8A25A9995521}">
      <dsp:nvSpPr>
        <dsp:cNvPr id="0" name=""/>
        <dsp:cNvSpPr/>
      </dsp:nvSpPr>
      <dsp:spPr>
        <a:xfrm>
          <a:off x="1080119" y="0"/>
          <a:ext cx="3334270" cy="2160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2017 год</a:t>
          </a:r>
          <a:endParaRPr lang="ru-RU" sz="2600" kern="1200" dirty="0"/>
        </a:p>
      </dsp:txBody>
      <dsp:txXfrm>
        <a:off x="1080119" y="0"/>
        <a:ext cx="1667135" cy="648073"/>
      </dsp:txXfrm>
    </dsp:sp>
    <dsp:sp modelId="{F9168BFE-F6CA-43B3-B704-A9AFF6C30813}">
      <dsp:nvSpPr>
        <dsp:cNvPr id="0" name=""/>
        <dsp:cNvSpPr/>
      </dsp:nvSpPr>
      <dsp:spPr>
        <a:xfrm>
          <a:off x="378042" y="648073"/>
          <a:ext cx="1404154" cy="140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B3ABB-594D-4ACC-91D4-372D8A73288C}">
      <dsp:nvSpPr>
        <dsp:cNvPr id="0" name=""/>
        <dsp:cNvSpPr/>
      </dsp:nvSpPr>
      <dsp:spPr>
        <a:xfrm>
          <a:off x="1080119" y="648073"/>
          <a:ext cx="3334270" cy="140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2018 год</a:t>
          </a:r>
          <a:endParaRPr lang="ru-RU" sz="2600" kern="1200" dirty="0"/>
        </a:p>
      </dsp:txBody>
      <dsp:txXfrm>
        <a:off x="1080119" y="648073"/>
        <a:ext cx="1667135" cy="648071"/>
      </dsp:txXfrm>
    </dsp:sp>
    <dsp:sp modelId="{ABD55122-920A-4855-92CA-C46FD667E9B0}">
      <dsp:nvSpPr>
        <dsp:cNvPr id="0" name=""/>
        <dsp:cNvSpPr/>
      </dsp:nvSpPr>
      <dsp:spPr>
        <a:xfrm>
          <a:off x="756084" y="1296144"/>
          <a:ext cx="648071" cy="6480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BC8B-29A4-4B8C-A499-077328D17200}">
      <dsp:nvSpPr>
        <dsp:cNvPr id="0" name=""/>
        <dsp:cNvSpPr/>
      </dsp:nvSpPr>
      <dsp:spPr>
        <a:xfrm>
          <a:off x="1080119" y="1296144"/>
          <a:ext cx="3334270" cy="648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2019 год</a:t>
          </a:r>
          <a:endParaRPr lang="ru-RU" sz="2600" kern="1200" dirty="0"/>
        </a:p>
      </dsp:txBody>
      <dsp:txXfrm>
        <a:off x="1080119" y="1296144"/>
        <a:ext cx="1667135" cy="648071"/>
      </dsp:txXfrm>
    </dsp:sp>
    <dsp:sp modelId="{4C2A4712-2A84-413F-AE10-1F899C6A2BA2}">
      <dsp:nvSpPr>
        <dsp:cNvPr id="0" name=""/>
        <dsp:cNvSpPr/>
      </dsp:nvSpPr>
      <dsp:spPr>
        <a:xfrm>
          <a:off x="2747255" y="0"/>
          <a:ext cx="1667135" cy="6480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316996,7тыс. рублей</a:t>
          </a:r>
          <a:endParaRPr lang="ru-RU" sz="1300" kern="1200" dirty="0"/>
        </a:p>
      </dsp:txBody>
      <dsp:txXfrm>
        <a:off x="2747255" y="0"/>
        <a:ext cx="1667135" cy="648073"/>
      </dsp:txXfrm>
    </dsp:sp>
    <dsp:sp modelId="{A6809AF2-C716-44F5-BF47-F7C2E7691C9D}">
      <dsp:nvSpPr>
        <dsp:cNvPr id="0" name=""/>
        <dsp:cNvSpPr/>
      </dsp:nvSpPr>
      <dsp:spPr>
        <a:xfrm>
          <a:off x="2747255" y="648073"/>
          <a:ext cx="1667135" cy="648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328913,5тыс. рублей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2747255" y="648073"/>
        <a:ext cx="1667135" cy="648071"/>
      </dsp:txXfrm>
    </dsp:sp>
    <dsp:sp modelId="{B4287887-E34D-47BA-BE6E-577BC45E9D33}">
      <dsp:nvSpPr>
        <dsp:cNvPr id="0" name=""/>
        <dsp:cNvSpPr/>
      </dsp:nvSpPr>
      <dsp:spPr>
        <a:xfrm>
          <a:off x="2747255" y="1296144"/>
          <a:ext cx="1667135" cy="6480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332319,6тыс. рублей</a:t>
          </a:r>
          <a:endParaRPr lang="ru-RU" sz="1300" kern="1200" dirty="0"/>
        </a:p>
      </dsp:txBody>
      <dsp:txXfrm>
        <a:off x="2747255" y="1296144"/>
        <a:ext cx="1667135" cy="64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0.79422</cdr:x>
      <cdr:y>0.66484</cdr:y>
    </cdr:from>
    <cdr:to>
      <cdr:x>1</cdr:x>
      <cdr:y>0.7565</cdr:y>
    </cdr:to>
    <cdr:sp macro="" textlink="">
      <cdr:nvSpPr>
        <cdr:cNvPr id="2" name="TextBox 33"/>
        <cdr:cNvSpPr txBox="1"/>
      </cdr:nvSpPr>
      <cdr:spPr>
        <a:xfrm xmlns:a="http://schemas.openxmlformats.org/drawingml/2006/main" flipH="1">
          <a:off x="2401998" y="2232248"/>
          <a:ext cx="62233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2,8%</a:t>
          </a:r>
          <a:endParaRPr lang="ru-RU" sz="1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0.59836</cdr:x>
      <cdr:y>0.54278</cdr:y>
    </cdr:from>
    <cdr:to>
      <cdr:x>0.68852</cdr:x>
      <cdr:y>0.61086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56578" y="3190066"/>
          <a:ext cx="79205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285"/>
          </a:xfrm>
          <a:prstGeom prst="rect">
            <a:avLst/>
          </a:prstGeom>
        </p:spPr>
        <p:txBody>
          <a:bodyPr vert="horz" lIns="91666" tIns="45835" rIns="91666" bIns="458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666" tIns="45835" rIns="91666" bIns="45835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6" tIns="45835" rIns="91666" bIns="458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6"/>
            <a:ext cx="5486400" cy="4475559"/>
          </a:xfrm>
          <a:prstGeom prst="rect">
            <a:avLst/>
          </a:prstGeom>
        </p:spPr>
        <p:txBody>
          <a:bodyPr vert="horz" lIns="91666" tIns="45835" rIns="91666" bIns="458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6678"/>
            <a:ext cx="2971800" cy="497285"/>
          </a:xfrm>
          <a:prstGeom prst="rect">
            <a:avLst/>
          </a:prstGeom>
        </p:spPr>
        <p:txBody>
          <a:bodyPr vert="horz" lIns="91666" tIns="45835" rIns="91666" bIns="458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666" tIns="45835" rIns="91666" bIns="45835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81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D120D-01AA-4D5D-AE19-813A934848C8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152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99D0-4C29-427C-9E9F-F0FF86C74D05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02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FCD3C-E87B-4588-AE7F-3E31843A06B8}" type="slidenum">
              <a:rPr lang="ru-RU" smtClean="0">
                <a:latin typeface="Arial" charset="0"/>
              </a:rPr>
              <a:pPr/>
              <a:t>10</a:t>
            </a:fld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4DF03-CD1A-4710-9CAA-6B3FBCEA287F}" type="slidenum">
              <a:rPr lang="ru-RU" smtClean="0">
                <a:latin typeface="Arial" charset="0"/>
              </a:rPr>
              <a:pPr/>
              <a:t>12</a:t>
            </a:fld>
            <a:endParaRPr lang="ru-RU" dirty="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138113"/>
            <a:ext cx="4975225" cy="37306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035839"/>
            <a:ext cx="6858000" cy="5409367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Трудовые ресурсы</a:t>
            </a:r>
            <a:r>
              <a:rPr lang="ru-RU" dirty="0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latin typeface="Arial" charset="0"/>
              </a:rPr>
              <a:t>	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4DF03-CD1A-4710-9CAA-6B3FBCEA287F}" type="slidenum">
              <a:rPr lang="ru-RU" smtClean="0">
                <a:latin typeface="Arial" charset="0"/>
              </a:rPr>
              <a:pPr/>
              <a:t>13</a:t>
            </a:fld>
            <a:endParaRPr lang="ru-RU" dirty="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138113"/>
            <a:ext cx="4975225" cy="37306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035839"/>
            <a:ext cx="6858000" cy="5409367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Трудовые ресурсы</a:t>
            </a:r>
            <a:r>
              <a:rPr lang="ru-RU" dirty="0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latin typeface="Arial" charset="0"/>
              </a:rPr>
              <a:t>	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4DF03-CD1A-4710-9CAA-6B3FBCEA287F}" type="slidenum">
              <a:rPr lang="ru-RU" smtClean="0">
                <a:latin typeface="Arial" charset="0"/>
              </a:rPr>
              <a:pPr/>
              <a:t>14</a:t>
            </a:fld>
            <a:endParaRPr lang="ru-RU" dirty="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138113"/>
            <a:ext cx="4975225" cy="37306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035839"/>
            <a:ext cx="6858000" cy="5409367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Трудовые ресурсы</a:t>
            </a:r>
            <a:r>
              <a:rPr lang="ru-RU" dirty="0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latin typeface="Arial" charset="0"/>
              </a:rPr>
              <a:t>	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4DF03-CD1A-4710-9CAA-6B3FBCEA287F}" type="slidenum">
              <a:rPr lang="ru-RU" smtClean="0">
                <a:latin typeface="Arial" charset="0"/>
              </a:rPr>
              <a:pPr/>
              <a:t>15</a:t>
            </a:fld>
            <a:endParaRPr lang="ru-RU" dirty="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138113"/>
            <a:ext cx="4975225" cy="37306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035839"/>
            <a:ext cx="6858000" cy="5409367"/>
          </a:xfrm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Трудовые ресурсы</a:t>
            </a:r>
            <a:r>
              <a:rPr lang="ru-RU" dirty="0" smtClean="0">
                <a:latin typeface="Arial" charset="0"/>
              </a:rPr>
              <a:t> района, в 2012 г.составили 8884 чел. к концу 2013г. ожидается 8650 чел., к 2016 г. - 8024 чел. При этом численность работников занятого в экономике в 2012г. составило 5890 чел. к концу 2013г. ожидается 5716 чел., к 2016 г. - 5402 чел. </a:t>
            </a:r>
          </a:p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Численность безработных, зарегистрированных в органах государственной службы занятости населения, в 2012 г. составила 69 человек, в 2013 г. ожидается 64 чел. и к 2016 г. 60 чел. 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latin typeface="Arial" charset="0"/>
              </a:rPr>
              <a:t>	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221-65D1-4BE2-A89A-C72AE799859C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C5D5-5FF2-4757-B72C-C7553F5B9328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7CF-9D89-4662-B143-6FB1393037E4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21.02.2017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F9BD-73DF-4FD5-BDD2-D3C1C47192C2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87C7-8A7A-4010-B93A-D5CAF3BCDAE4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7B0C-3D1C-413F-8C28-C7EE2191D5DB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152E-9A31-47D9-8721-1EC5DF376470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1BA2-58DB-4E0E-9AD0-487AFB5B2817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0F71-6AEB-4F90-8238-E6F43B611203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FFEB-A6C0-49F2-B96F-213B926993BE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51DC-EFAF-4EF3-B01F-C21AD5A37BB6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8A2BD6-A293-4F65-BB3C-79B219F9A613}" type="datetime1">
              <a:rPr lang="ru-RU" smtClean="0"/>
              <a:pPr/>
              <a:t>21.02.2017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85750" y="14287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Franklin Gothic Book" pitchFamily="34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39713" y="2746375"/>
            <a:ext cx="73564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endParaRPr lang="ru-RU" altLang="ru-RU" sz="3600" b="1">
              <a:latin typeface="Times New Roman" pitchFamily="18" charset="0"/>
            </a:endParaRPr>
          </a:p>
          <a:p>
            <a:pPr algn="ctr">
              <a:lnSpc>
                <a:spcPct val="105000"/>
              </a:lnSpc>
            </a:pP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910" y="2928935"/>
            <a:ext cx="8001056" cy="15142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5000"/>
              </a:lnSpc>
              <a:defRPr/>
            </a:pPr>
            <a:r>
              <a:rPr lang="ru-RU" altLang="ru-RU" sz="4400" b="1" spc="5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БЮДЖЕТ ДЛЯ ГРАЖДАН </a:t>
            </a:r>
            <a:r>
              <a:rPr lang="ru-RU" alt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2017 - </a:t>
            </a:r>
            <a:r>
              <a:rPr lang="ru-RU" altLang="ru-RU" sz="44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600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2019 годы</a:t>
            </a:r>
            <a:endParaRPr lang="en-US" altLang="ru-RU" sz="44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6600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7" name="Picture 10" descr="C:\Users\KorolkoEA\Desktop\i177320-contentImage1_1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508500"/>
            <a:ext cx="3024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C:\Users\KorolkoEA\Desktop\nev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08500"/>
            <a:ext cx="28082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C:\Users\KorolkoEA\Desktop\Infrastruktura-gorodskogo-rayo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4500563"/>
            <a:ext cx="27320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928688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http://www.tambr.ru/images/932/thumbs/DSC07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85750"/>
            <a:ext cx="29289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DSC07230_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428625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29563" cy="17145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ТАМБОВСКОГО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843808" y="2060848"/>
            <a:ext cx="3929090" cy="2862322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площадь территории района составляет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2529,518 кв. км.</a:t>
            </a:r>
            <a:endParaRPr lang="ru-RU" altLang="ru-RU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39552" y="3501009"/>
            <a:ext cx="2642066" cy="3170099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состав района входит 11 сельских поселений, 27 населенных пунктов</a:t>
            </a:r>
            <a:endParaRPr lang="ru-RU" altLang="ru-RU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6084168" y="3501008"/>
            <a:ext cx="2702674" cy="288032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района на </a:t>
            </a: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01.01.2016</a:t>
            </a: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21 794 человек</a:t>
            </a:r>
            <a:endParaRPr lang="ru-RU" altLang="ru-RU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428604"/>
            <a:ext cx="7686675" cy="15716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ТАМБОВского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на</a:t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2017 год и на период до 2019года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000250"/>
            <a:ext cx="8435975" cy="4125913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1D314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Главной целью социально-экономического развития района является обеспечение устойчивого экономического роста, эффективное использование природного, производственного, трудового потенциала, повышения уровня и качества жизни населения района.</a:t>
            </a:r>
            <a:r>
              <a:rPr lang="ru-RU" sz="3200" b="1" i="1" dirty="0" smtClean="0">
                <a:solidFill>
                  <a:srgbClr val="1D31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sz="3200" b="1" dirty="0" smtClean="0">
              <a:solidFill>
                <a:srgbClr val="1D314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285728"/>
            <a:ext cx="8143902" cy="7078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27" tIns="45714" rIns="91427" bIns="45714">
            <a:spAutoFit/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параметры прогноза социально-экономического развития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 2017-2019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гг.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2910" y="1214422"/>
            <a:ext cx="3643338" cy="71438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Численность зарегистрированных безработных ,чел.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143116"/>
          <a:ext cx="37862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4929190" y="1214422"/>
            <a:ext cx="3643338" cy="64294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Численность работающего населения ,чел.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143372" y="2000240"/>
          <a:ext cx="47148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2" descr="Гер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251520" y="2276872"/>
          <a:ext cx="36724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295772" y="2152640"/>
          <a:ext cx="47148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427984" y="2564904"/>
          <a:ext cx="417646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285728"/>
            <a:ext cx="8143902" cy="7078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27" tIns="45714" rIns="91427" bIns="45714">
            <a:spAutoFit/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параметры прогноза социально-экономического развития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 2017-2019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гг.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051720" y="1357298"/>
            <a:ext cx="5112568" cy="642942"/>
          </a:xfrm>
          <a:prstGeom prst="flowChartAlternateProcess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Среднегодовая численность населения, тыс. чел.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87624" y="2204864"/>
          <a:ext cx="73100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115616" y="2204864"/>
          <a:ext cx="6840760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285728"/>
            <a:ext cx="8143902" cy="7078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27" tIns="45714" rIns="91427" bIns="45714">
            <a:spAutoFit/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параметры прогноза социально-экономического развития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 2017-2019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гг.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39752" y="1124744"/>
            <a:ext cx="4680520" cy="714380"/>
          </a:xfrm>
          <a:prstGeom prst="flowChartAlternateProcess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Среднемесячная заработная плата,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2357430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259632" y="2057400"/>
          <a:ext cx="6696744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285728"/>
            <a:ext cx="8143902" cy="7078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27" tIns="45714" rIns="91427" bIns="45714">
            <a:spAutoFit/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параметры прогноза социально-экономического развития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 2017-2019 </a:t>
            </a:r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гг.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95736" y="1196752"/>
            <a:ext cx="4071966" cy="714380"/>
          </a:xfrm>
          <a:prstGeom prst="flowChartAlternateProcess">
            <a:avLst/>
          </a:prstGeom>
          <a:solidFill>
            <a:srgbClr val="FADAF2"/>
          </a:solidFill>
          <a:ln>
            <a:solidFill>
              <a:srgbClr val="F79B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Оборот розничной торговли, млн.руб.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2714620"/>
          <a:ext cx="457200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1115616" y="2057400"/>
          <a:ext cx="6696744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-142900"/>
            <a:ext cx="8209284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0"/>
            <a:ext cx="8072494" cy="85723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 anchorCtr="1"/>
          <a:lstStyle/>
          <a:p>
            <a:pPr marL="69850" indent="-69850" defTabSz="1038225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на 2017 год и плановый период 2018 и 2019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600" y="980728"/>
            <a:ext cx="285752" cy="569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000108"/>
            <a:ext cx="7500990" cy="55668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Наращивание внутреннего налогового потенциала, прежде всего за счет мер по борьбе с «теневым» сектором экономики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600" y="1700808"/>
            <a:ext cx="285752" cy="64807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03648" y="1700808"/>
            <a:ext cx="7454632" cy="648072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Совершенствование районных нормативно-правовых актов о налогах, мониторинг их соответствия федеральному и областному законодательству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2500306"/>
            <a:ext cx="285752" cy="428628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2500306"/>
            <a:ext cx="7429552" cy="428628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Недопущение налоговой нагрузки на экономику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071810"/>
            <a:ext cx="285752" cy="85725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071810"/>
            <a:ext cx="7429552" cy="85725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Улучшение инвестиционного климата и поддержка инновационного предпринимательства в Тамбовском районе, налоговое стимулирование инвестиционной деятельности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071942"/>
            <a:ext cx="285752" cy="57150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071942"/>
            <a:ext cx="7429552" cy="57150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786322"/>
            <a:ext cx="2857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786322"/>
            <a:ext cx="74295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Оптимизация существующей системы налоговых льгот, мониторинг эффективности налоговых льгот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5429264"/>
            <a:ext cx="2857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5429264"/>
            <a:ext cx="7429552" cy="500066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Сокращение недоимки по налогам и арендным платежам в бюджет района и бюджеты поселений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6072206"/>
            <a:ext cx="285752" cy="785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6072206"/>
            <a:ext cx="7429552" cy="785794"/>
          </a:xfrm>
          <a:prstGeom prst="rect">
            <a:avLst/>
          </a:prstGeom>
          <a:solidFill>
            <a:srgbClr val="FADAF2"/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Поиск новых источников пополнения бюджета Тамбовского района, а также бюджетов сельских поселений, находящихся на территории Тамбовского района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24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348" y="-142900"/>
            <a:ext cx="8209284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5786" y="0"/>
            <a:ext cx="8072494" cy="8572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 anchorCtr="1"/>
          <a:lstStyle/>
          <a:p>
            <a:pPr marL="69850" indent="-69850" defTabSz="1038225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2017 год и плановый период 2018 и 2019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1071546"/>
            <a:ext cx="2857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071546"/>
            <a:ext cx="7500990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1714488"/>
            <a:ext cx="2857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57290" y="1714488"/>
            <a:ext cx="7500990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местного бюджета в программном формате, повышение эффективности бюджетных расходов</a:t>
            </a:r>
          </a:p>
          <a:p>
            <a:pPr marL="69850" indent="-69850" defTabSz="1038225">
              <a:defRPr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2428868"/>
            <a:ext cx="285752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2428868"/>
            <a:ext cx="7429552" cy="4286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000372"/>
            <a:ext cx="28575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000372"/>
            <a:ext cx="742955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3857628"/>
            <a:ext cx="2857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3857628"/>
            <a:ext cx="7429552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расходов на содержание органов местного самоуправления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4572008"/>
            <a:ext cx="2857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4572008"/>
            <a:ext cx="7429552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Развитие внутреннего финансового контроля и мониторинга качества финансового менеджмента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00100" y="5214950"/>
            <a:ext cx="285752" cy="7858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728" y="5214950"/>
            <a:ext cx="7429552" cy="7858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7030A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3969" tIns="41985" rIns="83969" bIns="41985" anchor="ctr"/>
          <a:lstStyle/>
          <a:p>
            <a:pPr marL="69850" indent="-69850" defTabSz="1038225"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общественных финансов, 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24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0"/>
            <a:ext cx="8401257" cy="1181437"/>
          </a:xfrm>
          <a:prstGeom prst="rect">
            <a:avLst/>
          </a:prstGeom>
        </p:spPr>
        <p:txBody>
          <a:bodyPr vert="horz" lIns="96698" tIns="48349" rIns="96698" bIns="48349" rtlCol="0" anchor="ctr">
            <a:noAutofit/>
          </a:bodyPr>
          <a:lstStyle>
            <a:lvl1pPr algn="ctr" defTabSz="966978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285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подходы при формировании доходной части бюджета Тамбовского района</a:t>
            </a:r>
          </a:p>
          <a:p>
            <a:r>
              <a:rPr lang="ru-RU" sz="2000" b="1" dirty="0" smtClean="0">
                <a:solidFill>
                  <a:srgbClr val="285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2017 – 2019 годы</a:t>
            </a: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9" descr="Пергамент"/>
          <p:cNvSpPr>
            <a:spLocks noChangeArrowheads="1"/>
          </p:cNvSpPr>
          <p:nvPr/>
        </p:nvSpPr>
        <p:spPr bwMode="auto">
          <a:xfrm>
            <a:off x="857224" y="3857628"/>
            <a:ext cx="7784536" cy="15716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solidFill>
                  <a:srgbClr val="002060"/>
                </a:solidFill>
              </a:rPr>
              <a:t>Учтено действующее налоговое и бюджетное законодательство, а также законодательные акты, предусматривающие внесение изменений и дополнений в налоговое и бюджетное законодательство в планируемом периоде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 descr="Пергамент"/>
          <p:cNvSpPr>
            <a:spLocks noChangeArrowheads="1"/>
          </p:cNvSpPr>
          <p:nvPr/>
        </p:nvSpPr>
        <p:spPr bwMode="auto">
          <a:xfrm>
            <a:off x="785786" y="2786058"/>
            <a:ext cx="7742799" cy="9286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solidFill>
                  <a:srgbClr val="002060"/>
                </a:solidFill>
              </a:rPr>
              <a:t>Использованы данные, предоставленные главными администраторами доходов бюджета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 descr="Пергамент"/>
          <p:cNvSpPr>
            <a:spLocks noChangeArrowheads="1"/>
          </p:cNvSpPr>
          <p:nvPr/>
        </p:nvSpPr>
        <p:spPr bwMode="auto">
          <a:xfrm>
            <a:off x="714348" y="1357298"/>
            <a:ext cx="7742802" cy="128588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solidFill>
                  <a:srgbClr val="002060"/>
                </a:solidFill>
              </a:rPr>
              <a:t>За основу приняты объемные и физические показатели прогноза социально-экономического развития Тамбовского района на 2017 год и на плановый период 2018 и 2019 годов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122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0"/>
            <a:ext cx="8401257" cy="1181437"/>
          </a:xfrm>
          <a:prstGeom prst="rect">
            <a:avLst/>
          </a:prstGeom>
        </p:spPr>
        <p:txBody>
          <a:bodyPr vert="horz" lIns="96698" tIns="48349" rIns="96698" bIns="48349" rtlCol="0" anchor="ctr">
            <a:noAutofit/>
          </a:bodyPr>
          <a:lstStyle>
            <a:lvl1pPr algn="ctr" defTabSz="966978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285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подходы при формировании расходной части бюджета Тамбовского района</a:t>
            </a:r>
          </a:p>
          <a:p>
            <a:r>
              <a:rPr lang="ru-RU" sz="2000" b="1" dirty="0" smtClean="0">
                <a:solidFill>
                  <a:srgbClr val="2850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2017 – 2019 годы</a:t>
            </a: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9" descr="Пергамент"/>
          <p:cNvSpPr>
            <a:spLocks noChangeArrowheads="1"/>
          </p:cNvSpPr>
          <p:nvPr/>
        </p:nvSpPr>
        <p:spPr bwMode="auto">
          <a:xfrm>
            <a:off x="857224" y="2928934"/>
            <a:ext cx="7784536" cy="714380"/>
          </a:xfrm>
          <a:prstGeom prst="roundRect">
            <a:avLst>
              <a:gd name="adj" fmla="val 12381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rgbClr val="002060"/>
                </a:solidFill>
              </a:rPr>
              <a:t>Расходы, направленные на реализацию полномочий органов местного самоуправления определены с учетом оптимизации потребности в средствах на их исполнение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 descr="Пергамент"/>
          <p:cNvSpPr>
            <a:spLocks noChangeArrowheads="1"/>
          </p:cNvSpPr>
          <p:nvPr/>
        </p:nvSpPr>
        <p:spPr bwMode="auto">
          <a:xfrm>
            <a:off x="785786" y="1928802"/>
            <a:ext cx="7742799" cy="9286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rgbClr val="002060"/>
                </a:solidFill>
              </a:rPr>
              <a:t>Расходы на оплату коммунальных услуг сформированы исходя из установленных тарифов и лимитов потребления в размере 57 процентов от потребности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 descr="Пергамент"/>
          <p:cNvSpPr>
            <a:spLocks noChangeArrowheads="1"/>
          </p:cNvSpPr>
          <p:nvPr/>
        </p:nvSpPr>
        <p:spPr bwMode="auto">
          <a:xfrm>
            <a:off x="827584" y="4509120"/>
            <a:ext cx="7784538" cy="8726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rgbClr val="002060"/>
                </a:solidFill>
              </a:rPr>
              <a:t>Межбюджетные трансферты, передаваемые в течение финансового года в бюджеты сельских поселений из районного бюджета в виде дотации на выравнивание бюджетной обеспеченности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 descr="Пергамент"/>
          <p:cNvSpPr>
            <a:spLocks noChangeArrowheads="1"/>
          </p:cNvSpPr>
          <p:nvPr/>
        </p:nvSpPr>
        <p:spPr bwMode="auto">
          <a:xfrm>
            <a:off x="785786" y="1071546"/>
            <a:ext cx="7742802" cy="78581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rgbClr val="002060"/>
                </a:solidFill>
              </a:rPr>
              <a:t>Целевые статьи бюджетной классификации расходов бюджета сформированы в соответствии с муниципальными программами и внепрограммными направлениями деятельности</a:t>
            </a:r>
            <a:endParaRPr lang="ru-RU" altLang="ru-RU" sz="14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ru-RU" altLang="ru-RU" sz="1400" b="1" dirty="0" smtClean="0">
                <a:solidFill>
                  <a:srgbClr val="003366"/>
                </a:solidFill>
              </a:rPr>
              <a:t> </a:t>
            </a:r>
            <a:endParaRPr lang="ru-RU" altLang="ru-RU" sz="1400" b="1" dirty="0">
              <a:solidFill>
                <a:srgbClr val="003366"/>
              </a:solidFill>
            </a:endParaRPr>
          </a:p>
        </p:txBody>
      </p:sp>
      <p:sp>
        <p:nvSpPr>
          <p:cNvPr id="9" name="Скругленный прямоугольник 8" descr="Пергамент"/>
          <p:cNvSpPr>
            <a:spLocks noChangeArrowheads="1"/>
          </p:cNvSpPr>
          <p:nvPr/>
        </p:nvSpPr>
        <p:spPr bwMode="auto">
          <a:xfrm>
            <a:off x="857224" y="3714752"/>
            <a:ext cx="7784536" cy="714380"/>
          </a:xfrm>
          <a:prstGeom prst="roundRect">
            <a:avLst>
              <a:gd name="adj" fmla="val 12381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Приоритетным направлением расходов бюджета остаются расходы на социальную сферу</a:t>
            </a:r>
          </a:p>
        </p:txBody>
      </p:sp>
      <p:pic>
        <p:nvPicPr>
          <p:cNvPr id="14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 descr="Пергамент"/>
          <p:cNvSpPr>
            <a:spLocks noChangeArrowheads="1"/>
          </p:cNvSpPr>
          <p:nvPr/>
        </p:nvSpPr>
        <p:spPr bwMode="auto">
          <a:xfrm>
            <a:off x="755576" y="5517232"/>
            <a:ext cx="8008946" cy="864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solidFill>
              <a:srgbClr val="FFFF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8746" tIns="49373" rIns="98746" bIns="49373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rgbClr val="002060"/>
                </a:solidFill>
              </a:rPr>
              <a:t>Оплата труда работникам бюджетной сферы в районном бюджете предусмотрена в размере 100 процентов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22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7562"/>
            <a:ext cx="7777163" cy="2608263"/>
          </a:xfrm>
        </p:spPr>
        <p:txBody>
          <a:bodyPr/>
          <a:lstStyle/>
          <a:p>
            <a:pPr marR="0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 нацелен на получение обратной связи от граждан по интересующим их вопросам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pic>
        <p:nvPicPr>
          <p:cNvPr id="10" name="Picture 8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71546"/>
            <a:ext cx="16192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857224" y="2428868"/>
            <a:ext cx="7643866" cy="2357454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- аналитический документ, разрабатываемый в целях ознакомления граждан с основными положениями решения о бюджете Тамбовского района на 2017 – 2019 годы в доступной форме для широкого круга заинтересованных пользователей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214282" y="214290"/>
            <a:ext cx="8929718" cy="785818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314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ЧТО ТАКОЕ</a:t>
            </a:r>
            <a:r>
              <a:rPr kumimoji="0" lang="ru-RU" altLang="ru-RU" sz="14400" b="1" i="0" u="none" strike="noStrike" kern="1200" cap="none" spc="0" normalizeH="0" noProof="0" dirty="0" smtClean="0">
                <a:ln>
                  <a:noFill/>
                </a:ln>
                <a:solidFill>
                  <a:srgbClr val="1D314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«</a:t>
            </a:r>
            <a:r>
              <a:rPr kumimoji="0" lang="ru-RU" alt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314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Бюджет для граждан»?</a:t>
            </a:r>
            <a:endParaRPr kumimoji="0" lang="ru-RU" altLang="ru-RU" sz="144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914703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690588"/>
              </p:ext>
            </p:extLst>
          </p:nvPr>
        </p:nvGraphicFramePr>
        <p:xfrm>
          <a:off x="395382" y="1228552"/>
          <a:ext cx="8140747" cy="41263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378"/>
                <a:gridCol w="1224136"/>
                <a:gridCol w="1296144"/>
                <a:gridCol w="1224136"/>
                <a:gridCol w="1224136"/>
                <a:gridCol w="1155817"/>
              </a:tblGrid>
              <a:tr h="1111536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показателей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Факт 2015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1448" marR="81448" marT="43526" marB="4352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План 2016 года (уточненный)</a:t>
                      </a:r>
                    </a:p>
                  </a:txBody>
                  <a:tcPr marL="81448" marR="81448" marT="43526" marB="435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2017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2018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2019 год</a:t>
                      </a:r>
                    </a:p>
                  </a:txBody>
                  <a:tcPr marL="81448" marR="81448" marT="43526" marB="43526" anchor="ctr" horzOverflow="overflow"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52065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Доходы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695,5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704,6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621,5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622,1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625,5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101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том числе налоговые и неналоговые</a:t>
                      </a:r>
                      <a:endParaRPr lang="ru-RU" sz="16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135,6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141,8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127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133,1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140,1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9931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безвозмездные поступления</a:t>
                      </a:r>
                      <a:endParaRPr lang="ru-RU" sz="1600" b="0" i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559,9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itchFamily="18" charset="0"/>
                        </a:rPr>
                        <a:t>562,8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494,5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489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485,4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528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Расходы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697,9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711,4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621,5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622,1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625,5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5259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1600" b="1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Профицит</a:t>
                      </a:r>
                      <a:r>
                        <a:rPr lang="ru-RU" sz="16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(+)</a:t>
                      </a:r>
                      <a:endParaRPr lang="ru-RU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-2,4</a:t>
                      </a:r>
                    </a:p>
                  </a:txBody>
                  <a:tcPr marL="81448" marR="81448" marT="43526" marB="43526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</a:rPr>
                        <a:t>-6,8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marL="81448" marR="81448" marT="43526" marB="435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</a:p>
                  </a:txBody>
                  <a:tcPr marL="81448" marR="81448" marT="43526" marB="43526" horzOverflow="overflow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50" y="0"/>
            <a:ext cx="8001000" cy="830985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b="1" dirty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Тамбовского </a:t>
            </a:r>
            <a:r>
              <a:rPr lang="ru-RU" sz="2400" b="1" dirty="0">
                <a:solidFill>
                  <a:srgbClr val="663300"/>
                </a:solidFill>
                <a:latin typeface="Georgia" pitchFamily="18" charset="0"/>
              </a:rPr>
              <a:t>района 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 flipH="1">
            <a:off x="7501646" y="857251"/>
            <a:ext cx="1642355" cy="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663300"/>
                </a:solidFill>
                <a:latin typeface="Georgia" pitchFamily="18" charset="0"/>
              </a:rPr>
              <a:t>млн.рублей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382" y="5517232"/>
            <a:ext cx="8391431" cy="1151856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1C1C0F"/>
                </a:solidFill>
                <a:latin typeface="Times New Roman" pitchFamily="18" charset="0"/>
              </a:rPr>
              <a:t>Источником покрытия дефицита бюджета  являются остатки средств местного бюджета предыдущего периода</a:t>
            </a:r>
          </a:p>
        </p:txBody>
      </p:sp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91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3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2813" y="288925"/>
            <a:ext cx="8231187" cy="731838"/>
          </a:xfrm>
        </p:spPr>
        <p:txBody>
          <a:bodyPr lIns="91427" tIns="45714" rIns="91427" bIns="45714" anchorCtr="1">
            <a:normAutofit/>
          </a:bodyPr>
          <a:lstStyle/>
          <a:p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ДОЛГОВАЯ ПОЛИТИКА ТАМБОВСКОГО РАЙОНА НА 2017 </a:t>
            </a:r>
            <a:endParaRPr lang="ru-RU" altLang="ru-RU" sz="2200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5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607791354"/>
              </p:ext>
            </p:extLst>
          </p:nvPr>
        </p:nvGraphicFramePr>
        <p:xfrm>
          <a:off x="422878" y="132282"/>
          <a:ext cx="8313144" cy="650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050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pic>
        <p:nvPicPr>
          <p:cNvPr id="1026" name="Picture 2" descr="http://cs619823.vk.me/v619823523/2415a/QuFdr4O9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753100" cy="4752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2285984" y="5072074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ДОХОДЫ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57818" y="5072074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РАСХОДЫ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14348" y="142852"/>
            <a:ext cx="8143932" cy="17145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2800" dirty="0"/>
          </a:p>
        </p:txBody>
      </p:sp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0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071670" y="214290"/>
            <a:ext cx="5143536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928671"/>
            <a:ext cx="7500990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Доходы бюджета – безвозмездные и безвозвратные поступления денежных средств в бюджет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000504"/>
            <a:ext cx="2643206" cy="1714512"/>
          </a:xfrm>
          <a:prstGeom prst="rect">
            <a:avLst/>
          </a:prstGeom>
          <a:solidFill>
            <a:srgbClr val="66FFFF"/>
          </a:solidFill>
          <a:ln w="28575">
            <a:solidFill>
              <a:srgbClr val="0055F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НАЛОГОВЫЕ ДОХОДЫ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000504"/>
            <a:ext cx="2786082" cy="1643074"/>
          </a:xfrm>
          <a:prstGeom prst="rect">
            <a:avLst/>
          </a:prstGeom>
          <a:solidFill>
            <a:srgbClr val="99FF33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B050"/>
                </a:solidFill>
              </a:rPr>
              <a:t>НЕНАЛОГОВЫЕ ДОХОДЫ</a:t>
            </a:r>
            <a:endParaRPr lang="ru-RU" sz="3000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4000504"/>
            <a:ext cx="3357554" cy="1714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684F08"/>
                </a:solidFill>
              </a:rPr>
              <a:t>БЕЗВОЗМЕЗДНЫЕ ПОСТУПЛЕНИЯ</a:t>
            </a:r>
            <a:endParaRPr lang="ru-RU" sz="3000" dirty="0">
              <a:solidFill>
                <a:srgbClr val="684F08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785918" y="3143248"/>
            <a:ext cx="5860298" cy="928694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2071670" y="2285992"/>
            <a:ext cx="5143536" cy="857256"/>
          </a:xfrm>
          <a:prstGeom prst="rect">
            <a:avLst/>
          </a:prstGeom>
          <a:solidFill>
            <a:srgbClr val="FADAF2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Доходы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00232" y="1428736"/>
            <a:ext cx="5572164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Доходы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H="1" flipV="1">
            <a:off x="3572517" y="1904057"/>
            <a:ext cx="0" cy="85725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6157898" y="1860922"/>
            <a:ext cx="45719" cy="99153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85720" y="2714620"/>
            <a:ext cx="4286280" cy="7143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Собственные средства </a:t>
            </a:r>
            <a:r>
              <a:rPr lang="ru-RU" sz="1400" dirty="0" smtClean="0"/>
              <a:t>– это средства,  не имеющие определенной цели расходования</a:t>
            </a:r>
            <a:endParaRPr lang="ru-RU" sz="1400" dirty="0"/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143504" y="2786058"/>
            <a:ext cx="3857652" cy="71438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Целевые средства- </a:t>
            </a:r>
            <a:r>
              <a:rPr lang="ru-RU" sz="1400" dirty="0" smtClean="0"/>
              <a:t>это средства, которые должны быть израсходованы строго по целевому назначению.</a:t>
            </a:r>
            <a:endParaRPr lang="ru-RU" sz="1400" b="1" dirty="0"/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357158" y="3429000"/>
            <a:ext cx="3857652" cy="787399"/>
            <a:chOff x="1140594" y="3214686"/>
            <a:chExt cx="2431274" cy="114380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142844" y="4357694"/>
            <a:ext cx="121444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/>
              <a:t>Налоговые доходы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571604" y="4357694"/>
            <a:ext cx="142876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/>
              <a:t>Неналоговые доходы</a:t>
            </a:r>
          </a:p>
          <a:p>
            <a:pPr algn="ctr">
              <a:defRPr/>
            </a:pPr>
            <a:endParaRPr lang="ru-RU" sz="1600" dirty="0" smtClean="0"/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4357694"/>
            <a:ext cx="150019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/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5357818" y="3500438"/>
            <a:ext cx="3286148" cy="787399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6215074" y="4500570"/>
            <a:ext cx="12858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/>
              <a:t>Субвенции </a:t>
            </a:r>
          </a:p>
          <a:p>
            <a:pPr algn="ctr">
              <a:defRPr/>
            </a:pPr>
            <a:endParaRPr lang="ru-RU" sz="1600" dirty="0" smtClean="0"/>
          </a:p>
        </p:txBody>
      </p:sp>
      <p:sp>
        <p:nvSpPr>
          <p:cNvPr id="77" name="Прямоугольник 76"/>
          <p:cNvSpPr/>
          <p:nvPr/>
        </p:nvSpPr>
        <p:spPr>
          <a:xfrm>
            <a:off x="4857752" y="4500570"/>
            <a:ext cx="12144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/>
              <a:t>Субсидии</a:t>
            </a:r>
          </a:p>
          <a:p>
            <a:pPr algn="ctr">
              <a:defRPr/>
            </a:pPr>
            <a:endParaRPr lang="ru-RU" sz="1600" dirty="0" smtClean="0"/>
          </a:p>
        </p:txBody>
      </p:sp>
      <p:sp>
        <p:nvSpPr>
          <p:cNvPr id="78" name="Прямоугольник 77"/>
          <p:cNvSpPr/>
          <p:nvPr/>
        </p:nvSpPr>
        <p:spPr>
          <a:xfrm>
            <a:off x="7643834" y="4500570"/>
            <a:ext cx="135732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 smtClean="0"/>
              <a:t>Иные межбюджетные трансферты</a:t>
            </a:r>
            <a:endParaRPr lang="ru-RU" sz="1600" dirty="0" smtClean="0"/>
          </a:p>
        </p:txBody>
      </p:sp>
      <p:pic>
        <p:nvPicPr>
          <p:cNvPr id="27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Documents and Settings\Savina\Рабочий стол\Яна Савина\Савина (работа)\СЛАЙДЫ 2013\Бюджет для граждан 2016\картинки\налог на имущество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357166"/>
            <a:ext cx="8191500" cy="61436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Savina\Рабочий стол\Яна Савина\Савина (работа)\СЛАЙДЫ 2013\Бюджет для граждан 2016\картинки\физлица\shutterstock_16178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3714542" cy="2091363"/>
          </a:xfrm>
          <a:prstGeom prst="round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899592" y="285728"/>
            <a:ext cx="7815783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Налоги, уплачиваемые физическими лицами в консолидированный 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 </a:t>
            </a: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Тамбовского района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0" y="3000372"/>
            <a:ext cx="250029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7375E"/>
                </a:solidFill>
              </a:rPr>
              <a:t>Ставка налога – </a:t>
            </a:r>
            <a:r>
              <a:rPr lang="ru-RU" sz="1200" b="1" dirty="0" smtClean="0">
                <a:solidFill>
                  <a:srgbClr val="C00000"/>
                </a:solidFill>
              </a:rPr>
              <a:t>13%</a:t>
            </a:r>
            <a:r>
              <a:rPr lang="ru-RU" sz="1200" b="1" dirty="0" smtClean="0">
                <a:solidFill>
                  <a:srgbClr val="17375E"/>
                </a:solidFill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17375E"/>
                </a:solidFill>
              </a:rPr>
              <a:t>В отдельный случаях: </a:t>
            </a:r>
            <a:r>
              <a:rPr lang="ru-RU" sz="1200" b="1" dirty="0" smtClean="0">
                <a:solidFill>
                  <a:srgbClr val="C00000"/>
                </a:solidFill>
              </a:rPr>
              <a:t>9%,30%,35% </a:t>
            </a:r>
            <a:r>
              <a:rPr lang="ru-RU" sz="1200" b="1" dirty="0" smtClean="0">
                <a:solidFill>
                  <a:srgbClr val="17375E"/>
                </a:solidFill>
              </a:rPr>
              <a:t>(статья 224 Налогового кодекса РФ).</a:t>
            </a:r>
          </a:p>
          <a:p>
            <a:pPr algn="ctr"/>
            <a:endParaRPr lang="ru-RU" sz="12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0" y="1928802"/>
            <a:ext cx="2571768" cy="92869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rgbClr val="C00000"/>
                </a:solidFill>
              </a:rPr>
              <a:t>Налог на доходы физических лиц </a:t>
            </a:r>
          </a:p>
          <a:p>
            <a:pPr algn="ctr"/>
            <a:r>
              <a:rPr lang="ru-RU" sz="1200" b="1" dirty="0" smtClean="0">
                <a:ln/>
                <a:solidFill>
                  <a:srgbClr val="C00000"/>
                </a:solidFill>
              </a:rPr>
              <a:t>(гл.23 Налогового кодекса РФ)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643702" y="1857364"/>
            <a:ext cx="2500298" cy="10715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rgbClr val="C00000"/>
                </a:solidFill>
              </a:rPr>
              <a:t>Налог на имущество физических лиц </a:t>
            </a:r>
          </a:p>
          <a:p>
            <a:pPr algn="ctr"/>
            <a:r>
              <a:rPr lang="ru-RU" sz="1200" b="1" dirty="0" smtClean="0">
                <a:ln/>
                <a:solidFill>
                  <a:srgbClr val="C00000"/>
                </a:solidFill>
              </a:rPr>
              <a:t>(гл.32 НК РФ)</a:t>
            </a:r>
            <a:endParaRPr lang="ru-RU" dirty="0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643702" y="3071810"/>
            <a:ext cx="250029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7375E"/>
                </a:solidFill>
              </a:rPr>
              <a:t>Особенности определения налоговой базы, ставки налога  устанавливаются нормативными правовыми актами представительных органов муниципальных образований.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143240" y="3786190"/>
            <a:ext cx="2928958" cy="57150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rgbClr val="C00000"/>
                </a:solidFill>
              </a:rPr>
              <a:t>Земельный налог </a:t>
            </a:r>
            <a:r>
              <a:rPr lang="ru-RU" sz="1200" b="1" dirty="0" smtClean="0">
                <a:ln/>
                <a:solidFill>
                  <a:srgbClr val="C00000"/>
                </a:solidFill>
              </a:rPr>
              <a:t>(гл.31 НК РФ)</a:t>
            </a:r>
            <a:endParaRPr lang="ru-RU" sz="1200" b="1" dirty="0">
              <a:ln/>
              <a:solidFill>
                <a:srgbClr val="C00000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2428860" y="4500570"/>
            <a:ext cx="4214842" cy="1785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7375E"/>
                </a:solidFill>
              </a:rPr>
              <a:t>Налоговая база определяется в отношении каждого земельного участка как его кадастровая стоимость.</a:t>
            </a:r>
          </a:p>
          <a:p>
            <a:pPr algn="ctr"/>
            <a:endParaRPr lang="ru-RU" sz="1200" b="1" dirty="0" smtClean="0">
              <a:solidFill>
                <a:srgbClr val="17375E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17375E"/>
                </a:solidFill>
              </a:rPr>
              <a:t>Ставки налога  устанавливаются нормативными правовыми актами представительных органов муниципальных образований в зависимости от вида разрешенного использования земельного участка.</a:t>
            </a:r>
          </a:p>
        </p:txBody>
      </p:sp>
      <p:pic>
        <p:nvPicPr>
          <p:cNvPr id="12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Диаграмма 6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0811000"/>
              </p:ext>
            </p:extLst>
          </p:nvPr>
        </p:nvGraphicFramePr>
        <p:xfrm>
          <a:off x="6267943" y="1628800"/>
          <a:ext cx="2062912" cy="18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73267811"/>
              </p:ext>
            </p:extLst>
          </p:nvPr>
        </p:nvGraphicFramePr>
        <p:xfrm>
          <a:off x="1380304" y="971581"/>
          <a:ext cx="2062912" cy="188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 rot="10800000" flipV="1">
            <a:off x="991267" y="4505154"/>
            <a:ext cx="142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13261" y="4505154"/>
            <a:ext cx="20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  <a:p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6588224" y="4437112"/>
            <a:ext cx="137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37296533"/>
              </p:ext>
            </p:extLst>
          </p:nvPr>
        </p:nvGraphicFramePr>
        <p:xfrm>
          <a:off x="6646043" y="5443906"/>
          <a:ext cx="2667542" cy="88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265634" y="582620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97,9</a:t>
            </a:r>
            <a:r>
              <a:rPr lang="ru-RU" sz="1400" dirty="0" smtClean="0">
                <a:solidFill>
                  <a:schemeClr val="bg1"/>
                </a:solidFill>
              </a:rPr>
              <a:t>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0509410" flipH="1" flipV="1">
            <a:off x="2654562" y="4287358"/>
            <a:ext cx="89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7201" y="2780928"/>
            <a:ext cx="121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0,4 %</a:t>
            </a:r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4194" y="6091504"/>
            <a:ext cx="196044" cy="144016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85852" y="5980092"/>
            <a:ext cx="1697279" cy="492443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FF9900"/>
                </a:solidFill>
              </a:rPr>
              <a:t>Налоговые доходы</a:t>
            </a:r>
            <a:endParaRPr lang="ru-RU" sz="1300" b="1" dirty="0">
              <a:solidFill>
                <a:srgbClr val="FF99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799892" y="6078474"/>
            <a:ext cx="196044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995936" y="5980092"/>
            <a:ext cx="16852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Неналоговые доходы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060445" y="6060033"/>
            <a:ext cx="196044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256489" y="5980092"/>
            <a:ext cx="24407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Безвозмездные поступления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364088" y="3088707"/>
            <a:ext cx="777994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309416" y="0"/>
            <a:ext cx="8079008" cy="12858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Структура доходов бюджета                    в 2017-2019 годах</a:t>
            </a:r>
            <a:endParaRPr lang="ru-RU" sz="2900" dirty="0"/>
          </a:p>
        </p:txBody>
      </p:sp>
      <p:sp>
        <p:nvSpPr>
          <p:cNvPr id="61" name="TextBox 60"/>
          <p:cNvSpPr txBox="1"/>
          <p:nvPr/>
        </p:nvSpPr>
        <p:spPr>
          <a:xfrm>
            <a:off x="1265635" y="2348880"/>
            <a:ext cx="78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97,9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03117052"/>
              </p:ext>
            </p:extLst>
          </p:nvPr>
        </p:nvGraphicFramePr>
        <p:xfrm>
          <a:off x="395536" y="1340768"/>
          <a:ext cx="302433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1081803525"/>
              </p:ext>
            </p:extLst>
          </p:nvPr>
        </p:nvGraphicFramePr>
        <p:xfrm>
          <a:off x="3357554" y="1857364"/>
          <a:ext cx="2670355" cy="241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="" xmlns:p14="http://schemas.microsoft.com/office/powerpoint/2010/main" val="2940712791"/>
              </p:ext>
            </p:extLst>
          </p:nvPr>
        </p:nvGraphicFramePr>
        <p:xfrm>
          <a:off x="5859036" y="1778878"/>
          <a:ext cx="2670355" cy="245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TextBox 33"/>
          <p:cNvSpPr txBox="1"/>
          <p:nvPr/>
        </p:nvSpPr>
        <p:spPr>
          <a:xfrm flipH="1">
            <a:off x="2129083" y="1844824"/>
            <a:ext cx="146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17,7%</a:t>
            </a:r>
            <a:endParaRPr lang="ru-RU" sz="1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3857628"/>
            <a:ext cx="4749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79,5%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5000628" y="1785926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18,7%</a:t>
            </a:r>
            <a:endParaRPr lang="ru-RU" sz="1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857628"/>
            <a:ext cx="1466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78,6%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58147" y="1700808"/>
            <a:ext cx="890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19,7%</a:t>
            </a:r>
            <a:endParaRPr lang="ru-RU" sz="1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6215074" y="3958944"/>
            <a:ext cx="114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77,6%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72462" y="3571876"/>
            <a:ext cx="67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0694" y="3643314"/>
            <a:ext cx="714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24135" y="3724276"/>
            <a:ext cx="714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33"/>
          <p:cNvSpPr txBox="1"/>
          <p:nvPr/>
        </p:nvSpPr>
        <p:spPr>
          <a:xfrm flipH="1">
            <a:off x="5572132" y="3571876"/>
            <a:ext cx="656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2" descr="Гер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10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98808" cy="1008112"/>
          </a:xfrm>
        </p:spPr>
        <p:txBody>
          <a:bodyPr lIns="83786" tIns="41893" rIns="83786" bIns="41893">
            <a:normAutofit fontScale="90000"/>
          </a:bodyPr>
          <a:lstStyle/>
          <a:p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Динамика налоговых и неналоговых доходов бюджета </a:t>
            </a: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Тамбовского </a:t>
            </a: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района, </a:t>
            </a:r>
            <a:b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</a:b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                                                                     </a:t>
            </a:r>
            <a:r>
              <a:rPr lang="ru-RU" altLang="ru-RU" sz="2200" dirty="0" smtClean="0">
                <a:solidFill>
                  <a:srgbClr val="663300"/>
                </a:solidFill>
                <a:latin typeface="Georgia" pitchFamily="18" charset="0"/>
              </a:rPr>
              <a:t>                       МЛН. </a:t>
            </a:r>
            <a:r>
              <a:rPr lang="ru-RU" altLang="ru-RU" sz="2200" dirty="0">
                <a:solidFill>
                  <a:srgbClr val="663300"/>
                </a:solidFill>
                <a:latin typeface="Georgia" pitchFamily="18" charset="0"/>
              </a:rPr>
              <a:t>рублей</a:t>
            </a:r>
          </a:p>
        </p:txBody>
      </p:sp>
      <p:pic>
        <p:nvPicPr>
          <p:cNvPr id="12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/>
        </p:nvGraphicFramePr>
        <p:xfrm>
          <a:off x="539552" y="1484784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107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163" y="373063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 defTabSz="838200" eaLnBrk="0" hangingPunct="0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Основные виды налоговых и неналоговых доходов </a:t>
            </a:r>
          </a:p>
          <a:p>
            <a:pPr algn="ctr" defTabSz="838200" eaLnBrk="0" hangingPunct="0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районного бюджета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на 2017-2019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года, млн. руб.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1468637"/>
              </p:ext>
            </p:extLst>
          </p:nvPr>
        </p:nvGraphicFramePr>
        <p:xfrm>
          <a:off x="285750" y="1143000"/>
          <a:ext cx="8572500" cy="4710999"/>
        </p:xfrm>
        <a:graphic>
          <a:graphicData uri="http://schemas.openxmlformats.org/drawingml/2006/table">
            <a:tbl>
              <a:tblPr/>
              <a:tblGrid>
                <a:gridCol w="1883516"/>
                <a:gridCol w="1188297"/>
                <a:gridCol w="1143000"/>
                <a:gridCol w="1071562"/>
                <a:gridCol w="1000125"/>
                <a:gridCol w="1214437"/>
                <a:gridCol w="1071563"/>
              </a:tblGrid>
              <a:tr h="2143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355">
                <a:tc vMerge="1">
                  <a:txBody>
                    <a:bodyPr/>
                    <a:lstStyle/>
                    <a:p>
                      <a:pPr marL="0" indent="177800"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2024">
                <a:tc>
                  <a:txBody>
                    <a:bodyPr/>
                    <a:lstStyle/>
                    <a:p>
                      <a:pPr marL="0" indent="1778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5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24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наиболее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значимые: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24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14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36">
                <a:tc>
                  <a:txBody>
                    <a:bodyPr/>
                    <a:lstStyle/>
                    <a:p>
                      <a:pPr marL="0" marR="0" indent="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0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24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наиболее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значимые: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81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024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85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198588570"/>
              </p:ext>
            </p:extLst>
          </p:nvPr>
        </p:nvGraphicFramePr>
        <p:xfrm>
          <a:off x="22739" y="714356"/>
          <a:ext cx="46085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08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Что такое бюджет 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molnarod.ru/wp-content/uploads/2014/11/images-cms-image-0000003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357694"/>
            <a:ext cx="4714908" cy="2357454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198588570"/>
              </p:ext>
            </p:extLst>
          </p:nvPr>
        </p:nvGraphicFramePr>
        <p:xfrm>
          <a:off x="4714876" y="428604"/>
          <a:ext cx="42862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57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/>
        </p:nvGraphicFramePr>
        <p:xfrm>
          <a:off x="1691680" y="1556792"/>
          <a:ext cx="6696744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885825" y="0"/>
            <a:ext cx="7739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районного бюджета, млн.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рублей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6200000">
            <a:off x="4353696" y="1343048"/>
            <a:ext cx="642942" cy="1214446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42873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100,2%</a:t>
            </a:r>
            <a:endParaRPr lang="ru-RU" sz="1400" dirty="0"/>
          </a:p>
        </p:txBody>
      </p:sp>
      <p:sp>
        <p:nvSpPr>
          <p:cNvPr id="10" name="Выгнутая вправо стрелка 9"/>
          <p:cNvSpPr/>
          <p:nvPr/>
        </p:nvSpPr>
        <p:spPr>
          <a:xfrm rot="16200000">
            <a:off x="3230080" y="1386544"/>
            <a:ext cx="585918" cy="1214446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1285861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91,5%</a:t>
            </a:r>
            <a:endParaRPr lang="ru-RU" sz="1400" dirty="0"/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5357046" y="1347810"/>
            <a:ext cx="652466" cy="1214446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114298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107,6%</a:t>
            </a:r>
            <a:endParaRPr lang="ru-RU" sz="1400" dirty="0"/>
          </a:p>
        </p:txBody>
      </p:sp>
      <p:sp>
        <p:nvSpPr>
          <p:cNvPr id="14" name="Выгнутая вправо стрелка 13"/>
          <p:cNvSpPr/>
          <p:nvPr/>
        </p:nvSpPr>
        <p:spPr>
          <a:xfrm rot="16200000">
            <a:off x="6549085" y="1235891"/>
            <a:ext cx="571504" cy="1357322"/>
          </a:xfrm>
          <a:prstGeom prst="curvedLeftArrow">
            <a:avLst>
              <a:gd name="adj1" fmla="val 10840"/>
              <a:gd name="adj2" fmla="val 4859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112474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107,3%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5072074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Прогнозируемый рост поступления налога на доходы физических лиц обусловлен, прежде всего, осуществлением мер по повышению оплаты труда работников бюджетной сферы, а также улучшением финансовой стабильности предприятий.</a:t>
            </a:r>
            <a:endParaRPr lang="ru-RU" sz="1600" b="1" dirty="0"/>
          </a:p>
        </p:txBody>
      </p:sp>
      <p:pic>
        <p:nvPicPr>
          <p:cNvPr id="17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23928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НДФЛ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885825" y="0"/>
            <a:ext cx="773906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районного бюджета, млн.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1" y="119675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Доходы от уплаты акцизов на нефтепродукты</a:t>
            </a:r>
            <a:endParaRPr lang="ru-RU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15616" y="2057400"/>
          <a:ext cx="71287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885825" y="0"/>
            <a:ext cx="7739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Динамика основных налоговых доходов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районного бюджета, млн. рублей</a:t>
            </a:r>
          </a:p>
        </p:txBody>
      </p:sp>
      <p:graphicFrame>
        <p:nvGraphicFramePr>
          <p:cNvPr id="4099" name="Диаграмма 13"/>
          <p:cNvGraphicFramePr>
            <a:graphicFrameLocks/>
          </p:cNvGraphicFramePr>
          <p:nvPr/>
        </p:nvGraphicFramePr>
        <p:xfrm>
          <a:off x="1331640" y="1052736"/>
          <a:ext cx="6634162" cy="3968750"/>
        </p:xfrm>
        <a:graphic>
          <a:graphicData uri="http://schemas.openxmlformats.org/presentationml/2006/ole">
            <p:oleObj spid="_x0000_s1026" name="Worksheet" r:id="rId3" imgW="5048250" imgH="3028899" progId="Excel.Sheet.8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46198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642918"/>
            <a:ext cx="9144000" cy="150019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Основные мероприятия органов местного самоуправления Тамбовского района по НАПРАВЛЕНИЯМ РОСТА</a:t>
            </a:r>
            <a:b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> доходов бюджета</a:t>
            </a:r>
            <a:r>
              <a:rPr lang="ru-RU" alt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  <a:t/>
            </a:r>
            <a:br>
              <a:rPr lang="ru-RU" altLang="ru-RU" sz="4000" dirty="0" smtClean="0">
                <a:solidFill>
                  <a:srgbClr val="000066"/>
                </a:solidFill>
                <a:effectLst/>
                <a:latin typeface="Times New Roman" pitchFamily="18" charset="0"/>
              </a:rPr>
            </a:br>
            <a:endParaRPr lang="ru-RU" altLang="ru-RU" sz="4000" dirty="0" smtClean="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Lucida Sans Unicode" pitchFamily="34" charset="0"/>
            </a:endParaRPr>
          </a:p>
        </p:txBody>
      </p:sp>
      <p:pic>
        <p:nvPicPr>
          <p:cNvPr id="1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2286016" cy="2214578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0" y="2143116"/>
            <a:ext cx="2357454" cy="1643074"/>
          </a:xfrm>
          <a:prstGeom prst="wedgeRoundRectCallout">
            <a:avLst>
              <a:gd name="adj1" fmla="val 82918"/>
              <a:gd name="adj2" fmla="val 57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Проведение работы комиссии по мобилизации налоговых и неналоговых доходов, ликвидации задолженности по платежам в бюджетную систему РФ и соблюдению работодателями трудового законодательства РФ в части оплаты труда</a:t>
            </a:r>
            <a:endParaRPr lang="ru-RU" sz="10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42844" y="4714884"/>
            <a:ext cx="2357454" cy="928694"/>
          </a:xfrm>
          <a:prstGeom prst="wedgeRoundRectCallout">
            <a:avLst>
              <a:gd name="adj1" fmla="val 83524"/>
              <a:gd name="adj2" fmla="val -825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Проведение оценки эффективности предоставляемых налоговых льгот и установленных ставок по налогам, не влияющих на стимулирование предпринимательской активности</a:t>
            </a:r>
          </a:p>
          <a:p>
            <a:pPr algn="ctr"/>
            <a:endParaRPr lang="ru-RU" sz="10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643306" y="5715016"/>
            <a:ext cx="2357454" cy="928694"/>
          </a:xfrm>
          <a:prstGeom prst="wedgeRoundRectCallout">
            <a:avLst>
              <a:gd name="adj1" fmla="val 2919"/>
              <a:gd name="adj2" fmla="val -1710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Проведение работы</a:t>
            </a:r>
          </a:p>
          <a:p>
            <a:pPr algn="ctr"/>
            <a:r>
              <a:rPr lang="ru-RU" sz="1000" dirty="0" smtClean="0"/>
              <a:t> с крупнейшими налогоплательщиками по увеличению поступлений доходов в бюджет</a:t>
            </a:r>
          </a:p>
          <a:p>
            <a:pPr algn="ctr"/>
            <a:endParaRPr lang="ru-RU" sz="10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929322" y="2357430"/>
            <a:ext cx="2928958" cy="928694"/>
          </a:xfrm>
          <a:prstGeom prst="wedgeRoundRectCallout">
            <a:avLst>
              <a:gd name="adj1" fmla="val -65521"/>
              <a:gd name="adj2" fmla="val 1235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Проведение работы по повышению роли имущественных налогов в формировании местных бюджетов </a:t>
            </a:r>
          </a:p>
          <a:p>
            <a:pPr algn="ctr"/>
            <a:endParaRPr lang="ru-RU" sz="10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215042" y="4572008"/>
            <a:ext cx="2928958" cy="928694"/>
          </a:xfrm>
          <a:prstGeom prst="wedgeRoundRectCallout">
            <a:avLst>
              <a:gd name="adj1" fmla="val -81618"/>
              <a:gd name="adj2" fmla="val -456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Проведение работы по повышению эффективности использования муниципального имущества Тамбовского района</a:t>
            </a:r>
          </a:p>
          <a:p>
            <a:pPr algn="ctr"/>
            <a:endParaRPr lang="ru-RU" sz="1000" dirty="0"/>
          </a:p>
        </p:txBody>
      </p:sp>
      <p:pic>
        <p:nvPicPr>
          <p:cNvPr id="11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0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 rot="10800000">
            <a:off x="2051720" y="1736757"/>
            <a:ext cx="8712968" cy="3528392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241300" dir="11520000" sx="110000" sy="110000" algn="ctr">
              <a:schemeClr val="bg1">
                <a:lumMod val="65000"/>
                <a:alpha val="18000"/>
              </a:scheme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912768" cy="23042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Расходы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бюджета   Тамбовского района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798" y="3625986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32460" y="4846935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 smtClean="0">
                <a:solidFill>
                  <a:schemeClr val="tx1"/>
                </a:solidFill>
              </a:rPr>
              <a:t>Жилищно-коммунальное</a:t>
            </a:r>
            <a:r>
              <a:rPr lang="ru-RU" sz="900" dirty="0" smtClean="0">
                <a:solidFill>
                  <a:schemeClr val="tx1"/>
                </a:solidFill>
              </a:rPr>
              <a:t> хозяйство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43" y="356780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921678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Образование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Физическая культура и спорт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18460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Обслуживание государственного и муниципального долга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dirty="0" smtClean="0">
                <a:solidFill>
                  <a:prstClr val="black"/>
                </a:solidFill>
              </a:rPr>
              <a:t>Межбюджетные</a:t>
            </a:r>
            <a:r>
              <a:rPr lang="ru-RU" sz="900" dirty="0" smtClean="0">
                <a:solidFill>
                  <a:prstClr val="black"/>
                </a:solidFill>
              </a:rPr>
              <a:t> трансферты общего характера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50373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4999175"/>
            <a:ext cx="1368152" cy="5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</a:rPr>
              <a:t>Национальная безопасность и правоохранительная деятельность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03392" y="4399384"/>
            <a:ext cx="1076520" cy="362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5842" y="4612418"/>
            <a:ext cx="100387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443" y="3567807"/>
            <a:ext cx="720080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 flipH="1">
            <a:off x="3882510" y="4346067"/>
            <a:ext cx="29332" cy="500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4636349" y="4267746"/>
            <a:ext cx="45029" cy="15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57" y="3611550"/>
            <a:ext cx="738361" cy="74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9" name="Прямая соединительная линия 1048"/>
          <p:cNvCxnSpPr>
            <a:stCxn id="57" idx="2"/>
          </p:cNvCxnSpPr>
          <p:nvPr/>
        </p:nvCxnSpPr>
        <p:spPr>
          <a:xfrm>
            <a:off x="466838" y="4357606"/>
            <a:ext cx="0" cy="784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5986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259632" y="4357606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392" y="3629347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3067926" y="4277419"/>
            <a:ext cx="173726" cy="12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756" y="3609021"/>
            <a:ext cx="838842" cy="66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единительная линия 35"/>
          <p:cNvCxnSpPr>
            <a:stCxn id="34" idx="2"/>
          </p:cNvCxnSpPr>
          <p:nvPr/>
        </p:nvCxnSpPr>
        <p:spPr>
          <a:xfrm>
            <a:off x="2114177" y="4277419"/>
            <a:ext cx="0" cy="721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Расходы бюджета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105273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Расходы бюджета - </a:t>
            </a:r>
            <a:r>
              <a:rPr lang="ru-RU" dirty="0" smtClean="0"/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b="1" dirty="0" smtClean="0"/>
          </a:p>
          <a:p>
            <a:r>
              <a:rPr lang="ru-RU" b="1" dirty="0" smtClean="0"/>
              <a:t>Формирование расходов </a:t>
            </a:r>
            <a:r>
              <a:rPr lang="ru-RU" dirty="0" smtClean="0"/>
              <a:t>осуществляется в соответствии с установленными законодательством полномочиями публично-правового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</p:txBody>
      </p:sp>
      <p:pic>
        <p:nvPicPr>
          <p:cNvPr id="40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1379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936104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Структура расходов бюджета района на 2017 год -          621542,3 тыс. 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120493453"/>
              </p:ext>
            </p:extLst>
          </p:nvPr>
        </p:nvGraphicFramePr>
        <p:xfrm>
          <a:off x="251520" y="1844824"/>
          <a:ext cx="828092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5008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79512" y="980728"/>
          <a:ext cx="91439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97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936104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Расходы на социальную сферу, млн.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2376264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 г – 518,7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 г – 523,6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г – 526,8</a:t>
            </a:r>
          </a:p>
          <a:p>
            <a:pPr algn="ctr"/>
            <a:endParaRPr lang="ru-RU" sz="1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</a:t>
            </a:r>
            <a:r>
              <a:rPr lang="ru-RU" sz="1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1569,1 </a:t>
            </a:r>
            <a:endParaRPr lang="ru-RU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63879ac3cba8665605e8d4ac7b5f17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4032447" cy="1944216"/>
          </a:xfrm>
          <a:prstGeom prst="rect">
            <a:avLst/>
          </a:prstGeom>
        </p:spPr>
      </p:pic>
      <p:pic>
        <p:nvPicPr>
          <p:cNvPr id="13" name="Рисунок 12" descr="цен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764704"/>
            <a:ext cx="1979790" cy="1584176"/>
          </a:xfrm>
          <a:prstGeom prst="rect">
            <a:avLst/>
          </a:prstGeom>
        </p:spPr>
      </p:pic>
      <p:pic>
        <p:nvPicPr>
          <p:cNvPr id="14" name="Рисунок 13" descr="s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645024"/>
            <a:ext cx="1815569" cy="1368152"/>
          </a:xfrm>
          <a:prstGeom prst="rect">
            <a:avLst/>
          </a:prstGeom>
        </p:spPr>
      </p:pic>
      <p:pic>
        <p:nvPicPr>
          <p:cNvPr id="16" name="Рисунок 15" descr="urok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365104"/>
            <a:ext cx="1985797" cy="1489348"/>
          </a:xfrm>
          <a:prstGeom prst="rect">
            <a:avLst/>
          </a:prstGeom>
        </p:spPr>
      </p:pic>
      <p:pic>
        <p:nvPicPr>
          <p:cNvPr id="18" name="Рисунок 17" descr="patronaj-v-mosk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556792"/>
            <a:ext cx="1836077" cy="130476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99592" y="5733256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Образование</a:t>
            </a:r>
          </a:p>
          <a:p>
            <a:pPr algn="ctr"/>
            <a:r>
              <a:rPr lang="ru-RU" sz="1050" dirty="0" smtClean="0"/>
              <a:t>2017 г – 414,9</a:t>
            </a:r>
          </a:p>
          <a:p>
            <a:pPr algn="ctr"/>
            <a:r>
              <a:rPr lang="ru-RU" sz="1050" dirty="0" smtClean="0"/>
              <a:t>2018 г – 425,1</a:t>
            </a:r>
          </a:p>
          <a:p>
            <a:pPr algn="ctr"/>
            <a:r>
              <a:rPr lang="ru-RU" sz="1050" dirty="0" smtClean="0"/>
              <a:t>2019 г -428,4</a:t>
            </a:r>
            <a:endParaRPr lang="ru-RU" sz="10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4437112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Культура, кинематография</a:t>
            </a:r>
          </a:p>
          <a:p>
            <a:pPr algn="ctr"/>
            <a:r>
              <a:rPr lang="ru-RU" sz="1050" dirty="0" smtClean="0"/>
              <a:t>2017 г – 69,3</a:t>
            </a:r>
          </a:p>
          <a:p>
            <a:pPr algn="ctr"/>
            <a:r>
              <a:rPr lang="ru-RU" sz="1050" dirty="0" smtClean="0"/>
              <a:t>2018 г – 69,2</a:t>
            </a:r>
          </a:p>
          <a:p>
            <a:pPr algn="ctr"/>
            <a:r>
              <a:rPr lang="ru-RU" sz="1050" dirty="0" smtClean="0"/>
              <a:t>2019 г – 69,4</a:t>
            </a:r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6021288"/>
            <a:ext cx="259228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Физическая культура и спорт</a:t>
            </a:r>
          </a:p>
          <a:p>
            <a:pPr algn="ctr"/>
            <a:r>
              <a:rPr lang="ru-RU" sz="1050" dirty="0" smtClean="0"/>
              <a:t> 2017  г – 10,7</a:t>
            </a:r>
          </a:p>
          <a:p>
            <a:pPr algn="ctr"/>
            <a:r>
              <a:rPr lang="ru-RU" sz="1050" dirty="0" smtClean="0"/>
              <a:t>2018 г – 5,2</a:t>
            </a:r>
          </a:p>
          <a:p>
            <a:pPr algn="ctr"/>
            <a:r>
              <a:rPr lang="ru-RU" sz="1050" dirty="0" smtClean="0"/>
              <a:t>2019 г – 5,2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2708920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Социальная политика</a:t>
            </a:r>
          </a:p>
          <a:p>
            <a:pPr algn="ctr"/>
            <a:r>
              <a:rPr lang="ru-RU" sz="1050" dirty="0" smtClean="0"/>
              <a:t>2017 г – 23,8</a:t>
            </a:r>
          </a:p>
          <a:p>
            <a:pPr algn="ctr"/>
            <a:r>
              <a:rPr lang="ru-RU" sz="1050" dirty="0" smtClean="0"/>
              <a:t>2018 г – 23,8</a:t>
            </a:r>
          </a:p>
          <a:p>
            <a:pPr algn="ctr"/>
            <a:r>
              <a:rPr lang="ru-RU" sz="1050" dirty="0" smtClean="0"/>
              <a:t>2019 г – 23,8</a:t>
            </a:r>
            <a:endParaRPr lang="ru-RU" sz="1050" dirty="0"/>
          </a:p>
        </p:txBody>
      </p:sp>
      <p:pic>
        <p:nvPicPr>
          <p:cNvPr id="26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97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128792" cy="208823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692696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Расходы бюджета района по функциональной принадлежности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1872" y="47667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 руб.</a:t>
            </a:r>
            <a:endParaRPr lang="ru-RU" sz="1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64705"/>
          <a:ext cx="9143999" cy="6093296"/>
        </p:xfrm>
        <a:graphic>
          <a:graphicData uri="http://schemas.openxmlformats.org/drawingml/2006/table">
            <a:tbl>
              <a:tblPr firstRow="1" firstCol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5076390"/>
                <a:gridCol w="702885"/>
                <a:gridCol w="780983"/>
                <a:gridCol w="859081"/>
                <a:gridCol w="859081"/>
                <a:gridCol w="865579"/>
              </a:tblGrid>
              <a:tr h="285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46214974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42298456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42298456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500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1328976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1328976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1328976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487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2411426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2411426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2411426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504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</a:t>
                      </a:r>
                      <a:r>
                        <a:rPr lang="ru-RU" sz="10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власт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16713620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16713620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16713620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407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11673053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7756535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7756535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13787899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13787899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13787899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1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13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Мобилизационная </a:t>
                      </a:r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подготовка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37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1968689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1968689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1968689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407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1968689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1968689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1968689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16117561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16052296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16052296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4545894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4545894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4545894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11292902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11292902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11292902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278765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24124400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24124400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24124400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0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24124400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24124400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24124400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</a:tbl>
          </a:graphicData>
        </a:graphic>
      </p:graphicFrame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6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8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128792" cy="208823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0"/>
            <a:ext cx="9144000" cy="692696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Расходы бюджета района по функциональной принадлежности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1872" y="47667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64704"/>
          <a:ext cx="8964490" cy="6120927"/>
        </p:xfrm>
        <a:graphic>
          <a:graphicData uri="http://schemas.openxmlformats.org/drawingml/2006/table">
            <a:tbl>
              <a:tblPr firstRow="1" firstCol="1" lastRow="1">
                <a:tableStyleId>{69C7853C-536D-4A76-A0AE-DD22124D55A5}</a:tableStyleId>
              </a:tblPr>
              <a:tblGrid>
                <a:gridCol w="4572000"/>
                <a:gridCol w="936104"/>
                <a:gridCol w="720080"/>
                <a:gridCol w="864096"/>
                <a:gridCol w="1008112"/>
                <a:gridCol w="864098"/>
              </a:tblGrid>
              <a:tr h="389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ctr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414926697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425088897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428361097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78976484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82976484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82976484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3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311792215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317792215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320792215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3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2296600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2458800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2731000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21861398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21861398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21861398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69287925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69211551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69380434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54387575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54311201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54480084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14900350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14900350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14900350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здравоохранения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509200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23826553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23826553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23826553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2102253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2102253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2102253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19464300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19464300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19464300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82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</a:p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10696182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5209652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5209652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9266767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3780237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3780237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1429415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1429415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1429415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419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13050000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399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13050000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  <a:tr h="20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621542181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622124694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625530777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2" marR="5502" marT="5502" marB="0" anchor="b"/>
                </a:tc>
              </a:tr>
            </a:tbl>
          </a:graphicData>
        </a:graphic>
      </p:graphicFrame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6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8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198588570"/>
              </p:ext>
            </p:extLst>
          </p:nvPr>
        </p:nvGraphicFramePr>
        <p:xfrm>
          <a:off x="22739" y="714356"/>
          <a:ext cx="46085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08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понятия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198588570"/>
              </p:ext>
            </p:extLst>
          </p:nvPr>
        </p:nvGraphicFramePr>
        <p:xfrm>
          <a:off x="4714876" y="428604"/>
          <a:ext cx="428628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4" descr="http://dmee.ru/tw_files2/urls_1/39/d-38479/38479_html_m3726854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374441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796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128792" cy="208823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0" y="-27384"/>
            <a:ext cx="9144000" cy="504056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Расходы бюджета района 2016 – 2017 годы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548684"/>
          <a:ext cx="8784976" cy="5893851"/>
        </p:xfrm>
        <a:graphic>
          <a:graphicData uri="http://schemas.openxmlformats.org/drawingml/2006/table">
            <a:tbl>
              <a:tblPr firstRow="1" lastRow="1" bandRow="1">
                <a:tableStyleId>{22838BEF-8BB2-4498-84A7-C5851F593DF1}</a:tableStyleId>
              </a:tblPr>
              <a:tblGrid>
                <a:gridCol w="5616624"/>
                <a:gridCol w="903640"/>
                <a:gridCol w="842684"/>
                <a:gridCol w="758415"/>
                <a:gridCol w="663613"/>
              </a:tblGrid>
              <a:tr h="792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НАИМЕНОВАНИЕ РАЗДЕЛА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2016 год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Рост (+) Снижение (-)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2017 год 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 smtClean="0"/>
                        <a:t>Удель-ный</a:t>
                      </a:r>
                      <a:r>
                        <a:rPr lang="ru-RU" sz="1100" u="none" strike="noStrike" dirty="0" smtClean="0"/>
                        <a:t> </a:t>
                      </a:r>
                      <a:r>
                        <a:rPr lang="ru-RU" sz="1100" u="none" strike="noStrike" dirty="0"/>
                        <a:t>вес,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48827,1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-2612,1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46215,0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253,7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-203,7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0,05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2146,6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-177,9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1968,7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22563,5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-6445,9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16117,6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32348,5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-8224,1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24124,4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412203,6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2723,1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414926,7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66,8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75661,1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-6373,2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69287,9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 Cyr" pitchFamily="34" charset="0"/>
                        </a:rPr>
                        <a:t>ЗДРАВООХРАНЕНИЕ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509,2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509,2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66558,4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-42731,8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23826,6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/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12531,9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-1835,7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10696,2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 Cyr" pitchFamily="34" charset="0"/>
                        </a:rPr>
                        <a:t>СРЕДСТВА МАССОВОЙ 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/>
                        <a:t>1400,0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/>
                        <a:t>-700,0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/>
                        <a:t>700,0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/>
                        <a:t>0,1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ОБСЛУЖИВАНИЕ ГОСУДАРСТВЕННОГО 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69,5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0,05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536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14155,7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-1105,7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13050,0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  <a:tr h="40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689228,8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-67686,5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621542,3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/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5482" marR="5482" marT="5482" marB="0" anchor="ctr"/>
                </a:tc>
              </a:tr>
            </a:tbl>
          </a:graphicData>
        </a:graphic>
      </p:graphicFrame>
      <p:pic>
        <p:nvPicPr>
          <p:cNvPr id="8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6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8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 rot="10800000">
            <a:off x="2051720" y="1736757"/>
            <a:ext cx="8712968" cy="3528392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41300" dist="241300" dir="11520000" sx="110000" sy="110000" algn="ctr">
              <a:schemeClr val="bg1">
                <a:lumMod val="65000"/>
                <a:alpha val="18000"/>
              </a:scheme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128792" cy="20882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Муниципальные программы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Тамбовского района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внутренняя память 4"/>
          <p:cNvSpPr/>
          <p:nvPr/>
        </p:nvSpPr>
        <p:spPr>
          <a:xfrm>
            <a:off x="467544" y="0"/>
            <a:ext cx="8351912" cy="69269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Перечень муниципальных программ Тамбовского района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980731"/>
          <a:ext cx="8280919" cy="54479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04056"/>
                <a:gridCol w="4680845"/>
                <a:gridCol w="1032006"/>
                <a:gridCol w="1032006"/>
                <a:gridCol w="1032006"/>
              </a:tblGrid>
              <a:tr h="432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Наименование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2017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2018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34" marR="6534" marT="6534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и сохранение культуры и искусства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74243,4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76033,0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76201,9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использования</a:t>
                      </a:r>
                      <a:r>
                        <a:rPr lang="ru-RU" sz="10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муниципального имущества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3646,9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3646,9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3646,9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управления муниципальными финансами и муниципальным долгом Тамбовского района на период 2015-2021 годов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19837,5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19802,5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19767,5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424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Экономическое развитие и инновационная экономика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457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культуры,</a:t>
                      </a:r>
                      <a:r>
                        <a:rPr lang="ru-RU" sz="100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спорта и молодежной политики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5409,7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5409,7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5409,7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519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Снижение рисков и смягчение последствий чрезвычайных ситуаций природного и техногенного характера, а также обеспечение безопасности населения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21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образования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168359,0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178521,2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181793,4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639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Тамбовского района Амурской области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5230,7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5230,7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5230,7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63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Повышение эффективности деятельности органов местного самоуправления власти и управления в Тамбовском районе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26594,4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26594,4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26594,4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63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Обеспечение доступным и качественным жильем населения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  <a:tr h="212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Развитие транспортного комплекса Тамбовского района на 2015-2021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11342,9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11342,9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11342,9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4" marR="6534" marT="6534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548680"/>
            <a:ext cx="8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</a:t>
            </a:r>
            <a:r>
              <a:rPr lang="ru-RU" dirty="0" smtClean="0"/>
              <a:t>. </a:t>
            </a:r>
            <a:r>
              <a:rPr lang="ru-RU" sz="900" dirty="0" smtClean="0"/>
              <a:t>рублей</a:t>
            </a:r>
            <a:endParaRPr lang="ru-RU" sz="900" dirty="0"/>
          </a:p>
        </p:txBody>
      </p:sp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6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22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83968" y="4221088"/>
          <a:ext cx="441615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6056" y="342900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Доля расходов на исполнение муниципальных программ в общем объеме расходов бюджета (за исключением целевых средств), %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42493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Средства бюджета, направленные на обеспечение муниципальных программ в 2017 г- 2019г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301625" y="1916832"/>
          <a:ext cx="4414391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3" y="1412776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Объем средств, направляемый на реализацию </a:t>
            </a:r>
          </a:p>
          <a:p>
            <a:pPr algn="ctr"/>
            <a:r>
              <a:rPr lang="ru-RU" sz="1100" b="1" dirty="0" smtClean="0"/>
              <a:t>муниципальных программ</a:t>
            </a:r>
            <a:endParaRPr lang="ru-RU" sz="1100" b="1" dirty="0"/>
          </a:p>
        </p:txBody>
      </p:sp>
      <p:pic>
        <p:nvPicPr>
          <p:cNvPr id="11" name="Picture 12" descr="Гер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11560" cy="6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0166" y="0"/>
            <a:ext cx="7000924" cy="58477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1357298"/>
            <a:ext cx="857256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3071810"/>
            <a:ext cx="157163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1736" y="3071810"/>
            <a:ext cx="150019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3929066"/>
            <a:ext cx="1357322" cy="15716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786" y="3071810"/>
            <a:ext cx="142876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3929066"/>
            <a:ext cx="1428760" cy="19288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4000504"/>
            <a:ext cx="1785950" cy="121444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Предоставляются на условиях долевого софинансирования расходов других бюджетов</a:t>
            </a:r>
          </a:p>
        </p:txBody>
      </p:sp>
      <p:cxnSp>
        <p:nvCxnSpPr>
          <p:cNvPr id="45" name="Прямая со стрелкой 44"/>
          <p:cNvCxnSpPr>
            <a:stCxn id="27" idx="2"/>
            <a:endCxn id="24" idx="0"/>
          </p:cNvCxnSpPr>
          <p:nvPr/>
        </p:nvCxnSpPr>
        <p:spPr>
          <a:xfrm rot="5400000">
            <a:off x="1146577" y="3575477"/>
            <a:ext cx="457146" cy="25003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857488" y="3643314"/>
            <a:ext cx="500066" cy="7143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679951" y="3678239"/>
            <a:ext cx="500066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928662" y="2000240"/>
            <a:ext cx="7286679" cy="1130760"/>
            <a:chOff x="1140593" y="3214686"/>
            <a:chExt cx="2431275" cy="1331261"/>
          </a:xfrm>
          <a:effectLst>
            <a:glow rad="139700">
              <a:schemeClr val="bg1">
                <a:alpha val="40000"/>
              </a:schemeClr>
            </a:glow>
          </a:effectLst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2752" y="3538165"/>
              <a:ext cx="64695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890850" y="4107156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1677438" y="4294616"/>
              <a:ext cx="501075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единительная линия 35"/>
          <p:cNvCxnSpPr/>
          <p:nvPr/>
        </p:nvCxnSpPr>
        <p:spPr bwMode="auto">
          <a:xfrm rot="5400000" flipH="1" flipV="1">
            <a:off x="4973060" y="2885064"/>
            <a:ext cx="344942" cy="40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86512" y="3000373"/>
            <a:ext cx="23574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000760" y="4000504"/>
            <a:ext cx="928694" cy="1357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 выполнение вопросов местного значения</a:t>
            </a:r>
          </a:p>
        </p:txBody>
      </p:sp>
      <p:cxnSp>
        <p:nvCxnSpPr>
          <p:cNvPr id="53" name="Прямая со стрелкой 52"/>
          <p:cNvCxnSpPr>
            <a:endCxn id="52" idx="0"/>
          </p:cNvCxnSpPr>
          <p:nvPr/>
        </p:nvCxnSpPr>
        <p:spPr>
          <a:xfrm rot="10800000" flipV="1">
            <a:off x="6465108" y="3571876"/>
            <a:ext cx="464347" cy="42862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143768" y="4000504"/>
            <a:ext cx="1643074" cy="20002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 выполнение переданных полномочий в соответствии с заключенными соглашениями</a:t>
            </a:r>
          </a:p>
          <a:p>
            <a:pPr algn="ctr"/>
            <a:endParaRPr lang="ru-RU" sz="1200" dirty="0" smtClean="0">
              <a:solidFill>
                <a:schemeClr val="bg1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643834" y="3571877"/>
            <a:ext cx="500068" cy="428629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064896" cy="1143008"/>
          </a:xfrm>
        </p:spPr>
        <p:txBody>
          <a:bodyPr lIns="84664" tIns="42332" rIns="84664" bIns="42332">
            <a:normAutofit/>
          </a:bodyPr>
          <a:lstStyle/>
          <a:p>
            <a:pPr algn="ctr"/>
            <a:r>
              <a:rPr lang="ru-RU" sz="2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</a:t>
            </a:r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</a:t>
            </a:r>
            <a:b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местный бюджет , тыс. руб.</a:t>
            </a:r>
            <a:endParaRPr lang="ru-RU" sz="2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7527661"/>
              </p:ext>
            </p:extLst>
          </p:nvPr>
        </p:nvGraphicFramePr>
        <p:xfrm>
          <a:off x="467545" y="1340766"/>
          <a:ext cx="8208947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943"/>
                <a:gridCol w="1498489"/>
                <a:gridCol w="1429404"/>
                <a:gridCol w="1395958"/>
                <a:gridCol w="1495153"/>
              </a:tblGrid>
              <a:tr h="897109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(уточненный план)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51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203 599,2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197 822,5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203 557,5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199 655,6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53 568,8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1 005,6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1 167,8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1 440,0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51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54162,2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284 289,7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284 289,7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284 289,7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250 861,0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11 334,3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3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безвозмездные поступления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 rot="10800000" flipV="1">
            <a:off x="467542" y="5067929"/>
            <a:ext cx="4496362" cy="119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533" tIns="44766" rIns="89533" bIns="44766">
            <a:spAutoFit/>
          </a:bodyPr>
          <a:lstStyle>
            <a:lvl1pPr>
              <a:defRPr sz="20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2016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562 791,2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2017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494 452,1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2018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489 015,0</a:t>
            </a:r>
            <a:endParaRPr lang="ru-RU" altLang="ru-RU" sz="1800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2019 </a:t>
            </a:r>
            <a:r>
              <a:rPr lang="ru-RU" altLang="ru-RU" sz="1800" b="1" i="1" dirty="0">
                <a:solidFill>
                  <a:schemeClr val="bg2">
                    <a:lumMod val="25000"/>
                  </a:schemeClr>
                </a:solidFill>
              </a:rPr>
              <a:t>год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alt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485 385,3</a:t>
            </a:r>
            <a:endParaRPr lang="ru-RU" alt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5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69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969" y="-98331"/>
            <a:ext cx="839166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из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местного бюджета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бюджетам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сельских поселений, тыс. руб.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1570135"/>
              </p:ext>
            </p:extLst>
          </p:nvPr>
        </p:nvGraphicFramePr>
        <p:xfrm>
          <a:off x="342950" y="908720"/>
          <a:ext cx="8229578" cy="555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918" y="6429397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642939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642939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1268760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13050</a:t>
            </a:r>
            <a:endParaRPr lang="ru-RU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306" y="1196752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13050</a:t>
            </a:r>
            <a:endParaRPr lang="ru-RU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4942" y="126876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13050</a:t>
            </a:r>
            <a:endParaRPr lang="ru-RU" sz="16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139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3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642918"/>
            <a:ext cx="8496300" cy="5286412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Тамбовского района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676950 с. Тамбовка,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ул.Ленинская, 90.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тел. (4162) 21-2-31, факс 21-0-92            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fintmb@mail.ru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внутренняя память 9"/>
          <p:cNvSpPr/>
          <p:nvPr/>
        </p:nvSpPr>
        <p:spPr>
          <a:xfrm>
            <a:off x="0" y="0"/>
            <a:ext cx="9144000" cy="72008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понятия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2770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72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74" name="AutoShape 6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76" name="AutoShape 8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78" name="AutoShape 10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80" name="AutoShape 1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82" name="AutoShape 1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784" name="AutoShape 16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2" name="AutoShape 2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4" name="AutoShape 4" descr="http://www.funlib.ru/cimg/2014/101521/11506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8" name="Picture 8" descr="https://s.pfst.net/2015.04/7584486880601dab792b1126b80c672eec2f51f376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448" y="928670"/>
            <a:ext cx="4031790" cy="3071834"/>
          </a:xfrm>
          <a:prstGeom prst="rect">
            <a:avLst/>
          </a:prstGeom>
          <a:noFill/>
        </p:spPr>
      </p:pic>
      <p:pic>
        <p:nvPicPr>
          <p:cNvPr id="10250" name="Picture 10" descr="http://nicolscales.com/wp-content/uploads/2011/06/6874balance_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190983" cy="3143237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714348" y="2714620"/>
            <a:ext cx="142876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286380" y="2500306"/>
            <a:ext cx="142876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143240" y="2214554"/>
            <a:ext cx="150019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215206" y="3000372"/>
            <a:ext cx="150019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929322" y="4071942"/>
            <a:ext cx="2428892" cy="50006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357290" y="4071942"/>
            <a:ext cx="2428892" cy="50006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Профицит</a:t>
            </a:r>
            <a:endParaRPr lang="ru-RU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4929190" y="4643446"/>
            <a:ext cx="4000528" cy="100013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Если величина полученных доходов меньше, чем величина произведенных расходов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642910" y="4643446"/>
            <a:ext cx="4000528" cy="100013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Если величина полученных доходов больше, чем величина произведенных расходов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714348" y="214290"/>
            <a:ext cx="8429652" cy="92869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ВОЗМОЖНОСТИ ВЛИЯНИЯ</a:t>
            </a:r>
            <a:r>
              <a:rPr kumimoji="0" lang="ru-RU" altLang="ru-RU" sz="1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ГРАЖДАНИНА НА СОСТАВ БЮДЖЕТА</a:t>
            </a:r>
            <a:endParaRPr kumimoji="0" lang="ru-RU" altLang="ru-RU" sz="1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14348" y="1714488"/>
            <a:ext cx="4500594" cy="128588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по проекту бюджета Тамбовского района (проходят ежегодно в декабре)</a:t>
            </a:r>
            <a:endParaRPr lang="ru-RU" dirty="0"/>
          </a:p>
        </p:txBody>
      </p:sp>
      <p:pic>
        <p:nvPicPr>
          <p:cNvPr id="31746" name="Picture 2" descr="http://sdkgo.eps74.ru/Storage/Image/PublicationItem/Image/src/116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3571870" cy="2682872"/>
          </a:xfrm>
          <a:prstGeom prst="rect">
            <a:avLst/>
          </a:prstGeom>
          <a:noFill/>
        </p:spPr>
      </p:pic>
      <p:pic>
        <p:nvPicPr>
          <p:cNvPr id="31748" name="Picture 4" descr="https://im0-tub-ru.yandex.net/i?id=81ad8f95c06611af4466824d099ddc7e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3429024" cy="2214578"/>
          </a:xfrm>
          <a:prstGeom prst="rect">
            <a:avLst/>
          </a:prstGeom>
          <a:noFill/>
        </p:spPr>
      </p:pic>
      <p:sp>
        <p:nvSpPr>
          <p:cNvPr id="15" name="Пятиугольник 14"/>
          <p:cNvSpPr/>
          <p:nvPr/>
        </p:nvSpPr>
        <p:spPr>
          <a:xfrm>
            <a:off x="714348" y="4714884"/>
            <a:ext cx="4500594" cy="128588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по отчету об исполнении бюджета Тамбовского района (проходят ежегодно в мае)</a:t>
            </a:r>
            <a:endParaRPr lang="ru-RU" dirty="0"/>
          </a:p>
        </p:txBody>
      </p:sp>
      <p:pic>
        <p:nvPicPr>
          <p:cNvPr id="9" name="Picture 12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09713" y="6215063"/>
            <a:ext cx="6858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600" b="1" kern="0" dirty="0">
              <a:latin typeface="+mn-lt"/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>
          <a:xfrm>
            <a:off x="285720" y="214290"/>
            <a:ext cx="8858280" cy="92869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1D314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УЧАСТИЕ ГРАЖДАНИНА В БЮДЖЕТНОМ ПРОЦЕССЕ</a:t>
            </a:r>
            <a:endParaRPr kumimoji="0" lang="ru-RU" altLang="ru-RU" sz="1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142976" y="1357298"/>
            <a:ext cx="6929486" cy="914400"/>
          </a:xfrm>
          <a:prstGeom prst="downArrowCallout">
            <a:avLst>
              <a:gd name="adj1" fmla="val 25000"/>
              <a:gd name="adj2" fmla="val 98437"/>
              <a:gd name="adj3" fmla="val 25000"/>
              <a:gd name="adj4" fmla="val 64977"/>
            </a:avLst>
          </a:prstGeom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как налогоплательщик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928662" y="2214554"/>
            <a:ext cx="7891488" cy="714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Участвует в формировании доходной части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285852" y="3000372"/>
            <a:ext cx="6929486" cy="914400"/>
          </a:xfrm>
          <a:prstGeom prst="downArrowCallout">
            <a:avLst>
              <a:gd name="adj1" fmla="val 25000"/>
              <a:gd name="adj2" fmla="val 98437"/>
              <a:gd name="adj3" fmla="val 25000"/>
              <a:gd name="adj4" fmla="val 64977"/>
            </a:avLst>
          </a:prstGeom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ГРАЖДАНИН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получатель социальных гарантий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357158" y="4214818"/>
            <a:ext cx="8534430" cy="9286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Получает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социальные гарантии (образование, дорожное хозяйство, культура, физическая культура и спорт, социальные льготы и другие направления социальных гарантий населению) – расходная часть бюджета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12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059738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районного бюджета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sz="20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по составлению проекта бюджета муниципального района начинается за 7 месяцев до начала очередного финансового года. Администрация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928938" y="3141663"/>
            <a:ext cx="6088062" cy="175432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Сформированный проект бюджета  муниципального района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администрация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Тамбовского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района вносит на рассмотрение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районный Совет народных депутатов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срок не позднее 15 ноября текущего года.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По проекту районного бюджета проводятся публичные слушания. Для этого проект бюджета публикуется в газете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«Амурский маяк».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 слушаниях участвуют граждане, проживающие 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Тамбовском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районе и обладающие активным избирательным правом, а также представители организаций, осуществляющих деятельность на территории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Тамбовского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района. </a:t>
            </a:r>
          </a:p>
          <a:p>
            <a:pPr>
              <a:buFont typeface="Wingdings" pitchFamily="2" charset="2"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Районный Совет народных депутатов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рассматривает проект районного бюджета 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одном чтении.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0" y="5286375"/>
            <a:ext cx="6096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latin typeface="Arial" pitchFamily="34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бюджета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Тамбовского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 утверждается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районным Советом народных депутатов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форме Решения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Принятое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районным Советом народных депутатов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 о бюджете  муниципального района подлежит обнародованию путем опубликования его в газете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«Амурский маяк».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500" dirty="0">
              <a:latin typeface="Arial" pitchFamily="34" charset="0"/>
            </a:endParaRPr>
          </a:p>
        </p:txBody>
      </p:sp>
      <p:pic>
        <p:nvPicPr>
          <p:cNvPr id="10" name="Picture 12" descr="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500042"/>
            <a:ext cx="8532812" cy="13573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на основании которых составляется проект бюджета муниципального района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pic>
        <p:nvPicPr>
          <p:cNvPr id="18435" name="Picture 19" descr="wide blue arrow with fade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2816225" y="1557338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214414" y="2000240"/>
            <a:ext cx="7143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 smtClean="0"/>
              <a:t>Послание Президента Российской Федерации Федеральному Собранию РФ, определяющих бюджетную политику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87624" y="3861048"/>
            <a:ext cx="71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Прогноз социально-экономического развития муниципального района</a:t>
            </a:r>
            <a:endParaRPr lang="ru-RU" altLang="ru-RU" sz="2000" dirty="0">
              <a:latin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187624" y="5517232"/>
            <a:ext cx="71438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Муниципальные программы  </a:t>
            </a:r>
            <a:r>
              <a:rPr lang="ru-RU" sz="2000" dirty="0" smtClean="0">
                <a:latin typeface="Arial" pitchFamily="34" charset="0"/>
              </a:rPr>
              <a:t>Тамбовского </a:t>
            </a:r>
            <a:r>
              <a:rPr lang="ru-RU" sz="2000" dirty="0">
                <a:latin typeface="Arial" pitchFamily="34" charset="0"/>
              </a:rPr>
              <a:t>района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187624" y="3068960"/>
            <a:ext cx="71326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Arial" pitchFamily="34" charset="0"/>
              </a:rPr>
              <a:t>Основные направления </a:t>
            </a:r>
            <a:r>
              <a:rPr lang="ru-RU" sz="2000" dirty="0" smtClean="0">
                <a:latin typeface="Arial" pitchFamily="34" charset="0"/>
              </a:rPr>
              <a:t>бюджетной политики и основные направления </a:t>
            </a:r>
            <a:r>
              <a:rPr lang="ru-RU" sz="2000" dirty="0">
                <a:latin typeface="Arial" pitchFamily="34" charset="0"/>
              </a:rPr>
              <a:t>налоговой политики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187624" y="4653136"/>
            <a:ext cx="714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latin typeface="Arial" pitchFamily="34" charset="0"/>
              </a:rPr>
              <a:t>Бюджетный прогноз Тамбовского района на долгосрочный период</a:t>
            </a:r>
            <a:endParaRPr lang="ru-RU" sz="2000" dirty="0">
              <a:latin typeface="Arial" pitchFamily="34" charset="0"/>
            </a:endParaRPr>
          </a:p>
        </p:txBody>
      </p:sp>
      <p:pic>
        <p:nvPicPr>
          <p:cNvPr id="11" name="Picture 1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22435</TotalTime>
  <Words>3362</Words>
  <Application>Microsoft Office PowerPoint</Application>
  <PresentationFormat>Экран (4:3)</PresentationFormat>
  <Paragraphs>920</Paragraphs>
  <Slides>47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Трек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Этапы составления и утверждения районного бюджета </vt:lpstr>
      <vt:lpstr>Документы, на основании которых составляется проект бюджета муниципального района </vt:lpstr>
      <vt:lpstr>Административно-территориальное деление ТАМБОВСКОГО района  </vt:lpstr>
      <vt:lpstr>Прогноз социально-экономического развития ТАМБОВского района на  2017 год и на период до 2019года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ДОЛГОВАЯ ПОЛИТИКА ТАМБОВСКОГО РАЙОНА НА 2017 </vt:lpstr>
      <vt:lpstr>Слайд 22</vt:lpstr>
      <vt:lpstr>Слайд 23</vt:lpstr>
      <vt:lpstr>Доходы бюджета</vt:lpstr>
      <vt:lpstr>Слайд 25</vt:lpstr>
      <vt:lpstr>Слайд 26</vt:lpstr>
      <vt:lpstr>Слайд 27</vt:lpstr>
      <vt:lpstr>Динамика налоговых и неналоговых доходов бюджета Тамбовского района,                                                                                              МЛН. рублей</vt:lpstr>
      <vt:lpstr>Слайд 29</vt:lpstr>
      <vt:lpstr>Слайд 30</vt:lpstr>
      <vt:lpstr>Слайд 31</vt:lpstr>
      <vt:lpstr>Слайд 32</vt:lpstr>
      <vt:lpstr>Основные мероприятия органов местного самоуправления Тамбовского района по НАПРАВЛЕНИЯМ РОСТА  доходов бюджета </vt:lpstr>
      <vt:lpstr>Расходы бюджета   Тамбовского района</vt:lpstr>
      <vt:lpstr>Расходы бюджета</vt:lpstr>
      <vt:lpstr>Слайд 36</vt:lpstr>
      <vt:lpstr>Слайд 37</vt:lpstr>
      <vt:lpstr>Слайд 38</vt:lpstr>
      <vt:lpstr>Слайд 39</vt:lpstr>
      <vt:lpstr>Слайд 40</vt:lpstr>
      <vt:lpstr>Муниципальные программы  Тамбовского района</vt:lpstr>
      <vt:lpstr>Слайд 42</vt:lpstr>
      <vt:lpstr>Слайд 43</vt:lpstr>
      <vt:lpstr>Слайд 44</vt:lpstr>
      <vt:lpstr>Безвозмездные поступления  в местный бюджет , тыс. руб.</vt:lpstr>
      <vt:lpstr> 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Germes</dc:creator>
  <cp:lastModifiedBy>Журко</cp:lastModifiedBy>
  <cp:revision>2032</cp:revision>
  <dcterms:modified xsi:type="dcterms:W3CDTF">2017-02-21T02:48:04Z</dcterms:modified>
</cp:coreProperties>
</file>