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92" r:id="rId5"/>
    <p:sldId id="266" r:id="rId6"/>
    <p:sldId id="258" r:id="rId7"/>
    <p:sldId id="271" r:id="rId8"/>
    <p:sldId id="261" r:id="rId9"/>
    <p:sldId id="268" r:id="rId10"/>
    <p:sldId id="295" r:id="rId11"/>
    <p:sldId id="296" r:id="rId12"/>
    <p:sldId id="269" r:id="rId13"/>
    <p:sldId id="270" r:id="rId14"/>
    <p:sldId id="264" r:id="rId15"/>
    <p:sldId id="272" r:id="rId16"/>
    <p:sldId id="273" r:id="rId17"/>
    <p:sldId id="274" r:id="rId18"/>
    <p:sldId id="280" r:id="rId19"/>
    <p:sldId id="275" r:id="rId20"/>
    <p:sldId id="276" r:id="rId21"/>
    <p:sldId id="277" r:id="rId22"/>
    <p:sldId id="294" r:id="rId23"/>
    <p:sldId id="284" r:id="rId24"/>
    <p:sldId id="286" r:id="rId25"/>
    <p:sldId id="287" r:id="rId26"/>
    <p:sldId id="288" r:id="rId27"/>
    <p:sldId id="289" r:id="rId28"/>
    <p:sldId id="290" r:id="rId29"/>
    <p:sldId id="291" r:id="rId30"/>
    <p:sldId id="278"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0" autoAdjust="0"/>
    <p:restoredTop sz="94660"/>
  </p:normalViewPr>
  <p:slideViewPr>
    <p:cSldViewPr>
      <p:cViewPr>
        <p:scale>
          <a:sx n="78" d="100"/>
          <a:sy n="78" d="100"/>
        </p:scale>
        <p:origin x="-918" y="-6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FBF65-8332-4522-8162-0636CBECB165}" type="doc">
      <dgm:prSet loTypeId="urn:microsoft.com/office/officeart/2005/8/layout/venn2" loCatId="relationship" qsTypeId="urn:microsoft.com/office/officeart/2005/8/quickstyle/3d1" qsCatId="3D" csTypeId="urn:microsoft.com/office/officeart/2005/8/colors/colorful1#1" csCatId="colorful" phldr="1"/>
      <dgm:spPr/>
      <dgm:t>
        <a:bodyPr/>
        <a:lstStyle/>
        <a:p>
          <a:endParaRPr lang="ru-RU"/>
        </a:p>
      </dgm:t>
    </dgm:pt>
    <dgm:pt modelId="{DB391728-44E4-4251-896A-59FE2698F260}">
      <dgm:prSet phldrT="[Текст]"/>
      <dgm:spPr/>
      <dgm:t>
        <a:bodyPr/>
        <a:lstStyle/>
        <a:p>
          <a:r>
            <a:rPr lang="ru-RU" dirty="0" smtClean="0"/>
            <a:t>Региональный бюджет</a:t>
          </a:r>
          <a:endParaRPr lang="ru-RU" dirty="0"/>
        </a:p>
      </dgm:t>
    </dgm:pt>
    <dgm:pt modelId="{BAE5B029-F3B8-4621-A295-DBB3058F46E3}" type="parTrans" cxnId="{22E8ED6C-07C4-4AD8-8022-4DA434ACEECE}">
      <dgm:prSet/>
      <dgm:spPr/>
      <dgm:t>
        <a:bodyPr/>
        <a:lstStyle/>
        <a:p>
          <a:endParaRPr lang="ru-RU"/>
        </a:p>
      </dgm:t>
    </dgm:pt>
    <dgm:pt modelId="{DD93DB57-6AA4-4ECD-8348-5D584CB7DDD4}" type="sibTrans" cxnId="{22E8ED6C-07C4-4AD8-8022-4DA434ACEECE}">
      <dgm:prSet/>
      <dgm:spPr/>
      <dgm:t>
        <a:bodyPr/>
        <a:lstStyle/>
        <a:p>
          <a:endParaRPr lang="ru-RU"/>
        </a:p>
      </dgm:t>
    </dgm:pt>
    <dgm:pt modelId="{B8DD35D5-DF9F-4CFA-8D36-A510F180C5A3}">
      <dgm:prSet phldrT="[Текст]"/>
      <dgm:spPr/>
      <dgm:t>
        <a:bodyPr/>
        <a:lstStyle/>
        <a:p>
          <a:r>
            <a:rPr lang="ru-RU" dirty="0" smtClean="0"/>
            <a:t>Вклад населения</a:t>
          </a:r>
          <a:endParaRPr lang="ru-RU" dirty="0"/>
        </a:p>
      </dgm:t>
    </dgm:pt>
    <dgm:pt modelId="{B147096E-E4B5-4F4D-B2F2-63B9F042C09B}" type="parTrans" cxnId="{B3C61671-FCE4-477C-9998-A980F53F1D87}">
      <dgm:prSet/>
      <dgm:spPr/>
      <dgm:t>
        <a:bodyPr/>
        <a:lstStyle/>
        <a:p>
          <a:endParaRPr lang="ru-RU"/>
        </a:p>
      </dgm:t>
    </dgm:pt>
    <dgm:pt modelId="{56794ECB-7E00-408E-BA3C-7B5A2678E0A4}" type="sibTrans" cxnId="{B3C61671-FCE4-477C-9998-A980F53F1D87}">
      <dgm:prSet/>
      <dgm:spPr/>
      <dgm:t>
        <a:bodyPr/>
        <a:lstStyle/>
        <a:p>
          <a:endParaRPr lang="ru-RU"/>
        </a:p>
      </dgm:t>
    </dgm:pt>
    <dgm:pt modelId="{2C8B3090-4CB4-48AE-9EF0-2D2FB00D77A3}">
      <dgm:prSet phldrT="[Текст]"/>
      <dgm:spPr/>
      <dgm:t>
        <a:bodyPr/>
        <a:lstStyle/>
        <a:p>
          <a:r>
            <a:rPr lang="ru-RU" dirty="0" smtClean="0"/>
            <a:t>Местный бюджет</a:t>
          </a:r>
          <a:endParaRPr lang="ru-RU" dirty="0"/>
        </a:p>
      </dgm:t>
    </dgm:pt>
    <dgm:pt modelId="{5B7F3CC1-3557-47E3-B259-55A703655FB1}" type="parTrans" cxnId="{71E47798-0C1C-4DBB-A5E1-14C681693DEC}">
      <dgm:prSet/>
      <dgm:spPr/>
      <dgm:t>
        <a:bodyPr/>
        <a:lstStyle/>
        <a:p>
          <a:endParaRPr lang="ru-RU"/>
        </a:p>
      </dgm:t>
    </dgm:pt>
    <dgm:pt modelId="{B7C6E915-7F88-4471-8490-D1511FB0BF78}" type="sibTrans" cxnId="{71E47798-0C1C-4DBB-A5E1-14C681693DEC}">
      <dgm:prSet/>
      <dgm:spPr/>
      <dgm:t>
        <a:bodyPr/>
        <a:lstStyle/>
        <a:p>
          <a:endParaRPr lang="ru-RU"/>
        </a:p>
      </dgm:t>
    </dgm:pt>
    <dgm:pt modelId="{A4C565E8-DA90-45B4-915F-4446E6B0D3F3}">
      <dgm:prSet phldrT="[Текст]"/>
      <dgm:spPr/>
      <dgm:t>
        <a:bodyPr/>
        <a:lstStyle/>
        <a:p>
          <a:r>
            <a:rPr lang="ru-RU" dirty="0" smtClean="0"/>
            <a:t>Спонсорская помощь</a:t>
          </a:r>
          <a:endParaRPr lang="ru-RU" dirty="0"/>
        </a:p>
      </dgm:t>
    </dgm:pt>
    <dgm:pt modelId="{FD78C521-A3E1-4490-93D7-2A2D28E2582B}" type="parTrans" cxnId="{CDDF71C2-6203-46AF-991D-01003C5B854B}">
      <dgm:prSet/>
      <dgm:spPr/>
      <dgm:t>
        <a:bodyPr/>
        <a:lstStyle/>
        <a:p>
          <a:endParaRPr lang="ru-RU"/>
        </a:p>
      </dgm:t>
    </dgm:pt>
    <dgm:pt modelId="{0D0E4840-5539-48BA-ABA6-F170270E11B3}" type="sibTrans" cxnId="{CDDF71C2-6203-46AF-991D-01003C5B854B}">
      <dgm:prSet/>
      <dgm:spPr/>
      <dgm:t>
        <a:bodyPr/>
        <a:lstStyle/>
        <a:p>
          <a:endParaRPr lang="ru-RU"/>
        </a:p>
      </dgm:t>
    </dgm:pt>
    <dgm:pt modelId="{0A85D003-0F8D-4F7E-87BE-DDA41287A756}" type="pres">
      <dgm:prSet presAssocID="{BFAFBF65-8332-4522-8162-0636CBECB165}" presName="Name0" presStyleCnt="0">
        <dgm:presLayoutVars>
          <dgm:chMax val="7"/>
          <dgm:resizeHandles val="exact"/>
        </dgm:presLayoutVars>
      </dgm:prSet>
      <dgm:spPr/>
      <dgm:t>
        <a:bodyPr/>
        <a:lstStyle/>
        <a:p>
          <a:endParaRPr lang="ru-RU"/>
        </a:p>
      </dgm:t>
    </dgm:pt>
    <dgm:pt modelId="{86742DF0-3E04-4748-91EE-A75F1ED8E71F}" type="pres">
      <dgm:prSet presAssocID="{BFAFBF65-8332-4522-8162-0636CBECB165}" presName="comp1" presStyleCnt="0"/>
      <dgm:spPr/>
      <dgm:t>
        <a:bodyPr/>
        <a:lstStyle/>
        <a:p>
          <a:endParaRPr lang="ru-RU"/>
        </a:p>
      </dgm:t>
    </dgm:pt>
    <dgm:pt modelId="{80D5109B-BC5A-42FB-84A9-212AFF9E0DED}" type="pres">
      <dgm:prSet presAssocID="{BFAFBF65-8332-4522-8162-0636CBECB165}" presName="circle1" presStyleLbl="node1" presStyleIdx="0" presStyleCnt="4" custScaleX="90802" custLinFactNeighborX="-5972" custLinFactNeighborY="2483"/>
      <dgm:spPr/>
      <dgm:t>
        <a:bodyPr/>
        <a:lstStyle/>
        <a:p>
          <a:endParaRPr lang="ru-RU"/>
        </a:p>
      </dgm:t>
    </dgm:pt>
    <dgm:pt modelId="{9B20A875-FD48-4E4B-82AB-32B8588241D1}" type="pres">
      <dgm:prSet presAssocID="{BFAFBF65-8332-4522-8162-0636CBECB165}" presName="c1text" presStyleLbl="node1" presStyleIdx="0" presStyleCnt="4">
        <dgm:presLayoutVars>
          <dgm:bulletEnabled val="1"/>
        </dgm:presLayoutVars>
      </dgm:prSet>
      <dgm:spPr/>
      <dgm:t>
        <a:bodyPr/>
        <a:lstStyle/>
        <a:p>
          <a:endParaRPr lang="ru-RU"/>
        </a:p>
      </dgm:t>
    </dgm:pt>
    <dgm:pt modelId="{852D944A-BC52-4BCE-AE1A-54AEC97A3E35}" type="pres">
      <dgm:prSet presAssocID="{BFAFBF65-8332-4522-8162-0636CBECB165}" presName="comp2" presStyleCnt="0"/>
      <dgm:spPr/>
      <dgm:t>
        <a:bodyPr/>
        <a:lstStyle/>
        <a:p>
          <a:endParaRPr lang="ru-RU"/>
        </a:p>
      </dgm:t>
    </dgm:pt>
    <dgm:pt modelId="{B0F2F723-6A04-47CC-B15C-1E593D17A737}" type="pres">
      <dgm:prSet presAssocID="{BFAFBF65-8332-4522-8162-0636CBECB165}" presName="circle2" presStyleLbl="node1" presStyleIdx="1" presStyleCnt="4" custScaleX="95077" custLinFactNeighborX="-5385" custLinFactNeighborY="-1947"/>
      <dgm:spPr/>
      <dgm:t>
        <a:bodyPr/>
        <a:lstStyle/>
        <a:p>
          <a:endParaRPr lang="ru-RU"/>
        </a:p>
      </dgm:t>
    </dgm:pt>
    <dgm:pt modelId="{57014DFE-CD27-43E9-906C-05785554D5DF}" type="pres">
      <dgm:prSet presAssocID="{BFAFBF65-8332-4522-8162-0636CBECB165}" presName="c2text" presStyleLbl="node1" presStyleIdx="1" presStyleCnt="4">
        <dgm:presLayoutVars>
          <dgm:bulletEnabled val="1"/>
        </dgm:presLayoutVars>
      </dgm:prSet>
      <dgm:spPr/>
      <dgm:t>
        <a:bodyPr/>
        <a:lstStyle/>
        <a:p>
          <a:endParaRPr lang="ru-RU"/>
        </a:p>
      </dgm:t>
    </dgm:pt>
    <dgm:pt modelId="{B4DDDEF1-2B54-46A9-A4CE-4A17B628FEAB}" type="pres">
      <dgm:prSet presAssocID="{BFAFBF65-8332-4522-8162-0636CBECB165}" presName="comp3" presStyleCnt="0"/>
      <dgm:spPr/>
      <dgm:t>
        <a:bodyPr/>
        <a:lstStyle/>
        <a:p>
          <a:endParaRPr lang="ru-RU"/>
        </a:p>
      </dgm:t>
    </dgm:pt>
    <dgm:pt modelId="{7603DD7B-4573-4D95-A4FE-4363569882F5}" type="pres">
      <dgm:prSet presAssocID="{BFAFBF65-8332-4522-8162-0636CBECB165}" presName="circle3" presStyleLbl="node1" presStyleIdx="2" presStyleCnt="4"/>
      <dgm:spPr/>
      <dgm:t>
        <a:bodyPr/>
        <a:lstStyle/>
        <a:p>
          <a:endParaRPr lang="ru-RU"/>
        </a:p>
      </dgm:t>
    </dgm:pt>
    <dgm:pt modelId="{92AFAF94-EFDA-4213-8FD5-EA05F0AB2728}" type="pres">
      <dgm:prSet presAssocID="{BFAFBF65-8332-4522-8162-0636CBECB165}" presName="c3text" presStyleLbl="node1" presStyleIdx="2" presStyleCnt="4">
        <dgm:presLayoutVars>
          <dgm:bulletEnabled val="1"/>
        </dgm:presLayoutVars>
      </dgm:prSet>
      <dgm:spPr/>
      <dgm:t>
        <a:bodyPr/>
        <a:lstStyle/>
        <a:p>
          <a:endParaRPr lang="ru-RU"/>
        </a:p>
      </dgm:t>
    </dgm:pt>
    <dgm:pt modelId="{33741287-C01C-4727-B791-71D492538D45}" type="pres">
      <dgm:prSet presAssocID="{BFAFBF65-8332-4522-8162-0636CBECB165}" presName="comp4" presStyleCnt="0"/>
      <dgm:spPr/>
      <dgm:t>
        <a:bodyPr/>
        <a:lstStyle/>
        <a:p>
          <a:endParaRPr lang="ru-RU"/>
        </a:p>
      </dgm:t>
    </dgm:pt>
    <dgm:pt modelId="{E37FFD60-B94D-4291-AFC9-0281129C743F}" type="pres">
      <dgm:prSet presAssocID="{BFAFBF65-8332-4522-8162-0636CBECB165}" presName="circle4" presStyleLbl="node1" presStyleIdx="3" presStyleCnt="4"/>
      <dgm:spPr/>
      <dgm:t>
        <a:bodyPr/>
        <a:lstStyle/>
        <a:p>
          <a:endParaRPr lang="ru-RU"/>
        </a:p>
      </dgm:t>
    </dgm:pt>
    <dgm:pt modelId="{88FAEFF3-C308-4A0F-8FDC-F6C03EE5D729}" type="pres">
      <dgm:prSet presAssocID="{BFAFBF65-8332-4522-8162-0636CBECB165}" presName="c4text" presStyleLbl="node1" presStyleIdx="3" presStyleCnt="4">
        <dgm:presLayoutVars>
          <dgm:bulletEnabled val="1"/>
        </dgm:presLayoutVars>
      </dgm:prSet>
      <dgm:spPr/>
      <dgm:t>
        <a:bodyPr/>
        <a:lstStyle/>
        <a:p>
          <a:endParaRPr lang="ru-RU"/>
        </a:p>
      </dgm:t>
    </dgm:pt>
  </dgm:ptLst>
  <dgm:cxnLst>
    <dgm:cxn modelId="{B1FB1076-BAA1-47B1-A31D-D86991F45F5B}" type="presOf" srcId="{2C8B3090-4CB4-48AE-9EF0-2D2FB00D77A3}" destId="{57014DFE-CD27-43E9-906C-05785554D5DF}" srcOrd="1" destOrd="0" presId="urn:microsoft.com/office/officeart/2005/8/layout/venn2"/>
    <dgm:cxn modelId="{433F6E3B-941F-4B51-A867-7EB1585E0B86}" type="presOf" srcId="{2C8B3090-4CB4-48AE-9EF0-2D2FB00D77A3}" destId="{B0F2F723-6A04-47CC-B15C-1E593D17A737}" srcOrd="0" destOrd="0" presId="urn:microsoft.com/office/officeart/2005/8/layout/venn2"/>
    <dgm:cxn modelId="{CD28010B-57ED-4D24-80DB-9697D5163702}" type="presOf" srcId="{B8DD35D5-DF9F-4CFA-8D36-A510F180C5A3}" destId="{88FAEFF3-C308-4A0F-8FDC-F6C03EE5D729}" srcOrd="1" destOrd="0" presId="urn:microsoft.com/office/officeart/2005/8/layout/venn2"/>
    <dgm:cxn modelId="{75C419B0-7D28-4EDB-BA25-B2A9D8FA484C}" type="presOf" srcId="{DB391728-44E4-4251-896A-59FE2698F260}" destId="{80D5109B-BC5A-42FB-84A9-212AFF9E0DED}" srcOrd="0" destOrd="0" presId="urn:microsoft.com/office/officeart/2005/8/layout/venn2"/>
    <dgm:cxn modelId="{CDDF71C2-6203-46AF-991D-01003C5B854B}" srcId="{BFAFBF65-8332-4522-8162-0636CBECB165}" destId="{A4C565E8-DA90-45B4-915F-4446E6B0D3F3}" srcOrd="2" destOrd="0" parTransId="{FD78C521-A3E1-4490-93D7-2A2D28E2582B}" sibTransId="{0D0E4840-5539-48BA-ABA6-F170270E11B3}"/>
    <dgm:cxn modelId="{CEF07790-CB11-4B04-8469-E4E371BBD2AB}" type="presOf" srcId="{A4C565E8-DA90-45B4-915F-4446E6B0D3F3}" destId="{7603DD7B-4573-4D95-A4FE-4363569882F5}" srcOrd="0" destOrd="0" presId="urn:microsoft.com/office/officeart/2005/8/layout/venn2"/>
    <dgm:cxn modelId="{22E8ED6C-07C4-4AD8-8022-4DA434ACEECE}" srcId="{BFAFBF65-8332-4522-8162-0636CBECB165}" destId="{DB391728-44E4-4251-896A-59FE2698F260}" srcOrd="0" destOrd="0" parTransId="{BAE5B029-F3B8-4621-A295-DBB3058F46E3}" sibTransId="{DD93DB57-6AA4-4ECD-8348-5D584CB7DDD4}"/>
    <dgm:cxn modelId="{831CF41F-6CFF-471B-8F63-D7FD2FF21A57}" type="presOf" srcId="{B8DD35D5-DF9F-4CFA-8D36-A510F180C5A3}" destId="{E37FFD60-B94D-4291-AFC9-0281129C743F}" srcOrd="0" destOrd="0" presId="urn:microsoft.com/office/officeart/2005/8/layout/venn2"/>
    <dgm:cxn modelId="{FE33EBF3-40C6-46EC-A45C-F8A8E204CAF2}" type="presOf" srcId="{DB391728-44E4-4251-896A-59FE2698F260}" destId="{9B20A875-FD48-4E4B-82AB-32B8588241D1}" srcOrd="1" destOrd="0" presId="urn:microsoft.com/office/officeart/2005/8/layout/venn2"/>
    <dgm:cxn modelId="{B3C61671-FCE4-477C-9998-A980F53F1D87}" srcId="{BFAFBF65-8332-4522-8162-0636CBECB165}" destId="{B8DD35D5-DF9F-4CFA-8D36-A510F180C5A3}" srcOrd="3" destOrd="0" parTransId="{B147096E-E4B5-4F4D-B2F2-63B9F042C09B}" sibTransId="{56794ECB-7E00-408E-BA3C-7B5A2678E0A4}"/>
    <dgm:cxn modelId="{3700C562-6C03-453F-9001-8C460385E420}" type="presOf" srcId="{BFAFBF65-8332-4522-8162-0636CBECB165}" destId="{0A85D003-0F8D-4F7E-87BE-DDA41287A756}" srcOrd="0" destOrd="0" presId="urn:microsoft.com/office/officeart/2005/8/layout/venn2"/>
    <dgm:cxn modelId="{71E47798-0C1C-4DBB-A5E1-14C681693DEC}" srcId="{BFAFBF65-8332-4522-8162-0636CBECB165}" destId="{2C8B3090-4CB4-48AE-9EF0-2D2FB00D77A3}" srcOrd="1" destOrd="0" parTransId="{5B7F3CC1-3557-47E3-B259-55A703655FB1}" sibTransId="{B7C6E915-7F88-4471-8490-D1511FB0BF78}"/>
    <dgm:cxn modelId="{2456B085-BDEE-4A12-A09B-A2E0C63526C1}" type="presOf" srcId="{A4C565E8-DA90-45B4-915F-4446E6B0D3F3}" destId="{92AFAF94-EFDA-4213-8FD5-EA05F0AB2728}" srcOrd="1" destOrd="0" presId="urn:microsoft.com/office/officeart/2005/8/layout/venn2"/>
    <dgm:cxn modelId="{29C0574A-3136-46A0-A5C5-CB54E6EB2E46}" type="presParOf" srcId="{0A85D003-0F8D-4F7E-87BE-DDA41287A756}" destId="{86742DF0-3E04-4748-91EE-A75F1ED8E71F}" srcOrd="0" destOrd="0" presId="urn:microsoft.com/office/officeart/2005/8/layout/venn2"/>
    <dgm:cxn modelId="{6788E4B0-F64C-4C51-AD8C-6B28075223A7}" type="presParOf" srcId="{86742DF0-3E04-4748-91EE-A75F1ED8E71F}" destId="{80D5109B-BC5A-42FB-84A9-212AFF9E0DED}" srcOrd="0" destOrd="0" presId="urn:microsoft.com/office/officeart/2005/8/layout/venn2"/>
    <dgm:cxn modelId="{1943BA27-8300-4699-AEE3-0A3B77C52E0C}" type="presParOf" srcId="{86742DF0-3E04-4748-91EE-A75F1ED8E71F}" destId="{9B20A875-FD48-4E4B-82AB-32B8588241D1}" srcOrd="1" destOrd="0" presId="urn:microsoft.com/office/officeart/2005/8/layout/venn2"/>
    <dgm:cxn modelId="{09A0FC5F-129E-474D-9141-956A3DFD407B}" type="presParOf" srcId="{0A85D003-0F8D-4F7E-87BE-DDA41287A756}" destId="{852D944A-BC52-4BCE-AE1A-54AEC97A3E35}" srcOrd="1" destOrd="0" presId="urn:microsoft.com/office/officeart/2005/8/layout/venn2"/>
    <dgm:cxn modelId="{9527C001-8F42-4DD2-B953-99791352CC54}" type="presParOf" srcId="{852D944A-BC52-4BCE-AE1A-54AEC97A3E35}" destId="{B0F2F723-6A04-47CC-B15C-1E593D17A737}" srcOrd="0" destOrd="0" presId="urn:microsoft.com/office/officeart/2005/8/layout/venn2"/>
    <dgm:cxn modelId="{1443A674-F5D2-440A-907D-27898B5E68A0}" type="presParOf" srcId="{852D944A-BC52-4BCE-AE1A-54AEC97A3E35}" destId="{57014DFE-CD27-43E9-906C-05785554D5DF}" srcOrd="1" destOrd="0" presId="urn:microsoft.com/office/officeart/2005/8/layout/venn2"/>
    <dgm:cxn modelId="{EC6CC782-8439-468A-8FDF-712943F404C2}" type="presParOf" srcId="{0A85D003-0F8D-4F7E-87BE-DDA41287A756}" destId="{B4DDDEF1-2B54-46A9-A4CE-4A17B628FEAB}" srcOrd="2" destOrd="0" presId="urn:microsoft.com/office/officeart/2005/8/layout/venn2"/>
    <dgm:cxn modelId="{46AAE8ED-2152-4F27-ADFE-3069E3E4CB24}" type="presParOf" srcId="{B4DDDEF1-2B54-46A9-A4CE-4A17B628FEAB}" destId="{7603DD7B-4573-4D95-A4FE-4363569882F5}" srcOrd="0" destOrd="0" presId="urn:microsoft.com/office/officeart/2005/8/layout/venn2"/>
    <dgm:cxn modelId="{2CB759C7-857B-4640-9F27-75EA0CCE5B2E}" type="presParOf" srcId="{B4DDDEF1-2B54-46A9-A4CE-4A17B628FEAB}" destId="{92AFAF94-EFDA-4213-8FD5-EA05F0AB2728}" srcOrd="1" destOrd="0" presId="urn:microsoft.com/office/officeart/2005/8/layout/venn2"/>
    <dgm:cxn modelId="{E3F43E29-39E8-4063-A604-0D303DA0AE3E}" type="presParOf" srcId="{0A85D003-0F8D-4F7E-87BE-DDA41287A756}" destId="{33741287-C01C-4727-B791-71D492538D45}" srcOrd="3" destOrd="0" presId="urn:microsoft.com/office/officeart/2005/8/layout/venn2"/>
    <dgm:cxn modelId="{B838BE97-0FF3-4D3C-9BD9-B7A132889695}" type="presParOf" srcId="{33741287-C01C-4727-B791-71D492538D45}" destId="{E37FFD60-B94D-4291-AFC9-0281129C743F}" srcOrd="0" destOrd="0" presId="urn:microsoft.com/office/officeart/2005/8/layout/venn2"/>
    <dgm:cxn modelId="{BB01CD7F-BA93-49DD-9B4A-9835F29A5506}" type="presParOf" srcId="{33741287-C01C-4727-B791-71D492538D45}" destId="{88FAEFF3-C308-4A0F-8FDC-F6C03EE5D729}"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F11D71-F885-48DE-A474-610537287D80}" type="datetimeFigureOut">
              <a:rPr lang="ru-RU" smtClean="0"/>
              <a:pPr/>
              <a:t>26.10.2018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41F8FA-2E58-462D-A077-9D67B83C612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F11D71-F885-48DE-A474-610537287D80}" type="datetimeFigureOut">
              <a:rPr lang="ru-RU" smtClean="0"/>
              <a:pPr/>
              <a:t>26.10.2018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41F8FA-2E58-462D-A077-9D67B83C612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F11D71-F885-48DE-A474-610537287D80}" type="datetimeFigureOut">
              <a:rPr lang="ru-RU" smtClean="0"/>
              <a:pPr/>
              <a:t>26.10.2018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41F8FA-2E58-462D-A077-9D67B83C612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F11D71-F885-48DE-A474-610537287D80}" type="datetimeFigureOut">
              <a:rPr lang="ru-RU" smtClean="0"/>
              <a:pPr/>
              <a:t>26.10.2018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41F8FA-2E58-462D-A077-9D67B83C612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F11D71-F885-48DE-A474-610537287D80}" type="datetimeFigureOut">
              <a:rPr lang="ru-RU" smtClean="0"/>
              <a:pPr/>
              <a:t>26.10.2018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41F8FA-2E58-462D-A077-9D67B83C612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F11D71-F885-48DE-A474-610537287D80}" type="datetimeFigureOut">
              <a:rPr lang="ru-RU" smtClean="0"/>
              <a:pPr/>
              <a:t>26.10.2018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41F8FA-2E58-462D-A077-9D67B83C612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F11D71-F885-48DE-A474-610537287D80}" type="datetimeFigureOut">
              <a:rPr lang="ru-RU" smtClean="0"/>
              <a:pPr/>
              <a:t>26.10.2018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41F8FA-2E58-462D-A077-9D67B83C612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F11D71-F885-48DE-A474-610537287D80}" type="datetimeFigureOut">
              <a:rPr lang="ru-RU" smtClean="0"/>
              <a:pPr/>
              <a:t>26.10.2018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41F8FA-2E58-462D-A077-9D67B83C612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F11D71-F885-48DE-A474-610537287D80}" type="datetimeFigureOut">
              <a:rPr lang="ru-RU" smtClean="0"/>
              <a:pPr/>
              <a:t>26.10.2018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C41F8FA-2E58-462D-A077-9D67B83C612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F11D71-F885-48DE-A474-610537287D80}" type="datetimeFigureOut">
              <a:rPr lang="ru-RU" smtClean="0"/>
              <a:pPr/>
              <a:t>26.10.2018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41F8FA-2E58-462D-A077-9D67B83C612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F11D71-F885-48DE-A474-610537287D80}" type="datetimeFigureOut">
              <a:rPr lang="ru-RU" smtClean="0"/>
              <a:pPr/>
              <a:t>26.10.2018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41F8FA-2E58-462D-A077-9D67B83C612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11D71-F885-48DE-A474-610537287D80}" type="datetimeFigureOut">
              <a:rPr lang="ru-RU" smtClean="0"/>
              <a:pPr/>
              <a:t>26.10.2018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1F8FA-2E58-462D-A077-9D67B83C612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istrib\0\Администрация\Семья\Фоны\50679279.jpg"/>
          <p:cNvPicPr>
            <a:picLocks noChangeAspect="1" noChangeArrowheads="1"/>
          </p:cNvPicPr>
          <p:nvPr/>
        </p:nvPicPr>
        <p:blipFill>
          <a:blip r:embed="rId2" cstate="print"/>
          <a:srcRect/>
          <a:stretch>
            <a:fillRect/>
          </a:stretch>
        </p:blipFill>
        <p:spPr bwMode="auto">
          <a:xfrm>
            <a:off x="0" y="-457200"/>
            <a:ext cx="9144000" cy="7315200"/>
          </a:xfrm>
          <a:prstGeom prst="rect">
            <a:avLst/>
          </a:prstGeom>
          <a:noFill/>
        </p:spPr>
      </p:pic>
      <p:sp>
        <p:nvSpPr>
          <p:cNvPr id="2" name="Заголовок 1"/>
          <p:cNvSpPr>
            <a:spLocks noGrp="1"/>
          </p:cNvSpPr>
          <p:nvPr>
            <p:ph type="ctrTitle"/>
          </p:nvPr>
        </p:nvSpPr>
        <p:spPr>
          <a:xfrm>
            <a:off x="899592" y="1857364"/>
            <a:ext cx="7772400" cy="2507740"/>
          </a:xfrm>
        </p:spPr>
        <p:txBody>
          <a:bodyPr>
            <a:noAutofit/>
          </a:bodyPr>
          <a:lstStyle/>
          <a:p>
            <a:r>
              <a:rPr lang="ru-RU" sz="6000" dirty="0" smtClean="0">
                <a:ln w="28575">
                  <a:solidFill>
                    <a:schemeClr val="accent2">
                      <a:lumMod val="75000"/>
                    </a:schemeClr>
                  </a:solidFill>
                </a:ln>
                <a:solidFill>
                  <a:srgbClr val="FF0000"/>
                </a:solidFill>
                <a:latin typeface="Times New Roman" pitchFamily="18" charset="0"/>
                <a:cs typeface="Times New Roman" pitchFamily="18" charset="0"/>
              </a:rPr>
              <a:t>Участие Лермонтовского сельсовета в Программе поддержки местных инициатив</a:t>
            </a:r>
            <a:br>
              <a:rPr lang="ru-RU" sz="6000" dirty="0" smtClean="0">
                <a:ln w="28575">
                  <a:solidFill>
                    <a:schemeClr val="accent2">
                      <a:lumMod val="75000"/>
                    </a:schemeClr>
                  </a:solidFill>
                </a:ln>
                <a:solidFill>
                  <a:srgbClr val="FF0000"/>
                </a:solidFill>
                <a:latin typeface="Times New Roman" pitchFamily="18" charset="0"/>
                <a:cs typeface="Times New Roman" pitchFamily="18" charset="0"/>
              </a:rPr>
            </a:br>
            <a:r>
              <a:rPr lang="ru-RU" sz="6000" dirty="0" smtClean="0">
                <a:ln w="28575">
                  <a:solidFill>
                    <a:schemeClr val="accent2">
                      <a:lumMod val="75000"/>
                    </a:schemeClr>
                  </a:solidFill>
                </a:ln>
                <a:solidFill>
                  <a:srgbClr val="FF0000"/>
                </a:solidFill>
                <a:latin typeface="Times New Roman" pitchFamily="18" charset="0"/>
                <a:cs typeface="Times New Roman" pitchFamily="18" charset="0"/>
              </a:rPr>
              <a:t> в 2019 г.</a:t>
            </a:r>
            <a:r>
              <a:rPr lang="ru-RU" sz="6000" dirty="0" smtClean="0">
                <a:ln w="28575">
                  <a:solidFill>
                    <a:schemeClr val="accent2">
                      <a:lumMod val="75000"/>
                    </a:schemeClr>
                  </a:solidFill>
                </a:ln>
                <a:solidFill>
                  <a:schemeClr val="accent2">
                    <a:lumMod val="60000"/>
                    <a:lumOff val="40000"/>
                  </a:schemeClr>
                </a:solidFill>
                <a:latin typeface="Times New Roman" pitchFamily="18" charset="0"/>
                <a:cs typeface="Times New Roman" pitchFamily="18" charset="0"/>
              </a:rPr>
              <a:t/>
            </a:r>
            <a:br>
              <a:rPr lang="ru-RU" sz="6000" dirty="0" smtClean="0">
                <a:ln w="28575">
                  <a:solidFill>
                    <a:schemeClr val="accent2">
                      <a:lumMod val="75000"/>
                    </a:schemeClr>
                  </a:solidFill>
                </a:ln>
                <a:solidFill>
                  <a:schemeClr val="accent2">
                    <a:lumMod val="60000"/>
                    <a:lumOff val="40000"/>
                  </a:schemeClr>
                </a:solidFill>
                <a:latin typeface="Times New Roman" pitchFamily="18" charset="0"/>
                <a:cs typeface="Times New Roman" pitchFamily="18" charset="0"/>
              </a:rPr>
            </a:br>
            <a:endParaRPr lang="ru-RU" sz="6000" dirty="0">
              <a:ln w="28575">
                <a:solidFill>
                  <a:schemeClr val="accent2">
                    <a:lumMod val="75000"/>
                  </a:schemeClr>
                </a:solidFill>
              </a:ln>
              <a:solidFill>
                <a:schemeClr val="accent2">
                  <a:lumMod val="60000"/>
                  <a:lumOff val="4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03648" y="5500702"/>
            <a:ext cx="6400800" cy="928694"/>
          </a:xfrm>
        </p:spPr>
        <p:txBody>
          <a:bodyPr>
            <a:normAutofit fontScale="92500" lnSpcReduction="20000"/>
          </a:bodyPr>
          <a:lstStyle/>
          <a:p>
            <a:r>
              <a:rPr lang="ru-RU" dirty="0" smtClean="0">
                <a:ln w="28575">
                  <a:solidFill>
                    <a:schemeClr val="accent2">
                      <a:lumMod val="75000"/>
                    </a:schemeClr>
                  </a:solidFill>
                </a:ln>
                <a:solidFill>
                  <a:srgbClr val="7030A0"/>
                </a:solidFill>
                <a:latin typeface="Times New Roman" pitchFamily="18" charset="0"/>
                <a:cs typeface="Times New Roman" pitchFamily="18" charset="0"/>
              </a:rPr>
              <a:t>с.Лермонтовка</a:t>
            </a:r>
          </a:p>
          <a:p>
            <a:r>
              <a:rPr lang="ru-RU" dirty="0" smtClean="0">
                <a:ln w="28575">
                  <a:solidFill>
                    <a:schemeClr val="accent2">
                      <a:lumMod val="75000"/>
                    </a:schemeClr>
                  </a:solidFill>
                </a:ln>
                <a:solidFill>
                  <a:srgbClr val="7030A0"/>
                </a:solidFill>
                <a:latin typeface="Times New Roman" pitchFamily="18" charset="0"/>
                <a:cs typeface="Times New Roman" pitchFamily="18" charset="0"/>
              </a:rPr>
              <a:t>2018</a:t>
            </a:r>
            <a:endParaRPr lang="ru-RU" dirty="0">
              <a:solidFill>
                <a:srgbClr val="7030A0"/>
              </a:solidFill>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Distrib\0\Администрация\Семья\Фоны\50679279.jpg"/>
          <p:cNvPicPr>
            <a:picLocks noChangeAspect="1" noChangeArrowheads="1"/>
          </p:cNvPicPr>
          <p:nvPr/>
        </p:nvPicPr>
        <p:blipFill>
          <a:blip r:embed="rId2" cstate="print"/>
          <a:srcRect/>
          <a:stretch>
            <a:fillRect/>
          </a:stretch>
        </p:blipFill>
        <p:spPr bwMode="auto">
          <a:xfrm>
            <a:off x="0" y="-457200"/>
            <a:ext cx="9144000" cy="7315200"/>
          </a:xfrm>
          <a:prstGeom prst="rect">
            <a:avLst/>
          </a:prstGeom>
          <a:noFill/>
        </p:spPr>
      </p:pic>
      <p:sp>
        <p:nvSpPr>
          <p:cNvPr id="5" name="Заголовок 4"/>
          <p:cNvSpPr>
            <a:spLocks noGrp="1"/>
          </p:cNvSpPr>
          <p:nvPr>
            <p:ph type="title"/>
          </p:nvPr>
        </p:nvSpPr>
        <p:spPr>
          <a:xfrm>
            <a:off x="457200" y="-142900"/>
            <a:ext cx="8229600" cy="6715172"/>
          </a:xfrm>
        </p:spPr>
        <p:txBody>
          <a:bodyPr>
            <a:normAutofit/>
          </a:bodyPr>
          <a:lstStyle/>
          <a:p>
            <a:endParaRPr lang="ru-RU" dirty="0"/>
          </a:p>
        </p:txBody>
      </p:sp>
      <p:pic>
        <p:nvPicPr>
          <p:cNvPr id="1026" name="Picture 2" descr="C:\Documents and Settings\Adm\Рабочий стол\Новая папка\Лермонтовский сс\_DSC0126.JPG"/>
          <p:cNvPicPr>
            <a:picLocks noGrp="1" noChangeAspect="1" noChangeArrowheads="1"/>
          </p:cNvPicPr>
          <p:nvPr>
            <p:ph idx="1"/>
          </p:nvPr>
        </p:nvPicPr>
        <p:blipFill>
          <a:blip r:embed="rId3" cstate="print"/>
          <a:srcRect/>
          <a:stretch>
            <a:fillRect/>
          </a:stretch>
        </p:blipFill>
        <p:spPr bwMode="auto">
          <a:xfrm>
            <a:off x="142844" y="-285776"/>
            <a:ext cx="5214974" cy="4071966"/>
          </a:xfrm>
          <a:prstGeom prst="rect">
            <a:avLst/>
          </a:prstGeom>
          <a:noFill/>
        </p:spPr>
      </p:pic>
      <p:pic>
        <p:nvPicPr>
          <p:cNvPr id="1027" name="Picture 3" descr="C:\Documents and Settings\Adm\Рабочий стол\Новая папка\Лермонтовский сс\_DSC0127.JPG"/>
          <p:cNvPicPr>
            <a:picLocks noChangeAspect="1" noChangeArrowheads="1"/>
          </p:cNvPicPr>
          <p:nvPr/>
        </p:nvPicPr>
        <p:blipFill>
          <a:blip r:embed="rId4" cstate="print"/>
          <a:srcRect/>
          <a:stretch>
            <a:fillRect/>
          </a:stretch>
        </p:blipFill>
        <p:spPr bwMode="auto">
          <a:xfrm>
            <a:off x="3428992" y="2714620"/>
            <a:ext cx="5286411" cy="3929090"/>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Distrib\0\Администрация\Семья\Фоны\50679279.jpg"/>
          <p:cNvPicPr>
            <a:picLocks noChangeAspect="1" noChangeArrowheads="1"/>
          </p:cNvPicPr>
          <p:nvPr/>
        </p:nvPicPr>
        <p:blipFill>
          <a:blip r:embed="rId2" cstate="print"/>
          <a:srcRect/>
          <a:stretch>
            <a:fillRect/>
          </a:stretch>
        </p:blipFill>
        <p:spPr bwMode="auto">
          <a:xfrm>
            <a:off x="0" y="-457200"/>
            <a:ext cx="9144000" cy="7315200"/>
          </a:xfrm>
          <a:prstGeom prst="rect">
            <a:avLst/>
          </a:prstGeom>
          <a:noFill/>
        </p:spPr>
      </p:pic>
      <p:pic>
        <p:nvPicPr>
          <p:cNvPr id="2050" name="Picture 2" descr="C:\Documents and Settings\Adm\Рабочий стол\Новая папка\Лермонтовский сс\_DSC0128.JPG"/>
          <p:cNvPicPr>
            <a:picLocks noGrp="1" noChangeAspect="1" noChangeArrowheads="1"/>
          </p:cNvPicPr>
          <p:nvPr>
            <p:ph idx="1"/>
          </p:nvPr>
        </p:nvPicPr>
        <p:blipFill>
          <a:blip r:embed="rId3" cstate="print"/>
          <a:srcRect/>
          <a:stretch>
            <a:fillRect/>
          </a:stretch>
        </p:blipFill>
        <p:spPr bwMode="auto">
          <a:xfrm>
            <a:off x="191986" y="0"/>
            <a:ext cx="5165832" cy="4286256"/>
          </a:xfrm>
          <a:prstGeom prst="rect">
            <a:avLst/>
          </a:prstGeom>
          <a:noFill/>
        </p:spPr>
      </p:pic>
      <p:pic>
        <p:nvPicPr>
          <p:cNvPr id="2051" name="Picture 3" descr="C:\Documents and Settings\Adm\Рабочий стол\Новая папка\Лермонтовский сс\_DSC0129.JPG"/>
          <p:cNvPicPr>
            <a:picLocks noChangeAspect="1" noChangeArrowheads="1"/>
          </p:cNvPicPr>
          <p:nvPr/>
        </p:nvPicPr>
        <p:blipFill>
          <a:blip r:embed="rId4" cstate="print"/>
          <a:srcRect/>
          <a:stretch>
            <a:fillRect/>
          </a:stretch>
        </p:blipFill>
        <p:spPr bwMode="auto">
          <a:xfrm>
            <a:off x="3143240" y="2928934"/>
            <a:ext cx="5786477" cy="3786214"/>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Distrib\0\Администрация\Семья\Фоны\ef48552414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457200" y="1428736"/>
            <a:ext cx="8229600" cy="3286148"/>
          </a:xfrm>
        </p:spPr>
        <p:txBody>
          <a:bodyPr>
            <a:normAutofit fontScale="90000"/>
          </a:bodyPr>
          <a:lstStyle/>
          <a:p>
            <a:r>
              <a:rPr lang="ru-RU" dirty="0" smtClean="0"/>
              <a:t/>
            </a:r>
            <a:br>
              <a:rPr lang="ru-RU" dirty="0" smtClean="0"/>
            </a:br>
            <a:r>
              <a:rPr lang="en-US" dirty="0" smtClean="0"/>
              <a:t/>
            </a:r>
            <a:br>
              <a:rPr lang="en-US" dirty="0" smtClean="0"/>
            </a:b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Протокол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собрания граждан села Лермонтовка Тамбовского района Амурской области</a:t>
            </a: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Дата проведения собрания:   16 августа 2018  год.</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Муниципальный район Амурской области</a:t>
            </a:r>
            <a:r>
              <a:rPr lang="ru-RU" sz="1600" b="1" dirty="0" smtClean="0">
                <a:latin typeface="Times New Roman" pitchFamily="18" charset="0"/>
                <a:cs typeface="Times New Roman" pitchFamily="18" charset="0"/>
              </a:rPr>
              <a:t>:   Тамбовский</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Поселение Амурской области: сельское поселение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Населенный пункт:    </a:t>
            </a:r>
            <a:r>
              <a:rPr lang="ru-RU" sz="1600" b="1" dirty="0" smtClean="0">
                <a:latin typeface="Times New Roman" pitchFamily="18" charset="0"/>
                <a:cs typeface="Times New Roman" pitchFamily="18" charset="0"/>
              </a:rPr>
              <a:t>с. Лермонтовка</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 собрании присутствуют:</a:t>
            </a:r>
            <a:r>
              <a:rPr lang="ru-RU" sz="1600" b="1" dirty="0" smtClean="0">
                <a:latin typeface="Times New Roman" pitchFamily="18" charset="0"/>
                <a:cs typeface="Times New Roman" pitchFamily="18" charset="0"/>
              </a:rPr>
              <a:t>  _83_ жителя с. Лермонтовка.</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глава Тамбовского района </a:t>
            </a:r>
            <a:r>
              <a:rPr lang="ru-RU" sz="1600" dirty="0" err="1" smtClean="0">
                <a:latin typeface="Times New Roman" pitchFamily="18" charset="0"/>
                <a:cs typeface="Times New Roman" pitchFamily="18" charset="0"/>
              </a:rPr>
              <a:t>Змушко</a:t>
            </a:r>
            <a:r>
              <a:rPr lang="ru-RU" sz="1600" dirty="0" smtClean="0">
                <a:latin typeface="Times New Roman" pitchFamily="18" charset="0"/>
                <a:cs typeface="Times New Roman" pitchFamily="18" charset="0"/>
              </a:rPr>
              <a:t> Николай Николаевич;</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куратор Программы по селу Лермонтовка, заместитель главы Тамбовского района Евсеева С. С.:</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начальник отдела бюджетной политики в отраслях экономики и сфере услуг министерства финансов Амурской области  Крапивина Виктория Викторовна.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Повестка дня собрания:</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1.Информация о программе местных инициатив Амурской области.</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2. О принятии решения об участии в программе.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3. Выбор проекта для участия в программе поддержки местных  инициатив.</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4. Полномочия и выбор инициативной группы.</a:t>
            </a: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Ход собрания:</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Выборы председателя и секретаря собрания.</a:t>
            </a:r>
            <a:br>
              <a:rPr lang="ru-RU" sz="1600" b="1" dirty="0" smtClean="0">
                <a:latin typeface="Times New Roman" pitchFamily="18" charset="0"/>
                <a:cs typeface="Times New Roman" pitchFamily="18" charset="0"/>
              </a:rPr>
            </a:br>
            <a:r>
              <a:rPr lang="ru-RU" sz="1600" u="sng" dirty="0" err="1" smtClean="0">
                <a:latin typeface="Times New Roman" pitchFamily="18" charset="0"/>
                <a:cs typeface="Times New Roman" pitchFamily="18" charset="0"/>
              </a:rPr>
              <a:t>Сердюкова</a:t>
            </a:r>
            <a:r>
              <a:rPr lang="ru-RU" sz="1600" u="sng" dirty="0" smtClean="0">
                <a:latin typeface="Times New Roman" pitchFamily="18" charset="0"/>
                <a:cs typeface="Times New Roman" pitchFamily="18" charset="0"/>
              </a:rPr>
              <a:t> Надежда Сергеевна</a:t>
            </a:r>
            <a:r>
              <a:rPr lang="ru-RU" sz="1600" dirty="0" smtClean="0">
                <a:latin typeface="Times New Roman" pitchFamily="18" charset="0"/>
                <a:cs typeface="Times New Roman" pitchFamily="18" charset="0"/>
              </a:rPr>
              <a:t>  предложила председателем собрания избрать </a:t>
            </a:r>
            <a:r>
              <a:rPr lang="ru-RU" sz="1600" dirty="0" err="1" smtClean="0">
                <a:latin typeface="Times New Roman" pitchFamily="18" charset="0"/>
                <a:cs typeface="Times New Roman" pitchFamily="18" charset="0"/>
              </a:rPr>
              <a:t>Слинчук</a:t>
            </a:r>
            <a:r>
              <a:rPr lang="ru-RU" sz="1600" dirty="0" smtClean="0">
                <a:latin typeface="Times New Roman" pitchFamily="18" charset="0"/>
                <a:cs typeface="Times New Roman" pitchFamily="18" charset="0"/>
              </a:rPr>
              <a:t>  Наталью Викторовну  – главу Лермонтовского сельсовета.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ГОЛОСОВАЛИ: « ЗА» - 83;   « ПРОТИВ» - нет;  « ВОЗДЕРЖАЛИСЬ»- нет.</a:t>
            </a:r>
            <a:br>
              <a:rPr lang="ru-RU" sz="1600" dirty="0" smtClean="0">
                <a:latin typeface="Times New Roman" pitchFamily="18" charset="0"/>
                <a:cs typeface="Times New Roman" pitchFamily="18" charset="0"/>
              </a:rPr>
            </a:br>
            <a:r>
              <a:rPr lang="ru-RU" sz="1600" u="sng" dirty="0" err="1" smtClean="0">
                <a:latin typeface="Times New Roman" pitchFamily="18" charset="0"/>
                <a:cs typeface="Times New Roman" pitchFamily="18" charset="0"/>
              </a:rPr>
              <a:t>Сердюкова</a:t>
            </a:r>
            <a:r>
              <a:rPr lang="ru-RU" sz="1600" u="sng" dirty="0" smtClean="0">
                <a:latin typeface="Times New Roman" pitchFamily="18" charset="0"/>
                <a:cs typeface="Times New Roman" pitchFamily="18" charset="0"/>
              </a:rPr>
              <a:t> Надежда Сергеевна</a:t>
            </a:r>
            <a:r>
              <a:rPr lang="ru-RU" sz="1600" dirty="0" smtClean="0">
                <a:latin typeface="Times New Roman" pitchFamily="18" charset="0"/>
                <a:cs typeface="Times New Roman" pitchFamily="18" charset="0"/>
              </a:rPr>
              <a:t>  предложила секретарём собрания избрать Дроздову Викторию Константиновну - заместителя главы Лермонтовского  сельсовета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ГОЛОСОВАЛИ:  « ЗА» -  83; « ПРОТИВ»-нет; « ВОЗДЕРЖАЛИСЬ»- нет.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Слушали информацию </a:t>
            </a:r>
            <a:r>
              <a:rPr lang="ru-RU" sz="1600" b="1" dirty="0" err="1" smtClean="0">
                <a:latin typeface="Times New Roman" pitchFamily="18" charset="0"/>
                <a:cs typeface="Times New Roman" pitchFamily="18" charset="0"/>
              </a:rPr>
              <a:t>опрограмме</a:t>
            </a:r>
            <a:r>
              <a:rPr lang="ru-RU" sz="1600" b="1" dirty="0" smtClean="0">
                <a:latin typeface="Times New Roman" pitchFamily="18" charset="0"/>
                <a:cs typeface="Times New Roman" pitchFamily="18" charset="0"/>
              </a:rPr>
              <a:t> по поддержки местных инициатив Амурской области (ППМИ</a:t>
            </a:r>
            <a:r>
              <a:rPr lang="ru-RU" sz="1600" dirty="0" smtClean="0">
                <a:latin typeface="Times New Roman" pitchFamily="18" charset="0"/>
                <a:cs typeface="Times New Roman" pitchFamily="18" charset="0"/>
              </a:rPr>
              <a:t>).</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Докладчик:-  глава Лермонтовского  сельсовета </a:t>
            </a:r>
            <a:r>
              <a:rPr lang="ru-RU" sz="1600" dirty="0" err="1" smtClean="0">
                <a:latin typeface="Times New Roman" pitchFamily="18" charset="0"/>
                <a:cs typeface="Times New Roman" pitchFamily="18" charset="0"/>
              </a:rPr>
              <a:t>Слинчук</a:t>
            </a:r>
            <a:r>
              <a:rPr lang="ru-RU" sz="1600" dirty="0" smtClean="0">
                <a:latin typeface="Times New Roman" pitchFamily="18" charset="0"/>
                <a:cs typeface="Times New Roman" pitchFamily="18" charset="0"/>
              </a:rPr>
              <a:t> Н.В.</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Вопросов не поступило.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РЕШИЛИ</a:t>
            </a:r>
            <a:r>
              <a:rPr lang="ru-RU" sz="1600" dirty="0" smtClean="0">
                <a:latin typeface="Times New Roman" pitchFamily="18" charset="0"/>
                <a:cs typeface="Times New Roman" pitchFamily="18" charset="0"/>
              </a:rPr>
              <a:t>. Информацию главы сельского поселения принять к сведению.  </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Distrib\0\Администрация\Семья\Фоны\ef48552414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457200" y="1428736"/>
            <a:ext cx="8229600" cy="4357718"/>
          </a:xfrm>
        </p:spPr>
        <p:txBody>
          <a:bodyPr>
            <a:normAutofit fontScale="90000"/>
          </a:bodyPr>
          <a:lstStyle/>
          <a:p>
            <a:r>
              <a:rPr lang="ru-RU" sz="1400" dirty="0" smtClean="0">
                <a:latin typeface="Times New Roman" pitchFamily="18" charset="0"/>
                <a:cs typeface="Times New Roman" pitchFamily="18" charset="0"/>
              </a:rPr>
              <a:t>ГОЛОСОВАНИЕ: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ЗА»-  83 ; « ПРОТИВ»-нет; «ВОЗДЕРЖАЛИСЬ»-нет.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О принятии решения об участии в </a:t>
            </a:r>
            <a:r>
              <a:rPr lang="ru-RU" sz="1400" b="1" dirty="0" err="1" smtClean="0">
                <a:latin typeface="Times New Roman" pitchFamily="18" charset="0"/>
                <a:cs typeface="Times New Roman" pitchFamily="18" charset="0"/>
              </a:rPr>
              <a:t>программе.</a:t>
            </a:r>
            <a:r>
              <a:rPr lang="ru-RU" sz="1400" dirty="0" err="1" smtClean="0">
                <a:latin typeface="Times New Roman" pitchFamily="18" charset="0"/>
                <a:cs typeface="Times New Roman" pitchFamily="18" charset="0"/>
              </a:rPr>
              <a:t>Слинчук</a:t>
            </a:r>
            <a:r>
              <a:rPr lang="ru-RU" sz="1400" dirty="0" smtClean="0">
                <a:latin typeface="Times New Roman" pitchFamily="18" charset="0"/>
                <a:cs typeface="Times New Roman" pitchFamily="18" charset="0"/>
              </a:rPr>
              <a:t> Н.В.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«Уважаемые жители села Лермонтовка! Информацию о Программе местных инициатив я довела до вашего сведения, а сейчас я предлагаю принять решение об участии Лермонтовского сельсовета в Программе местных инициатив Амурской области в 2019 году».</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Выступили: Сикорская Светлана Ивановна – предложила принять участие в Программе местных инициатив.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РЕШИЛИ</a:t>
            </a:r>
            <a:r>
              <a:rPr lang="ru-RU" sz="1400" dirty="0" smtClean="0">
                <a:latin typeface="Times New Roman" pitchFamily="18" charset="0"/>
                <a:cs typeface="Times New Roman" pitchFamily="18" charset="0"/>
              </a:rPr>
              <a:t>.  Принять активное участие в программе местных инициатив  Амурской области в 2019 году.</a:t>
            </a:r>
            <a:r>
              <a:rPr lang="ru-RU" sz="1400" b="1" dirty="0" smtClean="0">
                <a:latin typeface="Times New Roman" pitchFamily="18" charset="0"/>
                <a:cs typeface="Times New Roman" pitchFamily="18" charset="0"/>
              </a:rPr>
              <a:t>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3.)</a:t>
            </a:r>
            <a:r>
              <a:rPr lang="ru-RU" sz="1400"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Овыборе</a:t>
            </a:r>
            <a:r>
              <a:rPr lang="ru-RU" sz="1400" b="1" dirty="0" smtClean="0">
                <a:latin typeface="Times New Roman" pitchFamily="18" charset="0"/>
                <a:cs typeface="Times New Roman" pitchFamily="18" charset="0"/>
              </a:rPr>
              <a:t> проекта для участия в ППМИ слушали главу администрации Лермонтовского сельсовета </a:t>
            </a:r>
            <a:r>
              <a:rPr lang="ru-RU" sz="1400" b="1" dirty="0" err="1" smtClean="0">
                <a:latin typeface="Times New Roman" pitchFamily="18" charset="0"/>
                <a:cs typeface="Times New Roman" pitchFamily="18" charset="0"/>
              </a:rPr>
              <a:t>Слинчук</a:t>
            </a:r>
            <a:r>
              <a:rPr lang="ru-RU" sz="1400" b="1" dirty="0" smtClean="0">
                <a:latin typeface="Times New Roman" pitchFamily="18" charset="0"/>
                <a:cs typeface="Times New Roman" pitchFamily="18" charset="0"/>
              </a:rPr>
              <a:t> Н.В.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Наталья  Викторовна  проинформировала участников собрания о том, что в ходе подготовке собрания предварительно изучалось общественное мнение через опросы и анкетирование в опросных листах были выдвинуты следующие 2 проекта, которые набрали наибольшее число голосов: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обустройство объектов  уличного освещения;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обустройство мест массового отдыха населения;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Выступили: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Ерёменко Людмила Николаевна:</a:t>
            </a:r>
            <a:r>
              <a:rPr lang="ru-RU" sz="1400" dirty="0" smtClean="0">
                <a:latin typeface="Times New Roman" pitchFamily="18" charset="0"/>
                <a:cs typeface="Times New Roman" pitchFamily="18" charset="0"/>
              </a:rPr>
              <a:t> предложила проект «Обустройство объектов уличного освещения», обосновав своё предложение тем, что установка порядка 30 новых светильников на солнечных батареях хорошо впишется в интерьер нашего села, украсив его улицы. Что установка светильников на солнечных батареях позволит не зависеть от подачи электроэнергии от подстанции и даст возможность осветить 9 переулков села. </a:t>
            </a:r>
            <a:br>
              <a:rPr lang="ru-RU" sz="1400" dirty="0" smtClean="0">
                <a:latin typeface="Times New Roman" pitchFamily="18" charset="0"/>
                <a:cs typeface="Times New Roman" pitchFamily="18" charset="0"/>
              </a:rPr>
            </a:br>
            <a:r>
              <a:rPr lang="ru-RU" sz="1400" b="1" dirty="0" err="1" smtClean="0">
                <a:latin typeface="Times New Roman" pitchFamily="18" charset="0"/>
                <a:cs typeface="Times New Roman" pitchFamily="18" charset="0"/>
              </a:rPr>
              <a:t>Гальцева</a:t>
            </a:r>
            <a:r>
              <a:rPr lang="ru-RU" sz="1400" b="1" dirty="0" smtClean="0">
                <a:latin typeface="Times New Roman" pitchFamily="18" charset="0"/>
                <a:cs typeface="Times New Roman" pitchFamily="18" charset="0"/>
              </a:rPr>
              <a:t> Наталья Валентиновна: </a:t>
            </a:r>
            <a:r>
              <a:rPr lang="ru-RU" sz="1400" dirty="0" smtClean="0">
                <a:latin typeface="Times New Roman" pitchFamily="18" charset="0"/>
                <a:cs typeface="Times New Roman" pitchFamily="18" charset="0"/>
              </a:rPr>
              <a:t>предложила проект «Обустройство мест массового отдыха населения». Так как данный проект выбрали всего 15 семей, предложила поучаствовать с данным проектом либо в 2020 году, либо в другой Программе.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Выступающие:</a:t>
            </a:r>
            <a:br>
              <a:rPr lang="ru-RU" sz="1400" dirty="0" smtClean="0">
                <a:latin typeface="Times New Roman" pitchFamily="18" charset="0"/>
                <a:cs typeface="Times New Roman" pitchFamily="18" charset="0"/>
              </a:rPr>
            </a:br>
            <a:r>
              <a:rPr lang="ru-RU" sz="1400" b="1" dirty="0" err="1" smtClean="0">
                <a:latin typeface="Times New Roman" pitchFamily="18" charset="0"/>
                <a:cs typeface="Times New Roman" pitchFamily="18" charset="0"/>
              </a:rPr>
              <a:t>Слинчук</a:t>
            </a:r>
            <a:r>
              <a:rPr lang="ru-RU" sz="1400" b="1" dirty="0" smtClean="0">
                <a:latin typeface="Times New Roman" pitchFamily="18" charset="0"/>
                <a:cs typeface="Times New Roman" pitchFamily="18" charset="0"/>
              </a:rPr>
              <a:t> Н.В.:</a:t>
            </a:r>
            <a:r>
              <a:rPr lang="ru-RU" sz="1400" dirty="0" smtClean="0">
                <a:latin typeface="Times New Roman" pitchFamily="18" charset="0"/>
                <a:cs typeface="Times New Roman" pitchFamily="18" charset="0"/>
              </a:rPr>
              <a:t> Предлагаю жителям проголосовать и выбрать направление, с которым мы будем выходить на участие в Программе местных инициатив в 2019 году. Итак, кто за проект  «Обустройство объектов уличного освещения» прошу проголосовать:</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ГОЛОСОВАНИЕ: « ЗА»-  83 ; « ПРОТИВ»-нет; «ВОЗДЕРЖАЛИСЬ»-нет.</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Прошу проголосовать за второй проект «Обустройство мест массового отдыха населения»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ГОЛОСОВАНИЕ: « ЗА»-  0 ; « ПРОТИВ»- 83; «ВОЗДЕРЖАЛИСЬ»-нет.</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t>
            </a:r>
            <a:r>
              <a:rPr lang="ru-RU" sz="1400" dirty="0" smtClean="0"/>
              <a:t/>
            </a:r>
            <a:br>
              <a:rPr lang="ru-RU" sz="1400" dirty="0" smtClean="0"/>
            </a:br>
            <a:endParaRPr lang="ru-RU" sz="1400"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Distrib\0\Администрация\Семья\Фоны\ef48552414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285860"/>
            <a:ext cx="8229600" cy="5286412"/>
          </a:xfrm>
        </p:spPr>
        <p:txBody>
          <a:bodyPr>
            <a:normAutofit fontScale="90000"/>
          </a:bodyPr>
          <a:lstStyle/>
          <a:p>
            <a:r>
              <a:rPr lang="ru-RU" sz="1600" b="1" dirty="0" smtClean="0">
                <a:latin typeface="Times New Roman" pitchFamily="18" charset="0"/>
                <a:cs typeface="Times New Roman" pitchFamily="18" charset="0"/>
              </a:rPr>
              <a:t>РЕШИЛИ</a:t>
            </a:r>
            <a:r>
              <a:rPr lang="ru-RU" sz="1600" dirty="0" smtClean="0">
                <a:latin typeface="Times New Roman" pitchFamily="18" charset="0"/>
                <a:cs typeface="Times New Roman" pitchFamily="18" charset="0"/>
              </a:rPr>
              <a:t>: По результатам голосования жители села Лермонтовка выбрали проект: «Обустройство объектов уличного освещения».</a:t>
            </a: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4.) Полномочия и выбор инициативной группы.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Слушали главу сельского поселения </a:t>
            </a:r>
            <a:r>
              <a:rPr lang="ru-RU" sz="1600" dirty="0" err="1" smtClean="0">
                <a:latin typeface="Times New Roman" pitchFamily="18" charset="0"/>
                <a:cs typeface="Times New Roman" pitchFamily="18" charset="0"/>
              </a:rPr>
              <a:t>Слинчук</a:t>
            </a:r>
            <a:r>
              <a:rPr lang="ru-RU" sz="1600" dirty="0" smtClean="0">
                <a:latin typeface="Times New Roman" pitchFamily="18" charset="0"/>
                <a:cs typeface="Times New Roman" pitchFamily="18" charset="0"/>
              </a:rPr>
              <a:t> Н.В.</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Глава поселения рассказала о работе инициативной группы. Люди должны быть ответственные, исполнительные, уважаемые всеми односельчанами.</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Дроздова Виктория Константиновна</a:t>
            </a:r>
            <a:r>
              <a:rPr lang="ru-RU" sz="1600" dirty="0" smtClean="0">
                <a:latin typeface="Times New Roman" pitchFamily="18" charset="0"/>
                <a:cs typeface="Times New Roman" pitchFamily="18" charset="0"/>
              </a:rPr>
              <a:t>  предложил включить в состав инициативной группы:</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1. </a:t>
            </a:r>
            <a:r>
              <a:rPr lang="ru-RU" sz="1600" dirty="0" err="1" smtClean="0">
                <a:latin typeface="Times New Roman" pitchFamily="18" charset="0"/>
                <a:cs typeface="Times New Roman" pitchFamily="18" charset="0"/>
              </a:rPr>
              <a:t>Слинчук</a:t>
            </a:r>
            <a:r>
              <a:rPr lang="ru-RU" sz="1600" dirty="0" smtClean="0">
                <a:latin typeface="Times New Roman" pitchFamily="18" charset="0"/>
                <a:cs typeface="Times New Roman" pitchFamily="18" charset="0"/>
              </a:rPr>
              <a:t> Наталью Викторовну – учителя МБОУ </a:t>
            </a:r>
            <a:r>
              <a:rPr lang="ru-RU" sz="1600" dirty="0" err="1" smtClean="0">
                <a:latin typeface="Times New Roman" pitchFamily="18" charset="0"/>
                <a:cs typeface="Times New Roman" pitchFamily="18" charset="0"/>
              </a:rPr>
              <a:t>Лермонтовская</a:t>
            </a:r>
            <a:r>
              <a:rPr lang="ru-RU" sz="1600" dirty="0" smtClean="0">
                <a:latin typeface="Times New Roman" pitchFamily="18" charset="0"/>
                <a:cs typeface="Times New Roman" pitchFamily="18" charset="0"/>
              </a:rPr>
              <a:t> СОШ;</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2.Атрощенко Надежду Владимировну – диспетчера ООО «Имени Чапаева»;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3.Гальцеву Наталью Валентиновну  – заведующую филиалом </a:t>
            </a:r>
            <a:r>
              <a:rPr lang="ru-RU" sz="1600" dirty="0" err="1" smtClean="0">
                <a:latin typeface="Times New Roman" pitchFamily="18" charset="0"/>
                <a:cs typeface="Times New Roman" pitchFamily="18" charset="0"/>
              </a:rPr>
              <a:t>межпоселенческой</a:t>
            </a:r>
            <a:r>
              <a:rPr lang="ru-RU" sz="1600" dirty="0" smtClean="0">
                <a:latin typeface="Times New Roman" pitchFamily="18" charset="0"/>
                <a:cs typeface="Times New Roman" pitchFamily="18" charset="0"/>
              </a:rPr>
              <a:t> районной библиотеки с. Лермонтовка;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4.Гамолину Анастасию Алексеевну – инспектора военно-учётного стола;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5. Проклова Андрея Васильевича – генерального директора ООО «Имени Чапаева».</a:t>
            </a:r>
            <a:r>
              <a:rPr lang="ru-RU" dirty="0" smtClean="0"/>
              <a:t/>
            </a:r>
            <a:br>
              <a:rPr lang="ru-RU" dirty="0" smtClean="0"/>
            </a:br>
            <a:r>
              <a:rPr lang="ru-RU" sz="1600" dirty="0" smtClean="0">
                <a:latin typeface="Times New Roman" pitchFamily="18" charset="0"/>
                <a:cs typeface="Times New Roman" pitchFamily="18" charset="0"/>
              </a:rPr>
              <a:t>6. Ерёменко Людмилу Николаевну – жителя села, активистку.</a:t>
            </a:r>
            <a:r>
              <a:rPr lang="ru-RU" dirty="0" smtClean="0"/>
              <a:t> </a:t>
            </a:r>
            <a:br>
              <a:rPr lang="ru-RU" dirty="0" smtClean="0"/>
            </a:br>
            <a:r>
              <a:rPr lang="ru-RU" sz="1600" b="1" dirty="0" smtClean="0">
                <a:latin typeface="Times New Roman" pitchFamily="18" charset="0"/>
                <a:cs typeface="Times New Roman" pitchFamily="18" charset="0"/>
              </a:rPr>
              <a:t>Решили: 1. Избрать инициативную группу в количестве 6 человек.</a:t>
            </a:r>
            <a:br>
              <a:rPr lang="ru-RU" sz="1600" b="1"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ГОЛОСОВАЛИ:</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ЗА»-  83 ; « ПРОТИВ»-нет; «ВОЗДЕРЖАЛИСЬ»-нет.</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2.  Избрать инициативную группу в следующим составе:</a:t>
            </a:r>
            <a:br>
              <a:rPr lang="ru-RU" sz="1600" b="1"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Ерёменко Людмила Николаевна,</a:t>
            </a:r>
            <a:r>
              <a:rPr lang="ru-RU" sz="1600" b="1"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Атрощенко</a:t>
            </a:r>
            <a:r>
              <a:rPr lang="ru-RU" sz="1600" dirty="0" smtClean="0">
                <a:latin typeface="Times New Roman" pitchFamily="18" charset="0"/>
                <a:cs typeface="Times New Roman" pitchFamily="18" charset="0"/>
              </a:rPr>
              <a:t> Надежда Владимировна, </a:t>
            </a:r>
            <a:r>
              <a:rPr lang="ru-RU" sz="1600" dirty="0" err="1" smtClean="0">
                <a:latin typeface="Times New Roman" pitchFamily="18" charset="0"/>
                <a:cs typeface="Times New Roman" pitchFamily="18" charset="0"/>
              </a:rPr>
              <a:t>Гальцева</a:t>
            </a:r>
            <a:r>
              <a:rPr lang="ru-RU" sz="1600" dirty="0" smtClean="0">
                <a:latin typeface="Times New Roman" pitchFamily="18" charset="0"/>
                <a:cs typeface="Times New Roman" pitchFamily="18" charset="0"/>
              </a:rPr>
              <a:t> Наталья Валентиновна, </a:t>
            </a:r>
            <a:r>
              <a:rPr lang="ru-RU" sz="1600" dirty="0" err="1" smtClean="0">
                <a:latin typeface="Times New Roman" pitchFamily="18" charset="0"/>
                <a:cs typeface="Times New Roman" pitchFamily="18" charset="0"/>
              </a:rPr>
              <a:t>Гамолина</a:t>
            </a:r>
            <a:r>
              <a:rPr lang="ru-RU" sz="1600" dirty="0" smtClean="0">
                <a:latin typeface="Times New Roman" pitchFamily="18" charset="0"/>
                <a:cs typeface="Times New Roman" pitchFamily="18" charset="0"/>
              </a:rPr>
              <a:t> Анастасия Алексеевна, </a:t>
            </a:r>
            <a:r>
              <a:rPr lang="ru-RU" sz="1600" dirty="0" err="1" smtClean="0">
                <a:latin typeface="Times New Roman" pitchFamily="18" charset="0"/>
                <a:cs typeface="Times New Roman" pitchFamily="18" charset="0"/>
              </a:rPr>
              <a:t>Слинчук</a:t>
            </a:r>
            <a:r>
              <a:rPr lang="ru-RU" sz="1600" dirty="0" smtClean="0">
                <a:latin typeface="Times New Roman" pitchFamily="18" charset="0"/>
                <a:cs typeface="Times New Roman" pitchFamily="18" charset="0"/>
              </a:rPr>
              <a:t> Наталья Викторовна, Проклов Андрей Васильевич.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ГОЛОСОВАЛИ: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ЗА»-  83  ;  « ПРОТИВ» -нет; « Воздержались»-нет</a:t>
            </a:r>
            <a:r>
              <a:rPr lang="ru-RU" dirty="0" smtClean="0"/>
              <a:t/>
            </a:r>
            <a:br>
              <a:rPr lang="ru-RU" dirty="0" smtClean="0"/>
            </a:br>
            <a:r>
              <a:rPr lang="ru-RU" dirty="0" smtClean="0"/>
              <a:t> </a:t>
            </a:r>
            <a:br>
              <a:rPr lang="ru-RU" dirty="0" smtClean="0"/>
            </a:br>
            <a:endParaRPr lang="ru-RU" dirty="0"/>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Distrib\0\Администрация\Семья\Фоны\ef48552414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28596" y="1285860"/>
            <a:ext cx="8229600" cy="4500594"/>
          </a:xfrm>
        </p:spPr>
        <p:txBody>
          <a:bodyPr>
            <a:normAutofit fontScale="90000"/>
          </a:bodyPr>
          <a:lstStyle/>
          <a:p>
            <a:r>
              <a:rPr lang="ru-RU" sz="1800" b="1" dirty="0" smtClean="0">
                <a:latin typeface="Times New Roman" pitchFamily="18" charset="0"/>
                <a:cs typeface="Times New Roman" pitchFamily="18" charset="0"/>
              </a:rPr>
              <a:t>Итоги собрания и принятые решения:</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1.Количество жителей Лермонтовского  сельсовета присутствовавших на собрании,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 том числе, из </a:t>
            </a:r>
            <a:r>
              <a:rPr lang="en-US" sz="1600" dirty="0" smtClean="0">
                <a:latin typeface="Times New Roman" pitchFamily="18" charset="0"/>
                <a:cs typeface="Times New Roman" pitchFamily="18" charset="0"/>
              </a:rPr>
              <a:t>757</a:t>
            </a:r>
            <a:r>
              <a:rPr lang="ru-RU" sz="1600" dirty="0" smtClean="0">
                <a:latin typeface="Times New Roman" pitchFamily="18" charset="0"/>
                <a:cs typeface="Times New Roman" pitchFamily="18" charset="0"/>
              </a:rPr>
              <a:t>/83</a:t>
            </a:r>
            <a:r>
              <a:rPr lang="ru-RU" sz="1200" dirty="0" smtClean="0"/>
              <a:t> </a:t>
            </a:r>
            <a:br>
              <a:rPr lang="ru-RU" sz="1200" dirty="0" smtClean="0"/>
            </a:br>
            <a:r>
              <a:rPr lang="ru-RU" sz="1600" dirty="0" smtClean="0">
                <a:latin typeface="Times New Roman" pitchFamily="18" charset="0"/>
                <a:cs typeface="Times New Roman" pitchFamily="18" charset="0"/>
              </a:rPr>
              <a:t>количество жителей, проголосовавших за реализацию проекта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83 (на собрании), 240 (по итогам анкетирования)</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2.Наименования   проектов,  которые обсуждались на собрании граждан.</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обустройство объектов  уличного освещения;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обустройство мест массового отдыха населения</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3.Количество проектов, выбранных население для реализации в рамках программы по поддержке местных инициатив (один или два) - 1 (</a:t>
            </a:r>
            <a:r>
              <a:rPr lang="ru-RU" sz="1600" b="1" dirty="0" smtClean="0">
                <a:latin typeface="Times New Roman" pitchFamily="18" charset="0"/>
                <a:cs typeface="Times New Roman" pitchFamily="18" charset="0"/>
              </a:rPr>
              <a:t>один проект</a:t>
            </a:r>
            <a:r>
              <a:rPr lang="ru-RU" sz="1600" dirty="0" smtClean="0">
                <a:latin typeface="Times New Roman" pitchFamily="18" charset="0"/>
                <a:cs typeface="Times New Roman" pitchFamily="18" charset="0"/>
              </a:rPr>
              <a:t>)</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4. Состав инициативной группы</a:t>
            </a:r>
            <a:br>
              <a:rPr lang="ru-RU" sz="1600" dirty="0" smtClean="0">
                <a:latin typeface="Times New Roman" pitchFamily="18" charset="0"/>
                <a:cs typeface="Times New Roman" pitchFamily="18" charset="0"/>
              </a:rPr>
            </a:br>
            <a:r>
              <a:rPr lang="ru-RU" sz="1600" b="1" dirty="0" err="1" smtClean="0">
                <a:latin typeface="Times New Roman" pitchFamily="18" charset="0"/>
                <a:cs typeface="Times New Roman" pitchFamily="18" charset="0"/>
              </a:rPr>
              <a:t>Слинчук</a:t>
            </a:r>
            <a:r>
              <a:rPr lang="ru-RU" sz="1600" b="1" dirty="0" smtClean="0">
                <a:latin typeface="Times New Roman" pitchFamily="18" charset="0"/>
                <a:cs typeface="Times New Roman" pitchFamily="18" charset="0"/>
              </a:rPr>
              <a:t> Наталья Викторовна, </a:t>
            </a:r>
            <a:br>
              <a:rPr lang="ru-RU" sz="1600" b="1" dirty="0" smtClean="0">
                <a:latin typeface="Times New Roman" pitchFamily="18" charset="0"/>
                <a:cs typeface="Times New Roman" pitchFamily="18" charset="0"/>
              </a:rPr>
            </a:br>
            <a:r>
              <a:rPr lang="ru-RU" sz="1600" b="1" dirty="0" err="1" smtClean="0">
                <a:latin typeface="Times New Roman" pitchFamily="18" charset="0"/>
                <a:cs typeface="Times New Roman" pitchFamily="18" charset="0"/>
              </a:rPr>
              <a:t>Атрощенко</a:t>
            </a:r>
            <a:r>
              <a:rPr lang="ru-RU" sz="1600" b="1" dirty="0" smtClean="0">
                <a:latin typeface="Times New Roman" pitchFamily="18" charset="0"/>
                <a:cs typeface="Times New Roman" pitchFamily="18" charset="0"/>
              </a:rPr>
              <a:t> Надежда Владимировна, </a:t>
            </a:r>
            <a:br>
              <a:rPr lang="ru-RU" sz="1600" b="1" dirty="0" smtClean="0">
                <a:latin typeface="Times New Roman" pitchFamily="18" charset="0"/>
                <a:cs typeface="Times New Roman" pitchFamily="18" charset="0"/>
              </a:rPr>
            </a:br>
            <a:r>
              <a:rPr lang="ru-RU" sz="1600" b="1" dirty="0" err="1" smtClean="0">
                <a:latin typeface="Times New Roman" pitchFamily="18" charset="0"/>
                <a:cs typeface="Times New Roman" pitchFamily="18" charset="0"/>
              </a:rPr>
              <a:t>Гальцева</a:t>
            </a:r>
            <a:r>
              <a:rPr lang="ru-RU" sz="1600" b="1" dirty="0" smtClean="0">
                <a:latin typeface="Times New Roman" pitchFamily="18" charset="0"/>
                <a:cs typeface="Times New Roman" pitchFamily="18" charset="0"/>
              </a:rPr>
              <a:t> Наталья Валентиновна, </a:t>
            </a:r>
            <a:r>
              <a:rPr lang="ru-RU" sz="1600" b="1" dirty="0" err="1" smtClean="0">
                <a:latin typeface="Times New Roman" pitchFamily="18" charset="0"/>
                <a:cs typeface="Times New Roman" pitchFamily="18" charset="0"/>
              </a:rPr>
              <a:t>Гамолина</a:t>
            </a:r>
            <a:r>
              <a:rPr lang="ru-RU" sz="1600" b="1" dirty="0" smtClean="0">
                <a:latin typeface="Times New Roman" pitchFamily="18" charset="0"/>
                <a:cs typeface="Times New Roman" pitchFamily="18" charset="0"/>
              </a:rPr>
              <a:t> Анастасия Алексеевна,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Ерёменко Людмила Николаевна,</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Проклов Андрей </a:t>
            </a:r>
            <a:r>
              <a:rPr lang="ru-RU" sz="1600" b="1" dirty="0" err="1" smtClean="0">
                <a:latin typeface="Times New Roman" pitchFamily="18" charset="0"/>
                <a:cs typeface="Times New Roman" pitchFamily="18" charset="0"/>
              </a:rPr>
              <a:t>Ваксильевич</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5.Член инициативной группы, ответственный за информирование  Министерства финансов Амурской области и его контактные данные( адрес, телефон)</a:t>
            </a:r>
            <a:br>
              <a:rPr lang="ru-RU" sz="1600" dirty="0" smtClean="0">
                <a:latin typeface="Times New Roman" pitchFamily="18" charset="0"/>
                <a:cs typeface="Times New Roman" pitchFamily="18" charset="0"/>
              </a:rPr>
            </a:br>
            <a:r>
              <a:rPr lang="ru-RU" sz="1600" dirty="0" err="1" smtClean="0">
                <a:latin typeface="Times New Roman" pitchFamily="18" charset="0"/>
                <a:cs typeface="Times New Roman" pitchFamily="18" charset="0"/>
              </a:rPr>
              <a:t>Слинчук</a:t>
            </a:r>
            <a:r>
              <a:rPr lang="ru-RU" sz="1600" dirty="0" smtClean="0">
                <a:latin typeface="Times New Roman" pitchFamily="18" charset="0"/>
                <a:cs typeface="Times New Roman" pitchFamily="18" charset="0"/>
              </a:rPr>
              <a:t> Наталья Викторовна 89294777065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Наименование проекта, на развитие которого направлен проект.</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a:t>
            </a:r>
            <a:r>
              <a:rPr lang="ru-RU" sz="1600" b="1" dirty="0" smtClean="0">
                <a:latin typeface="Times New Roman" pitchFamily="18" charset="0"/>
                <a:cs typeface="Times New Roman" pitchFamily="18" charset="0"/>
              </a:rPr>
              <a:t> Обустройство объектов уличного освещения в селе Лермонтовка, Тамбовского р-на, Амурской </a:t>
            </a:r>
            <a:r>
              <a:rPr lang="ru-RU" sz="1600" b="1" dirty="0" err="1" smtClean="0">
                <a:latin typeface="Times New Roman" pitchFamily="18" charset="0"/>
                <a:cs typeface="Times New Roman" pitchFamily="18" charset="0"/>
              </a:rPr>
              <a:t>обл</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Количество участников собрания, проголосовавших за реализацию проекта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83 (восемьдесят три) человека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Предполагаемая общая стоимость реализации проекта (руб.)</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1 150 000 (один миллион сто пятьдесят  тысяч рублей)</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Сумма вклада населения (безвозмездных поступлений от физических лиц) на реализацию проекта (руб.)</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не менее 30 000(тридцати тысяч рублей.</a:t>
            </a: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Председатель собрания ___________________________ </a:t>
            </a:r>
            <a:r>
              <a:rPr lang="ru-RU" sz="1600" dirty="0" err="1" smtClean="0">
                <a:latin typeface="Times New Roman" pitchFamily="18" charset="0"/>
                <a:cs typeface="Times New Roman" pitchFamily="18" charset="0"/>
              </a:rPr>
              <a:t>Н.В.Слинчук</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Секретарь собрания      ___________________________  В.К.Дроздов</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Distrib\0\Администрация\Семья\Фоны\ef48552414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428604"/>
            <a:ext cx="8229600" cy="1571636"/>
          </a:xfrm>
        </p:spPr>
        <p:txBody>
          <a:bodyPr>
            <a:normAutofit/>
          </a:bodyPr>
          <a:lstStyle/>
          <a:p>
            <a:r>
              <a:rPr lang="ru-RU" sz="2400" b="1" dirty="0" smtClean="0">
                <a:latin typeface="Times New Roman" pitchFamily="18" charset="0"/>
                <a:cs typeface="Times New Roman" pitchFamily="18" charset="0"/>
              </a:rPr>
              <a:t>Выездное заседание инициативной группы совместно с куратором проекта Евсеевой С.С. и главным архитектором района Н.А. </a:t>
            </a:r>
            <a:r>
              <a:rPr lang="ru-RU" sz="2400" b="1" dirty="0" err="1" smtClean="0">
                <a:latin typeface="Times New Roman" pitchFamily="18" charset="0"/>
                <a:cs typeface="Times New Roman" pitchFamily="18" charset="0"/>
              </a:rPr>
              <a:t>Турулиным</a:t>
            </a:r>
            <a:endParaRPr lang="ru-RU" sz="2400" b="1" dirty="0">
              <a:latin typeface="Times New Roman" pitchFamily="18" charset="0"/>
              <a:cs typeface="Times New Roman" pitchFamily="18" charset="0"/>
            </a:endParaRPr>
          </a:p>
        </p:txBody>
      </p:sp>
      <p:pic>
        <p:nvPicPr>
          <p:cNvPr id="1026" name="Picture 2" descr="C:\Documents and Settings\Adm\Рабочий стол\Фото\IMG_5144.jpg"/>
          <p:cNvPicPr>
            <a:picLocks noGrp="1" noChangeAspect="1" noChangeArrowheads="1"/>
          </p:cNvPicPr>
          <p:nvPr>
            <p:ph sz="half" idx="1"/>
          </p:nvPr>
        </p:nvPicPr>
        <p:blipFill>
          <a:blip r:embed="rId3" cstate="print"/>
          <a:srcRect/>
          <a:stretch>
            <a:fillRect/>
          </a:stretch>
        </p:blipFill>
        <p:spPr bwMode="auto">
          <a:xfrm>
            <a:off x="250825" y="2357430"/>
            <a:ext cx="4038600" cy="3071834"/>
          </a:xfrm>
          <a:prstGeom prst="rect">
            <a:avLst/>
          </a:prstGeom>
          <a:noFill/>
        </p:spPr>
      </p:pic>
      <p:pic>
        <p:nvPicPr>
          <p:cNvPr id="1027" name="Picture 3" descr="C:\Documents and Settings\Adm\Рабочий стол\Фото\IMG_5146.jpg"/>
          <p:cNvPicPr>
            <a:picLocks noGrp="1" noChangeAspect="1" noChangeArrowheads="1"/>
          </p:cNvPicPr>
          <p:nvPr>
            <p:ph sz="half" idx="2"/>
          </p:nvPr>
        </p:nvPicPr>
        <p:blipFill>
          <a:blip r:embed="rId4" cstate="print"/>
          <a:srcRect/>
          <a:stretch>
            <a:fillRect/>
          </a:stretch>
        </p:blipFill>
        <p:spPr bwMode="auto">
          <a:xfrm>
            <a:off x="4648200" y="3286124"/>
            <a:ext cx="4038600" cy="3143272"/>
          </a:xfrm>
          <a:prstGeom prst="rect">
            <a:avLst/>
          </a:prstGeom>
          <a:noFill/>
        </p:spPr>
      </p:pic>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Distrib\0\Администрация\Семья\Фоны\ef48552414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357166"/>
            <a:ext cx="8229600" cy="1071570"/>
          </a:xfrm>
        </p:spPr>
        <p:txBody>
          <a:bodyPr>
            <a:noAutofit/>
          </a:bodyPr>
          <a:lstStyle/>
          <a:p>
            <a:r>
              <a:rPr lang="ru-RU" sz="2400" b="1" dirty="0" smtClean="0">
                <a:latin typeface="Times New Roman" pitchFamily="18" charset="0"/>
                <a:cs typeface="Times New Roman" pitchFamily="18" charset="0"/>
              </a:rPr>
              <a:t>Определение мест установки светильников на солнечных батареях по селу Лермонтовка.</a:t>
            </a:r>
            <a:endParaRPr lang="ru-RU" sz="2400" b="1" dirty="0">
              <a:latin typeface="Times New Roman" pitchFamily="18" charset="0"/>
              <a:cs typeface="Times New Roman" pitchFamily="18" charset="0"/>
            </a:endParaRPr>
          </a:p>
        </p:txBody>
      </p:sp>
      <p:sp>
        <p:nvSpPr>
          <p:cNvPr id="3" name="Содержимое 2"/>
          <p:cNvSpPr>
            <a:spLocks noGrp="1"/>
          </p:cNvSpPr>
          <p:nvPr>
            <p:ph sz="half" idx="1"/>
          </p:nvPr>
        </p:nvSpPr>
        <p:spPr>
          <a:xfrm>
            <a:off x="428596" y="1500174"/>
            <a:ext cx="8215370" cy="4883153"/>
          </a:xfrm>
        </p:spPr>
        <p:txBody>
          <a:bodyPr>
            <a:noAutofit/>
          </a:bodyPr>
          <a:lstStyle/>
          <a:p>
            <a:pPr algn="ctr">
              <a:buNone/>
            </a:pPr>
            <a:r>
              <a:rPr lang="ru-RU" sz="1400" b="1" dirty="0" smtClean="0">
                <a:latin typeface="Times New Roman" pitchFamily="18" charset="0"/>
                <a:cs typeface="Times New Roman" pitchFamily="18" charset="0"/>
              </a:rPr>
              <a:t>Количество светильников, </a:t>
            </a:r>
            <a:endParaRPr lang="ru-RU" sz="1400" dirty="0" smtClean="0">
              <a:latin typeface="Times New Roman" pitchFamily="18" charset="0"/>
              <a:cs typeface="Times New Roman" pitchFamily="18" charset="0"/>
            </a:endParaRPr>
          </a:p>
          <a:p>
            <a:pPr algn="ctr">
              <a:buNone/>
            </a:pPr>
            <a:r>
              <a:rPr lang="ru-RU" sz="1400" dirty="0" smtClean="0">
                <a:latin typeface="Times New Roman" pitchFamily="18" charset="0"/>
                <a:cs typeface="Times New Roman" pitchFamily="18" charset="0"/>
              </a:rPr>
              <a:t>планируемых для установки освещения жилых кварталов и </a:t>
            </a:r>
          </a:p>
          <a:p>
            <a:pPr algn="ctr">
              <a:buNone/>
            </a:pPr>
            <a:r>
              <a:rPr lang="ru-RU" sz="1400" dirty="0" smtClean="0">
                <a:latin typeface="Times New Roman" pitchFamily="18" charset="0"/>
                <a:cs typeface="Times New Roman" pitchFamily="18" charset="0"/>
              </a:rPr>
              <a:t>мест общественного пользования села Лермонтовка </a:t>
            </a:r>
          </a:p>
          <a:p>
            <a:pPr algn="ctr">
              <a:buNone/>
            </a:pPr>
            <a:r>
              <a:rPr lang="ru-RU" sz="1400" dirty="0" smtClean="0">
                <a:latin typeface="Times New Roman" pitchFamily="18" charset="0"/>
                <a:cs typeface="Times New Roman" pitchFamily="18" charset="0"/>
              </a:rPr>
              <a:t>по Программе поддержки местных инициатив – </a:t>
            </a:r>
            <a:r>
              <a:rPr lang="ru-RU" sz="1400" b="1" dirty="0" smtClean="0">
                <a:latin typeface="Times New Roman" pitchFamily="18" charset="0"/>
                <a:cs typeface="Times New Roman" pitchFamily="18" charset="0"/>
              </a:rPr>
              <a:t>17 штук.</a:t>
            </a:r>
            <a:endParaRPr lang="ru-RU" sz="1400" dirty="0" smtClean="0">
              <a:latin typeface="Times New Roman" pitchFamily="18" charset="0"/>
              <a:cs typeface="Times New Roman" pitchFamily="18" charset="0"/>
            </a:endParaRPr>
          </a:p>
          <a:p>
            <a:pPr>
              <a:buNone/>
            </a:pPr>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 – 2. Придомовая территория МКД по ул. Ленина, № 40/1;</a:t>
            </a:r>
          </a:p>
          <a:p>
            <a:r>
              <a:rPr lang="ru-RU" sz="1400" dirty="0" smtClean="0">
                <a:latin typeface="Times New Roman" pitchFamily="18" charset="0"/>
                <a:cs typeface="Times New Roman" pitchFamily="18" charset="0"/>
              </a:rPr>
              <a:t>3. Территория площади около памятника;</a:t>
            </a:r>
          </a:p>
          <a:p>
            <a:r>
              <a:rPr lang="ru-RU" sz="1400" dirty="0" smtClean="0">
                <a:latin typeface="Times New Roman" pitchFamily="18" charset="0"/>
                <a:cs typeface="Times New Roman" pitchFamily="18" charset="0"/>
              </a:rPr>
              <a:t>4 – 5. Проулок между улицами Ленина – Садовая (ул. Ленина, № 77 и ул. Садовая, № 12);</a:t>
            </a:r>
          </a:p>
          <a:p>
            <a:r>
              <a:rPr lang="ru-RU" sz="1400" dirty="0" smtClean="0">
                <a:latin typeface="Times New Roman" pitchFamily="18" charset="0"/>
                <a:cs typeface="Times New Roman" pitchFamily="18" charset="0"/>
              </a:rPr>
              <a:t>6 – 7. Общественный стадион (ул. Ленина, № 57);</a:t>
            </a:r>
          </a:p>
          <a:p>
            <a:r>
              <a:rPr lang="ru-RU" sz="1400" dirty="0" smtClean="0">
                <a:latin typeface="Times New Roman" pitchFamily="18" charset="0"/>
                <a:cs typeface="Times New Roman" pitchFamily="18" charset="0"/>
              </a:rPr>
              <a:t>8 – 9. Проулок №1 между улицами Воронежской и Новой (ул. Воронежская, </a:t>
            </a:r>
          </a:p>
          <a:p>
            <a:r>
              <a:rPr lang="ru-RU" sz="1400" dirty="0" smtClean="0">
                <a:latin typeface="Times New Roman" pitchFamily="18" charset="0"/>
                <a:cs typeface="Times New Roman" pitchFamily="18" charset="0"/>
              </a:rPr>
              <a:t>№ 45 и ул. Новая, № 34);</a:t>
            </a:r>
          </a:p>
          <a:p>
            <a:r>
              <a:rPr lang="ru-RU" sz="1400" dirty="0" smtClean="0">
                <a:latin typeface="Times New Roman" pitchFamily="18" charset="0"/>
                <a:cs typeface="Times New Roman" pitchFamily="18" charset="0"/>
              </a:rPr>
              <a:t>10 – 11. Проулок № 1 между улицами Ленина и Воронежская (ул. Воронежская, № 38 и ул. Ленина, № 43);</a:t>
            </a:r>
          </a:p>
          <a:p>
            <a:r>
              <a:rPr lang="ru-RU" sz="1400" dirty="0" smtClean="0">
                <a:latin typeface="Times New Roman" pitchFamily="18" charset="0"/>
                <a:cs typeface="Times New Roman" pitchFamily="18" charset="0"/>
              </a:rPr>
              <a:t>12 – 13. Проулок № 2 между улицами Ленина и Воронежская (ул. Воронежская, № 16 и ул. Ленина, № 21);</a:t>
            </a:r>
          </a:p>
          <a:p>
            <a:r>
              <a:rPr lang="ru-RU" sz="1400" dirty="0" smtClean="0">
                <a:latin typeface="Times New Roman" pitchFamily="18" charset="0"/>
                <a:cs typeface="Times New Roman" pitchFamily="18" charset="0"/>
              </a:rPr>
              <a:t>14 – 15. Проулок №2 между улицами Воронежской и Новой (ул. Воронежская, № 19 и ул. Новая, № 10);</a:t>
            </a:r>
          </a:p>
          <a:p>
            <a:r>
              <a:rPr lang="ru-RU" sz="1400" dirty="0" smtClean="0">
                <a:latin typeface="Times New Roman" pitchFamily="18" charset="0"/>
                <a:cs typeface="Times New Roman" pitchFamily="18" charset="0"/>
              </a:rPr>
              <a:t>16. Около дома № 1 ул. Ленина по проулку на въезде в село;</a:t>
            </a:r>
          </a:p>
          <a:p>
            <a:r>
              <a:rPr lang="ru-RU" sz="1400" dirty="0" smtClean="0">
                <a:latin typeface="Times New Roman" pitchFamily="18" charset="0"/>
                <a:cs typeface="Times New Roman" pitchFamily="18" charset="0"/>
              </a:rPr>
              <a:t>17. Около дома № 1 ул. Воронежской по проулку на въезде в село.</a:t>
            </a:r>
          </a:p>
          <a:p>
            <a:pPr>
              <a:buNone/>
            </a:pPr>
            <a:endParaRPr lang="ru-RU" sz="1400" dirty="0">
              <a:solidFill>
                <a:schemeClr val="tx2">
                  <a:lumMod val="75000"/>
                </a:schemeClr>
              </a:solidFill>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Distrib\0\Администрация\Семья\Фоны\50679279.jpg"/>
          <p:cNvPicPr>
            <a:picLocks noChangeAspect="1" noChangeArrowheads="1"/>
          </p:cNvPicPr>
          <p:nvPr/>
        </p:nvPicPr>
        <p:blipFill>
          <a:blip r:embed="rId2" cstate="print"/>
          <a:srcRect/>
          <a:stretch>
            <a:fillRect/>
          </a:stretch>
        </p:blipFill>
        <p:spPr bwMode="auto">
          <a:xfrm>
            <a:off x="0" y="-457200"/>
            <a:ext cx="9144000" cy="7315200"/>
          </a:xfrm>
          <a:prstGeom prst="rect">
            <a:avLst/>
          </a:prstGeom>
          <a:noFill/>
        </p:spPr>
      </p:pic>
      <p:sp>
        <p:nvSpPr>
          <p:cNvPr id="5" name="Заголовок 4"/>
          <p:cNvSpPr>
            <a:spLocks noGrp="1"/>
          </p:cNvSpPr>
          <p:nvPr>
            <p:ph type="title"/>
          </p:nvPr>
        </p:nvSpPr>
        <p:spPr>
          <a:xfrm>
            <a:off x="457200" y="0"/>
            <a:ext cx="8229600" cy="642918"/>
          </a:xfrm>
        </p:spPr>
        <p:txBody>
          <a:bodyPr>
            <a:noAutofit/>
          </a:bodyPr>
          <a:lstStyle/>
          <a:p>
            <a:r>
              <a:rPr lang="ru-RU" sz="2400" b="1" dirty="0" smtClean="0">
                <a:latin typeface="Times New Roman" pitchFamily="18" charset="0"/>
                <a:cs typeface="Times New Roman" pitchFamily="18" charset="0"/>
              </a:rPr>
              <a:t>Схема установки светильников на солнечных батареях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в с. Лермонтовка</a:t>
            </a:r>
            <a:endParaRPr lang="ru-RU" sz="2400" b="1" dirty="0">
              <a:latin typeface="Times New Roman" pitchFamily="18" charset="0"/>
              <a:cs typeface="Times New Roman" pitchFamily="18" charset="0"/>
            </a:endParaRPr>
          </a:p>
        </p:txBody>
      </p:sp>
      <p:pic>
        <p:nvPicPr>
          <p:cNvPr id="1026" name="Picture 2" descr="C:\Documents and Settings\Adm\Мои документы\Мои рисунки\Изображение\Изображение 002.jpg"/>
          <p:cNvPicPr>
            <a:picLocks noGrp="1" noChangeAspect="1" noChangeArrowheads="1"/>
          </p:cNvPicPr>
          <p:nvPr>
            <p:ph idx="1"/>
          </p:nvPr>
        </p:nvPicPr>
        <p:blipFill>
          <a:blip r:embed="rId3" cstate="print"/>
          <a:srcRect/>
          <a:stretch>
            <a:fillRect/>
          </a:stretch>
        </p:blipFill>
        <p:spPr bwMode="auto">
          <a:xfrm>
            <a:off x="500034" y="857232"/>
            <a:ext cx="8215370" cy="5643602"/>
          </a:xfrm>
          <a:prstGeom prst="rect">
            <a:avLst/>
          </a:prstGeom>
          <a:noFill/>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Distrib\0\Администрация\Семья\Фоны\ef48552414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582594"/>
          </a:xfrm>
        </p:spPr>
        <p:txBody>
          <a:bodyPr>
            <a:normAutofit/>
          </a:bodyPr>
          <a:lstStyle/>
          <a:p>
            <a:r>
              <a:rPr lang="ru-RU" sz="2400" b="1" dirty="0" smtClean="0">
                <a:latin typeface="Times New Roman" pitchFamily="18" charset="0"/>
                <a:cs typeface="Times New Roman" pitchFamily="18" charset="0"/>
              </a:rPr>
              <a:t>Переулок между домами Беляева В.М. и Луниной Е.А.</a:t>
            </a:r>
            <a:endParaRPr lang="ru-RU" sz="2400" b="1" dirty="0">
              <a:latin typeface="Times New Roman" pitchFamily="18" charset="0"/>
              <a:cs typeface="Times New Roman" pitchFamily="18" charset="0"/>
            </a:endParaRPr>
          </a:p>
        </p:txBody>
      </p:sp>
      <p:pic>
        <p:nvPicPr>
          <p:cNvPr id="2050" name="Picture 2" descr="C:\Documents and Settings\Adm\Рабочий стол\Фото\IMG_5149.jpg"/>
          <p:cNvPicPr>
            <a:picLocks noGrp="1" noChangeAspect="1" noChangeArrowheads="1"/>
          </p:cNvPicPr>
          <p:nvPr>
            <p:ph sz="half" idx="1"/>
          </p:nvPr>
        </p:nvPicPr>
        <p:blipFill>
          <a:blip r:embed="rId3" cstate="print"/>
          <a:srcRect/>
          <a:stretch>
            <a:fillRect/>
          </a:stretch>
        </p:blipFill>
        <p:spPr bwMode="auto">
          <a:xfrm>
            <a:off x="250825" y="2275681"/>
            <a:ext cx="4038600" cy="3028950"/>
          </a:xfrm>
          <a:prstGeom prst="rect">
            <a:avLst/>
          </a:prstGeom>
          <a:noFill/>
        </p:spPr>
      </p:pic>
      <p:pic>
        <p:nvPicPr>
          <p:cNvPr id="2051" name="Picture 3" descr="C:\Documents and Settings\Adm\Рабочий стол\Фото\IMG_5150.jpg"/>
          <p:cNvPicPr>
            <a:picLocks noGrp="1" noChangeAspect="1" noChangeArrowheads="1"/>
          </p:cNvPicPr>
          <p:nvPr>
            <p:ph sz="half" idx="2"/>
          </p:nvPr>
        </p:nvPicPr>
        <p:blipFill>
          <a:blip r:embed="rId4" cstate="print"/>
          <a:srcRect/>
          <a:stretch>
            <a:fillRect/>
          </a:stretch>
        </p:blipFill>
        <p:spPr bwMode="auto">
          <a:xfrm>
            <a:off x="4970264" y="1600200"/>
            <a:ext cx="3394472" cy="4525963"/>
          </a:xfrm>
          <a:prstGeom prst="rect">
            <a:avLst/>
          </a:prstGeom>
          <a:noFill/>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istrib\0\Администрация\Семья\Фоны\50679279.jpg"/>
          <p:cNvPicPr>
            <a:picLocks noChangeAspect="1" noChangeArrowheads="1"/>
          </p:cNvPicPr>
          <p:nvPr/>
        </p:nvPicPr>
        <p:blipFill>
          <a:blip r:embed="rId2" cstate="print"/>
          <a:srcRect/>
          <a:stretch>
            <a:fillRect/>
          </a:stretch>
        </p:blipFill>
        <p:spPr bwMode="auto">
          <a:xfrm>
            <a:off x="0" y="-457200"/>
            <a:ext cx="9144000" cy="7315200"/>
          </a:xfrm>
          <a:prstGeom prst="rect">
            <a:avLst/>
          </a:prstGeom>
          <a:noFill/>
        </p:spPr>
      </p:pic>
      <p:sp>
        <p:nvSpPr>
          <p:cNvPr id="2" name="Заголовок 1"/>
          <p:cNvSpPr>
            <a:spLocks noGrp="1"/>
          </p:cNvSpPr>
          <p:nvPr>
            <p:ph type="title"/>
          </p:nvPr>
        </p:nvSpPr>
        <p:spPr>
          <a:xfrm>
            <a:off x="457200" y="714356"/>
            <a:ext cx="8229600" cy="357190"/>
          </a:xfrm>
        </p:spPr>
        <p:txBody>
          <a:bodyPr>
            <a:normAutofit fontScale="90000"/>
          </a:bodyPr>
          <a:lstStyle/>
          <a:p>
            <a:r>
              <a:rPr lang="ru-RU" b="1" i="1" dirty="0" smtClean="0">
                <a:solidFill>
                  <a:srgbClr val="FF0000"/>
                </a:solidFill>
                <a:latin typeface="Times New Roman" pitchFamily="18" charset="0"/>
                <a:cs typeface="Times New Roman" pitchFamily="18" charset="0"/>
              </a:rPr>
              <a:t>Проект «Освещение жилых кварталов и общественных объектов с. Лермонтовка»</a:t>
            </a:r>
            <a:endParaRPr lang="ru-RU" b="1"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283968" y="1285860"/>
            <a:ext cx="4546848" cy="5311492"/>
          </a:xfrm>
        </p:spPr>
        <p:txBody>
          <a:bodyPr>
            <a:noAutofit/>
          </a:bodyPr>
          <a:lstStyle/>
          <a:p>
            <a:endParaRPr lang="ru-RU" sz="1100" dirty="0">
              <a:latin typeface="Franklin Gothic Demi" pitchFamily="34" charset="0"/>
            </a:endParaRPr>
          </a:p>
        </p:txBody>
      </p:sp>
      <p:pic>
        <p:nvPicPr>
          <p:cNvPr id="7" name="Picture 2" descr="E:\Фото улиц -  Жулич\DSCN0910.JPG"/>
          <p:cNvPicPr>
            <a:picLocks noChangeAspect="1" noChangeArrowheads="1"/>
          </p:cNvPicPr>
          <p:nvPr/>
        </p:nvPicPr>
        <p:blipFill>
          <a:blip r:embed="rId3" cstate="print"/>
          <a:srcRect/>
          <a:stretch>
            <a:fillRect/>
          </a:stretch>
        </p:blipFill>
        <p:spPr bwMode="auto">
          <a:xfrm>
            <a:off x="1214414" y="1785926"/>
            <a:ext cx="6984776" cy="4752527"/>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nodeType="clickEffect" nodePh="1">
                                  <p:stCondLst>
                                    <p:cond delay="0"/>
                                  </p:stCondLst>
                                  <p:endCondLst>
                                    <p:cond evt="begin" delay="0">
                                      <p:tn val="5"/>
                                    </p:cond>
                                  </p:endCondLst>
                                  <p:childTnLst>
                                    <p:anim calcmode="lin" valueType="num">
                                      <p:cBhvr additive="base">
                                        <p:cTn id="6" dur="10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10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Distrib\0\Администрация\Семья\Фоны\ef48552414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2400" b="1" dirty="0" smtClean="0">
                <a:latin typeface="Times New Roman" pitchFamily="18" charset="0"/>
                <a:cs typeface="Times New Roman" pitchFamily="18" charset="0"/>
              </a:rPr>
              <a:t>Переулки на улицы Ленина и Новую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в районе магазина «Сытый шмель»</a:t>
            </a:r>
            <a:endParaRPr lang="ru-RU" sz="2400" b="1" dirty="0">
              <a:latin typeface="Times New Roman" pitchFamily="18" charset="0"/>
              <a:cs typeface="Times New Roman" pitchFamily="18" charset="0"/>
            </a:endParaRPr>
          </a:p>
        </p:txBody>
      </p:sp>
      <p:pic>
        <p:nvPicPr>
          <p:cNvPr id="3075" name="Picture 3" descr="C:\Documents and Settings\Adm\Рабочий стол\Фото\IMG_5151.jpg"/>
          <p:cNvPicPr>
            <a:picLocks noGrp="1" noChangeAspect="1" noChangeArrowheads="1"/>
          </p:cNvPicPr>
          <p:nvPr>
            <p:ph sz="half" idx="1"/>
          </p:nvPr>
        </p:nvPicPr>
        <p:blipFill>
          <a:blip r:embed="rId3" cstate="print"/>
          <a:srcRect/>
          <a:stretch>
            <a:fillRect/>
          </a:stretch>
        </p:blipFill>
        <p:spPr bwMode="auto">
          <a:xfrm>
            <a:off x="779264" y="2000240"/>
            <a:ext cx="3394472" cy="4357718"/>
          </a:xfrm>
          <a:prstGeom prst="rect">
            <a:avLst/>
          </a:prstGeom>
          <a:noFill/>
        </p:spPr>
      </p:pic>
      <p:pic>
        <p:nvPicPr>
          <p:cNvPr id="3076" name="Picture 4" descr="C:\Documents and Settings\Adm\Рабочий стол\Фото\IMG_5152.jpg"/>
          <p:cNvPicPr>
            <a:picLocks noGrp="1" noChangeAspect="1" noChangeArrowheads="1"/>
          </p:cNvPicPr>
          <p:nvPr>
            <p:ph sz="half" idx="2"/>
          </p:nvPr>
        </p:nvPicPr>
        <p:blipFill>
          <a:blip r:embed="rId4" cstate="print"/>
          <a:srcRect/>
          <a:stretch>
            <a:fillRect/>
          </a:stretch>
        </p:blipFill>
        <p:spPr bwMode="auto">
          <a:xfrm>
            <a:off x="4648200" y="2441575"/>
            <a:ext cx="4038600" cy="3028950"/>
          </a:xfrm>
          <a:prstGeom prst="rect">
            <a:avLst/>
          </a:prstGeom>
          <a:noFill/>
        </p:spPr>
      </p:pic>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Distrib\0\Администрация\Семья\Фоны\ef48552414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2400" b="1" dirty="0" smtClean="0">
                <a:latin typeface="Times New Roman" pitchFamily="18" charset="0"/>
                <a:cs typeface="Times New Roman" pitchFamily="18" charset="0"/>
              </a:rPr>
              <a:t>Около памятника землякам, погибшим в годы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Великой Отечественной войны</a:t>
            </a:r>
            <a:endParaRPr lang="ru-RU" sz="2400" b="1" dirty="0">
              <a:latin typeface="Times New Roman" pitchFamily="18" charset="0"/>
              <a:cs typeface="Times New Roman" pitchFamily="18" charset="0"/>
            </a:endParaRPr>
          </a:p>
        </p:txBody>
      </p:sp>
      <p:pic>
        <p:nvPicPr>
          <p:cNvPr id="4098" name="Picture 2" descr="C:\Documents and Settings\Adm\Рабочий стол\Фото\IMG_5148.jpg"/>
          <p:cNvPicPr>
            <a:picLocks noGrp="1" noChangeAspect="1" noChangeArrowheads="1"/>
          </p:cNvPicPr>
          <p:nvPr>
            <p:ph sz="half" idx="1"/>
          </p:nvPr>
        </p:nvPicPr>
        <p:blipFill>
          <a:blip r:embed="rId3" cstate="print"/>
          <a:srcRect/>
          <a:stretch>
            <a:fillRect/>
          </a:stretch>
        </p:blipFill>
        <p:spPr bwMode="auto">
          <a:xfrm>
            <a:off x="2143107" y="1785926"/>
            <a:ext cx="4643471" cy="4643470"/>
          </a:xfrm>
          <a:prstGeom prst="rect">
            <a:avLst/>
          </a:prstGeom>
          <a:noFill/>
        </p:spPr>
      </p:pic>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Distrib\0\Администрация\Семья\Фоны\50679279.jpg"/>
          <p:cNvPicPr>
            <a:picLocks noChangeAspect="1" noChangeArrowheads="1"/>
          </p:cNvPicPr>
          <p:nvPr/>
        </p:nvPicPr>
        <p:blipFill>
          <a:blip r:embed="rId2" cstate="print"/>
          <a:srcRect/>
          <a:stretch>
            <a:fillRect/>
          </a:stretch>
        </p:blipFill>
        <p:spPr bwMode="auto">
          <a:xfrm>
            <a:off x="0" y="-457200"/>
            <a:ext cx="9144000" cy="7315200"/>
          </a:xfrm>
          <a:prstGeom prst="rect">
            <a:avLst/>
          </a:prstGeom>
          <a:noFill/>
        </p:spPr>
      </p:pic>
      <p:sp>
        <p:nvSpPr>
          <p:cNvPr id="6" name="Содержимое 5"/>
          <p:cNvSpPr>
            <a:spLocks noGrp="1"/>
          </p:cNvSpPr>
          <p:nvPr>
            <p:ph idx="1"/>
          </p:nvPr>
        </p:nvSpPr>
        <p:spPr>
          <a:xfrm>
            <a:off x="457200" y="0"/>
            <a:ext cx="8229600" cy="6572272"/>
          </a:xfrm>
        </p:spPr>
        <p:txBody>
          <a:bodyPr>
            <a:normAutofit fontScale="47500" lnSpcReduction="20000"/>
          </a:bodyPr>
          <a:lstStyle/>
          <a:p>
            <a:pPr algn="ctr">
              <a:buNone/>
            </a:pPr>
            <a:r>
              <a:rPr lang="ru-RU" sz="7200" b="1" dirty="0" smtClean="0">
                <a:ln w="19050">
                  <a:solidFill>
                    <a:schemeClr val="tx1"/>
                  </a:solidFill>
                </a:ln>
                <a:solidFill>
                  <a:srgbClr val="B4DE86"/>
                </a:solidFill>
                <a:effectLst>
                  <a:outerShdw blurRad="38100" dist="38100" dir="2700000" algn="tl">
                    <a:srgbClr val="000000">
                      <a:alpha val="43137"/>
                    </a:srgbClr>
                  </a:outerShdw>
                </a:effectLst>
              </a:rPr>
              <a:t> </a:t>
            </a:r>
            <a:r>
              <a:rPr lang="ru-RU" sz="8400" b="1" dirty="0" smtClean="0">
                <a:ln w="19050">
                  <a:solidFill>
                    <a:schemeClr val="tx1"/>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О РЕАЛИЗАЦИИ ПРОЕКТА        «ИНИЦИАТИВНОЕ БЮДЖЕТИРОВАНИЕ </a:t>
            </a:r>
            <a:br>
              <a:rPr lang="ru-RU" sz="8400" b="1" dirty="0" smtClean="0">
                <a:ln w="19050">
                  <a:solidFill>
                    <a:schemeClr val="tx1"/>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br>
            <a:r>
              <a:rPr lang="ru-RU" sz="8400" b="1" dirty="0" smtClean="0">
                <a:ln w="19050">
                  <a:solidFill>
                    <a:schemeClr val="tx1"/>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В ЛЕРМОНТОВСКОМ СЕЛЬСОВЕТЕ</a:t>
            </a:r>
          </a:p>
          <a:p>
            <a:pPr algn="ctr">
              <a:buNone/>
            </a:pPr>
            <a:r>
              <a:rPr lang="ru-RU" sz="8400" b="1" dirty="0" smtClean="0">
                <a:ln w="19050">
                  <a:solidFill>
                    <a:schemeClr val="tx1"/>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ТАМБОВСКОГО РАЙОНА </a:t>
            </a:r>
            <a:br>
              <a:rPr lang="ru-RU" sz="8400" b="1" dirty="0" smtClean="0">
                <a:ln w="19050">
                  <a:solidFill>
                    <a:schemeClr val="tx1"/>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br>
            <a:r>
              <a:rPr lang="ru-RU" sz="8400" b="1" dirty="0" smtClean="0">
                <a:ln w="19050">
                  <a:solidFill>
                    <a:schemeClr val="tx1"/>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АМУРСКОЙ ОБЛАСТИ»</a:t>
            </a:r>
            <a:r>
              <a:rPr lang="ru-RU" sz="7200" b="1" dirty="0" smtClean="0">
                <a:ln w="19050">
                  <a:solidFill>
                    <a:schemeClr val="tx1"/>
                  </a:solidFill>
                </a:ln>
                <a:solidFill>
                  <a:srgbClr val="B4DE86"/>
                </a:solidFill>
                <a:effectLst>
                  <a:outerShdw blurRad="38100" dist="38100" dir="2700000" algn="tl">
                    <a:srgbClr val="000000">
                      <a:alpha val="43137"/>
                    </a:srgbClr>
                  </a:outerShdw>
                </a:effectLst>
                <a:latin typeface="Times New Roman" pitchFamily="18" charset="0"/>
                <a:cs typeface="Times New Roman" pitchFamily="18" charset="0"/>
              </a:rPr>
              <a:t/>
            </a:r>
            <a:br>
              <a:rPr lang="ru-RU" sz="7200" b="1" dirty="0" smtClean="0">
                <a:ln w="19050">
                  <a:solidFill>
                    <a:schemeClr val="tx1"/>
                  </a:solidFill>
                </a:ln>
                <a:solidFill>
                  <a:srgbClr val="B4DE86"/>
                </a:solidFill>
                <a:effectLst>
                  <a:outerShdw blurRad="38100" dist="38100" dir="2700000" algn="tl">
                    <a:srgbClr val="000000">
                      <a:alpha val="43137"/>
                    </a:srgbClr>
                  </a:outerShdw>
                </a:effectLst>
                <a:latin typeface="Times New Roman" pitchFamily="18" charset="0"/>
                <a:cs typeface="Times New Roman" pitchFamily="18" charset="0"/>
              </a:rPr>
            </a:br>
            <a:r>
              <a:rPr lang="ru-RU" sz="7200" b="1" dirty="0" smtClean="0">
                <a:ln w="19050">
                  <a:solidFill>
                    <a:schemeClr val="tx1"/>
                  </a:solidFill>
                </a:ln>
                <a:solidFill>
                  <a:srgbClr val="B4DE86"/>
                </a:solidFill>
                <a:effectLst>
                  <a:outerShdw blurRad="38100" dist="38100" dir="2700000" algn="tl">
                    <a:srgbClr val="000000">
                      <a:alpha val="43137"/>
                    </a:srgbClr>
                  </a:outerShdw>
                </a:effectLst>
                <a:latin typeface="Times New Roman" pitchFamily="18" charset="0"/>
                <a:cs typeface="Times New Roman" pitchFamily="18" charset="0"/>
              </a:rPr>
              <a:t/>
            </a:r>
            <a:br>
              <a:rPr lang="ru-RU" sz="7200" b="1" dirty="0" smtClean="0">
                <a:ln w="19050">
                  <a:solidFill>
                    <a:schemeClr val="tx1"/>
                  </a:solidFill>
                </a:ln>
                <a:solidFill>
                  <a:srgbClr val="B4DE86"/>
                </a:solidFill>
                <a:effectLst>
                  <a:outerShdw blurRad="38100" dist="38100" dir="2700000" algn="tl">
                    <a:srgbClr val="000000">
                      <a:alpha val="43137"/>
                    </a:srgbClr>
                  </a:outerShdw>
                </a:effectLst>
                <a:latin typeface="Times New Roman" pitchFamily="18" charset="0"/>
                <a:cs typeface="Times New Roman" pitchFamily="18" charset="0"/>
              </a:rPr>
            </a:br>
            <a:r>
              <a:rPr lang="ru-RU" sz="8000" b="1" dirty="0" smtClean="0">
                <a:ln w="19050">
                  <a:solidFill>
                    <a:schemeClr val="tx1"/>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«Освещение жилых кварталов и общественных объектов»</a:t>
            </a:r>
            <a:r>
              <a:rPr lang="ru-RU" sz="7200" b="1" dirty="0" smtClean="0">
                <a:ln w="19050">
                  <a:solidFill>
                    <a:schemeClr val="tx1"/>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7200" b="1" dirty="0" smtClean="0">
                <a:ln w="19050">
                  <a:solidFill>
                    <a:schemeClr val="tx1"/>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ru-RU" sz="7200" b="1" dirty="0" smtClean="0">
                <a:ln w="19050">
                  <a:solidFill>
                    <a:schemeClr val="tx1"/>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7200" b="1" dirty="0" smtClean="0">
                <a:ln w="19050">
                  <a:solidFill>
                    <a:schemeClr val="tx1"/>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ru-RU" sz="7200" b="1" dirty="0" smtClean="0">
                <a:ln w="19050">
                  <a:solidFill>
                    <a:schemeClr val="tx1"/>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7200" b="1" dirty="0" smtClean="0">
                <a:ln w="19050">
                  <a:solidFill>
                    <a:schemeClr val="tx1"/>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ru-RU" sz="8400" b="1" dirty="0" smtClean="0">
                <a:ln w="19050">
                  <a:solidFill>
                    <a:schemeClr val="tx1"/>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2018 г.</a:t>
            </a:r>
            <a:endParaRPr lang="ru-RU" sz="8400" b="1" dirty="0">
              <a:solidFill>
                <a:srgbClr val="FF000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D4CB8345-EC9A-4631-8DA7-0545DFA1DCB4}" type="slidenum">
              <a:rPr lang="ru-RU" smtClean="0"/>
              <a:pPr/>
              <a:t>23</a:t>
            </a:fld>
            <a:endParaRPr lang="ru-RU"/>
          </a:p>
        </p:txBody>
      </p:sp>
      <p:sp>
        <p:nvSpPr>
          <p:cNvPr id="11" name="Прямоугольник с двумя скругленными соседними углами 10"/>
          <p:cNvSpPr/>
          <p:nvPr/>
        </p:nvSpPr>
        <p:spPr>
          <a:xfrm>
            <a:off x="357158" y="285728"/>
            <a:ext cx="8215369" cy="820518"/>
          </a:xfrm>
          <a:prstGeom prst="round2SameRect">
            <a:avLst/>
          </a:prstGeom>
          <a:solidFill>
            <a:schemeClr val="accent3">
              <a:lumMod val="40000"/>
              <a:lumOff val="60000"/>
            </a:schemeClr>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algn="ctr">
              <a:spcBef>
                <a:spcPct val="0"/>
              </a:spcBef>
            </a:pPr>
            <a:r>
              <a:rPr lang="ru-RU" sz="2400" b="1" dirty="0">
                <a:solidFill>
                  <a:srgbClr val="002060"/>
                </a:solidFill>
                <a:latin typeface="Times New Roman" pitchFamily="18" charset="0"/>
                <a:cs typeface="Times New Roman" pitchFamily="18" charset="0"/>
              </a:rPr>
              <a:t>Нормативные правовые акты</a:t>
            </a:r>
          </a:p>
        </p:txBody>
      </p:sp>
      <p:sp>
        <p:nvSpPr>
          <p:cNvPr id="13" name="Прямоугольник 12"/>
          <p:cNvSpPr/>
          <p:nvPr/>
        </p:nvSpPr>
        <p:spPr>
          <a:xfrm>
            <a:off x="251520" y="1607472"/>
            <a:ext cx="498547" cy="2301581"/>
          </a:xfrm>
          <a:prstGeom prst="rect">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899592" y="1607472"/>
            <a:ext cx="7672936" cy="2301581"/>
          </a:xfrm>
          <a:prstGeom prst="rect">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Постановление Правительства Амурской области </a:t>
            </a:r>
            <a:r>
              <a:rPr lang="ru-RU" b="1" dirty="0" smtClean="0">
                <a:latin typeface="Times New Roman" panose="02020603050405020304" pitchFamily="18" charset="0"/>
                <a:cs typeface="Times New Roman" panose="02020603050405020304" pitchFamily="18" charset="0"/>
              </a:rPr>
              <a:t>от 25.09.2013</a:t>
            </a:r>
            <a:endParaRPr lang="en-US"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 442</a:t>
            </a:r>
            <a:r>
              <a:rPr lang="en-US"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Об утверждении государственной Программы Амурской области  «Повышение эффективности деятельности органов государственной власти и управления Амурской области на 2014 – 2020 годы»</a:t>
            </a:r>
            <a:endParaRPr lang="ru-RU" dirty="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251518" y="4251166"/>
            <a:ext cx="498548" cy="1927191"/>
          </a:xfrm>
          <a:prstGeom prst="rect">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2</a:t>
            </a:r>
            <a:r>
              <a:rPr lang="en-US" smtClean="0">
                <a:solidFill>
                  <a:schemeClr val="dk1"/>
                </a:solidFill>
                <a:latin typeface="Times New Roman" panose="02020603050405020304" pitchFamily="18" charset="0"/>
                <a:cs typeface="Times New Roman" panose="02020603050405020304" pitchFamily="18" charset="0"/>
              </a:rPr>
              <a:t>.</a:t>
            </a:r>
            <a:endParaRPr lang="ru-RU" dirty="0" smtClean="0">
              <a:solidFill>
                <a:schemeClr val="dk1"/>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855794" y="4251166"/>
            <a:ext cx="7716734" cy="1927191"/>
          </a:xfrm>
          <a:prstGeom prst="rect">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smtClean="0">
                <a:solidFill>
                  <a:schemeClr val="dk1"/>
                </a:solidFill>
                <a:latin typeface="Times New Roman" panose="02020603050405020304" pitchFamily="18" charset="0"/>
                <a:cs typeface="Times New Roman" panose="02020603050405020304" pitchFamily="18" charset="0"/>
              </a:rPr>
              <a:t>Список изменяющихся документов введён постановлением Правительства Амурской области от 25.09.2017 г. № 460 в редакции постановления Правительства Амурской области от 23.04.2018 г. № 181.</a:t>
            </a:r>
          </a:p>
        </p:txBody>
      </p:sp>
    </p:spTree>
    <p:extLst>
      <p:ext uri="{BB962C8B-B14F-4D97-AF65-F5344CB8AC3E}">
        <p14:creationId xmlns="" xmlns:p14="http://schemas.microsoft.com/office/powerpoint/2010/main" val="672228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14289"/>
            <a:ext cx="8391876" cy="1593197"/>
          </a:xfrm>
          <a:solidFill>
            <a:schemeClr val="accent3">
              <a:lumMod val="20000"/>
              <a:lumOff val="8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p>
            <a:r>
              <a:rPr lang="ru-RU" sz="2800" dirty="0" smtClean="0">
                <a:latin typeface="Times New Roman" panose="02020603050405020304" pitchFamily="18" charset="0"/>
                <a:cs typeface="Times New Roman" panose="02020603050405020304" pitchFamily="18" charset="0"/>
              </a:rPr>
              <a:t>Организатор конкурсного отбора –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министерство финансов Амурской области </a:t>
            </a:r>
            <a:r>
              <a:rPr lang="ru-RU" sz="2800" b="1" u="sng" dirty="0" smtClean="0">
                <a:latin typeface="Times New Roman" panose="02020603050405020304" pitchFamily="18" charset="0"/>
                <a:cs typeface="Times New Roman" panose="02020603050405020304" pitchFamily="18" charset="0"/>
              </a:rPr>
              <a:t>осуществляет:</a:t>
            </a:r>
            <a:endParaRPr lang="ru-RU" sz="2800" b="1" u="sng"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6553200" y="6516886"/>
            <a:ext cx="2133600" cy="365125"/>
          </a:xfrm>
        </p:spPr>
        <p:txBody>
          <a:bodyPr/>
          <a:lstStyle/>
          <a:p>
            <a:fld id="{D4CB8345-EC9A-4631-8DA7-0545DFA1DCB4}" type="slidenum">
              <a:rPr lang="ru-RU" smtClean="0"/>
              <a:pPr/>
              <a:t>24</a:t>
            </a:fld>
            <a:endParaRPr lang="ru-RU" dirty="0"/>
          </a:p>
        </p:txBody>
      </p:sp>
      <p:sp>
        <p:nvSpPr>
          <p:cNvPr id="14" name="Прямоугольник 13"/>
          <p:cNvSpPr/>
          <p:nvPr/>
        </p:nvSpPr>
        <p:spPr>
          <a:xfrm>
            <a:off x="971600" y="2450557"/>
            <a:ext cx="7600928" cy="857256"/>
          </a:xfrm>
          <a:prstGeom prst="rect">
            <a:avLst/>
          </a:prstGeom>
          <a:solidFill>
            <a:schemeClr val="accent1">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p>
            <a:pPr>
              <a:spcBef>
                <a:spcPct val="0"/>
              </a:spcBef>
            </a:pPr>
            <a:r>
              <a:rPr lang="ru-RU" sz="2200" dirty="0" smtClean="0">
                <a:solidFill>
                  <a:schemeClr val="dk1"/>
                </a:solidFill>
                <a:latin typeface="Times New Roman" panose="02020603050405020304" pitchFamily="18" charset="0"/>
                <a:cs typeface="Times New Roman" panose="02020603050405020304" pitchFamily="18" charset="0"/>
              </a:rPr>
              <a:t>Прием документов на конкурс</a:t>
            </a:r>
          </a:p>
        </p:txBody>
      </p:sp>
      <p:sp>
        <p:nvSpPr>
          <p:cNvPr id="15" name="Прямоугольник 14"/>
          <p:cNvSpPr/>
          <p:nvPr/>
        </p:nvSpPr>
        <p:spPr>
          <a:xfrm>
            <a:off x="968832" y="3640566"/>
            <a:ext cx="7603695" cy="1324605"/>
          </a:xfrm>
          <a:prstGeom prst="rect">
            <a:avLst/>
          </a:prstGeom>
          <a:solidFill>
            <a:schemeClr val="accent1">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p>
            <a:pPr>
              <a:spcBef>
                <a:spcPct val="0"/>
              </a:spcBef>
            </a:pPr>
            <a:r>
              <a:rPr lang="ru-RU" sz="2200" dirty="0" smtClean="0">
                <a:solidFill>
                  <a:schemeClr val="dk1"/>
                </a:solidFill>
                <a:latin typeface="Times New Roman" panose="02020603050405020304" pitchFamily="18" charset="0"/>
                <a:cs typeface="Times New Roman" panose="02020603050405020304" pitchFamily="18" charset="0"/>
              </a:rPr>
              <a:t>Проверку конкурсных документов и соответствие критериев отбора проекта и конкурсной документации</a:t>
            </a:r>
          </a:p>
        </p:txBody>
      </p:sp>
      <p:sp>
        <p:nvSpPr>
          <p:cNvPr id="16" name="Прямоугольник 15"/>
          <p:cNvSpPr/>
          <p:nvPr/>
        </p:nvSpPr>
        <p:spPr>
          <a:xfrm>
            <a:off x="968832" y="5235219"/>
            <a:ext cx="7603695" cy="1143008"/>
          </a:xfrm>
          <a:prstGeom prst="rect">
            <a:avLst/>
          </a:prstGeom>
          <a:solidFill>
            <a:schemeClr val="accent1">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p>
            <a:pPr>
              <a:spcBef>
                <a:spcPct val="0"/>
              </a:spcBef>
            </a:pPr>
            <a:r>
              <a:rPr lang="ru-RU" sz="2200" dirty="0" smtClean="0">
                <a:solidFill>
                  <a:schemeClr val="dk1"/>
                </a:solidFill>
                <a:latin typeface="Times New Roman" panose="02020603050405020304" pitchFamily="18" charset="0"/>
                <a:cs typeface="Times New Roman" panose="02020603050405020304" pitchFamily="18" charset="0"/>
              </a:rPr>
              <a:t>Оценку проектов (в соответствии с методикой балльной оценки)</a:t>
            </a:r>
          </a:p>
        </p:txBody>
      </p:sp>
      <p:sp>
        <p:nvSpPr>
          <p:cNvPr id="5" name="Стрелка вправо с вырезом 4"/>
          <p:cNvSpPr/>
          <p:nvPr/>
        </p:nvSpPr>
        <p:spPr>
          <a:xfrm>
            <a:off x="196086" y="2526800"/>
            <a:ext cx="576064" cy="674355"/>
          </a:xfrm>
          <a:prstGeom prst="notchedRightArrow">
            <a:avLst/>
          </a:prstGeom>
          <a:solidFill>
            <a:schemeClr val="accent1">
              <a:lumMod val="60000"/>
              <a:lumOff val="4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0" name="Стрелка вправо с вырезом 9"/>
          <p:cNvSpPr/>
          <p:nvPr/>
        </p:nvSpPr>
        <p:spPr>
          <a:xfrm>
            <a:off x="196086" y="3852872"/>
            <a:ext cx="576064" cy="674355"/>
          </a:xfrm>
          <a:prstGeom prst="notchedRightArrow">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2" name="Стрелка вправо с вырезом 11"/>
          <p:cNvSpPr/>
          <p:nvPr/>
        </p:nvSpPr>
        <p:spPr>
          <a:xfrm>
            <a:off x="196086" y="5269177"/>
            <a:ext cx="576064" cy="674355"/>
          </a:xfrm>
          <a:prstGeom prst="notchedRightArrow">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 xmlns:p14="http://schemas.microsoft.com/office/powerpoint/2010/main" val="2489679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D4CB8345-EC9A-4631-8DA7-0545DFA1DCB4}" type="slidenum">
              <a:rPr lang="ru-RU" smtClean="0"/>
              <a:pPr/>
              <a:t>25</a:t>
            </a:fld>
            <a:endParaRPr lang="ru-RU"/>
          </a:p>
        </p:txBody>
      </p:sp>
      <p:graphicFrame>
        <p:nvGraphicFramePr>
          <p:cNvPr id="10" name="Схема 9"/>
          <p:cNvGraphicFramePr/>
          <p:nvPr>
            <p:extLst>
              <p:ext uri="{D42A27DB-BD31-4B8C-83A1-F6EECF244321}">
                <p14:modId xmlns="" xmlns:p14="http://schemas.microsoft.com/office/powerpoint/2010/main" val="1690319138"/>
              </p:ext>
            </p:extLst>
          </p:nvPr>
        </p:nvGraphicFramePr>
        <p:xfrm>
          <a:off x="214282" y="1428737"/>
          <a:ext cx="5072066"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Заголовок 1"/>
          <p:cNvSpPr txBox="1">
            <a:spLocks/>
          </p:cNvSpPr>
          <p:nvPr/>
        </p:nvSpPr>
        <p:spPr>
          <a:xfrm>
            <a:off x="285720" y="214290"/>
            <a:ext cx="8643998" cy="1071571"/>
          </a:xfrm>
          <a:prstGeom prst="rect">
            <a:avLst/>
          </a:prstGeom>
          <a:solidFill>
            <a:schemeClr val="accent3">
              <a:lumMod val="20000"/>
              <a:lumOff val="80000"/>
            </a:schemeClr>
          </a:solidFill>
          <a:ln>
            <a:solidFill>
              <a:schemeClr val="accent2"/>
            </a:solid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lgn="ctr">
              <a:spcBef>
                <a:spcPct val="0"/>
              </a:spcBef>
              <a:defRPr/>
            </a:pPr>
            <a:r>
              <a:rPr lang="ru-RU" sz="2400" b="1" dirty="0" smtClean="0">
                <a:solidFill>
                  <a:srgbClr val="002060"/>
                </a:solidFill>
                <a:latin typeface="Times New Roman" pitchFamily="18" charset="0"/>
                <a:cs typeface="Times New Roman" pitchFamily="18" charset="0"/>
              </a:rPr>
              <a:t>Источники финансирования проектов</a:t>
            </a:r>
          </a:p>
          <a:p>
            <a:pPr algn="ctr">
              <a:spcBef>
                <a:spcPct val="0"/>
              </a:spcBef>
              <a:defRPr/>
            </a:pPr>
            <a:r>
              <a:rPr lang="ru-RU" sz="2400" b="1" dirty="0" smtClean="0">
                <a:solidFill>
                  <a:srgbClr val="002060"/>
                </a:solidFill>
                <a:latin typeface="Times New Roman" pitchFamily="18" charset="0"/>
                <a:cs typeface="Times New Roman" pitchFamily="18" charset="0"/>
              </a:rPr>
              <a:t>инициативного бюджетирования </a:t>
            </a:r>
          </a:p>
          <a:p>
            <a:pPr algn="ctr">
              <a:spcBef>
                <a:spcPct val="0"/>
              </a:spcBef>
              <a:defRPr/>
            </a:pPr>
            <a:r>
              <a:rPr lang="ru-RU" sz="2400" b="1" dirty="0" smtClean="0">
                <a:solidFill>
                  <a:srgbClr val="002060"/>
                </a:solidFill>
                <a:latin typeface="Times New Roman" pitchFamily="18" charset="0"/>
                <a:cs typeface="Times New Roman" pitchFamily="18" charset="0"/>
              </a:rPr>
              <a:t>(конкурсный отбор проектов на региональном уровне)</a:t>
            </a:r>
            <a:endParaRPr kumimoji="0" lang="ru-RU" sz="24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6" name="Прямоугольник 5"/>
          <p:cNvSpPr/>
          <p:nvPr/>
        </p:nvSpPr>
        <p:spPr>
          <a:xfrm>
            <a:off x="5214942" y="2725080"/>
            <a:ext cx="3643338" cy="1047757"/>
          </a:xfrm>
          <a:prstGeom prst="rect">
            <a:avLst/>
          </a:prstGeom>
          <a:solidFill>
            <a:schemeClr val="accent1">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lvl="0" algn="ctr">
              <a:spcBef>
                <a:spcPct val="0"/>
              </a:spcBef>
            </a:pPr>
            <a:r>
              <a:rPr lang="ru-RU" sz="2000" dirty="0" smtClean="0">
                <a:solidFill>
                  <a:schemeClr val="tx1"/>
                </a:solidFill>
                <a:latin typeface="Times New Roman" pitchFamily="18" charset="0"/>
                <a:cs typeface="Times New Roman" pitchFamily="18" charset="0"/>
              </a:rPr>
              <a:t>Сельские поселения</a:t>
            </a:r>
            <a:r>
              <a:rPr lang="en-US" sz="2000" dirty="0" smtClean="0">
                <a:solidFill>
                  <a:schemeClr val="tx1"/>
                </a:solidFill>
                <a:latin typeface="Times New Roman" pitchFamily="18" charset="0"/>
                <a:cs typeface="Times New Roman" pitchFamily="18" charset="0"/>
              </a:rPr>
              <a:t> – </a:t>
            </a:r>
          </a:p>
          <a:p>
            <a:pPr lvl="0" algn="ctr">
              <a:spcBef>
                <a:spcPct val="0"/>
              </a:spcBef>
            </a:pPr>
            <a:r>
              <a:rPr lang="en-US" sz="2000" b="1" u="sng" dirty="0" smtClean="0">
                <a:solidFill>
                  <a:schemeClr val="tx1"/>
                </a:solidFill>
                <a:latin typeface="Times New Roman" pitchFamily="18" charset="0"/>
                <a:cs typeface="Times New Roman" pitchFamily="18" charset="0"/>
              </a:rPr>
              <a:t>5 </a:t>
            </a:r>
            <a:r>
              <a:rPr lang="ru-RU" sz="2000" b="1" u="sng" dirty="0" smtClean="0">
                <a:latin typeface="Times New Roman" pitchFamily="18" charset="0"/>
                <a:cs typeface="Times New Roman" pitchFamily="18" charset="0"/>
              </a:rPr>
              <a:t>% (минимум)</a:t>
            </a:r>
          </a:p>
        </p:txBody>
      </p:sp>
      <p:sp>
        <p:nvSpPr>
          <p:cNvPr id="7" name="Прямоугольник 6"/>
          <p:cNvSpPr/>
          <p:nvPr/>
        </p:nvSpPr>
        <p:spPr>
          <a:xfrm>
            <a:off x="5214942" y="5179352"/>
            <a:ext cx="3643338" cy="1047757"/>
          </a:xfrm>
          <a:prstGeom prst="rect">
            <a:avLst/>
          </a:prstGeom>
          <a:solidFill>
            <a:schemeClr val="accent1">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lvl="0" algn="ctr">
              <a:spcBef>
                <a:spcPct val="0"/>
              </a:spcBef>
            </a:pPr>
            <a:r>
              <a:rPr lang="ru-RU" sz="2000" dirty="0" smtClean="0">
                <a:solidFill>
                  <a:schemeClr val="tx1"/>
                </a:solidFill>
                <a:latin typeface="Times New Roman" pitchFamily="18" charset="0"/>
                <a:cs typeface="Times New Roman" pitchFamily="18" charset="0"/>
              </a:rPr>
              <a:t>Население</a:t>
            </a:r>
            <a:r>
              <a:rPr lang="en-US" sz="2000" dirty="0" smtClean="0">
                <a:solidFill>
                  <a:schemeClr val="tx1"/>
                </a:solidFill>
                <a:latin typeface="Times New Roman" pitchFamily="18" charset="0"/>
                <a:cs typeface="Times New Roman" pitchFamily="18" charset="0"/>
              </a:rPr>
              <a:t> – </a:t>
            </a:r>
          </a:p>
          <a:p>
            <a:pPr lvl="0" algn="ctr">
              <a:spcBef>
                <a:spcPct val="0"/>
              </a:spcBef>
            </a:pPr>
            <a:r>
              <a:rPr lang="en-US" sz="2000" b="1" u="sng" dirty="0" smtClean="0">
                <a:solidFill>
                  <a:schemeClr val="tx1"/>
                </a:solidFill>
                <a:latin typeface="Times New Roman" pitchFamily="18" charset="0"/>
                <a:cs typeface="Times New Roman" pitchFamily="18" charset="0"/>
              </a:rPr>
              <a:t>3</a:t>
            </a:r>
            <a:r>
              <a:rPr lang="ru-RU" sz="2000" b="1" u="sng" dirty="0" smtClean="0">
                <a:latin typeface="Times New Roman" pitchFamily="18" charset="0"/>
                <a:cs typeface="Times New Roman" pitchFamily="18" charset="0"/>
              </a:rPr>
              <a:t> % (минимум)</a:t>
            </a:r>
          </a:p>
        </p:txBody>
      </p:sp>
      <p:sp>
        <p:nvSpPr>
          <p:cNvPr id="8" name="Прямоугольник 7"/>
          <p:cNvSpPr/>
          <p:nvPr/>
        </p:nvSpPr>
        <p:spPr>
          <a:xfrm>
            <a:off x="5214942" y="1560444"/>
            <a:ext cx="3643338" cy="1047757"/>
          </a:xfrm>
          <a:prstGeom prst="rect">
            <a:avLst/>
          </a:prstGeom>
          <a:solidFill>
            <a:schemeClr val="accent1">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lvl="0" algn="ctr">
              <a:spcBef>
                <a:spcPct val="0"/>
              </a:spcBef>
            </a:pPr>
            <a:r>
              <a:rPr lang="ru-RU" dirty="0" smtClean="0">
                <a:solidFill>
                  <a:schemeClr val="tx1"/>
                </a:solidFill>
                <a:latin typeface="Times New Roman" pitchFamily="18" charset="0"/>
                <a:cs typeface="Times New Roman" pitchFamily="18" charset="0"/>
              </a:rPr>
              <a:t>Субсидия </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до 1 млн. рублей</a:t>
            </a:r>
            <a:endParaRPr lang="en-US" dirty="0" smtClean="0">
              <a:solidFill>
                <a:schemeClr val="tx1"/>
              </a:solidFill>
              <a:latin typeface="Times New Roman" pitchFamily="18" charset="0"/>
              <a:cs typeface="Times New Roman" pitchFamily="18" charset="0"/>
            </a:endParaRPr>
          </a:p>
        </p:txBody>
      </p:sp>
      <p:sp>
        <p:nvSpPr>
          <p:cNvPr id="9" name="Прямоугольник 8"/>
          <p:cNvSpPr/>
          <p:nvPr/>
        </p:nvSpPr>
        <p:spPr>
          <a:xfrm>
            <a:off x="5214942" y="3952216"/>
            <a:ext cx="3643338" cy="1047757"/>
          </a:xfrm>
          <a:prstGeom prst="rect">
            <a:avLst/>
          </a:prstGeom>
          <a:solidFill>
            <a:schemeClr val="accent1">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lvl="0" algn="ctr">
              <a:spcBef>
                <a:spcPct val="0"/>
              </a:spcBef>
            </a:pPr>
            <a:r>
              <a:rPr lang="ru-RU" sz="2000" dirty="0" smtClean="0">
                <a:solidFill>
                  <a:schemeClr val="tx1"/>
                </a:solidFill>
                <a:latin typeface="Times New Roman" pitchFamily="18" charset="0"/>
                <a:cs typeface="Times New Roman" pitchFamily="18" charset="0"/>
              </a:rPr>
              <a:t>Спонсоры </a:t>
            </a:r>
            <a:r>
              <a:rPr lang="en-US" sz="2000" dirty="0" smtClean="0">
                <a:solidFill>
                  <a:schemeClr val="tx1"/>
                </a:solidFill>
                <a:latin typeface="Times New Roman" pitchFamily="18" charset="0"/>
                <a:cs typeface="Times New Roman" pitchFamily="18" charset="0"/>
              </a:rPr>
              <a:t>– </a:t>
            </a:r>
            <a:r>
              <a:rPr lang="ru-RU" b="1" u="sng" dirty="0">
                <a:solidFill>
                  <a:schemeClr val="tx1"/>
                </a:solidFill>
                <a:latin typeface="Times New Roman" pitchFamily="18" charset="0"/>
                <a:cs typeface="Times New Roman" pitchFamily="18" charset="0"/>
              </a:rPr>
              <a:t>минимальный уровень не </a:t>
            </a:r>
            <a:r>
              <a:rPr lang="ru-RU" b="1" u="sng" dirty="0" smtClean="0">
                <a:solidFill>
                  <a:schemeClr val="tx1"/>
                </a:solidFill>
                <a:latin typeface="Times New Roman" pitchFamily="18" charset="0"/>
                <a:cs typeface="Times New Roman" pitchFamily="18" charset="0"/>
              </a:rPr>
              <a:t>устанавливается</a:t>
            </a:r>
            <a:endParaRPr lang="en-US" dirty="0" smtClean="0">
              <a:solidFill>
                <a:schemeClr val="tx1"/>
              </a:solidFill>
              <a:latin typeface="Times New Roman" pitchFamily="18" charset="0"/>
              <a:cs typeface="Times New Roman" pitchFamily="18" charset="0"/>
            </a:endParaRPr>
          </a:p>
        </p:txBody>
      </p:sp>
      <p:sp>
        <p:nvSpPr>
          <p:cNvPr id="2" name="Стрелка вправо 1"/>
          <p:cNvSpPr/>
          <p:nvPr/>
        </p:nvSpPr>
        <p:spPr>
          <a:xfrm>
            <a:off x="3510136" y="3334415"/>
            <a:ext cx="1080120" cy="3840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1" name="Стрелка вправо 10"/>
          <p:cNvSpPr/>
          <p:nvPr/>
        </p:nvSpPr>
        <p:spPr>
          <a:xfrm>
            <a:off x="3471734" y="2126627"/>
            <a:ext cx="1118523" cy="3840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3" name="Стрелка вправо 12"/>
          <p:cNvSpPr/>
          <p:nvPr/>
        </p:nvSpPr>
        <p:spPr>
          <a:xfrm>
            <a:off x="3347864" y="4484996"/>
            <a:ext cx="1224136" cy="3840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4" name="Стрелка вправо 13"/>
          <p:cNvSpPr/>
          <p:nvPr/>
        </p:nvSpPr>
        <p:spPr>
          <a:xfrm>
            <a:off x="3131840" y="5467492"/>
            <a:ext cx="1440160" cy="3840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845725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35"/>
          <p:cNvSpPr>
            <a:spLocks noChangeArrowheads="1"/>
          </p:cNvSpPr>
          <p:nvPr/>
        </p:nvSpPr>
        <p:spPr bwMode="auto">
          <a:xfrm flipH="1">
            <a:off x="5000627" y="5449006"/>
            <a:ext cx="1071569" cy="590551"/>
          </a:xfrm>
          <a:prstGeom prst="rightArrow">
            <a:avLst>
              <a:gd name="adj1" fmla="val 50000"/>
              <a:gd name="adj2" fmla="val 37500"/>
            </a:avLst>
          </a:prstGeom>
          <a:ln>
            <a:headEnd/>
            <a:tailEnd/>
          </a:ln>
        </p:spPr>
        <p:style>
          <a:lnRef idx="1">
            <a:schemeClr val="accent1"/>
          </a:lnRef>
          <a:fillRef idx="3">
            <a:schemeClr val="accent1"/>
          </a:fillRef>
          <a:effectRef idx="2">
            <a:schemeClr val="accent1"/>
          </a:effectRef>
          <a:fontRef idx="minor">
            <a:schemeClr val="lt1"/>
          </a:fontRef>
        </p:style>
        <p:txBody>
          <a:bodyPr lIns="48692" tIns="24346" rIns="48692" bIns="24346" anchor="ctr"/>
          <a:lstStyle/>
          <a:p>
            <a:pPr algn="ctr">
              <a:defRPr/>
            </a:pPr>
            <a:endParaRPr lang="ru-RU" sz="1350">
              <a:latin typeface="Arial" pitchFamily="34" charset="0"/>
              <a:ea typeface="ＭＳ Ｐゴシック" pitchFamily="34" charset="-128"/>
              <a:cs typeface="Arial" pitchFamily="34" charset="0"/>
            </a:endParaRPr>
          </a:p>
        </p:txBody>
      </p:sp>
      <p:sp>
        <p:nvSpPr>
          <p:cNvPr id="28" name="AutoShape 35"/>
          <p:cNvSpPr>
            <a:spLocks noChangeArrowheads="1"/>
          </p:cNvSpPr>
          <p:nvPr/>
        </p:nvSpPr>
        <p:spPr bwMode="auto">
          <a:xfrm>
            <a:off x="5929322" y="1928802"/>
            <a:ext cx="857256" cy="503239"/>
          </a:xfrm>
          <a:prstGeom prst="rightArrow">
            <a:avLst>
              <a:gd name="adj1" fmla="val 50000"/>
              <a:gd name="adj2" fmla="val 37500"/>
            </a:avLst>
          </a:prstGeom>
          <a:ln>
            <a:headEnd/>
            <a:tailEnd/>
          </a:ln>
        </p:spPr>
        <p:style>
          <a:lnRef idx="1">
            <a:schemeClr val="accent3"/>
          </a:lnRef>
          <a:fillRef idx="3">
            <a:schemeClr val="accent3"/>
          </a:fillRef>
          <a:effectRef idx="2">
            <a:schemeClr val="accent3"/>
          </a:effectRef>
          <a:fontRef idx="minor">
            <a:schemeClr val="lt1"/>
          </a:fontRef>
        </p:style>
        <p:txBody>
          <a:bodyPr lIns="48692" tIns="24346" rIns="48692" bIns="24346" anchor="ctr"/>
          <a:lstStyle/>
          <a:p>
            <a:pPr algn="ctr">
              <a:defRPr/>
            </a:pPr>
            <a:endParaRPr lang="ru-RU" sz="1200">
              <a:latin typeface="Arial" pitchFamily="34" charset="0"/>
              <a:ea typeface="ＭＳ Ｐゴシック" pitchFamily="34" charset="-128"/>
              <a:cs typeface="Arial" pitchFamily="34" charset="0"/>
            </a:endParaRPr>
          </a:p>
        </p:txBody>
      </p:sp>
      <p:sp>
        <p:nvSpPr>
          <p:cNvPr id="10" name="AutoShape 35"/>
          <p:cNvSpPr>
            <a:spLocks noChangeArrowheads="1"/>
          </p:cNvSpPr>
          <p:nvPr/>
        </p:nvSpPr>
        <p:spPr bwMode="auto">
          <a:xfrm>
            <a:off x="2786050" y="1844675"/>
            <a:ext cx="857256" cy="503239"/>
          </a:xfrm>
          <a:prstGeom prst="rightArrow">
            <a:avLst>
              <a:gd name="adj1" fmla="val 40309"/>
              <a:gd name="adj2" fmla="val 37500"/>
            </a:avLst>
          </a:prstGeom>
          <a:ln>
            <a:headEnd/>
            <a:tailEnd/>
          </a:ln>
        </p:spPr>
        <p:style>
          <a:lnRef idx="1">
            <a:schemeClr val="accent3"/>
          </a:lnRef>
          <a:fillRef idx="3">
            <a:schemeClr val="accent3"/>
          </a:fillRef>
          <a:effectRef idx="2">
            <a:schemeClr val="accent3"/>
          </a:effectRef>
          <a:fontRef idx="minor">
            <a:schemeClr val="lt1"/>
          </a:fontRef>
        </p:style>
        <p:txBody>
          <a:bodyPr lIns="48692" tIns="24346" rIns="48692" bIns="24346" anchor="ctr"/>
          <a:lstStyle/>
          <a:p>
            <a:pPr algn="ctr">
              <a:defRPr/>
            </a:pPr>
            <a:endParaRPr lang="ru-RU" sz="1200">
              <a:latin typeface="Arial" pitchFamily="34" charset="0"/>
              <a:ea typeface="ＭＳ Ｐゴシック" pitchFamily="34" charset="-128"/>
              <a:cs typeface="Arial" pitchFamily="34" charset="0"/>
            </a:endParaRPr>
          </a:p>
        </p:txBody>
      </p:sp>
      <p:sp>
        <p:nvSpPr>
          <p:cNvPr id="17" name="Text Box 16"/>
          <p:cNvSpPr txBox="1">
            <a:spLocks noChangeArrowheads="1"/>
          </p:cNvSpPr>
          <p:nvPr/>
        </p:nvSpPr>
        <p:spPr bwMode="auto">
          <a:xfrm>
            <a:off x="571472" y="1571612"/>
            <a:ext cx="2143140" cy="1243613"/>
          </a:xfrm>
          <a:prstGeom prst="rect">
            <a:avLst/>
          </a:prstGeom>
          <a:solidFill>
            <a:schemeClr val="accent3"/>
          </a:solidFill>
          <a:ln>
            <a:noFill/>
            <a:headEnd/>
            <a:tailEnd/>
          </a:ln>
          <a:effectLst>
            <a:outerShdw blurRad="101600" dist="38100" dir="2700000" algn="tl" rotWithShape="0">
              <a:prstClr val="black">
                <a:alpha val="35000"/>
              </a:prstClr>
            </a:outerShdw>
          </a:effectLst>
        </p:spPr>
        <p:style>
          <a:lnRef idx="1">
            <a:schemeClr val="accent3"/>
          </a:lnRef>
          <a:fillRef idx="2">
            <a:schemeClr val="accent3"/>
          </a:fillRef>
          <a:effectRef idx="1">
            <a:schemeClr val="accent3"/>
          </a:effectRef>
          <a:fontRef idx="minor">
            <a:schemeClr val="dk1"/>
          </a:fontRef>
        </p:style>
        <p:txBody>
          <a:bodyPr lIns="48692" tIns="24346" rIns="48692" bIns="24346"/>
          <a:lstStyle/>
          <a:p>
            <a:pPr algn="ctr">
              <a:defRPr/>
            </a:pPr>
            <a:r>
              <a:rPr lang="ru-RU" sz="1200" b="1" smtClean="0">
                <a:solidFill>
                  <a:srgbClr val="000066"/>
                </a:solidFill>
                <a:ea typeface="ＭＳ Ｐゴシック" pitchFamily="34" charset="-128"/>
                <a:cs typeface="Arial" pitchFamily="34" charset="0"/>
              </a:rPr>
              <a:t>  Муниципальное </a:t>
            </a:r>
            <a:r>
              <a:rPr lang="ru-RU" sz="1200" b="1" dirty="0">
                <a:solidFill>
                  <a:srgbClr val="000066"/>
                </a:solidFill>
                <a:ea typeface="ＭＳ Ｐゴシック" pitchFamily="34" charset="-128"/>
                <a:cs typeface="Arial" pitchFamily="34" charset="0"/>
              </a:rPr>
              <a:t>образование</a:t>
            </a:r>
            <a:br>
              <a:rPr lang="ru-RU" sz="1200" b="1" dirty="0">
                <a:solidFill>
                  <a:srgbClr val="000066"/>
                </a:solidFill>
                <a:ea typeface="ＭＳ Ｐゴシック" pitchFamily="34" charset="-128"/>
                <a:cs typeface="Arial" pitchFamily="34" charset="0"/>
              </a:rPr>
            </a:br>
            <a:r>
              <a:rPr lang="ru-RU" sz="1200" b="1" dirty="0">
                <a:solidFill>
                  <a:srgbClr val="000066"/>
                </a:solidFill>
                <a:ea typeface="ＭＳ Ｐゴシック" pitchFamily="34" charset="-128"/>
                <a:cs typeface="Arial" pitchFamily="34" charset="0"/>
              </a:rPr>
              <a:t>принимает </a:t>
            </a:r>
            <a:r>
              <a:rPr lang="ru-RU" sz="1200" b="1" dirty="0">
                <a:solidFill>
                  <a:srgbClr val="C00000"/>
                </a:solidFill>
                <a:ea typeface="ＭＳ Ｐゴシック" pitchFamily="34" charset="-128"/>
                <a:cs typeface="Arial" pitchFamily="34" charset="0"/>
              </a:rPr>
              <a:t>решение об участии в проекте</a:t>
            </a:r>
            <a:endParaRPr lang="ru-RU" sz="1200" dirty="0">
              <a:solidFill>
                <a:srgbClr val="C00000"/>
              </a:solidFill>
              <a:ea typeface="ＭＳ Ｐゴシック" pitchFamily="34" charset="-128"/>
              <a:cs typeface="Arial" pitchFamily="34" charset="0"/>
            </a:endParaRPr>
          </a:p>
        </p:txBody>
      </p:sp>
      <p:sp>
        <p:nvSpPr>
          <p:cNvPr id="27" name="AutoShape 35"/>
          <p:cNvSpPr>
            <a:spLocks noChangeArrowheads="1"/>
          </p:cNvSpPr>
          <p:nvPr/>
        </p:nvSpPr>
        <p:spPr bwMode="auto">
          <a:xfrm>
            <a:off x="2786050" y="3429000"/>
            <a:ext cx="857257" cy="500066"/>
          </a:xfrm>
          <a:prstGeom prst="rightArrow">
            <a:avLst>
              <a:gd name="adj1" fmla="val 50000"/>
              <a:gd name="adj2" fmla="val 37500"/>
            </a:avLst>
          </a:prstGeom>
          <a:ln>
            <a:headEnd/>
            <a:tailEnd/>
          </a:ln>
        </p:spPr>
        <p:style>
          <a:lnRef idx="1">
            <a:schemeClr val="accent3"/>
          </a:lnRef>
          <a:fillRef idx="3">
            <a:schemeClr val="accent3"/>
          </a:fillRef>
          <a:effectRef idx="2">
            <a:schemeClr val="accent3"/>
          </a:effectRef>
          <a:fontRef idx="minor">
            <a:schemeClr val="lt1"/>
          </a:fontRef>
        </p:style>
        <p:txBody>
          <a:bodyPr lIns="48692" tIns="24346" rIns="48692" bIns="24346" anchor="ctr"/>
          <a:lstStyle/>
          <a:p>
            <a:pPr algn="ctr">
              <a:defRPr/>
            </a:pPr>
            <a:endParaRPr lang="ru-RU" sz="1200">
              <a:latin typeface="Arial" pitchFamily="34" charset="0"/>
              <a:ea typeface="ＭＳ Ｐゴシック" pitchFamily="34" charset="-128"/>
              <a:cs typeface="Arial" pitchFamily="34" charset="0"/>
            </a:endParaRPr>
          </a:p>
        </p:txBody>
      </p:sp>
      <p:sp>
        <p:nvSpPr>
          <p:cNvPr id="31" name="AutoShape 35"/>
          <p:cNvSpPr>
            <a:spLocks noChangeArrowheads="1"/>
          </p:cNvSpPr>
          <p:nvPr/>
        </p:nvSpPr>
        <p:spPr bwMode="auto">
          <a:xfrm rot="5400000" flipH="1">
            <a:off x="1127930" y="4485526"/>
            <a:ext cx="458715" cy="714379"/>
          </a:xfrm>
          <a:prstGeom prst="rightArrow">
            <a:avLst>
              <a:gd name="adj1" fmla="val 50000"/>
              <a:gd name="adj2" fmla="val 37500"/>
            </a:avLst>
          </a:prstGeom>
          <a:ln>
            <a:headEnd/>
            <a:tailEnd/>
          </a:ln>
        </p:spPr>
        <p:style>
          <a:lnRef idx="1">
            <a:schemeClr val="accent1"/>
          </a:lnRef>
          <a:fillRef idx="3">
            <a:schemeClr val="accent1"/>
          </a:fillRef>
          <a:effectRef idx="2">
            <a:schemeClr val="accent1"/>
          </a:effectRef>
          <a:fontRef idx="minor">
            <a:schemeClr val="lt1"/>
          </a:fontRef>
        </p:style>
        <p:txBody>
          <a:bodyPr lIns="48692" tIns="24346" rIns="48692" bIns="24346" anchor="ctr"/>
          <a:lstStyle/>
          <a:p>
            <a:pPr algn="ctr">
              <a:defRPr/>
            </a:pPr>
            <a:endParaRPr lang="ru-RU" sz="1350">
              <a:latin typeface="Arial" pitchFamily="34" charset="0"/>
              <a:ea typeface="ＭＳ Ｐゴシック" pitchFamily="34" charset="-128"/>
              <a:cs typeface="Arial" pitchFamily="34" charset="0"/>
            </a:endParaRPr>
          </a:p>
        </p:txBody>
      </p:sp>
      <p:sp>
        <p:nvSpPr>
          <p:cNvPr id="30" name="AutoShape 35"/>
          <p:cNvSpPr>
            <a:spLocks noChangeArrowheads="1"/>
          </p:cNvSpPr>
          <p:nvPr/>
        </p:nvSpPr>
        <p:spPr bwMode="auto">
          <a:xfrm flipH="1">
            <a:off x="2071669" y="5515718"/>
            <a:ext cx="785817" cy="590551"/>
          </a:xfrm>
          <a:prstGeom prst="rightArrow">
            <a:avLst>
              <a:gd name="adj1" fmla="val 50000"/>
              <a:gd name="adj2" fmla="val 37500"/>
            </a:avLst>
          </a:prstGeom>
          <a:ln>
            <a:headEnd/>
            <a:tailEnd/>
          </a:ln>
        </p:spPr>
        <p:style>
          <a:lnRef idx="1">
            <a:schemeClr val="accent1"/>
          </a:lnRef>
          <a:fillRef idx="3">
            <a:schemeClr val="accent1"/>
          </a:fillRef>
          <a:effectRef idx="2">
            <a:schemeClr val="accent1"/>
          </a:effectRef>
          <a:fontRef idx="minor">
            <a:schemeClr val="lt1"/>
          </a:fontRef>
        </p:style>
        <p:txBody>
          <a:bodyPr lIns="48692" tIns="24346" rIns="48692" bIns="24346" anchor="ctr"/>
          <a:lstStyle/>
          <a:p>
            <a:pPr algn="ctr">
              <a:defRPr/>
            </a:pPr>
            <a:endParaRPr lang="ru-RU" sz="1350">
              <a:latin typeface="Arial" pitchFamily="34" charset="0"/>
              <a:ea typeface="ＭＳ Ｐゴシック" pitchFamily="34" charset="-128"/>
              <a:cs typeface="Arial" pitchFamily="34" charset="0"/>
            </a:endParaRPr>
          </a:p>
        </p:txBody>
      </p:sp>
      <p:sp>
        <p:nvSpPr>
          <p:cNvPr id="29" name="AutoShape 35"/>
          <p:cNvSpPr>
            <a:spLocks noChangeArrowheads="1"/>
          </p:cNvSpPr>
          <p:nvPr/>
        </p:nvSpPr>
        <p:spPr bwMode="auto">
          <a:xfrm rot="5400000">
            <a:off x="7583091" y="4418437"/>
            <a:ext cx="621551" cy="785818"/>
          </a:xfrm>
          <a:prstGeom prst="rightArrow">
            <a:avLst>
              <a:gd name="adj1" fmla="val 50000"/>
              <a:gd name="adj2" fmla="val 54328"/>
            </a:avLst>
          </a:prstGeom>
          <a:ln>
            <a:headEnd/>
            <a:tailEnd/>
          </a:ln>
        </p:spPr>
        <p:style>
          <a:lnRef idx="1">
            <a:schemeClr val="accent3"/>
          </a:lnRef>
          <a:fillRef idx="3">
            <a:schemeClr val="accent3"/>
          </a:fillRef>
          <a:effectRef idx="2">
            <a:schemeClr val="accent3"/>
          </a:effectRef>
          <a:fontRef idx="minor">
            <a:schemeClr val="lt1"/>
          </a:fontRef>
        </p:style>
        <p:txBody>
          <a:bodyPr lIns="48692" tIns="24346" rIns="48692" bIns="24346" anchor="ctr"/>
          <a:lstStyle/>
          <a:p>
            <a:pPr algn="ctr">
              <a:defRPr/>
            </a:pPr>
            <a:endParaRPr lang="ru-RU" sz="1200">
              <a:latin typeface="Arial" pitchFamily="34" charset="0"/>
              <a:ea typeface="ＭＳ Ｐゴシック" pitchFamily="34" charset="-128"/>
              <a:cs typeface="Arial" pitchFamily="34" charset="0"/>
            </a:endParaRPr>
          </a:p>
        </p:txBody>
      </p:sp>
      <p:sp>
        <p:nvSpPr>
          <p:cNvPr id="9" name="Заголовок 6"/>
          <p:cNvSpPr txBox="1">
            <a:spLocks/>
          </p:cNvSpPr>
          <p:nvPr/>
        </p:nvSpPr>
        <p:spPr bwMode="auto">
          <a:xfrm>
            <a:off x="5031582" y="-125412"/>
            <a:ext cx="3375422" cy="1033463"/>
          </a:xfrm>
          <a:prstGeom prst="rect">
            <a:avLst/>
          </a:prstGeom>
          <a:noFill/>
          <a:ln w="9525">
            <a:noFill/>
            <a:miter lim="800000"/>
            <a:headEnd/>
            <a:tailEnd/>
          </a:ln>
        </p:spPr>
        <p:txBody>
          <a:bodyPr anchor="ctr"/>
          <a:lstStyle/>
          <a:p>
            <a:pPr algn="ctr">
              <a:lnSpc>
                <a:spcPct val="90000"/>
              </a:lnSpc>
              <a:defRPr/>
            </a:pPr>
            <a:endParaRPr lang="ru-RU" sz="2100" b="1" kern="0" dirty="0">
              <a:solidFill>
                <a:srgbClr val="002060"/>
              </a:solidFill>
              <a:ea typeface="+mj-ea"/>
              <a:cs typeface="Tahoma" pitchFamily="34" charset="0"/>
            </a:endParaRPr>
          </a:p>
        </p:txBody>
      </p:sp>
      <p:sp>
        <p:nvSpPr>
          <p:cNvPr id="18" name="Text Box 24"/>
          <p:cNvSpPr txBox="1">
            <a:spLocks noChangeArrowheads="1"/>
          </p:cNvSpPr>
          <p:nvPr/>
        </p:nvSpPr>
        <p:spPr bwMode="auto">
          <a:xfrm>
            <a:off x="3714744" y="1549135"/>
            <a:ext cx="2143140" cy="1279079"/>
          </a:xfrm>
          <a:prstGeom prst="rect">
            <a:avLst/>
          </a:prstGeom>
          <a:solidFill>
            <a:schemeClr val="accent3"/>
          </a:solidFill>
          <a:ln>
            <a:noFill/>
            <a:headEnd/>
            <a:tailEnd/>
          </a:ln>
          <a:effectLst>
            <a:outerShdw blurRad="101600" dist="38100" dir="2700000" algn="tl" rotWithShape="0">
              <a:prstClr val="black">
                <a:alpha val="35000"/>
              </a:prstClr>
            </a:outerShdw>
          </a:effectLst>
        </p:spPr>
        <p:style>
          <a:lnRef idx="1">
            <a:schemeClr val="accent3"/>
          </a:lnRef>
          <a:fillRef idx="2">
            <a:schemeClr val="accent3"/>
          </a:fillRef>
          <a:effectRef idx="1">
            <a:schemeClr val="accent3"/>
          </a:effectRef>
          <a:fontRef idx="minor">
            <a:schemeClr val="dk1"/>
          </a:fontRef>
        </p:style>
        <p:txBody>
          <a:bodyPr lIns="48692" tIns="24346" rIns="48692" bIns="24346"/>
          <a:lstStyle/>
          <a:p>
            <a:pPr algn="ctr">
              <a:defRPr/>
            </a:pPr>
            <a:r>
              <a:rPr lang="ru-RU" sz="1200" b="1" dirty="0">
                <a:solidFill>
                  <a:srgbClr val="C00000"/>
                </a:solidFill>
                <a:ea typeface="ＭＳ Ｐゴシック" pitchFamily="34" charset="-128"/>
                <a:cs typeface="Arial" pitchFamily="34" charset="0"/>
              </a:rPr>
              <a:t>     Сход граждан </a:t>
            </a:r>
            <a:r>
              <a:rPr lang="ru-RU" sz="1200" b="1" dirty="0">
                <a:solidFill>
                  <a:srgbClr val="000066"/>
                </a:solidFill>
                <a:ea typeface="ＭＳ Ｐゴシック" pitchFamily="34" charset="-128"/>
                <a:cs typeface="Arial" pitchFamily="34" charset="0"/>
              </a:rPr>
              <a:t>определяет </a:t>
            </a:r>
            <a:br>
              <a:rPr lang="ru-RU" sz="1200" b="1" dirty="0">
                <a:solidFill>
                  <a:srgbClr val="000066"/>
                </a:solidFill>
                <a:ea typeface="ＭＳ Ｐゴシック" pitchFamily="34" charset="-128"/>
                <a:cs typeface="Arial" pitchFamily="34" charset="0"/>
              </a:rPr>
            </a:br>
            <a:r>
              <a:rPr lang="ru-RU" sz="1200" b="1" dirty="0">
                <a:solidFill>
                  <a:srgbClr val="000066"/>
                </a:solidFill>
                <a:ea typeface="ＭＳ Ｐゴシック" pitchFamily="34" charset="-128"/>
                <a:cs typeface="Arial" pitchFamily="34" charset="0"/>
              </a:rPr>
              <a:t>приоритетные для населения проблемы и местный вклад </a:t>
            </a:r>
            <a:endParaRPr lang="ru-RU" sz="1200" dirty="0">
              <a:solidFill>
                <a:srgbClr val="000066"/>
              </a:solidFill>
              <a:ea typeface="ＭＳ Ｐゴシック" pitchFamily="34" charset="-128"/>
              <a:cs typeface="Arial" pitchFamily="34" charset="0"/>
            </a:endParaRPr>
          </a:p>
        </p:txBody>
      </p:sp>
      <p:sp>
        <p:nvSpPr>
          <p:cNvPr id="19" name="Text Box 23"/>
          <p:cNvSpPr txBox="1">
            <a:spLocks noChangeArrowheads="1"/>
          </p:cNvSpPr>
          <p:nvPr/>
        </p:nvSpPr>
        <p:spPr bwMode="auto">
          <a:xfrm>
            <a:off x="6858016" y="1424216"/>
            <a:ext cx="2000264" cy="3004915"/>
          </a:xfrm>
          <a:prstGeom prst="rect">
            <a:avLst/>
          </a:prstGeom>
          <a:solidFill>
            <a:schemeClr val="accent3"/>
          </a:solidFill>
          <a:ln>
            <a:noFill/>
            <a:headEnd/>
            <a:tailEnd/>
          </a:ln>
          <a:effectLst>
            <a:outerShdw blurRad="101600" dist="38100" dir="2700000" algn="tl" rotWithShape="0">
              <a:prstClr val="black">
                <a:alpha val="35000"/>
              </a:prstClr>
            </a:outerShdw>
          </a:effectLst>
        </p:spPr>
        <p:style>
          <a:lnRef idx="1">
            <a:schemeClr val="accent3"/>
          </a:lnRef>
          <a:fillRef idx="2">
            <a:schemeClr val="accent3"/>
          </a:fillRef>
          <a:effectRef idx="1">
            <a:schemeClr val="accent3"/>
          </a:effectRef>
          <a:fontRef idx="minor">
            <a:schemeClr val="dk1"/>
          </a:fontRef>
        </p:style>
        <p:txBody>
          <a:bodyPr lIns="48692" tIns="24346" rIns="48692" bIns="24346"/>
          <a:lstStyle/>
          <a:p>
            <a:pPr algn="ctr">
              <a:defRPr/>
            </a:pPr>
            <a:r>
              <a:rPr lang="ru-RU" sz="1350" b="1" dirty="0" smtClean="0">
                <a:solidFill>
                  <a:srgbClr val="000066"/>
                </a:solidFill>
                <a:ea typeface="ＭＳ Ｐゴシック" pitchFamily="34" charset="-128"/>
                <a:cs typeface="Arial" pitchFamily="34" charset="0"/>
              </a:rPr>
              <a:t>    </a:t>
            </a:r>
            <a:r>
              <a:rPr lang="ru-RU" sz="1350" b="1" dirty="0" err="1" smtClean="0">
                <a:solidFill>
                  <a:srgbClr val="000066"/>
                </a:solidFill>
                <a:ea typeface="ＭＳ Ｐゴシック" pitchFamily="34" charset="-128"/>
                <a:cs typeface="Arial" pitchFamily="34" charset="0"/>
              </a:rPr>
              <a:t>Админист</a:t>
            </a:r>
            <a:r>
              <a:rPr lang="ru-RU" sz="1350" b="1" dirty="0" smtClean="0">
                <a:solidFill>
                  <a:srgbClr val="000066"/>
                </a:solidFill>
                <a:ea typeface="ＭＳ Ｐゴシック" pitchFamily="34" charset="-128"/>
                <a:cs typeface="Arial" pitchFamily="34" charset="0"/>
              </a:rPr>
              <a:t>-</a:t>
            </a:r>
          </a:p>
          <a:p>
            <a:pPr algn="ctr">
              <a:defRPr/>
            </a:pPr>
            <a:r>
              <a:rPr lang="ru-RU" sz="1350" b="1" dirty="0" smtClean="0">
                <a:solidFill>
                  <a:srgbClr val="000066"/>
                </a:solidFill>
                <a:ea typeface="ＭＳ Ｐゴシック" pitchFamily="34" charset="-128"/>
                <a:cs typeface="Arial" pitchFamily="34" charset="0"/>
              </a:rPr>
              <a:t>рация муниципального </a:t>
            </a:r>
            <a:r>
              <a:rPr lang="ru-RU" sz="1350" b="1" dirty="0">
                <a:solidFill>
                  <a:srgbClr val="000066"/>
                </a:solidFill>
                <a:ea typeface="ＭＳ Ｐゴシック" pitchFamily="34" charset="-128"/>
                <a:cs typeface="Arial" pitchFamily="34" charset="0"/>
              </a:rPr>
              <a:t>образования совместно с инициативной группой граждан готовят и подают </a:t>
            </a:r>
            <a:r>
              <a:rPr lang="ru-RU" sz="1350" b="1" dirty="0">
                <a:solidFill>
                  <a:srgbClr val="C00000"/>
                </a:solidFill>
                <a:ea typeface="ＭＳ Ｐゴシック" pitchFamily="34" charset="-128"/>
                <a:cs typeface="Arial" pitchFamily="34" charset="0"/>
              </a:rPr>
              <a:t>заявку на конкурс</a:t>
            </a:r>
            <a:endParaRPr lang="ru-RU" sz="1350" dirty="0">
              <a:solidFill>
                <a:srgbClr val="C00000"/>
              </a:solidFill>
              <a:ea typeface="ＭＳ Ｐゴシック" pitchFamily="34" charset="-128"/>
              <a:cs typeface="Arial" pitchFamily="34" charset="0"/>
            </a:endParaRPr>
          </a:p>
        </p:txBody>
      </p:sp>
      <p:sp>
        <p:nvSpPr>
          <p:cNvPr id="20" name="Text Box 33"/>
          <p:cNvSpPr txBox="1">
            <a:spLocks noChangeArrowheads="1"/>
          </p:cNvSpPr>
          <p:nvPr/>
        </p:nvSpPr>
        <p:spPr bwMode="auto">
          <a:xfrm>
            <a:off x="6143636" y="5135563"/>
            <a:ext cx="2643206" cy="1482725"/>
          </a:xfrm>
          <a:prstGeom prst="rect">
            <a:avLst/>
          </a:prstGeom>
          <a:solidFill>
            <a:schemeClr val="bg2">
              <a:lumMod val="75000"/>
            </a:schemeClr>
          </a:solidFill>
          <a:ln>
            <a:noFill/>
            <a:headEnd/>
            <a:tailEnd/>
          </a:ln>
          <a:effectLst>
            <a:outerShdw blurRad="101600" dist="38100" dir="2700000" algn="tl" rotWithShape="0">
              <a:prstClr val="black">
                <a:alpha val="35000"/>
              </a:prstClr>
            </a:outerShdw>
          </a:effectLst>
        </p:spPr>
        <p:style>
          <a:lnRef idx="1">
            <a:schemeClr val="accent6"/>
          </a:lnRef>
          <a:fillRef idx="2">
            <a:schemeClr val="accent6"/>
          </a:fillRef>
          <a:effectRef idx="1">
            <a:schemeClr val="accent6"/>
          </a:effectRef>
          <a:fontRef idx="minor">
            <a:schemeClr val="dk1"/>
          </a:fontRef>
        </p:style>
        <p:txBody>
          <a:bodyPr lIns="48692" tIns="24346" rIns="48692" bIns="24346"/>
          <a:lstStyle/>
          <a:p>
            <a:pPr algn="ctr">
              <a:defRPr/>
            </a:pPr>
            <a:r>
              <a:rPr lang="ru-RU" sz="1350" b="1" dirty="0">
                <a:solidFill>
                  <a:srgbClr val="000066"/>
                </a:solidFill>
                <a:ea typeface="ＭＳ Ｐゴシック" pitchFamily="34" charset="-128"/>
                <a:cs typeface="Arial" pitchFamily="34" charset="0"/>
              </a:rPr>
              <a:t>     Конкурсная комиссия </a:t>
            </a:r>
            <a:br>
              <a:rPr lang="ru-RU" sz="1350" b="1" dirty="0">
                <a:solidFill>
                  <a:srgbClr val="000066"/>
                </a:solidFill>
                <a:ea typeface="ＭＳ Ｐゴシック" pitchFamily="34" charset="-128"/>
                <a:cs typeface="Arial" pitchFamily="34" charset="0"/>
              </a:rPr>
            </a:br>
            <a:r>
              <a:rPr lang="ru-RU" sz="1350" b="1" dirty="0">
                <a:solidFill>
                  <a:srgbClr val="000066"/>
                </a:solidFill>
                <a:ea typeface="ＭＳ Ｐゴシック" pitchFamily="34" charset="-128"/>
                <a:cs typeface="Arial" pitchFamily="34" charset="0"/>
              </a:rPr>
              <a:t>проводит </a:t>
            </a:r>
            <a:r>
              <a:rPr lang="ru-RU" sz="1350" b="1" dirty="0">
                <a:solidFill>
                  <a:srgbClr val="FF0000"/>
                </a:solidFill>
                <a:ea typeface="ＭＳ Ｐゴシック" pitchFamily="34" charset="-128"/>
                <a:cs typeface="Arial" pitchFamily="34" charset="0"/>
              </a:rPr>
              <a:t>конкурсный отбор</a:t>
            </a:r>
            <a:r>
              <a:rPr lang="ru-RU" sz="1350" b="1" dirty="0">
                <a:solidFill>
                  <a:srgbClr val="000066"/>
                </a:solidFill>
                <a:ea typeface="ＭＳ Ｐゴシック" pitchFamily="34" charset="-128"/>
                <a:cs typeface="Arial" pitchFamily="34" charset="0"/>
              </a:rPr>
              <a:t> заявок </a:t>
            </a:r>
            <a:endParaRPr lang="ru-RU" sz="1350" dirty="0">
              <a:solidFill>
                <a:srgbClr val="000066"/>
              </a:solidFill>
              <a:ea typeface="ＭＳ Ｐゴシック" pitchFamily="34" charset="-128"/>
              <a:cs typeface="Arial" pitchFamily="34" charset="0"/>
            </a:endParaRPr>
          </a:p>
        </p:txBody>
      </p:sp>
      <p:sp>
        <p:nvSpPr>
          <p:cNvPr id="21" name="Text Box 33"/>
          <p:cNvSpPr txBox="1">
            <a:spLocks noChangeArrowheads="1"/>
          </p:cNvSpPr>
          <p:nvPr/>
        </p:nvSpPr>
        <p:spPr bwMode="auto">
          <a:xfrm>
            <a:off x="500034" y="5135563"/>
            <a:ext cx="1571635" cy="1482725"/>
          </a:xfrm>
          <a:prstGeom prst="rect">
            <a:avLst/>
          </a:prstGeom>
          <a:solidFill>
            <a:schemeClr val="bg2">
              <a:lumMod val="75000"/>
            </a:schemeClr>
          </a:solidFill>
          <a:ln>
            <a:noFill/>
            <a:headEnd/>
            <a:tailEnd/>
          </a:ln>
          <a:effectLst>
            <a:outerShdw blurRad="101600" dist="38100" dir="2700000" algn="tl" rotWithShape="0">
              <a:prstClr val="black">
                <a:alpha val="35000"/>
              </a:prstClr>
            </a:outerShdw>
          </a:effectLst>
        </p:spPr>
        <p:style>
          <a:lnRef idx="1">
            <a:schemeClr val="accent6"/>
          </a:lnRef>
          <a:fillRef idx="2">
            <a:schemeClr val="accent6"/>
          </a:fillRef>
          <a:effectRef idx="1">
            <a:schemeClr val="accent6"/>
          </a:effectRef>
          <a:fontRef idx="minor">
            <a:schemeClr val="dk1"/>
          </a:fontRef>
        </p:style>
        <p:txBody>
          <a:bodyPr lIns="48692" tIns="24346" rIns="48692" bIns="24346"/>
          <a:lstStyle/>
          <a:p>
            <a:pPr algn="ctr">
              <a:defRPr/>
            </a:pPr>
            <a:endParaRPr lang="ru-RU" sz="1200" b="1" dirty="0">
              <a:solidFill>
                <a:srgbClr val="000066"/>
              </a:solidFill>
              <a:ea typeface="ＭＳ Ｐゴシック" pitchFamily="34" charset="-128"/>
              <a:cs typeface="Arial" pitchFamily="34" charset="0"/>
            </a:endParaRPr>
          </a:p>
          <a:p>
            <a:pPr algn="ctr">
              <a:defRPr/>
            </a:pPr>
            <a:r>
              <a:rPr lang="ru-RU" sz="1200" b="1" dirty="0">
                <a:solidFill>
                  <a:srgbClr val="000066"/>
                </a:solidFill>
                <a:ea typeface="ＭＳ Ｐゴシック" pitchFamily="34" charset="-128"/>
                <a:cs typeface="Arial" pitchFamily="34" charset="0"/>
              </a:rPr>
              <a:t>   Заключается </a:t>
            </a:r>
            <a:r>
              <a:rPr lang="ru-RU" sz="1200" b="1" dirty="0">
                <a:solidFill>
                  <a:srgbClr val="FF0000"/>
                </a:solidFill>
                <a:ea typeface="ＭＳ Ｐゴシック" pitchFamily="34" charset="-128"/>
                <a:cs typeface="Arial" pitchFamily="34" charset="0"/>
              </a:rPr>
              <a:t>соглашение</a:t>
            </a:r>
            <a:endParaRPr lang="ru-RU" sz="1200" dirty="0">
              <a:solidFill>
                <a:srgbClr val="000066"/>
              </a:solidFill>
              <a:ea typeface="ＭＳ Ｐゴシック" pitchFamily="34" charset="-128"/>
              <a:cs typeface="Arial" pitchFamily="34" charset="0"/>
            </a:endParaRPr>
          </a:p>
          <a:p>
            <a:pPr algn="ctr">
              <a:defRPr/>
            </a:pPr>
            <a:r>
              <a:rPr lang="ru-RU" sz="1200" b="1" spc="-23" dirty="0">
                <a:solidFill>
                  <a:srgbClr val="000066"/>
                </a:solidFill>
                <a:ea typeface="ＭＳ Ｐゴシック" pitchFamily="34" charset="-128"/>
                <a:cs typeface="Arial" pitchFamily="34" charset="0"/>
              </a:rPr>
              <a:t>между муниципальным </a:t>
            </a:r>
            <a:r>
              <a:rPr lang="ru-RU" sz="1200" b="1" dirty="0">
                <a:solidFill>
                  <a:srgbClr val="000066"/>
                </a:solidFill>
                <a:ea typeface="ＭＳ Ｐゴシック" pitchFamily="34" charset="-128"/>
                <a:cs typeface="Arial" pitchFamily="34" charset="0"/>
              </a:rPr>
              <a:t>образованием и ГРБС</a:t>
            </a:r>
          </a:p>
        </p:txBody>
      </p:sp>
      <p:sp>
        <p:nvSpPr>
          <p:cNvPr id="22" name="Text Box 33"/>
          <p:cNvSpPr txBox="1">
            <a:spLocks noChangeArrowheads="1"/>
          </p:cNvSpPr>
          <p:nvPr/>
        </p:nvSpPr>
        <p:spPr bwMode="auto">
          <a:xfrm>
            <a:off x="571472" y="2963243"/>
            <a:ext cx="2143139" cy="1650119"/>
          </a:xfrm>
          <a:prstGeom prst="rect">
            <a:avLst/>
          </a:prstGeom>
          <a:solidFill>
            <a:schemeClr val="accent3"/>
          </a:solidFill>
          <a:ln>
            <a:noFill/>
            <a:headEnd/>
            <a:tailEnd/>
          </a:ln>
          <a:effectLst>
            <a:outerShdw blurRad="101600" dist="38100" dir="2700000" algn="tl" rotWithShape="0">
              <a:prstClr val="black">
                <a:alpha val="35000"/>
              </a:prstClr>
            </a:outerShdw>
          </a:effectLst>
        </p:spPr>
        <p:style>
          <a:lnRef idx="1">
            <a:schemeClr val="accent3"/>
          </a:lnRef>
          <a:fillRef idx="2">
            <a:schemeClr val="accent3"/>
          </a:fillRef>
          <a:effectRef idx="1">
            <a:schemeClr val="accent3"/>
          </a:effectRef>
          <a:fontRef idx="minor">
            <a:schemeClr val="dk1"/>
          </a:fontRef>
        </p:style>
        <p:txBody>
          <a:bodyPr lIns="48692" tIns="24346" rIns="48692" bIns="24346"/>
          <a:lstStyle/>
          <a:p>
            <a:pPr algn="ctr">
              <a:defRPr/>
            </a:pPr>
            <a:r>
              <a:rPr lang="ru-RU" sz="1275" b="1" dirty="0" smtClean="0">
                <a:solidFill>
                  <a:srgbClr val="000066"/>
                </a:solidFill>
                <a:ea typeface="ＭＳ Ｐゴシック" pitchFamily="34" charset="-128"/>
                <a:cs typeface="Arial" pitchFamily="34" charset="0"/>
              </a:rPr>
              <a:t>  Муниципальное образование </a:t>
            </a:r>
            <a:r>
              <a:rPr lang="ru-RU" sz="1275" b="1" dirty="0">
                <a:solidFill>
                  <a:srgbClr val="000066"/>
                </a:solidFill>
                <a:ea typeface="ＭＳ Ｐゴシック" pitchFamily="34" charset="-128"/>
                <a:cs typeface="Arial" pitchFamily="34" charset="0"/>
              </a:rPr>
              <a:t>проводит конкурс на </a:t>
            </a:r>
            <a:r>
              <a:rPr lang="ru-RU" sz="1275" b="1" dirty="0">
                <a:solidFill>
                  <a:srgbClr val="FF0000"/>
                </a:solidFill>
                <a:ea typeface="ＭＳ Ｐゴシック" pitchFamily="34" charset="-128"/>
                <a:cs typeface="Arial" pitchFamily="34" charset="0"/>
              </a:rPr>
              <a:t>определение подрядчика</a:t>
            </a:r>
          </a:p>
        </p:txBody>
      </p:sp>
      <p:sp>
        <p:nvSpPr>
          <p:cNvPr id="23" name="Text Box 23"/>
          <p:cNvSpPr txBox="1">
            <a:spLocks noChangeArrowheads="1"/>
          </p:cNvSpPr>
          <p:nvPr/>
        </p:nvSpPr>
        <p:spPr bwMode="auto">
          <a:xfrm>
            <a:off x="2857488" y="4879975"/>
            <a:ext cx="2143139" cy="1728613"/>
          </a:xfrm>
          <a:prstGeom prst="rect">
            <a:avLst/>
          </a:prstGeom>
          <a:solidFill>
            <a:schemeClr val="bg2">
              <a:lumMod val="75000"/>
            </a:schemeClr>
          </a:solidFill>
          <a:ln>
            <a:noFill/>
            <a:headEnd/>
            <a:tailEnd/>
          </a:ln>
          <a:effectLst>
            <a:outerShdw blurRad="101600" dist="38100" dir="2700000" algn="tl" rotWithShape="0">
              <a:prstClr val="black">
                <a:alpha val="35000"/>
              </a:prstClr>
            </a:outerShdw>
          </a:effectLst>
        </p:spPr>
        <p:style>
          <a:lnRef idx="1">
            <a:schemeClr val="accent6"/>
          </a:lnRef>
          <a:fillRef idx="2">
            <a:schemeClr val="accent6"/>
          </a:fillRef>
          <a:effectRef idx="1">
            <a:schemeClr val="accent6"/>
          </a:effectRef>
          <a:fontRef idx="minor">
            <a:schemeClr val="dk1"/>
          </a:fontRef>
        </p:style>
        <p:txBody>
          <a:bodyPr lIns="48692" tIns="24346" rIns="48692" bIns="24346"/>
          <a:lstStyle/>
          <a:p>
            <a:pPr algn="ctr">
              <a:defRPr/>
            </a:pPr>
            <a:r>
              <a:rPr lang="ru-RU" sz="1200" b="1" dirty="0">
                <a:solidFill>
                  <a:srgbClr val="000066"/>
                </a:solidFill>
                <a:ea typeface="ＭＳ Ｐゴシック" pitchFamily="34" charset="-128"/>
                <a:cs typeface="Arial" pitchFamily="34" charset="0"/>
              </a:rPr>
              <a:t>        Перечень </a:t>
            </a:r>
            <a:r>
              <a:rPr lang="ru-RU" sz="1200" b="1" dirty="0" smtClean="0">
                <a:solidFill>
                  <a:srgbClr val="000066"/>
                </a:solidFill>
                <a:ea typeface="ＭＳ Ｐゴシック" pitchFamily="34" charset="-128"/>
                <a:cs typeface="Arial" pitchFamily="34" charset="0"/>
              </a:rPr>
              <a:t>                    отобранных </a:t>
            </a:r>
            <a:r>
              <a:rPr lang="ru-RU" sz="1200" b="1" dirty="0">
                <a:solidFill>
                  <a:srgbClr val="000066"/>
                </a:solidFill>
                <a:ea typeface="ＭＳ Ｐゴシック" pitchFamily="34" charset="-128"/>
                <a:cs typeface="Arial" pitchFamily="34" charset="0"/>
              </a:rPr>
              <a:t>заявок выносится на </a:t>
            </a:r>
            <a:r>
              <a:rPr lang="ru-RU" sz="1200" b="1" dirty="0">
                <a:solidFill>
                  <a:srgbClr val="FF0000"/>
                </a:solidFill>
                <a:ea typeface="ＭＳ Ｐゴシック" pitchFamily="34" charset="-128"/>
                <a:cs typeface="Arial" pitchFamily="34" charset="0"/>
              </a:rPr>
              <a:t>утверждение </a:t>
            </a:r>
            <a:br>
              <a:rPr lang="ru-RU" sz="1200" b="1" dirty="0">
                <a:solidFill>
                  <a:srgbClr val="FF0000"/>
                </a:solidFill>
                <a:ea typeface="ＭＳ Ｐゴシック" pitchFamily="34" charset="-128"/>
                <a:cs typeface="Arial" pitchFamily="34" charset="0"/>
              </a:rPr>
            </a:br>
            <a:r>
              <a:rPr lang="ru-RU" sz="1200" b="1" dirty="0">
                <a:solidFill>
                  <a:srgbClr val="FF0000"/>
                </a:solidFill>
                <a:ea typeface="ＭＳ Ｐゴシック" pitchFamily="34" charset="-128"/>
                <a:cs typeface="Arial" pitchFamily="34" charset="0"/>
              </a:rPr>
              <a:t>Правительству области</a:t>
            </a:r>
            <a:r>
              <a:rPr lang="ru-RU" sz="1200" b="1" dirty="0">
                <a:solidFill>
                  <a:schemeClr val="bg1"/>
                </a:solidFill>
                <a:ea typeface="ＭＳ Ｐゴシック" pitchFamily="34" charset="-128"/>
                <a:cs typeface="Arial" pitchFamily="34" charset="0"/>
              </a:rPr>
              <a:t> </a:t>
            </a:r>
            <a:r>
              <a:rPr lang="ru-RU" sz="1200" b="1" dirty="0" smtClean="0">
                <a:solidFill>
                  <a:srgbClr val="000066"/>
                </a:solidFill>
                <a:ea typeface="ＭＳ Ｐゴシック" pitchFamily="34" charset="-128"/>
                <a:cs typeface="Arial" pitchFamily="34" charset="0"/>
              </a:rPr>
              <a:t>для </a:t>
            </a:r>
            <a:r>
              <a:rPr lang="ru-RU" sz="1200" b="1" dirty="0">
                <a:solidFill>
                  <a:srgbClr val="000066"/>
                </a:solidFill>
                <a:ea typeface="ＭＳ Ｐゴシック" pitchFamily="34" charset="-128"/>
                <a:cs typeface="Arial" pitchFamily="34" charset="0"/>
              </a:rPr>
              <a:t>выделения средств из областного </a:t>
            </a:r>
            <a:r>
              <a:rPr lang="ru-RU" sz="1200" b="1" dirty="0" smtClean="0">
                <a:solidFill>
                  <a:srgbClr val="000066"/>
                </a:solidFill>
                <a:ea typeface="ＭＳ Ｐゴシック" pitchFamily="34" charset="-128"/>
                <a:cs typeface="Arial" pitchFamily="34" charset="0"/>
              </a:rPr>
              <a:t>бюджета</a:t>
            </a:r>
            <a:endParaRPr lang="ru-RU" sz="1200" dirty="0">
              <a:solidFill>
                <a:srgbClr val="000066"/>
              </a:solidFill>
              <a:ea typeface="ＭＳ Ｐゴシック" pitchFamily="34" charset="-128"/>
              <a:cs typeface="Arial" pitchFamily="34" charset="0"/>
            </a:endParaRPr>
          </a:p>
        </p:txBody>
      </p:sp>
      <p:sp>
        <p:nvSpPr>
          <p:cNvPr id="24" name="Text Box 33"/>
          <p:cNvSpPr txBox="1">
            <a:spLocks noChangeArrowheads="1"/>
          </p:cNvSpPr>
          <p:nvPr/>
        </p:nvSpPr>
        <p:spPr bwMode="auto">
          <a:xfrm>
            <a:off x="3714744" y="2963243"/>
            <a:ext cx="2143140" cy="1650119"/>
          </a:xfrm>
          <a:prstGeom prst="rect">
            <a:avLst/>
          </a:prstGeom>
          <a:solidFill>
            <a:schemeClr val="accent3"/>
          </a:solidFill>
          <a:ln>
            <a:noFill/>
            <a:headEnd/>
            <a:tailEnd/>
          </a:ln>
          <a:effectLst>
            <a:outerShdw blurRad="101600" dist="38100" dir="2700000" algn="tl" rotWithShape="0">
              <a:prstClr val="black">
                <a:alpha val="35000"/>
              </a:prstClr>
            </a:outerShdw>
          </a:effectLst>
        </p:spPr>
        <p:style>
          <a:lnRef idx="1">
            <a:schemeClr val="accent3"/>
          </a:lnRef>
          <a:fillRef idx="2">
            <a:schemeClr val="accent3"/>
          </a:fillRef>
          <a:effectRef idx="1">
            <a:schemeClr val="accent3"/>
          </a:effectRef>
          <a:fontRef idx="minor">
            <a:schemeClr val="dk1"/>
          </a:fontRef>
        </p:style>
        <p:txBody>
          <a:bodyPr lIns="48692" tIns="24346" rIns="48692" bIns="24346"/>
          <a:lstStyle/>
          <a:p>
            <a:pPr algn="ctr">
              <a:defRPr/>
            </a:pPr>
            <a:r>
              <a:rPr lang="ru-RU" sz="1275" b="1" dirty="0">
                <a:solidFill>
                  <a:srgbClr val="C00000"/>
                </a:solidFill>
                <a:ea typeface="ＭＳ Ｐゴシック" pitchFamily="34" charset="-128"/>
                <a:cs typeface="Arial" pitchFamily="34" charset="0"/>
              </a:rPr>
              <a:t>       Реализация  проектов </a:t>
            </a:r>
            <a:r>
              <a:rPr lang="ru-RU" sz="1275" b="1" dirty="0">
                <a:solidFill>
                  <a:srgbClr val="000066"/>
                </a:solidFill>
                <a:ea typeface="ＭＳ Ｐゴシック" pitchFamily="34" charset="-128"/>
                <a:cs typeface="Arial" pitchFamily="34" charset="0"/>
              </a:rPr>
              <a:t>и мониторинг качества выполняемых работ со стороны населения и органов власти</a:t>
            </a:r>
            <a:endParaRPr lang="ru-RU" sz="1275" dirty="0">
              <a:solidFill>
                <a:srgbClr val="000066"/>
              </a:solidFill>
              <a:ea typeface="ＭＳ Ｐゴシック" pitchFamily="34" charset="-128"/>
              <a:cs typeface="Arial" pitchFamily="34" charset="0"/>
            </a:endParaRPr>
          </a:p>
        </p:txBody>
      </p:sp>
      <p:sp>
        <p:nvSpPr>
          <p:cNvPr id="36" name="Заголовок 1"/>
          <p:cNvSpPr txBox="1">
            <a:spLocks/>
          </p:cNvSpPr>
          <p:nvPr/>
        </p:nvSpPr>
        <p:spPr>
          <a:xfrm>
            <a:off x="214282" y="214289"/>
            <a:ext cx="8715436" cy="1071571"/>
          </a:xfrm>
          <a:prstGeom prst="rect">
            <a:avLst/>
          </a:prstGeom>
        </p:spPr>
        <p:style>
          <a:lnRef idx="0">
            <a:schemeClr val="accent3"/>
          </a:lnRef>
          <a:fillRef idx="3">
            <a:schemeClr val="accent3"/>
          </a:fillRef>
          <a:effectRef idx="3">
            <a:schemeClr val="accent3"/>
          </a:effectRef>
          <a:fontRef idx="minor">
            <a:schemeClr val="lt1"/>
          </a:fontRef>
        </p:style>
        <p:txBody>
          <a:bodyPr vert="horz" lIns="68580" tIns="34290" rIns="68580" bIns="34290" rtlCol="0" anchor="ctr">
            <a:noAutofit/>
          </a:bodyPr>
          <a:lstStyle/>
          <a:p>
            <a:pPr lvl="0" algn="ctr">
              <a:spcBef>
                <a:spcPct val="0"/>
              </a:spcBef>
              <a:defRPr/>
            </a:pPr>
            <a:r>
              <a:rPr lang="ru-RU" sz="2400" b="1" dirty="0">
                <a:solidFill>
                  <a:srgbClr val="002060"/>
                </a:solidFill>
                <a:latin typeface="Times New Roman" pitchFamily="18" charset="0"/>
                <a:cs typeface="Times New Roman" pitchFamily="18" charset="0"/>
              </a:rPr>
              <a:t>Схема реализации проектов </a:t>
            </a:r>
          </a:p>
          <a:p>
            <a:pPr lvl="0" algn="ctr">
              <a:spcBef>
                <a:spcPct val="0"/>
              </a:spcBef>
              <a:defRPr/>
            </a:pPr>
            <a:r>
              <a:rPr lang="ru-RU" sz="2400" b="1" dirty="0">
                <a:solidFill>
                  <a:srgbClr val="002060"/>
                </a:solidFill>
                <a:latin typeface="Times New Roman" pitchFamily="18" charset="0"/>
                <a:cs typeface="Times New Roman" pitchFamily="18" charset="0"/>
              </a:rPr>
              <a:t>инициативного бюджетирования при осуществлении конкурсного отбора на областном </a:t>
            </a:r>
            <a:r>
              <a:rPr lang="ru-RU" sz="2400" b="1" dirty="0" smtClean="0">
                <a:solidFill>
                  <a:srgbClr val="002060"/>
                </a:solidFill>
                <a:latin typeface="Times New Roman" pitchFamily="18" charset="0"/>
                <a:cs typeface="Times New Roman" pitchFamily="18" charset="0"/>
              </a:rPr>
              <a:t>уровне</a:t>
            </a:r>
            <a:endParaRPr lang="ru-RU" sz="2400" b="1" dirty="0">
              <a:solidFill>
                <a:srgbClr val="002060"/>
              </a:solidFill>
              <a:latin typeface="Times New Roman" pitchFamily="18" charset="0"/>
              <a:cs typeface="Times New Roman" pitchFamily="18" charset="0"/>
            </a:endParaRPr>
          </a:p>
        </p:txBody>
      </p:sp>
      <p:sp>
        <p:nvSpPr>
          <p:cNvPr id="2" name="TextBox 1"/>
          <p:cNvSpPr txBox="1"/>
          <p:nvPr/>
        </p:nvSpPr>
        <p:spPr>
          <a:xfrm>
            <a:off x="124055" y="1584600"/>
            <a:ext cx="324129"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350" b="1" dirty="0">
                <a:ln w="22225">
                  <a:solidFill>
                    <a:schemeClr val="accent2"/>
                  </a:solidFill>
                  <a:prstDash val="solid"/>
                </a:ln>
                <a:solidFill>
                  <a:schemeClr val="accent2">
                    <a:lumMod val="40000"/>
                    <a:lumOff val="60000"/>
                  </a:schemeClr>
                </a:solidFill>
              </a:rPr>
              <a:t>1</a:t>
            </a:r>
          </a:p>
        </p:txBody>
      </p:sp>
      <p:sp>
        <p:nvSpPr>
          <p:cNvPr id="37" name="TextBox 36"/>
          <p:cNvSpPr txBox="1"/>
          <p:nvPr/>
        </p:nvSpPr>
        <p:spPr>
          <a:xfrm flipH="1">
            <a:off x="3071801" y="1500174"/>
            <a:ext cx="285751"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350" b="1" dirty="0">
                <a:ln w="22225">
                  <a:solidFill>
                    <a:schemeClr val="accent2"/>
                  </a:solidFill>
                  <a:prstDash val="solid"/>
                </a:ln>
                <a:solidFill>
                  <a:schemeClr val="accent2">
                    <a:lumMod val="40000"/>
                    <a:lumOff val="60000"/>
                  </a:schemeClr>
                </a:solidFill>
              </a:rPr>
              <a:t>2</a:t>
            </a:r>
          </a:p>
        </p:txBody>
      </p:sp>
      <p:sp>
        <p:nvSpPr>
          <p:cNvPr id="38" name="TextBox 37"/>
          <p:cNvSpPr txBox="1"/>
          <p:nvPr/>
        </p:nvSpPr>
        <p:spPr>
          <a:xfrm flipH="1">
            <a:off x="6253450" y="1428736"/>
            <a:ext cx="247375"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350" b="1" dirty="0">
                <a:ln w="22225">
                  <a:solidFill>
                    <a:schemeClr val="accent2"/>
                  </a:solidFill>
                  <a:prstDash val="solid"/>
                </a:ln>
                <a:solidFill>
                  <a:schemeClr val="accent2">
                    <a:lumMod val="40000"/>
                    <a:lumOff val="60000"/>
                  </a:schemeClr>
                </a:solidFill>
              </a:rPr>
              <a:t>3</a:t>
            </a:r>
          </a:p>
        </p:txBody>
      </p:sp>
      <p:sp>
        <p:nvSpPr>
          <p:cNvPr id="39" name="TextBox 38"/>
          <p:cNvSpPr txBox="1"/>
          <p:nvPr/>
        </p:nvSpPr>
        <p:spPr>
          <a:xfrm>
            <a:off x="5643570" y="5072074"/>
            <a:ext cx="251965"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350" b="1" dirty="0">
                <a:ln w="22225">
                  <a:solidFill>
                    <a:schemeClr val="accent2"/>
                  </a:solidFill>
                  <a:prstDash val="solid"/>
                </a:ln>
                <a:solidFill>
                  <a:schemeClr val="accent2">
                    <a:lumMod val="40000"/>
                    <a:lumOff val="60000"/>
                  </a:schemeClr>
                </a:solidFill>
              </a:rPr>
              <a:t>4</a:t>
            </a:r>
          </a:p>
        </p:txBody>
      </p:sp>
      <p:sp>
        <p:nvSpPr>
          <p:cNvPr id="40" name="TextBox 39"/>
          <p:cNvSpPr txBox="1"/>
          <p:nvPr/>
        </p:nvSpPr>
        <p:spPr>
          <a:xfrm>
            <a:off x="2285984" y="4907518"/>
            <a:ext cx="428628"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350" b="1" dirty="0">
                <a:ln w="22225">
                  <a:solidFill>
                    <a:schemeClr val="accent2"/>
                  </a:solidFill>
                  <a:prstDash val="solid"/>
                </a:ln>
                <a:solidFill>
                  <a:schemeClr val="accent2">
                    <a:lumMod val="40000"/>
                    <a:lumOff val="60000"/>
                  </a:schemeClr>
                </a:solidFill>
              </a:rPr>
              <a:t>5</a:t>
            </a:r>
          </a:p>
        </p:txBody>
      </p:sp>
      <p:sp>
        <p:nvSpPr>
          <p:cNvPr id="41" name="TextBox 40"/>
          <p:cNvSpPr txBox="1"/>
          <p:nvPr/>
        </p:nvSpPr>
        <p:spPr>
          <a:xfrm>
            <a:off x="142844" y="4929198"/>
            <a:ext cx="271241"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350" b="1" dirty="0">
                <a:ln w="22225">
                  <a:solidFill>
                    <a:schemeClr val="accent2"/>
                  </a:solidFill>
                  <a:prstDash val="solid"/>
                </a:ln>
                <a:solidFill>
                  <a:schemeClr val="accent2">
                    <a:lumMod val="40000"/>
                    <a:lumOff val="60000"/>
                  </a:schemeClr>
                </a:solidFill>
              </a:rPr>
              <a:t>6</a:t>
            </a:r>
          </a:p>
        </p:txBody>
      </p:sp>
      <p:sp>
        <p:nvSpPr>
          <p:cNvPr id="42" name="TextBox 41"/>
          <p:cNvSpPr txBox="1"/>
          <p:nvPr/>
        </p:nvSpPr>
        <p:spPr>
          <a:xfrm>
            <a:off x="113152" y="2963243"/>
            <a:ext cx="300934" cy="24622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000" b="1" dirty="0">
                <a:ln w="22225">
                  <a:solidFill>
                    <a:schemeClr val="accent2"/>
                  </a:solidFill>
                  <a:prstDash val="solid"/>
                </a:ln>
                <a:solidFill>
                  <a:schemeClr val="accent2">
                    <a:lumMod val="40000"/>
                    <a:lumOff val="60000"/>
                  </a:schemeClr>
                </a:solidFill>
              </a:rPr>
              <a:t>7</a:t>
            </a:r>
          </a:p>
        </p:txBody>
      </p:sp>
      <p:sp>
        <p:nvSpPr>
          <p:cNvPr id="43" name="TextBox 42"/>
          <p:cNvSpPr txBox="1"/>
          <p:nvPr/>
        </p:nvSpPr>
        <p:spPr>
          <a:xfrm>
            <a:off x="2928926" y="2947592"/>
            <a:ext cx="500065"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350" b="1" dirty="0">
                <a:ln w="22225">
                  <a:solidFill>
                    <a:schemeClr val="accent2"/>
                  </a:solidFill>
                  <a:prstDash val="solid"/>
                </a:ln>
                <a:solidFill>
                  <a:schemeClr val="accent2">
                    <a:lumMod val="40000"/>
                    <a:lumOff val="60000"/>
                  </a:schemeClr>
                </a:solidFill>
              </a:rPr>
              <a:t>8</a:t>
            </a:r>
          </a:p>
        </p:txBody>
      </p:sp>
    </p:spTree>
    <p:extLst>
      <p:ext uri="{BB962C8B-B14F-4D97-AF65-F5344CB8AC3E}">
        <p14:creationId xmlns="" xmlns:p14="http://schemas.microsoft.com/office/powerpoint/2010/main" val="585474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D4CB8345-EC9A-4631-8DA7-0545DFA1DCB4}" type="slidenum">
              <a:rPr lang="ru-RU" smtClean="0"/>
              <a:pPr/>
              <a:t>27</a:t>
            </a:fld>
            <a:endParaRPr lang="ru-RU"/>
          </a:p>
        </p:txBody>
      </p:sp>
      <p:sp>
        <p:nvSpPr>
          <p:cNvPr id="5" name="Заголовок 1"/>
          <p:cNvSpPr txBox="1">
            <a:spLocks/>
          </p:cNvSpPr>
          <p:nvPr/>
        </p:nvSpPr>
        <p:spPr>
          <a:xfrm>
            <a:off x="214282" y="214289"/>
            <a:ext cx="8501122" cy="1015617"/>
          </a:xfrm>
          <a:prstGeom prst="rect">
            <a:avLst/>
          </a:prstGeom>
          <a:solidFill>
            <a:schemeClr val="accent3">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2800" b="1" dirty="0" smtClean="0">
                <a:solidFill>
                  <a:srgbClr val="FF0000"/>
                </a:solidFill>
                <a:latin typeface="Times New Roman" pitchFamily="18" charset="0"/>
                <a:cs typeface="Times New Roman" pitchFamily="18" charset="0"/>
              </a:rPr>
              <a:t>Перечень документов</a:t>
            </a:r>
            <a:br>
              <a:rPr lang="ru-RU" sz="2800" b="1" dirty="0" smtClean="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для участия в конкурсном отборе</a:t>
            </a:r>
            <a:r>
              <a:rPr lang="en-US" sz="2800" b="1" dirty="0" smtClean="0">
                <a:solidFill>
                  <a:srgbClr val="FF0000"/>
                </a:solidFill>
                <a:latin typeface="Times New Roman" pitchFamily="18" charset="0"/>
                <a:cs typeface="Times New Roman" pitchFamily="18" charset="0"/>
              </a:rPr>
              <a:t>:</a:t>
            </a:r>
            <a:endParaRPr lang="ru-RU" sz="2800" b="1" dirty="0">
              <a:solidFill>
                <a:srgbClr val="FF0000"/>
              </a:solidFill>
              <a:latin typeface="Times New Roman" pitchFamily="18" charset="0"/>
              <a:cs typeface="Times New Roman" pitchFamily="18" charset="0"/>
            </a:endParaRPr>
          </a:p>
        </p:txBody>
      </p:sp>
      <p:sp>
        <p:nvSpPr>
          <p:cNvPr id="6" name="Прямоугольник 5"/>
          <p:cNvSpPr/>
          <p:nvPr/>
        </p:nvSpPr>
        <p:spPr>
          <a:xfrm>
            <a:off x="1241714" y="2509637"/>
            <a:ext cx="7473690" cy="816091"/>
          </a:xfrm>
          <a:prstGeom prst="rect">
            <a:avLst/>
          </a:prstGeom>
          <a:solidFill>
            <a:schemeClr val="accent3">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ru-RU" dirty="0" smtClean="0">
                <a:latin typeface="Times New Roman" pitchFamily="18" charset="0"/>
                <a:cs typeface="Times New Roman" pitchFamily="18" charset="0"/>
              </a:rPr>
              <a:t>Протокол </a:t>
            </a:r>
            <a:r>
              <a:rPr lang="ru-RU" dirty="0">
                <a:latin typeface="Times New Roman" pitchFamily="18" charset="0"/>
                <a:cs typeface="Times New Roman" pitchFamily="18" charset="0"/>
              </a:rPr>
              <a:t>собрания </a:t>
            </a:r>
            <a:r>
              <a:rPr lang="ru-RU" dirty="0" smtClean="0">
                <a:latin typeface="Times New Roman" pitchFamily="18" charset="0"/>
                <a:cs typeface="Times New Roman" pitchFamily="18" charset="0"/>
              </a:rPr>
              <a:t>граждан </a:t>
            </a:r>
            <a:r>
              <a:rPr lang="ru-RU" dirty="0">
                <a:latin typeface="Times New Roman" pitchFamily="18" charset="0"/>
                <a:cs typeface="Times New Roman" pitchFamily="18" charset="0"/>
              </a:rPr>
              <a:t>по определению </a:t>
            </a:r>
            <a:r>
              <a:rPr lang="ru-RU" dirty="0" smtClean="0">
                <a:latin typeface="Times New Roman" pitchFamily="18" charset="0"/>
                <a:cs typeface="Times New Roman" pitchFamily="18" charset="0"/>
              </a:rPr>
              <a:t>проекта</a:t>
            </a:r>
            <a:endParaRPr lang="ru-RU" dirty="0">
              <a:latin typeface="Times New Roman" pitchFamily="18" charset="0"/>
              <a:cs typeface="Times New Roman" pitchFamily="18" charset="0"/>
            </a:endParaRPr>
          </a:p>
        </p:txBody>
      </p:sp>
      <p:sp>
        <p:nvSpPr>
          <p:cNvPr id="7" name="Стрелка вправо с вырезом 6"/>
          <p:cNvSpPr/>
          <p:nvPr/>
        </p:nvSpPr>
        <p:spPr>
          <a:xfrm>
            <a:off x="395536" y="1620666"/>
            <a:ext cx="687590" cy="696077"/>
          </a:xfrm>
          <a:prstGeom prst="notchedRightArrow">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241714" y="4453952"/>
            <a:ext cx="7473690" cy="816091"/>
          </a:xfrm>
          <a:prstGeom prst="rect">
            <a:avLst/>
          </a:prstGeom>
          <a:solidFill>
            <a:schemeClr val="accent3">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ru-RU" dirty="0">
                <a:latin typeface="Times New Roman" pitchFamily="18" charset="0"/>
                <a:cs typeface="Times New Roman" pitchFamily="18" charset="0"/>
              </a:rPr>
              <a:t>Обязательство муниципального образования п</a:t>
            </a:r>
            <a:r>
              <a:rPr lang="ru-RU" dirty="0" smtClean="0">
                <a:latin typeface="Times New Roman" pitchFamily="18" charset="0"/>
                <a:cs typeface="Times New Roman" pitchFamily="18" charset="0"/>
              </a:rPr>
              <a:t>о финансированию </a:t>
            </a:r>
            <a:r>
              <a:rPr lang="ru-RU" dirty="0">
                <a:latin typeface="Times New Roman" pitchFamily="18" charset="0"/>
                <a:cs typeface="Times New Roman" pitchFamily="18" charset="0"/>
              </a:rPr>
              <a:t>проекта</a:t>
            </a:r>
          </a:p>
        </p:txBody>
      </p:sp>
      <p:sp>
        <p:nvSpPr>
          <p:cNvPr id="9" name="Стрелка вправо с вырезом 8"/>
          <p:cNvSpPr/>
          <p:nvPr/>
        </p:nvSpPr>
        <p:spPr>
          <a:xfrm>
            <a:off x="395536" y="3517848"/>
            <a:ext cx="694326" cy="696077"/>
          </a:xfrm>
          <a:prstGeom prst="notchedRightArrow">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rPr>
              <a:t>3</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241714" y="5390056"/>
            <a:ext cx="7473690" cy="816091"/>
          </a:xfrm>
          <a:prstGeom prst="rect">
            <a:avLst/>
          </a:prstGeom>
          <a:solidFill>
            <a:schemeClr val="accent3">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ru-RU" dirty="0">
                <a:latin typeface="Times New Roman" pitchFamily="18" charset="0"/>
                <a:cs typeface="Times New Roman" pitchFamily="18" charset="0"/>
              </a:rPr>
              <a:t>Гарантийные письма от организаций и других внебюджетных источников</a:t>
            </a:r>
          </a:p>
        </p:txBody>
      </p:sp>
      <p:sp>
        <p:nvSpPr>
          <p:cNvPr id="11" name="Стрелка вправо с вырезом 10"/>
          <p:cNvSpPr/>
          <p:nvPr/>
        </p:nvSpPr>
        <p:spPr>
          <a:xfrm>
            <a:off x="395537" y="4453952"/>
            <a:ext cx="693431" cy="696077"/>
          </a:xfrm>
          <a:prstGeom prst="notchedRightArrow">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rPr>
              <a:t>4</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241714" y="1555560"/>
            <a:ext cx="7473690" cy="816091"/>
          </a:xfrm>
          <a:prstGeom prst="rect">
            <a:avLst/>
          </a:prstGeom>
          <a:solidFill>
            <a:schemeClr val="accent3">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ru-RU" dirty="0" smtClean="0">
                <a:latin typeface="Times New Roman" pitchFamily="18" charset="0"/>
                <a:cs typeface="Times New Roman" pitchFamily="18" charset="0"/>
              </a:rPr>
              <a:t>Заявка </a:t>
            </a:r>
            <a:r>
              <a:rPr lang="ru-RU" dirty="0">
                <a:latin typeface="Times New Roman" pitchFamily="18" charset="0"/>
                <a:cs typeface="Times New Roman" pitchFamily="18" charset="0"/>
              </a:rPr>
              <a:t>для участия в </a:t>
            </a:r>
            <a:r>
              <a:rPr lang="ru-RU">
                <a:latin typeface="Times New Roman" pitchFamily="18" charset="0"/>
                <a:cs typeface="Times New Roman" pitchFamily="18" charset="0"/>
              </a:rPr>
              <a:t>конкурсном </a:t>
            </a:r>
            <a:r>
              <a:rPr lang="ru-RU" smtClean="0">
                <a:latin typeface="Times New Roman" pitchFamily="18" charset="0"/>
                <a:cs typeface="Times New Roman" pitchFamily="18" charset="0"/>
              </a:rPr>
              <a:t>отборе</a:t>
            </a:r>
            <a:endParaRPr lang="ru-RU" dirty="0">
              <a:latin typeface="Times New Roman" pitchFamily="18" charset="0"/>
              <a:cs typeface="Times New Roman" pitchFamily="18" charset="0"/>
            </a:endParaRPr>
          </a:p>
        </p:txBody>
      </p:sp>
      <p:sp>
        <p:nvSpPr>
          <p:cNvPr id="13" name="Стрелка вправо с вырезом 12"/>
          <p:cNvSpPr/>
          <p:nvPr/>
        </p:nvSpPr>
        <p:spPr>
          <a:xfrm>
            <a:off x="395536" y="5390056"/>
            <a:ext cx="696807" cy="696077"/>
          </a:xfrm>
          <a:prstGeom prst="notchedRightArrow">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5</a:t>
            </a:r>
            <a:endParaRPr lang="ru-RU"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241714" y="3453995"/>
            <a:ext cx="7473690" cy="816091"/>
          </a:xfrm>
          <a:prstGeom prst="rect">
            <a:avLst/>
          </a:prstGeom>
          <a:solidFill>
            <a:schemeClr val="accent3">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ru-RU" dirty="0" smtClean="0">
                <a:latin typeface="Times New Roman" pitchFamily="18" charset="0"/>
                <a:cs typeface="Times New Roman" pitchFamily="18" charset="0"/>
              </a:rPr>
              <a:t>Протокол </a:t>
            </a:r>
            <a:r>
              <a:rPr lang="ru-RU" dirty="0">
                <a:latin typeface="Times New Roman" pitchFamily="18" charset="0"/>
                <a:cs typeface="Times New Roman" pitchFamily="18" charset="0"/>
              </a:rPr>
              <a:t>собрания </a:t>
            </a:r>
            <a:r>
              <a:rPr lang="ru-RU" dirty="0" smtClean="0">
                <a:latin typeface="Times New Roman" pitchFamily="18" charset="0"/>
                <a:cs typeface="Times New Roman" pitchFamily="18" charset="0"/>
              </a:rPr>
              <a:t>граждан </a:t>
            </a:r>
            <a:r>
              <a:rPr lang="ru-RU" dirty="0">
                <a:latin typeface="Times New Roman" pitchFamily="18" charset="0"/>
                <a:cs typeface="Times New Roman" pitchFamily="18" charset="0"/>
              </a:rPr>
              <a:t>по определению параметров </a:t>
            </a:r>
            <a:r>
              <a:rPr lang="ru-RU" dirty="0" smtClean="0">
                <a:latin typeface="Times New Roman" pitchFamily="18" charset="0"/>
                <a:cs typeface="Times New Roman" pitchFamily="18" charset="0"/>
              </a:rPr>
              <a:t>проекта</a:t>
            </a:r>
            <a:endParaRPr lang="ru-RU" dirty="0">
              <a:latin typeface="Times New Roman" pitchFamily="18" charset="0"/>
              <a:cs typeface="Times New Roman" pitchFamily="18" charset="0"/>
            </a:endParaRPr>
          </a:p>
        </p:txBody>
      </p:sp>
      <p:sp>
        <p:nvSpPr>
          <p:cNvPr id="15" name="Стрелка вправо с вырезом 14"/>
          <p:cNvSpPr/>
          <p:nvPr/>
        </p:nvSpPr>
        <p:spPr>
          <a:xfrm>
            <a:off x="395537" y="2573275"/>
            <a:ext cx="693431" cy="696077"/>
          </a:xfrm>
          <a:prstGeom prst="notchedRightArrow">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rPr>
              <a:t>2</a:t>
            </a:r>
            <a:endParaRPr lang="ru-RU" dirty="0">
              <a:latin typeface="Times New Roman" panose="02020603050405020304" pitchFamily="18" charset="0"/>
              <a:cs typeface="Times New Roman" panose="02020603050405020304" pitchFamily="18" charset="0"/>
            </a:endParaRPr>
          </a:p>
        </p:txBody>
      </p:sp>
      <p:sp>
        <p:nvSpPr>
          <p:cNvPr id="16" name="Стрелка вправо с вырезом 15"/>
          <p:cNvSpPr/>
          <p:nvPr/>
        </p:nvSpPr>
        <p:spPr>
          <a:xfrm>
            <a:off x="395536" y="1648820"/>
            <a:ext cx="687590" cy="696077"/>
          </a:xfrm>
          <a:prstGeom prst="notchedRightArrow">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324761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876256" y="6414728"/>
            <a:ext cx="2133600" cy="365125"/>
          </a:xfrm>
        </p:spPr>
        <p:txBody>
          <a:bodyPr/>
          <a:lstStyle/>
          <a:p>
            <a:fld id="{D4CB8345-EC9A-4631-8DA7-0545DFA1DCB4}" type="slidenum">
              <a:rPr lang="ru-RU" smtClean="0"/>
              <a:pPr/>
              <a:t>28</a:t>
            </a:fld>
            <a:endParaRPr lang="ru-RU" dirty="0"/>
          </a:p>
        </p:txBody>
      </p:sp>
      <p:sp>
        <p:nvSpPr>
          <p:cNvPr id="5" name="Заголовок 1"/>
          <p:cNvSpPr txBox="1">
            <a:spLocks/>
          </p:cNvSpPr>
          <p:nvPr/>
        </p:nvSpPr>
        <p:spPr>
          <a:xfrm>
            <a:off x="373158" y="214289"/>
            <a:ext cx="8413684" cy="905381"/>
          </a:xfrm>
          <a:prstGeom prst="rect">
            <a:avLst/>
          </a:prstGeom>
          <a:solidFill>
            <a:schemeClr val="accent3">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2800" dirty="0" smtClean="0">
                <a:solidFill>
                  <a:srgbClr val="FF0000"/>
                </a:solidFill>
                <a:latin typeface="Times New Roman" pitchFamily="18" charset="0"/>
                <a:cs typeface="Times New Roman" pitchFamily="18" charset="0"/>
              </a:rPr>
              <a:t>Перечень документов</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для участия в конкурсном отборе (продолжение)</a:t>
            </a:r>
            <a:r>
              <a:rPr lang="en-US" sz="2800" dirty="0" smtClean="0">
                <a:solidFill>
                  <a:srgbClr val="FF0000"/>
                </a:solidFill>
                <a:latin typeface="Times New Roman" pitchFamily="18" charset="0"/>
                <a:cs typeface="Times New Roman" pitchFamily="18" charset="0"/>
              </a:rPr>
              <a:t>:</a:t>
            </a:r>
            <a:endParaRPr lang="ru-RU" sz="2800" dirty="0">
              <a:solidFill>
                <a:srgbClr val="FF0000"/>
              </a:solidFill>
              <a:latin typeface="Times New Roman" pitchFamily="18" charset="0"/>
              <a:cs typeface="Times New Roman" pitchFamily="18" charset="0"/>
            </a:endParaRPr>
          </a:p>
        </p:txBody>
      </p:sp>
      <p:sp>
        <p:nvSpPr>
          <p:cNvPr id="6" name="Прямоугольник 5"/>
          <p:cNvSpPr/>
          <p:nvPr/>
        </p:nvSpPr>
        <p:spPr>
          <a:xfrm>
            <a:off x="1235872" y="1403872"/>
            <a:ext cx="7550970" cy="816091"/>
          </a:xfrm>
          <a:prstGeom prst="rect">
            <a:avLst/>
          </a:prstGeom>
          <a:solidFill>
            <a:schemeClr val="accent1">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buNone/>
            </a:pPr>
            <a:r>
              <a:rPr lang="ru-RU" dirty="0">
                <a:latin typeface="Times New Roman" pitchFamily="18" charset="0"/>
                <a:cs typeface="Times New Roman" pitchFamily="18" charset="0"/>
              </a:rPr>
              <a:t>Копии документов, подтверждающие объем необходимых работ и услуг в рамках реализации </a:t>
            </a:r>
            <a:r>
              <a:rPr lang="ru-RU" dirty="0" smtClean="0">
                <a:latin typeface="Times New Roman" pitchFamily="18" charset="0"/>
                <a:cs typeface="Times New Roman" pitchFamily="18" charset="0"/>
              </a:rPr>
              <a:t>проекта</a:t>
            </a:r>
            <a:endParaRPr lang="en-US" dirty="0">
              <a:latin typeface="Times New Roman" pitchFamily="18" charset="0"/>
              <a:cs typeface="Times New Roman" pitchFamily="18" charset="0"/>
            </a:endParaRPr>
          </a:p>
        </p:txBody>
      </p:sp>
      <p:sp>
        <p:nvSpPr>
          <p:cNvPr id="7" name="Стрелка вправо с вырезом 6"/>
          <p:cNvSpPr/>
          <p:nvPr/>
        </p:nvSpPr>
        <p:spPr>
          <a:xfrm>
            <a:off x="379000" y="1567208"/>
            <a:ext cx="710863" cy="696077"/>
          </a:xfrm>
          <a:prstGeom prst="notchedRightArrow">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6</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235872" y="3174996"/>
            <a:ext cx="7550970" cy="1042037"/>
          </a:xfrm>
          <a:prstGeom prst="rect">
            <a:avLst/>
          </a:prstGeom>
          <a:solidFill>
            <a:schemeClr val="accent1">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ru-RU" dirty="0">
                <a:latin typeface="Times New Roman" pitchFamily="18" charset="0"/>
                <a:cs typeface="Times New Roman" pitchFamily="18" charset="0"/>
              </a:rPr>
              <a:t>Копии документов, подтверждающих право собственности сельского поселения на объект общественной </a:t>
            </a:r>
            <a:r>
              <a:rPr lang="ru-RU" dirty="0" smtClean="0">
                <a:latin typeface="Times New Roman" pitchFamily="18" charset="0"/>
                <a:cs typeface="Times New Roman" pitchFamily="18" charset="0"/>
              </a:rPr>
              <a:t>инфраструктуры</a:t>
            </a:r>
            <a:endParaRPr lang="ru-RU" dirty="0">
              <a:latin typeface="Times New Roman" pitchFamily="18" charset="0"/>
              <a:cs typeface="Times New Roman" pitchFamily="18" charset="0"/>
            </a:endParaRPr>
          </a:p>
        </p:txBody>
      </p:sp>
      <p:sp>
        <p:nvSpPr>
          <p:cNvPr id="9" name="Стрелка вправо с вырезом 8"/>
          <p:cNvSpPr/>
          <p:nvPr/>
        </p:nvSpPr>
        <p:spPr>
          <a:xfrm>
            <a:off x="378999" y="3404997"/>
            <a:ext cx="717599" cy="696077"/>
          </a:xfrm>
          <a:prstGeom prst="notchedRightArrow">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8</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242608" y="4302258"/>
            <a:ext cx="7544234" cy="747868"/>
          </a:xfrm>
          <a:prstGeom prst="rect">
            <a:avLst/>
          </a:prstGeom>
          <a:solidFill>
            <a:schemeClr val="accent1">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buNone/>
            </a:pPr>
            <a:r>
              <a:rPr lang="ru-RU" dirty="0">
                <a:latin typeface="Times New Roman" pitchFamily="18" charset="0"/>
                <a:cs typeface="Times New Roman" pitchFamily="18" charset="0"/>
              </a:rPr>
              <a:t>Копии информационных материалов, подтверждающие привлечение </a:t>
            </a:r>
            <a:r>
              <a:rPr lang="ru-RU" dirty="0" smtClean="0">
                <a:latin typeface="Times New Roman" pitchFamily="18" charset="0"/>
                <a:cs typeface="Times New Roman" pitchFamily="18" charset="0"/>
              </a:rPr>
              <a:t>СМИ</a:t>
            </a:r>
            <a:endParaRPr lang="en-US" dirty="0">
              <a:latin typeface="Times New Roman" pitchFamily="18" charset="0"/>
              <a:cs typeface="Times New Roman" pitchFamily="18" charset="0"/>
            </a:endParaRPr>
          </a:p>
        </p:txBody>
      </p:sp>
      <p:sp>
        <p:nvSpPr>
          <p:cNvPr id="11" name="Стрелка вправо с вырезом 10"/>
          <p:cNvSpPr/>
          <p:nvPr/>
        </p:nvSpPr>
        <p:spPr>
          <a:xfrm>
            <a:off x="373157" y="4262970"/>
            <a:ext cx="716704" cy="696077"/>
          </a:xfrm>
          <a:prstGeom prst="notchedRightArrow">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9</a:t>
            </a:r>
          </a:p>
        </p:txBody>
      </p:sp>
      <p:sp>
        <p:nvSpPr>
          <p:cNvPr id="12" name="Прямоугольник 11"/>
          <p:cNvSpPr/>
          <p:nvPr/>
        </p:nvSpPr>
        <p:spPr>
          <a:xfrm>
            <a:off x="1242608" y="5135350"/>
            <a:ext cx="7544234" cy="1031209"/>
          </a:xfrm>
          <a:prstGeom prst="rect">
            <a:avLst/>
          </a:prstGeom>
          <a:solidFill>
            <a:schemeClr val="accent1">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ru-RU" dirty="0">
                <a:latin typeface="Times New Roman" pitchFamily="18" charset="0"/>
                <a:cs typeface="Times New Roman" pitchFamily="18" charset="0"/>
              </a:rPr>
              <a:t>Фотографии, свидетельствующие о неудовлетворительном состоянии объекта, предлагаемого для реализации в рамках проекта</a:t>
            </a:r>
          </a:p>
        </p:txBody>
      </p:sp>
      <p:sp>
        <p:nvSpPr>
          <p:cNvPr id="13" name="Стрелка вправо с вырезом 12"/>
          <p:cNvSpPr/>
          <p:nvPr/>
        </p:nvSpPr>
        <p:spPr>
          <a:xfrm>
            <a:off x="285721" y="5195358"/>
            <a:ext cx="857256" cy="696077"/>
          </a:xfrm>
          <a:prstGeom prst="notchedRightArrow">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10</a:t>
            </a:r>
          </a:p>
        </p:txBody>
      </p:sp>
      <p:sp>
        <p:nvSpPr>
          <p:cNvPr id="14" name="Прямоугольник 13"/>
          <p:cNvSpPr/>
          <p:nvPr/>
        </p:nvSpPr>
        <p:spPr>
          <a:xfrm>
            <a:off x="1242608" y="2339097"/>
            <a:ext cx="7544234" cy="758176"/>
          </a:xfrm>
          <a:prstGeom prst="rect">
            <a:avLst/>
          </a:prstGeom>
          <a:solidFill>
            <a:schemeClr val="accent1">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buNone/>
            </a:pPr>
            <a:r>
              <a:rPr lang="ru-RU" dirty="0">
                <a:latin typeface="Times New Roman" pitchFamily="18" charset="0"/>
                <a:cs typeface="Times New Roman" pitchFamily="18" charset="0"/>
              </a:rPr>
              <a:t>Копии положительного заключения государственной экспертизы </a:t>
            </a:r>
            <a:r>
              <a:rPr lang="ru-RU" dirty="0" smtClean="0">
                <a:latin typeface="Times New Roman" pitchFamily="18" charset="0"/>
                <a:cs typeface="Times New Roman" pitchFamily="18" charset="0"/>
              </a:rPr>
              <a:t>проекта</a:t>
            </a:r>
            <a:endParaRPr lang="ru-RU" dirty="0">
              <a:latin typeface="Times New Roman" pitchFamily="18" charset="0"/>
              <a:cs typeface="Times New Roman" pitchFamily="18" charset="0"/>
            </a:endParaRPr>
          </a:p>
        </p:txBody>
      </p:sp>
      <p:sp>
        <p:nvSpPr>
          <p:cNvPr id="15" name="Стрелка вправо с вырезом 14"/>
          <p:cNvSpPr/>
          <p:nvPr/>
        </p:nvSpPr>
        <p:spPr>
          <a:xfrm>
            <a:off x="378999" y="2519818"/>
            <a:ext cx="716704" cy="696077"/>
          </a:xfrm>
          <a:prstGeom prst="notchedRightArrow">
            <a:avLst/>
          </a:prstGeom>
          <a:solidFill>
            <a:schemeClr val="accent2">
              <a:lumMod val="40000"/>
              <a:lumOff val="6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7</a:t>
            </a:r>
            <a:endParaRPr lang="ru-RU"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1249344" y="6244281"/>
            <a:ext cx="7537498" cy="457851"/>
          </a:xfrm>
          <a:prstGeom prst="rect">
            <a:avLst/>
          </a:prstGeom>
          <a:solidFill>
            <a:schemeClr val="accent1">
              <a:lumMod val="20000"/>
              <a:lumOff val="80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buNone/>
            </a:pPr>
            <a:r>
              <a:rPr lang="ru-RU" dirty="0">
                <a:latin typeface="Times New Roman" pitchFamily="18" charset="0"/>
                <a:cs typeface="Times New Roman" pitchFamily="18" charset="0"/>
              </a:rPr>
              <a:t>Опись представленных </a:t>
            </a:r>
            <a:r>
              <a:rPr lang="ru-RU" dirty="0" smtClean="0">
                <a:latin typeface="Times New Roman" pitchFamily="18" charset="0"/>
                <a:cs typeface="Times New Roman" pitchFamily="18" charset="0"/>
              </a:rPr>
              <a:t>документов</a:t>
            </a:r>
            <a:endParaRPr lang="ru-RU" dirty="0">
              <a:latin typeface="Times New Roman" pitchFamily="18" charset="0"/>
              <a:cs typeface="Times New Roman" pitchFamily="18" charset="0"/>
            </a:endParaRPr>
          </a:p>
        </p:txBody>
      </p:sp>
      <p:sp>
        <p:nvSpPr>
          <p:cNvPr id="19" name="Стрелка вправо с вырезом 18"/>
          <p:cNvSpPr/>
          <p:nvPr/>
        </p:nvSpPr>
        <p:spPr>
          <a:xfrm>
            <a:off x="385735" y="6038983"/>
            <a:ext cx="757241" cy="696077"/>
          </a:xfrm>
          <a:prstGeom prst="notchedRightArrow">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11</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131906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90476"/>
            <a:ext cx="8572560" cy="1095383"/>
          </a:xfr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algn="ctr"/>
            <a:r>
              <a:rPr lang="ru-RU" sz="2400" b="1" dirty="0">
                <a:solidFill>
                  <a:srgbClr val="002060"/>
                </a:solidFill>
                <a:latin typeface="Times New Roman" pitchFamily="18" charset="0"/>
                <a:cs typeface="Times New Roman" pitchFamily="18" charset="0"/>
              </a:rPr>
              <a:t>К конкурсному отбору допускаются объекты общественной инфраструктуры:</a:t>
            </a:r>
          </a:p>
        </p:txBody>
      </p:sp>
      <p:sp>
        <p:nvSpPr>
          <p:cNvPr id="4" name="Номер слайда 3"/>
          <p:cNvSpPr>
            <a:spLocks noGrp="1"/>
          </p:cNvSpPr>
          <p:nvPr>
            <p:ph type="sldNum" sz="quarter" idx="12"/>
          </p:nvPr>
        </p:nvSpPr>
        <p:spPr/>
        <p:txBody>
          <a:bodyPr/>
          <a:lstStyle/>
          <a:p>
            <a:fld id="{D4CB8345-EC9A-4631-8DA7-0545DFA1DCB4}" type="slidenum">
              <a:rPr lang="ru-RU" smtClean="0"/>
              <a:pPr/>
              <a:t>29</a:t>
            </a:fld>
            <a:endParaRPr lang="ru-RU"/>
          </a:p>
        </p:txBody>
      </p:sp>
      <p:sp>
        <p:nvSpPr>
          <p:cNvPr id="10" name="Прямоугольник 9"/>
          <p:cNvSpPr/>
          <p:nvPr/>
        </p:nvSpPr>
        <p:spPr>
          <a:xfrm>
            <a:off x="214282" y="2144655"/>
            <a:ext cx="2571768" cy="476253"/>
          </a:xfrm>
          <a:prstGeom prst="rect">
            <a:avLst/>
          </a:prstGeom>
          <a:solidFill>
            <a:schemeClr val="accent4"/>
          </a:solidFill>
        </p:spPr>
        <p:style>
          <a:lnRef idx="2">
            <a:schemeClr val="accent3"/>
          </a:lnRef>
          <a:fillRef idx="1">
            <a:schemeClr val="lt1"/>
          </a:fillRef>
          <a:effectRef idx="0">
            <a:schemeClr val="accent3"/>
          </a:effectRef>
          <a:fontRef idx="minor">
            <a:schemeClr val="dk1"/>
          </a:fontRef>
        </p:style>
        <p:txBody>
          <a:bodyPr rtlCol="0" anchor="ctr"/>
          <a:lstStyle/>
          <a:p>
            <a:pPr marL="342900" lvl="0" indent="-342900" algn="ctr">
              <a:spcBef>
                <a:spcPct val="20000"/>
              </a:spcBef>
              <a:defRPr/>
            </a:pPr>
            <a:r>
              <a:rPr lang="ru-RU" sz="1400" dirty="0" smtClean="0">
                <a:solidFill>
                  <a:schemeClr val="dk1"/>
                </a:solidFill>
                <a:latin typeface="Times New Roman" pitchFamily="18" charset="0"/>
                <a:cs typeface="Times New Roman" pitchFamily="18" charset="0"/>
              </a:rPr>
              <a:t>Игровые</a:t>
            </a:r>
            <a:r>
              <a:rPr lang="ru-RU"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rPr>
              <a:t>площадки</a:t>
            </a:r>
          </a:p>
        </p:txBody>
      </p:sp>
      <p:sp>
        <p:nvSpPr>
          <p:cNvPr id="11" name="Прямоугольник 10"/>
          <p:cNvSpPr/>
          <p:nvPr/>
        </p:nvSpPr>
        <p:spPr>
          <a:xfrm>
            <a:off x="3000364" y="2144655"/>
            <a:ext cx="2571768" cy="476253"/>
          </a:xfrm>
          <a:prstGeom prst="rect">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pPr marL="342900" lvl="0" indent="-342900" algn="ctr">
              <a:spcBef>
                <a:spcPct val="20000"/>
              </a:spcBef>
              <a:defRPr/>
            </a:pPr>
            <a:r>
              <a:rPr lang="ru-RU" sz="1400" dirty="0" smtClean="0">
                <a:latin typeface="Times New Roman" pitchFamily="18" charset="0"/>
                <a:cs typeface="Times New Roman" pitchFamily="18" charset="0"/>
              </a:rPr>
              <a:t>Автомобильные дороги</a:t>
            </a:r>
            <a:endParaRPr lang="ru-RU" sz="1400" dirty="0" smtClean="0">
              <a:solidFill>
                <a:schemeClr val="dk1"/>
              </a:solidFill>
              <a:latin typeface="Times New Roman" pitchFamily="18" charset="0"/>
              <a:cs typeface="Times New Roman" pitchFamily="18" charset="0"/>
            </a:endParaRPr>
          </a:p>
        </p:txBody>
      </p:sp>
      <p:sp>
        <p:nvSpPr>
          <p:cNvPr id="12" name="Прямоугольник 11"/>
          <p:cNvSpPr/>
          <p:nvPr/>
        </p:nvSpPr>
        <p:spPr>
          <a:xfrm>
            <a:off x="5786446" y="2144655"/>
            <a:ext cx="3000396" cy="476253"/>
          </a:xfrm>
          <a:prstGeom prst="rect">
            <a:avLst/>
          </a:prstGeom>
          <a:solidFill>
            <a:schemeClr val="accent3"/>
          </a:solidFill>
        </p:spPr>
        <p:style>
          <a:lnRef idx="2">
            <a:schemeClr val="accent3"/>
          </a:lnRef>
          <a:fillRef idx="1">
            <a:schemeClr val="lt1"/>
          </a:fillRef>
          <a:effectRef idx="0">
            <a:schemeClr val="accent3"/>
          </a:effectRef>
          <a:fontRef idx="minor">
            <a:schemeClr val="dk1"/>
          </a:fontRef>
        </p:style>
        <p:txBody>
          <a:bodyPr rtlCol="0" anchor="ctr"/>
          <a:lstStyle/>
          <a:p>
            <a:pPr marL="342900" lvl="0" indent="-342900" algn="ctr">
              <a:spcBef>
                <a:spcPct val="20000"/>
              </a:spcBef>
              <a:defRPr/>
            </a:pPr>
            <a:r>
              <a:rPr lang="ru-RU" sz="1400" dirty="0" smtClean="0">
                <a:latin typeface="Times New Roman" pitchFamily="18" charset="0"/>
                <a:cs typeface="Times New Roman" pitchFamily="18" charset="0"/>
              </a:rPr>
              <a:t>Объекты культуры</a:t>
            </a:r>
            <a:endParaRPr lang="ru-RU" sz="1400" dirty="0" smtClean="0">
              <a:solidFill>
                <a:schemeClr val="dk1"/>
              </a:solidFill>
              <a:latin typeface="Times New Roman" pitchFamily="18" charset="0"/>
              <a:cs typeface="Times New Roman" pitchFamily="18" charset="0"/>
            </a:endParaRPr>
          </a:p>
        </p:txBody>
      </p:sp>
      <p:sp>
        <p:nvSpPr>
          <p:cNvPr id="14" name="Прямоугольник 13"/>
          <p:cNvSpPr/>
          <p:nvPr/>
        </p:nvSpPr>
        <p:spPr>
          <a:xfrm>
            <a:off x="214282" y="3900929"/>
            <a:ext cx="2571767" cy="868841"/>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marL="342900" indent="-342900" algn="ctr">
              <a:spcBef>
                <a:spcPct val="20000"/>
              </a:spcBef>
              <a:defRPr/>
            </a:pPr>
            <a:r>
              <a:rPr lang="ru-RU" sz="1400" dirty="0" smtClean="0">
                <a:latin typeface="Times New Roman" pitchFamily="18" charset="0"/>
                <a:cs typeface="Times New Roman" pitchFamily="18" charset="0"/>
              </a:rPr>
              <a:t>Объекты физической культуры</a:t>
            </a:r>
          </a:p>
        </p:txBody>
      </p:sp>
      <p:sp>
        <p:nvSpPr>
          <p:cNvPr id="18" name="Прямоугольник 17"/>
          <p:cNvSpPr/>
          <p:nvPr/>
        </p:nvSpPr>
        <p:spPr>
          <a:xfrm>
            <a:off x="214282" y="2910630"/>
            <a:ext cx="2571768" cy="762005"/>
          </a:xfrm>
          <a:prstGeom prst="rect">
            <a:avLst/>
          </a:prstGeom>
          <a:solidFill>
            <a:schemeClr val="accent1"/>
          </a:solidFill>
        </p:spPr>
        <p:style>
          <a:lnRef idx="2">
            <a:schemeClr val="accent3"/>
          </a:lnRef>
          <a:fillRef idx="1">
            <a:schemeClr val="lt1"/>
          </a:fillRef>
          <a:effectRef idx="0">
            <a:schemeClr val="accent3"/>
          </a:effectRef>
          <a:fontRef idx="minor">
            <a:schemeClr val="dk1"/>
          </a:fontRef>
        </p:style>
        <p:txBody>
          <a:bodyPr rtlCol="0" anchor="ctr"/>
          <a:lstStyle/>
          <a:p>
            <a:pPr marL="342900" indent="-342900" algn="ctr">
              <a:spcBef>
                <a:spcPct val="20000"/>
              </a:spcBef>
              <a:defRPr/>
            </a:pPr>
            <a:r>
              <a:rPr lang="ru-RU" sz="1400" dirty="0" smtClean="0">
                <a:latin typeface="Times New Roman" pitchFamily="18" charset="0"/>
                <a:cs typeface="Times New Roman" pitchFamily="18" charset="0"/>
              </a:rPr>
              <a:t>Места массового отдыха населения</a:t>
            </a:r>
          </a:p>
        </p:txBody>
      </p:sp>
      <p:sp>
        <p:nvSpPr>
          <p:cNvPr id="19" name="Прямоугольник 18"/>
          <p:cNvSpPr/>
          <p:nvPr/>
        </p:nvSpPr>
        <p:spPr>
          <a:xfrm>
            <a:off x="3000364" y="2881257"/>
            <a:ext cx="2571767" cy="791377"/>
          </a:xfrm>
          <a:prstGeom prst="rect">
            <a:avLst/>
          </a:prstGeom>
          <a:solidFill>
            <a:schemeClr val="accent4"/>
          </a:solidFill>
        </p:spPr>
        <p:style>
          <a:lnRef idx="2">
            <a:schemeClr val="accent3"/>
          </a:lnRef>
          <a:fillRef idx="1">
            <a:schemeClr val="lt1"/>
          </a:fillRef>
          <a:effectRef idx="0">
            <a:schemeClr val="accent3"/>
          </a:effectRef>
          <a:fontRef idx="minor">
            <a:schemeClr val="dk1"/>
          </a:fontRef>
        </p:style>
        <p:txBody>
          <a:bodyPr rtlCol="0" anchor="ctr"/>
          <a:lstStyle/>
          <a:p>
            <a:pPr marL="342900" indent="-342900" algn="ctr">
              <a:spcBef>
                <a:spcPct val="20000"/>
              </a:spcBef>
              <a:defRPr/>
            </a:pPr>
            <a:r>
              <a:rPr lang="ru-RU" sz="1400" dirty="0" smtClean="0">
                <a:latin typeface="Times New Roman" pitchFamily="18" charset="0"/>
                <a:cs typeface="Times New Roman" pitchFamily="18" charset="0"/>
              </a:rPr>
              <a:t>Объекты библиотечного обслуживания </a:t>
            </a:r>
          </a:p>
        </p:txBody>
      </p:sp>
      <p:sp>
        <p:nvSpPr>
          <p:cNvPr id="23" name="Прямоугольник 22"/>
          <p:cNvSpPr/>
          <p:nvPr/>
        </p:nvSpPr>
        <p:spPr>
          <a:xfrm>
            <a:off x="3000364" y="3900928"/>
            <a:ext cx="2571768" cy="886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Места захоронения</a:t>
            </a:r>
            <a:endParaRPr lang="ru-RU" sz="1400" dirty="0">
              <a:solidFill>
                <a:schemeClr val="tx1"/>
              </a:solidFill>
              <a:latin typeface="Times New Roman" pitchFamily="18" charset="0"/>
              <a:cs typeface="Times New Roman" pitchFamily="18" charset="0"/>
            </a:endParaRPr>
          </a:p>
        </p:txBody>
      </p:sp>
      <p:sp>
        <p:nvSpPr>
          <p:cNvPr id="24" name="Прямоугольник 23"/>
          <p:cNvSpPr/>
          <p:nvPr/>
        </p:nvSpPr>
        <p:spPr>
          <a:xfrm>
            <a:off x="5786446" y="2805468"/>
            <a:ext cx="3000396" cy="831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Объекты культурного наслед</a:t>
            </a:r>
            <a:r>
              <a:rPr lang="ru-RU" sz="1400" dirty="0" smtClean="0">
                <a:solidFill>
                  <a:schemeClr val="tx1"/>
                </a:solidFill>
              </a:rPr>
              <a:t>ия</a:t>
            </a:r>
            <a:endParaRPr lang="ru-RU" sz="1400" dirty="0">
              <a:solidFill>
                <a:schemeClr val="tx1"/>
              </a:solidFill>
            </a:endParaRPr>
          </a:p>
        </p:txBody>
      </p:sp>
      <p:sp>
        <p:nvSpPr>
          <p:cNvPr id="25" name="Прямоугольник 24"/>
          <p:cNvSpPr/>
          <p:nvPr/>
        </p:nvSpPr>
        <p:spPr>
          <a:xfrm>
            <a:off x="5857884" y="3899165"/>
            <a:ext cx="2928958" cy="88835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tx1"/>
                </a:solidFill>
                <a:latin typeface="Times New Roman" pitchFamily="18" charset="0"/>
                <a:cs typeface="Times New Roman" pitchFamily="18" charset="0"/>
              </a:rPr>
              <a:t>Объекты для обеспечения жителей услугами бытового обслуживания</a:t>
            </a:r>
            <a:endParaRPr lang="ru-RU" sz="1300" dirty="0">
              <a:solidFill>
                <a:schemeClr val="tx1"/>
              </a:solidFill>
              <a:latin typeface="Times New Roman" pitchFamily="18" charset="0"/>
              <a:cs typeface="Times New Roman" pitchFamily="18" charset="0"/>
            </a:endParaRPr>
          </a:p>
        </p:txBody>
      </p:sp>
      <p:sp>
        <p:nvSpPr>
          <p:cNvPr id="26" name="Прямоугольник 25"/>
          <p:cNvSpPr/>
          <p:nvPr/>
        </p:nvSpPr>
        <p:spPr>
          <a:xfrm>
            <a:off x="4286248" y="5286388"/>
            <a:ext cx="3071834" cy="81423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Объекты </a:t>
            </a:r>
            <a:r>
              <a:rPr lang="ru-RU" sz="1400" dirty="0" err="1" smtClean="0">
                <a:solidFill>
                  <a:schemeClr val="tx1"/>
                </a:solidFill>
                <a:latin typeface="Times New Roman" pitchFamily="18" charset="0"/>
                <a:cs typeface="Times New Roman" pitchFamily="18" charset="0"/>
              </a:rPr>
              <a:t>электро</a:t>
            </a:r>
            <a:r>
              <a:rPr lang="ru-RU" sz="1400" dirty="0" smtClean="0">
                <a:solidFill>
                  <a:schemeClr val="tx1"/>
                </a:solidFill>
                <a:latin typeface="Times New Roman" pitchFamily="18" charset="0"/>
                <a:cs typeface="Times New Roman" pitchFamily="18" charset="0"/>
              </a:rPr>
              <a:t>-, тепло-, </a:t>
            </a:r>
            <a:r>
              <a:rPr lang="ru-RU" sz="1400" dirty="0" err="1" smtClean="0">
                <a:solidFill>
                  <a:schemeClr val="tx1"/>
                </a:solidFill>
                <a:latin typeface="Times New Roman" pitchFamily="18" charset="0"/>
                <a:cs typeface="Times New Roman" pitchFamily="18" charset="0"/>
              </a:rPr>
              <a:t>газо</a:t>
            </a:r>
            <a:r>
              <a:rPr lang="ru-RU" sz="1400" dirty="0" smtClean="0">
                <a:solidFill>
                  <a:schemeClr val="tx1"/>
                </a:solidFill>
                <a:latin typeface="Times New Roman" pitchFamily="18" charset="0"/>
                <a:cs typeface="Times New Roman" pitchFamily="18" charset="0"/>
              </a:rPr>
              <a:t>-, водоснабжения</a:t>
            </a:r>
            <a:endParaRPr lang="ru-RU" sz="1400" dirty="0">
              <a:solidFill>
                <a:schemeClr val="tx1"/>
              </a:solidFill>
              <a:latin typeface="Times New Roman" pitchFamily="18" charset="0"/>
              <a:cs typeface="Times New Roman" pitchFamily="18" charset="0"/>
            </a:endParaRPr>
          </a:p>
        </p:txBody>
      </p:sp>
      <p:sp>
        <p:nvSpPr>
          <p:cNvPr id="27" name="Прямоугольник 26"/>
          <p:cNvSpPr/>
          <p:nvPr/>
        </p:nvSpPr>
        <p:spPr>
          <a:xfrm>
            <a:off x="1214414" y="5286388"/>
            <a:ext cx="2714644" cy="74951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Объекты благоустройства</a:t>
            </a:r>
            <a:endParaRPr lang="ru-RU" sz="1400"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683816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istrib\0\Администрация\Семья\Фоны\50679279.jpg"/>
          <p:cNvPicPr>
            <a:picLocks noChangeAspect="1" noChangeArrowheads="1"/>
          </p:cNvPicPr>
          <p:nvPr/>
        </p:nvPicPr>
        <p:blipFill>
          <a:blip r:embed="rId2" cstate="print"/>
          <a:srcRect/>
          <a:stretch>
            <a:fillRect/>
          </a:stretch>
        </p:blipFill>
        <p:spPr bwMode="auto">
          <a:xfrm>
            <a:off x="0" y="-457200"/>
            <a:ext cx="9144000" cy="7315200"/>
          </a:xfrm>
          <a:prstGeom prst="rect">
            <a:avLst/>
          </a:prstGeom>
          <a:noFill/>
        </p:spPr>
      </p:pic>
      <p:sp>
        <p:nvSpPr>
          <p:cNvPr id="2" name="Заголовок 1"/>
          <p:cNvSpPr>
            <a:spLocks noGrp="1"/>
          </p:cNvSpPr>
          <p:nvPr>
            <p:ph type="title"/>
          </p:nvPr>
        </p:nvSpPr>
        <p:spPr>
          <a:xfrm>
            <a:off x="457200" y="0"/>
            <a:ext cx="8229600" cy="500042"/>
          </a:xfrm>
        </p:spPr>
        <p:txBody>
          <a:bodyPr>
            <a:normAutofit/>
          </a:bodyPr>
          <a:lstStyle/>
          <a:p>
            <a:r>
              <a:rPr lang="ru-RU" sz="2400" b="1" dirty="0" smtClean="0">
                <a:latin typeface="Times New Roman" pitchFamily="18" charset="0"/>
                <a:cs typeface="Times New Roman" pitchFamily="18" charset="0"/>
              </a:rPr>
              <a:t>Баннер на здании администрации сельсовета</a:t>
            </a:r>
            <a:endParaRPr lang="ru-RU" sz="2400" b="1" dirty="0">
              <a:latin typeface="Times New Roman" pitchFamily="18" charset="0"/>
              <a:cs typeface="Times New Roman" pitchFamily="18" charset="0"/>
            </a:endParaRPr>
          </a:p>
        </p:txBody>
      </p:sp>
      <p:pic>
        <p:nvPicPr>
          <p:cNvPr id="1026" name="Picture 2" descr="C:\Documents and Settings\Adm\Рабочий стол\Новая папка\IMG-20180801-WA0027 (1).jpg"/>
          <p:cNvPicPr>
            <a:picLocks noGrp="1" noChangeAspect="1" noChangeArrowheads="1"/>
          </p:cNvPicPr>
          <p:nvPr>
            <p:ph idx="1"/>
          </p:nvPr>
        </p:nvPicPr>
        <p:blipFill>
          <a:blip r:embed="rId3" cstate="print"/>
          <a:srcRect/>
          <a:stretch>
            <a:fillRect/>
          </a:stretch>
        </p:blipFill>
        <p:spPr bwMode="auto">
          <a:xfrm>
            <a:off x="2589610" y="928688"/>
            <a:ext cx="3964781" cy="5286375"/>
          </a:xfrm>
          <a:prstGeom prst="rect">
            <a:avLst/>
          </a:prstGeom>
          <a:noFill/>
        </p:spPr>
      </p:pic>
    </p:spTree>
  </p:cSld>
  <p:clrMapOvr>
    <a:masterClrMapping/>
  </p:clrMapOvr>
  <p:transition>
    <p:whee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Distrib\0\Администрация\Семья\Фоны\50679279.jpg"/>
          <p:cNvPicPr>
            <a:picLocks noChangeAspect="1" noChangeArrowheads="1"/>
          </p:cNvPicPr>
          <p:nvPr/>
        </p:nvPicPr>
        <p:blipFill>
          <a:blip r:embed="rId2" cstate="print"/>
          <a:srcRect/>
          <a:stretch>
            <a:fillRect/>
          </a:stretch>
        </p:blipFill>
        <p:spPr bwMode="auto">
          <a:xfrm>
            <a:off x="0" y="-457200"/>
            <a:ext cx="9144000" cy="7315200"/>
          </a:xfrm>
          <a:prstGeom prst="rect">
            <a:avLst/>
          </a:prstGeom>
          <a:noFill/>
        </p:spPr>
      </p:pic>
      <p:sp>
        <p:nvSpPr>
          <p:cNvPr id="6" name="Содержимое 5"/>
          <p:cNvSpPr>
            <a:spLocks noGrp="1"/>
          </p:cNvSpPr>
          <p:nvPr>
            <p:ph idx="1"/>
          </p:nvPr>
        </p:nvSpPr>
        <p:spPr>
          <a:xfrm>
            <a:off x="457200" y="692696"/>
            <a:ext cx="8229600" cy="5433467"/>
          </a:xfrm>
        </p:spPr>
        <p:txBody>
          <a:bodyPr>
            <a:normAutofit/>
          </a:bodyPr>
          <a:lstStyle/>
          <a:p>
            <a:pPr algn="ctr">
              <a:buNone/>
            </a:pPr>
            <a:r>
              <a:rPr lang="ru-RU" sz="7200" b="1" dirty="0" smtClean="0">
                <a:solidFill>
                  <a:srgbClr val="FF0000"/>
                </a:solidFill>
                <a:latin typeface="Times New Roman" pitchFamily="18" charset="0"/>
                <a:cs typeface="Times New Roman" pitchFamily="18" charset="0"/>
              </a:rPr>
              <a:t>СПАСИБО </a:t>
            </a:r>
          </a:p>
          <a:p>
            <a:pPr algn="ctr">
              <a:buNone/>
            </a:pPr>
            <a:r>
              <a:rPr lang="ru-RU" sz="7200" b="1" dirty="0" smtClean="0">
                <a:solidFill>
                  <a:srgbClr val="FF0000"/>
                </a:solidFill>
                <a:latin typeface="Times New Roman" pitchFamily="18" charset="0"/>
                <a:cs typeface="Times New Roman" pitchFamily="18" charset="0"/>
              </a:rPr>
              <a:t>ЗА </a:t>
            </a:r>
          </a:p>
          <a:p>
            <a:pPr algn="ctr">
              <a:buNone/>
            </a:pPr>
            <a:r>
              <a:rPr lang="ru-RU" sz="7200" b="1" dirty="0" smtClean="0">
                <a:solidFill>
                  <a:srgbClr val="FF0000"/>
                </a:solidFill>
                <a:latin typeface="Times New Roman" pitchFamily="18" charset="0"/>
                <a:cs typeface="Times New Roman" pitchFamily="18" charset="0"/>
              </a:rPr>
              <a:t>ВНИМАНИЕ !</a:t>
            </a:r>
            <a:endParaRPr lang="ru-RU" sz="7200" b="1" dirty="0">
              <a:solidFill>
                <a:srgbClr val="FF000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Distrib\0\Администрация\Семья\Фоны\50679279.jpg"/>
          <p:cNvPicPr>
            <a:picLocks noChangeAspect="1" noChangeArrowheads="1"/>
          </p:cNvPicPr>
          <p:nvPr/>
        </p:nvPicPr>
        <p:blipFill>
          <a:blip r:embed="rId2" cstate="print"/>
          <a:srcRect/>
          <a:stretch>
            <a:fillRect/>
          </a:stretch>
        </p:blipFill>
        <p:spPr bwMode="auto">
          <a:xfrm>
            <a:off x="0" y="-571528"/>
            <a:ext cx="9144000" cy="7315200"/>
          </a:xfrm>
          <a:prstGeom prst="rect">
            <a:avLst/>
          </a:prstGeom>
          <a:noFill/>
        </p:spPr>
      </p:pic>
      <p:sp>
        <p:nvSpPr>
          <p:cNvPr id="5" name="Заголовок 4"/>
          <p:cNvSpPr>
            <a:spLocks noGrp="1"/>
          </p:cNvSpPr>
          <p:nvPr>
            <p:ph type="title"/>
          </p:nvPr>
        </p:nvSpPr>
        <p:spPr>
          <a:xfrm>
            <a:off x="457200" y="0"/>
            <a:ext cx="8229600" cy="785794"/>
          </a:xfrm>
        </p:spPr>
        <p:txBody>
          <a:bodyPr>
            <a:normAutofit/>
          </a:bodyPr>
          <a:lstStyle/>
          <a:p>
            <a:r>
              <a:rPr lang="ru-RU" sz="2800" b="1" dirty="0" smtClean="0">
                <a:solidFill>
                  <a:srgbClr val="FF0000"/>
                </a:solidFill>
                <a:latin typeface="Times New Roman" pitchFamily="18" charset="0"/>
                <a:cs typeface="Times New Roman" pitchFamily="18" charset="0"/>
              </a:rPr>
              <a:t>Первое заседание инициативной группы</a:t>
            </a:r>
            <a:endParaRPr lang="ru-RU" sz="2800" b="1" dirty="0">
              <a:solidFill>
                <a:srgbClr val="FF0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692696"/>
            <a:ext cx="8229600" cy="5433467"/>
          </a:xfrm>
        </p:spPr>
        <p:txBody>
          <a:bodyPr>
            <a:normAutofit/>
          </a:bodyPr>
          <a:lstStyle/>
          <a:p>
            <a:pPr algn="ctr">
              <a:buNone/>
            </a:pPr>
            <a:r>
              <a:rPr lang="ru-RU" sz="2400" i="1" dirty="0" smtClean="0">
                <a:solidFill>
                  <a:schemeClr val="accent2">
                    <a:lumMod val="75000"/>
                  </a:schemeClr>
                </a:solidFill>
                <a:effectLst>
                  <a:outerShdw blurRad="60007" dist="310007" dir="7680000" sy="30000" kx="1300200" algn="ctr" rotWithShape="0">
                    <a:prstClr val="black">
                      <a:alpha val="32000"/>
                    </a:prstClr>
                  </a:outerShdw>
                </a:effectLst>
                <a:latin typeface="Franklin Gothic Demi" pitchFamily="34" charset="0"/>
              </a:rPr>
              <a:t>.</a:t>
            </a:r>
          </a:p>
          <a:p>
            <a:pPr algn="ctr">
              <a:buNone/>
            </a:pPr>
            <a:endParaRPr lang="ru-RU" sz="1800" dirty="0">
              <a:solidFill>
                <a:schemeClr val="bg1"/>
              </a:solidFill>
              <a:latin typeface="Franklin Gothic Demi" pitchFamily="34" charset="0"/>
            </a:endParaRPr>
          </a:p>
        </p:txBody>
      </p:sp>
      <p:pic>
        <p:nvPicPr>
          <p:cNvPr id="1026" name="Picture 2" descr="C:\Documents and Settings\Adm\Рабочий стол\Новая папка\IMG-20180801-WA0025.jpg"/>
          <p:cNvPicPr>
            <a:picLocks noChangeAspect="1" noChangeArrowheads="1"/>
          </p:cNvPicPr>
          <p:nvPr/>
        </p:nvPicPr>
        <p:blipFill>
          <a:blip r:embed="rId3" cstate="print"/>
          <a:srcRect/>
          <a:stretch>
            <a:fillRect/>
          </a:stretch>
        </p:blipFill>
        <p:spPr bwMode="auto">
          <a:xfrm>
            <a:off x="571472" y="1214422"/>
            <a:ext cx="8143932" cy="5429288"/>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istrib\0\Администрация\Семья\Фоны\50679279.jpg"/>
          <p:cNvPicPr>
            <a:picLocks noChangeAspect="1" noChangeArrowheads="1"/>
          </p:cNvPicPr>
          <p:nvPr/>
        </p:nvPicPr>
        <p:blipFill>
          <a:blip r:embed="rId2" cstate="print"/>
          <a:srcRect/>
          <a:stretch>
            <a:fillRect/>
          </a:stretch>
        </p:blipFill>
        <p:spPr bwMode="auto">
          <a:xfrm>
            <a:off x="0" y="-457200"/>
            <a:ext cx="9144000" cy="7315200"/>
          </a:xfrm>
          <a:prstGeom prst="rect">
            <a:avLst/>
          </a:prstGeom>
          <a:noFill/>
        </p:spPr>
      </p:pic>
      <p:sp>
        <p:nvSpPr>
          <p:cNvPr id="2" name="Заголовок 1"/>
          <p:cNvSpPr>
            <a:spLocks noGrp="1"/>
          </p:cNvSpPr>
          <p:nvPr>
            <p:ph type="title"/>
          </p:nvPr>
        </p:nvSpPr>
        <p:spPr>
          <a:xfrm>
            <a:off x="457200" y="285728"/>
            <a:ext cx="8229600" cy="642942"/>
          </a:xfrm>
        </p:spPr>
        <p:txBody>
          <a:bodyPr>
            <a:normAutofit fontScale="90000"/>
          </a:bodyPr>
          <a:lstStyle/>
          <a:p>
            <a:r>
              <a:rPr lang="ru-RU" b="1" i="1" dirty="0" smtClean="0">
                <a:solidFill>
                  <a:srgbClr val="FF0000"/>
                </a:solidFill>
              </a:rPr>
              <a:t>Анкетирование жителей </a:t>
            </a:r>
            <a:br>
              <a:rPr lang="ru-RU" b="1" i="1" dirty="0" smtClean="0">
                <a:solidFill>
                  <a:srgbClr val="FF0000"/>
                </a:solidFill>
              </a:rPr>
            </a:br>
            <a:r>
              <a:rPr lang="ru-RU" b="1" i="1" dirty="0" smtClean="0">
                <a:solidFill>
                  <a:srgbClr val="FF0000"/>
                </a:solidFill>
              </a:rPr>
              <a:t>села Лермонтовка</a:t>
            </a:r>
            <a:endParaRPr lang="ru-RU" b="1" i="1" dirty="0">
              <a:solidFill>
                <a:srgbClr val="FF0000"/>
              </a:solidFill>
            </a:endParaRPr>
          </a:p>
        </p:txBody>
      </p:sp>
      <p:sp>
        <p:nvSpPr>
          <p:cNvPr id="3" name="Содержимое 2"/>
          <p:cNvSpPr>
            <a:spLocks noGrp="1"/>
          </p:cNvSpPr>
          <p:nvPr>
            <p:ph idx="1"/>
          </p:nvPr>
        </p:nvSpPr>
        <p:spPr>
          <a:xfrm>
            <a:off x="4283968" y="1285860"/>
            <a:ext cx="4546848" cy="5311492"/>
          </a:xfrm>
        </p:spPr>
        <p:txBody>
          <a:bodyPr>
            <a:noAutofit/>
          </a:bodyPr>
          <a:lstStyle/>
          <a:p>
            <a:pPr algn="ctr">
              <a:buNone/>
            </a:pPr>
            <a:r>
              <a:rPr lang="ru-RU" sz="1100" b="1" dirty="0" smtClean="0">
                <a:latin typeface="Times New Roman" pitchFamily="18" charset="0"/>
                <a:cs typeface="Times New Roman" pitchFamily="18" charset="0"/>
              </a:rPr>
              <a:t>АНКЕТА</a:t>
            </a:r>
            <a:endParaRPr lang="ru-RU" sz="1100" dirty="0" smtClean="0">
              <a:latin typeface="Times New Roman" pitchFamily="18" charset="0"/>
              <a:cs typeface="Times New Roman" pitchFamily="18" charset="0"/>
            </a:endParaRPr>
          </a:p>
          <a:p>
            <a:pPr>
              <a:buNone/>
            </a:pPr>
            <a:r>
              <a:rPr lang="ru-RU" sz="1100" b="1" dirty="0" smtClean="0">
                <a:latin typeface="Times New Roman" pitchFamily="18" charset="0"/>
                <a:cs typeface="Times New Roman" pitchFamily="18" charset="0"/>
              </a:rPr>
              <a:t>по поддержке Программы местных инициатив в Амурской области.</a:t>
            </a:r>
            <a:endParaRPr lang="ru-RU" sz="1100" dirty="0" smtClean="0">
              <a:latin typeface="Times New Roman" pitchFamily="18" charset="0"/>
              <a:cs typeface="Times New Roman" pitchFamily="18" charset="0"/>
            </a:endParaRPr>
          </a:p>
          <a:p>
            <a:pPr>
              <a:buNone/>
            </a:pPr>
            <a:r>
              <a:rPr lang="ru-RU" sz="1100" dirty="0" smtClean="0">
                <a:latin typeface="Times New Roman" pitchFamily="18" charset="0"/>
                <a:cs typeface="Times New Roman" pitchFamily="18" charset="0"/>
              </a:rPr>
              <a:t>    Просим Вас выбрать одно из направлений, а также подтвердить готовность участия в софинансировании выбранного Вами направления в Программе.</a:t>
            </a:r>
          </a:p>
          <a:p>
            <a:pPr>
              <a:buNone/>
            </a:pPr>
            <a:r>
              <a:rPr lang="ru-RU" sz="1100" dirty="0" smtClean="0">
                <a:latin typeface="Times New Roman" pitchFamily="18" charset="0"/>
                <a:cs typeface="Times New Roman" pitchFamily="18" charset="0"/>
              </a:rPr>
              <a:t>    В Амурской области определены объекты общественной инфраструктуры, ремонт или устройство которых может осуществляться в рамках Программы при непосредственном участии граждан.</a:t>
            </a:r>
          </a:p>
          <a:p>
            <a:pPr>
              <a:buNone/>
            </a:pPr>
            <a:r>
              <a:rPr lang="ru-RU" sz="1100" b="1" dirty="0" smtClean="0">
                <a:latin typeface="Times New Roman" pitchFamily="18" charset="0"/>
                <a:cs typeface="Times New Roman" pitchFamily="18" charset="0"/>
              </a:rPr>
              <a:t>Решение каких задач на территории Лермонтовского сельсовета вы считаете первоочередным?</a:t>
            </a:r>
            <a:endParaRPr lang="ru-RU" sz="1100" dirty="0" smtClean="0">
              <a:latin typeface="Times New Roman" pitchFamily="18" charset="0"/>
              <a:cs typeface="Times New Roman" pitchFamily="18" charset="0"/>
            </a:endParaRPr>
          </a:p>
          <a:p>
            <a:pPr>
              <a:buNone/>
            </a:pPr>
            <a:r>
              <a:rPr lang="ru-RU" sz="1100" dirty="0" smtClean="0">
                <a:latin typeface="Times New Roman" pitchFamily="18" charset="0"/>
                <a:cs typeface="Times New Roman" pitchFamily="18" charset="0"/>
              </a:rPr>
              <a:t>- Объекты организации благоустройства</a:t>
            </a:r>
          </a:p>
          <a:p>
            <a:pPr>
              <a:buNone/>
            </a:pPr>
            <a:r>
              <a:rPr lang="ru-RU" sz="1100" dirty="0" smtClean="0">
                <a:latin typeface="Times New Roman" pitchFamily="18" charset="0"/>
                <a:cs typeface="Times New Roman" pitchFamily="18" charset="0"/>
              </a:rPr>
              <a:t>- Объекты уличного освещения</a:t>
            </a:r>
          </a:p>
          <a:p>
            <a:pPr>
              <a:buNone/>
            </a:pPr>
            <a:r>
              <a:rPr lang="ru-RU" sz="1100" dirty="0" smtClean="0">
                <a:latin typeface="Times New Roman" pitchFamily="18" charset="0"/>
                <a:cs typeface="Times New Roman" pitchFamily="18" charset="0"/>
              </a:rPr>
              <a:t>- Игровых площадок</a:t>
            </a:r>
          </a:p>
          <a:p>
            <a:pPr>
              <a:buNone/>
            </a:pPr>
            <a:r>
              <a:rPr lang="ru-RU" sz="1100" dirty="0" smtClean="0">
                <a:latin typeface="Times New Roman" pitchFamily="18" charset="0"/>
                <a:cs typeface="Times New Roman" pitchFamily="18" charset="0"/>
              </a:rPr>
              <a:t>- Мест массового отдыха населения</a:t>
            </a:r>
          </a:p>
          <a:p>
            <a:pPr>
              <a:buNone/>
            </a:pPr>
            <a:r>
              <a:rPr lang="ru-RU" sz="1100" dirty="0" smtClean="0">
                <a:latin typeface="Times New Roman" pitchFamily="18" charset="0"/>
                <a:cs typeface="Times New Roman" pitchFamily="18" charset="0"/>
              </a:rPr>
              <a:t>- Мест захоронения</a:t>
            </a:r>
          </a:p>
          <a:p>
            <a:pPr>
              <a:buNone/>
            </a:pPr>
            <a:r>
              <a:rPr lang="ru-RU" sz="1100" dirty="0" smtClean="0">
                <a:latin typeface="Times New Roman" pitchFamily="18" charset="0"/>
                <a:cs typeface="Times New Roman" pitchFamily="18" charset="0"/>
              </a:rPr>
              <a:t>  Также необходимо указать какую сумму Вы готовы внести для участия в Программе по выбранному Вами направлению:</a:t>
            </a:r>
          </a:p>
          <a:p>
            <a:r>
              <a:rPr lang="ru-RU" sz="1100" b="1" dirty="0" smtClean="0">
                <a:latin typeface="Times New Roman" pitchFamily="18" charset="0"/>
                <a:cs typeface="Times New Roman" pitchFamily="18" charset="0"/>
              </a:rPr>
              <a:t>100 рублей</a:t>
            </a:r>
            <a:endParaRPr lang="ru-RU" sz="1100" dirty="0" smtClean="0">
              <a:latin typeface="Times New Roman" pitchFamily="18" charset="0"/>
              <a:cs typeface="Times New Roman" pitchFamily="18" charset="0"/>
            </a:endParaRPr>
          </a:p>
          <a:p>
            <a:r>
              <a:rPr lang="ru-RU" sz="1100" b="1" dirty="0" smtClean="0">
                <a:latin typeface="Times New Roman" pitchFamily="18" charset="0"/>
                <a:cs typeface="Times New Roman" pitchFamily="18" charset="0"/>
              </a:rPr>
              <a:t>200 рублей</a:t>
            </a:r>
            <a:endParaRPr lang="ru-RU" sz="1100" dirty="0" smtClean="0">
              <a:latin typeface="Times New Roman" pitchFamily="18" charset="0"/>
              <a:cs typeface="Times New Roman" pitchFamily="18" charset="0"/>
            </a:endParaRPr>
          </a:p>
          <a:p>
            <a:r>
              <a:rPr lang="ru-RU" sz="1100" b="1" dirty="0" smtClean="0">
                <a:latin typeface="Times New Roman" pitchFamily="18" charset="0"/>
                <a:cs typeface="Times New Roman" pitchFamily="18" charset="0"/>
              </a:rPr>
              <a:t>300 рублей</a:t>
            </a:r>
            <a:endParaRPr lang="ru-RU" sz="1100" dirty="0" smtClean="0">
              <a:latin typeface="Times New Roman" pitchFamily="18" charset="0"/>
              <a:cs typeface="Times New Roman" pitchFamily="18" charset="0"/>
            </a:endParaRPr>
          </a:p>
          <a:p>
            <a:r>
              <a:rPr lang="ru-RU" sz="1100" b="1" dirty="0" smtClean="0">
                <a:latin typeface="Times New Roman" pitchFamily="18" charset="0"/>
                <a:cs typeface="Times New Roman" pitchFamily="18" charset="0"/>
              </a:rPr>
              <a:t>Другая сумма (указать конкретно)</a:t>
            </a:r>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a:t>
            </a:r>
            <a:r>
              <a:rPr lang="ru-RU" sz="1000" dirty="0" smtClean="0">
                <a:latin typeface="Times New Roman" pitchFamily="18" charset="0"/>
                <a:cs typeface="Times New Roman" pitchFamily="18" charset="0"/>
              </a:rPr>
              <a:t>Данную анкету просим предоставить в администрацию Лермонтовского сельсовета </a:t>
            </a:r>
            <a:r>
              <a:rPr lang="ru-RU" sz="1000" b="1" dirty="0" smtClean="0">
                <a:latin typeface="Times New Roman" pitchFamily="18" charset="0"/>
                <a:cs typeface="Times New Roman" pitchFamily="18" charset="0"/>
              </a:rPr>
              <a:t>до 01 августа 2018 г</a:t>
            </a:r>
            <a:r>
              <a:rPr lang="ru-RU" sz="1000" dirty="0" smtClean="0">
                <a:latin typeface="Times New Roman" pitchFamily="18" charset="0"/>
                <a:cs typeface="Times New Roman" pitchFamily="18" charset="0"/>
              </a:rPr>
              <a:t>. Можно анкеты сдавать волонтёрам, передавшим Вам бланк анкеты.</a:t>
            </a:r>
          </a:p>
          <a:p>
            <a:r>
              <a:rPr lang="ru-RU" sz="1000" dirty="0" smtClean="0">
                <a:latin typeface="Times New Roman" pitchFamily="18" charset="0"/>
                <a:cs typeface="Times New Roman" pitchFamily="18" charset="0"/>
              </a:rPr>
              <a:t>     Собрание граждан по определению выбранного направления, определения суммы денежного вклада населения на реализацию проекта, а также выборы инициативной группы состоится после обработки анкет. </a:t>
            </a:r>
          </a:p>
          <a:p>
            <a:r>
              <a:rPr lang="ru-RU" sz="1000" dirty="0" smtClean="0">
                <a:latin typeface="Times New Roman" pitchFamily="18" charset="0"/>
                <a:cs typeface="Times New Roman" pitchFamily="18" charset="0"/>
              </a:rPr>
              <a:t>     </a:t>
            </a:r>
            <a:r>
              <a:rPr lang="ru-RU" sz="1000" b="1" dirty="0" smtClean="0">
                <a:latin typeface="Times New Roman" pitchFamily="18" charset="0"/>
                <a:cs typeface="Times New Roman" pitchFamily="18" charset="0"/>
              </a:rPr>
              <a:t>Объявление о собрании будет размещено на информационных стендах села дополнительно.</a:t>
            </a:r>
            <a:endParaRPr lang="ru-RU" sz="1000" dirty="0" smtClean="0">
              <a:latin typeface="Times New Roman" pitchFamily="18" charset="0"/>
              <a:cs typeface="Times New Roman" pitchFamily="18" charset="0"/>
            </a:endParaRPr>
          </a:p>
          <a:p>
            <a:endParaRPr lang="ru-RU" sz="1100" dirty="0">
              <a:latin typeface="Franklin Gothic Demi" pitchFamily="34" charset="0"/>
            </a:endParaRPr>
          </a:p>
        </p:txBody>
      </p:sp>
      <p:pic>
        <p:nvPicPr>
          <p:cNvPr id="6" name="Picture 3" descr="D:\Distrib\0\Фото\Тимуровцы\Изображение 087.jpg"/>
          <p:cNvPicPr>
            <a:picLocks noChangeAspect="1" noChangeArrowheads="1"/>
          </p:cNvPicPr>
          <p:nvPr/>
        </p:nvPicPr>
        <p:blipFill>
          <a:blip r:embed="rId3" cstate="print"/>
          <a:srcRect/>
          <a:stretch>
            <a:fillRect/>
          </a:stretch>
        </p:blipFill>
        <p:spPr bwMode="auto">
          <a:xfrm>
            <a:off x="214282" y="1857364"/>
            <a:ext cx="4071966" cy="4286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nodeType="clickEffect">
                                  <p:stCondLst>
                                    <p:cond delay="0"/>
                                  </p:stCondLst>
                                  <p:childTnLst>
                                    <p:anim calcmode="lin" valueType="num">
                                      <p:cBhvr additive="base">
                                        <p:cTn id="6" dur="10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10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7" presetClass="exit" presetSubtype="4" fill="hold" nodeType="clickEffect">
                                  <p:stCondLst>
                                    <p:cond delay="0"/>
                                  </p:stCondLst>
                                  <p:childTnLst>
                                    <p:anim calcmode="lin" valueType="num">
                                      <p:cBhvr additive="base">
                                        <p:cTn id="12" dur="10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7" presetClass="exit" presetSubtype="4" fill="hold" nodeType="clickEffect">
                                  <p:stCondLst>
                                    <p:cond delay="0"/>
                                  </p:stCondLst>
                                  <p:childTnLst>
                                    <p:anim calcmode="lin" valueType="num">
                                      <p:cBhvr additive="base">
                                        <p:cTn id="18" dur="10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1000"/>
                                        <p:tgtEl>
                                          <p:spTgt spid="3">
                                            <p:txEl>
                                              <p:pRg st="2" end="2"/>
                                            </p:txEl>
                                          </p:spTgt>
                                        </p:tgtEl>
                                        <p:attrNameLst>
                                          <p:attrName>ppt_y</p:attrName>
                                        </p:attrNameLst>
                                      </p:cBhvr>
                                      <p:tavLst>
                                        <p:tav tm="0">
                                          <p:val>
                                            <p:strVal val="ppt_y"/>
                                          </p:val>
                                        </p:tav>
                                        <p:tav tm="100000">
                                          <p:val>
                                            <p:strVal val="1+ppt_h/2"/>
                                          </p:val>
                                        </p:tav>
                                      </p:tavLst>
                                    </p:anim>
                                    <p:set>
                                      <p:cBhvr>
                                        <p:cTn id="20"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7" presetClass="exit" presetSubtype="4" fill="hold" nodeType="clickEffect">
                                  <p:stCondLst>
                                    <p:cond delay="0"/>
                                  </p:stCondLst>
                                  <p:childTnLst>
                                    <p:anim calcmode="lin" valueType="num">
                                      <p:cBhvr additive="base">
                                        <p:cTn id="24" dur="10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1000"/>
                                        <p:tgtEl>
                                          <p:spTgt spid="3">
                                            <p:txEl>
                                              <p:pRg st="3" end="3"/>
                                            </p:txEl>
                                          </p:spTgt>
                                        </p:tgtEl>
                                        <p:attrNameLst>
                                          <p:attrName>ppt_y</p:attrName>
                                        </p:attrNameLst>
                                      </p:cBhvr>
                                      <p:tavLst>
                                        <p:tav tm="0">
                                          <p:val>
                                            <p:strVal val="ppt_y"/>
                                          </p:val>
                                        </p:tav>
                                        <p:tav tm="100000">
                                          <p:val>
                                            <p:strVal val="1+ppt_h/2"/>
                                          </p:val>
                                        </p:tav>
                                      </p:tavLst>
                                    </p:anim>
                                    <p:set>
                                      <p:cBhvr>
                                        <p:cTn id="26"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7" presetClass="exit" presetSubtype="4" fill="hold" nodeType="clickEffect">
                                  <p:stCondLst>
                                    <p:cond delay="0"/>
                                  </p:stCondLst>
                                  <p:childTnLst>
                                    <p:anim calcmode="lin" valueType="num">
                                      <p:cBhvr additive="base">
                                        <p:cTn id="30" dur="10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1000"/>
                                        <p:tgtEl>
                                          <p:spTgt spid="3">
                                            <p:txEl>
                                              <p:pRg st="4" end="4"/>
                                            </p:txEl>
                                          </p:spTgt>
                                        </p:tgtEl>
                                        <p:attrNameLst>
                                          <p:attrName>ppt_y</p:attrName>
                                        </p:attrNameLst>
                                      </p:cBhvr>
                                      <p:tavLst>
                                        <p:tav tm="0">
                                          <p:val>
                                            <p:strVal val="ppt_y"/>
                                          </p:val>
                                        </p:tav>
                                        <p:tav tm="100000">
                                          <p:val>
                                            <p:strVal val="1+ppt_h/2"/>
                                          </p:val>
                                        </p:tav>
                                      </p:tavLst>
                                    </p:anim>
                                    <p:set>
                                      <p:cBhvr>
                                        <p:cTn id="32"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7" presetClass="exit" presetSubtype="4" fill="hold" nodeType="clickEffect">
                                  <p:stCondLst>
                                    <p:cond delay="0"/>
                                  </p:stCondLst>
                                  <p:childTnLst>
                                    <p:anim calcmode="lin" valueType="num">
                                      <p:cBhvr additive="base">
                                        <p:cTn id="36" dur="10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1000"/>
                                        <p:tgtEl>
                                          <p:spTgt spid="3">
                                            <p:txEl>
                                              <p:pRg st="5" end="5"/>
                                            </p:txEl>
                                          </p:spTgt>
                                        </p:tgtEl>
                                        <p:attrNameLst>
                                          <p:attrName>ppt_y</p:attrName>
                                        </p:attrNameLst>
                                      </p:cBhvr>
                                      <p:tavLst>
                                        <p:tav tm="0">
                                          <p:val>
                                            <p:strVal val="ppt_y"/>
                                          </p:val>
                                        </p:tav>
                                        <p:tav tm="100000">
                                          <p:val>
                                            <p:strVal val="1+ppt_h/2"/>
                                          </p:val>
                                        </p:tav>
                                      </p:tavLst>
                                    </p:anim>
                                    <p:set>
                                      <p:cBhvr>
                                        <p:cTn id="38"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7" presetClass="exit" presetSubtype="4" fill="hold" nodeType="clickEffect">
                                  <p:stCondLst>
                                    <p:cond delay="0"/>
                                  </p:stCondLst>
                                  <p:childTnLst>
                                    <p:anim calcmode="lin" valueType="num">
                                      <p:cBhvr additive="base">
                                        <p:cTn id="42" dur="10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1000"/>
                                        <p:tgtEl>
                                          <p:spTgt spid="3">
                                            <p:txEl>
                                              <p:pRg st="6" end="6"/>
                                            </p:txEl>
                                          </p:spTgt>
                                        </p:tgtEl>
                                        <p:attrNameLst>
                                          <p:attrName>ppt_y</p:attrName>
                                        </p:attrNameLst>
                                      </p:cBhvr>
                                      <p:tavLst>
                                        <p:tav tm="0">
                                          <p:val>
                                            <p:strVal val="ppt_y"/>
                                          </p:val>
                                        </p:tav>
                                        <p:tav tm="100000">
                                          <p:val>
                                            <p:strVal val="1+ppt_h/2"/>
                                          </p:val>
                                        </p:tav>
                                      </p:tavLst>
                                    </p:anim>
                                    <p:set>
                                      <p:cBhvr>
                                        <p:cTn id="44" dur="1" fill="hold">
                                          <p:stCondLst>
                                            <p:cond delay="999"/>
                                          </p:stCondLst>
                                        </p:cTn>
                                        <p:tgtEl>
                                          <p:spTgt spid="3">
                                            <p:txEl>
                                              <p:pRg st="6" end="6"/>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7" presetClass="exit" presetSubtype="4" fill="hold" nodeType="clickEffect">
                                  <p:stCondLst>
                                    <p:cond delay="0"/>
                                  </p:stCondLst>
                                  <p:childTnLst>
                                    <p:anim calcmode="lin" valueType="num">
                                      <p:cBhvr additive="base">
                                        <p:cTn id="48" dur="10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1000"/>
                                        <p:tgtEl>
                                          <p:spTgt spid="3">
                                            <p:txEl>
                                              <p:pRg st="7" end="7"/>
                                            </p:txEl>
                                          </p:spTgt>
                                        </p:tgtEl>
                                        <p:attrNameLst>
                                          <p:attrName>ppt_y</p:attrName>
                                        </p:attrNameLst>
                                      </p:cBhvr>
                                      <p:tavLst>
                                        <p:tav tm="0">
                                          <p:val>
                                            <p:strVal val="ppt_y"/>
                                          </p:val>
                                        </p:tav>
                                        <p:tav tm="100000">
                                          <p:val>
                                            <p:strVal val="1+ppt_h/2"/>
                                          </p:val>
                                        </p:tav>
                                      </p:tavLst>
                                    </p:anim>
                                    <p:set>
                                      <p:cBhvr>
                                        <p:cTn id="50" dur="1" fill="hold">
                                          <p:stCondLst>
                                            <p:cond delay="999"/>
                                          </p:stCondLst>
                                        </p:cTn>
                                        <p:tgtEl>
                                          <p:spTgt spid="3">
                                            <p:txEl>
                                              <p:pRg st="7" end="7"/>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7" presetClass="exit" presetSubtype="4" fill="hold" nodeType="clickEffect">
                                  <p:stCondLst>
                                    <p:cond delay="0"/>
                                  </p:stCondLst>
                                  <p:childTnLst>
                                    <p:anim calcmode="lin" valueType="num">
                                      <p:cBhvr additive="base">
                                        <p:cTn id="54" dur="1000"/>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1000"/>
                                        <p:tgtEl>
                                          <p:spTgt spid="3">
                                            <p:txEl>
                                              <p:pRg st="8" end="8"/>
                                            </p:txEl>
                                          </p:spTgt>
                                        </p:tgtEl>
                                        <p:attrNameLst>
                                          <p:attrName>ppt_y</p:attrName>
                                        </p:attrNameLst>
                                      </p:cBhvr>
                                      <p:tavLst>
                                        <p:tav tm="0">
                                          <p:val>
                                            <p:strVal val="ppt_y"/>
                                          </p:val>
                                        </p:tav>
                                        <p:tav tm="100000">
                                          <p:val>
                                            <p:strVal val="1+ppt_h/2"/>
                                          </p:val>
                                        </p:tav>
                                      </p:tavLst>
                                    </p:anim>
                                    <p:set>
                                      <p:cBhvr>
                                        <p:cTn id="56" dur="1" fill="hold">
                                          <p:stCondLst>
                                            <p:cond delay="999"/>
                                          </p:stCondLst>
                                        </p:cTn>
                                        <p:tgtEl>
                                          <p:spTgt spid="3">
                                            <p:txEl>
                                              <p:pRg st="8" end="8"/>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7" presetClass="exit" presetSubtype="4" fill="hold" nodeType="clickEffect">
                                  <p:stCondLst>
                                    <p:cond delay="0"/>
                                  </p:stCondLst>
                                  <p:childTnLst>
                                    <p:anim calcmode="lin" valueType="num">
                                      <p:cBhvr additive="base">
                                        <p:cTn id="60" dur="1000"/>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1000"/>
                                        <p:tgtEl>
                                          <p:spTgt spid="3">
                                            <p:txEl>
                                              <p:pRg st="9" end="9"/>
                                            </p:txEl>
                                          </p:spTgt>
                                        </p:tgtEl>
                                        <p:attrNameLst>
                                          <p:attrName>ppt_y</p:attrName>
                                        </p:attrNameLst>
                                      </p:cBhvr>
                                      <p:tavLst>
                                        <p:tav tm="0">
                                          <p:val>
                                            <p:strVal val="ppt_y"/>
                                          </p:val>
                                        </p:tav>
                                        <p:tav tm="100000">
                                          <p:val>
                                            <p:strVal val="1+ppt_h/2"/>
                                          </p:val>
                                        </p:tav>
                                      </p:tavLst>
                                    </p:anim>
                                    <p:set>
                                      <p:cBhvr>
                                        <p:cTn id="62" dur="1" fill="hold">
                                          <p:stCondLst>
                                            <p:cond delay="999"/>
                                          </p:stCondLst>
                                        </p:cTn>
                                        <p:tgtEl>
                                          <p:spTgt spid="3">
                                            <p:txEl>
                                              <p:pRg st="9" end="9"/>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7" presetClass="exit" presetSubtype="4" fill="hold" nodeType="clickEffect">
                                  <p:stCondLst>
                                    <p:cond delay="0"/>
                                  </p:stCondLst>
                                  <p:childTnLst>
                                    <p:anim calcmode="lin" valueType="num">
                                      <p:cBhvr additive="base">
                                        <p:cTn id="66" dur="1000"/>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7" dur="1000"/>
                                        <p:tgtEl>
                                          <p:spTgt spid="3">
                                            <p:txEl>
                                              <p:pRg st="10" end="10"/>
                                            </p:txEl>
                                          </p:spTgt>
                                        </p:tgtEl>
                                        <p:attrNameLst>
                                          <p:attrName>ppt_y</p:attrName>
                                        </p:attrNameLst>
                                      </p:cBhvr>
                                      <p:tavLst>
                                        <p:tav tm="0">
                                          <p:val>
                                            <p:strVal val="ppt_y"/>
                                          </p:val>
                                        </p:tav>
                                        <p:tav tm="100000">
                                          <p:val>
                                            <p:strVal val="1+ppt_h/2"/>
                                          </p:val>
                                        </p:tav>
                                      </p:tavLst>
                                    </p:anim>
                                    <p:set>
                                      <p:cBhvr>
                                        <p:cTn id="68" dur="1" fill="hold">
                                          <p:stCondLst>
                                            <p:cond delay="999"/>
                                          </p:stCondLst>
                                        </p:cTn>
                                        <p:tgtEl>
                                          <p:spTgt spid="3">
                                            <p:txEl>
                                              <p:pRg st="10" end="10"/>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7" presetClass="exit" presetSubtype="4" fill="hold" nodeType="clickEffect">
                                  <p:stCondLst>
                                    <p:cond delay="0"/>
                                  </p:stCondLst>
                                  <p:childTnLst>
                                    <p:anim calcmode="lin" valueType="num">
                                      <p:cBhvr additive="base">
                                        <p:cTn id="72" dur="1000"/>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3" dur="1000"/>
                                        <p:tgtEl>
                                          <p:spTgt spid="3">
                                            <p:txEl>
                                              <p:pRg st="11" end="11"/>
                                            </p:txEl>
                                          </p:spTgt>
                                        </p:tgtEl>
                                        <p:attrNameLst>
                                          <p:attrName>ppt_y</p:attrName>
                                        </p:attrNameLst>
                                      </p:cBhvr>
                                      <p:tavLst>
                                        <p:tav tm="0">
                                          <p:val>
                                            <p:strVal val="ppt_y"/>
                                          </p:val>
                                        </p:tav>
                                        <p:tav tm="100000">
                                          <p:val>
                                            <p:strVal val="1+ppt_h/2"/>
                                          </p:val>
                                        </p:tav>
                                      </p:tavLst>
                                    </p:anim>
                                    <p:set>
                                      <p:cBhvr>
                                        <p:cTn id="74" dur="1" fill="hold">
                                          <p:stCondLst>
                                            <p:cond delay="999"/>
                                          </p:stCondLst>
                                        </p:cTn>
                                        <p:tgtEl>
                                          <p:spTgt spid="3">
                                            <p:txEl>
                                              <p:pRg st="11" end="11"/>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7" presetClass="exit" presetSubtype="4" fill="hold" nodeType="clickEffect">
                                  <p:stCondLst>
                                    <p:cond delay="0"/>
                                  </p:stCondLst>
                                  <p:childTnLst>
                                    <p:anim calcmode="lin" valueType="num">
                                      <p:cBhvr additive="base">
                                        <p:cTn id="78" dur="1000"/>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9" dur="1000"/>
                                        <p:tgtEl>
                                          <p:spTgt spid="3">
                                            <p:txEl>
                                              <p:pRg st="12" end="12"/>
                                            </p:txEl>
                                          </p:spTgt>
                                        </p:tgtEl>
                                        <p:attrNameLst>
                                          <p:attrName>ppt_y</p:attrName>
                                        </p:attrNameLst>
                                      </p:cBhvr>
                                      <p:tavLst>
                                        <p:tav tm="0">
                                          <p:val>
                                            <p:strVal val="ppt_y"/>
                                          </p:val>
                                        </p:tav>
                                        <p:tav tm="100000">
                                          <p:val>
                                            <p:strVal val="1+ppt_h/2"/>
                                          </p:val>
                                        </p:tav>
                                      </p:tavLst>
                                    </p:anim>
                                    <p:set>
                                      <p:cBhvr>
                                        <p:cTn id="80" dur="1" fill="hold">
                                          <p:stCondLst>
                                            <p:cond delay="999"/>
                                          </p:stCondLst>
                                        </p:cTn>
                                        <p:tgtEl>
                                          <p:spTgt spid="3">
                                            <p:txEl>
                                              <p:pRg st="12" end="12"/>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7" presetClass="exit" presetSubtype="4" fill="hold" nodeType="clickEffect">
                                  <p:stCondLst>
                                    <p:cond delay="0"/>
                                  </p:stCondLst>
                                  <p:childTnLst>
                                    <p:anim calcmode="lin" valueType="num">
                                      <p:cBhvr additive="base">
                                        <p:cTn id="84" dur="1000"/>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5" dur="1000"/>
                                        <p:tgtEl>
                                          <p:spTgt spid="3">
                                            <p:txEl>
                                              <p:pRg st="13" end="13"/>
                                            </p:txEl>
                                          </p:spTgt>
                                        </p:tgtEl>
                                        <p:attrNameLst>
                                          <p:attrName>ppt_y</p:attrName>
                                        </p:attrNameLst>
                                      </p:cBhvr>
                                      <p:tavLst>
                                        <p:tav tm="0">
                                          <p:val>
                                            <p:strVal val="ppt_y"/>
                                          </p:val>
                                        </p:tav>
                                        <p:tav tm="100000">
                                          <p:val>
                                            <p:strVal val="1+ppt_h/2"/>
                                          </p:val>
                                        </p:tav>
                                      </p:tavLst>
                                    </p:anim>
                                    <p:set>
                                      <p:cBhvr>
                                        <p:cTn id="86" dur="1" fill="hold">
                                          <p:stCondLst>
                                            <p:cond delay="999"/>
                                          </p:stCondLst>
                                        </p:cTn>
                                        <p:tgtEl>
                                          <p:spTgt spid="3">
                                            <p:txEl>
                                              <p:pRg st="13" end="13"/>
                                            </p:txEl>
                                          </p:spTgt>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7" presetClass="exit" presetSubtype="4" fill="hold" nodeType="clickEffect">
                                  <p:stCondLst>
                                    <p:cond delay="0"/>
                                  </p:stCondLst>
                                  <p:childTnLst>
                                    <p:anim calcmode="lin" valueType="num">
                                      <p:cBhvr additive="base">
                                        <p:cTn id="90" dur="1000"/>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1" dur="1000"/>
                                        <p:tgtEl>
                                          <p:spTgt spid="3">
                                            <p:txEl>
                                              <p:pRg st="14" end="14"/>
                                            </p:txEl>
                                          </p:spTgt>
                                        </p:tgtEl>
                                        <p:attrNameLst>
                                          <p:attrName>ppt_y</p:attrName>
                                        </p:attrNameLst>
                                      </p:cBhvr>
                                      <p:tavLst>
                                        <p:tav tm="0">
                                          <p:val>
                                            <p:strVal val="ppt_y"/>
                                          </p:val>
                                        </p:tav>
                                        <p:tav tm="100000">
                                          <p:val>
                                            <p:strVal val="1+ppt_h/2"/>
                                          </p:val>
                                        </p:tav>
                                      </p:tavLst>
                                    </p:anim>
                                    <p:set>
                                      <p:cBhvr>
                                        <p:cTn id="92" dur="1" fill="hold">
                                          <p:stCondLst>
                                            <p:cond delay="999"/>
                                          </p:stCondLst>
                                        </p:cTn>
                                        <p:tgtEl>
                                          <p:spTgt spid="3">
                                            <p:txEl>
                                              <p:pRg st="14" end="14"/>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7" presetClass="exit" presetSubtype="4" fill="hold" nodeType="clickEffect">
                                  <p:stCondLst>
                                    <p:cond delay="0"/>
                                  </p:stCondLst>
                                  <p:childTnLst>
                                    <p:anim calcmode="lin" valueType="num">
                                      <p:cBhvr additive="base">
                                        <p:cTn id="96" dur="1000"/>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7" dur="1000"/>
                                        <p:tgtEl>
                                          <p:spTgt spid="3">
                                            <p:txEl>
                                              <p:pRg st="15" end="15"/>
                                            </p:txEl>
                                          </p:spTgt>
                                        </p:tgtEl>
                                        <p:attrNameLst>
                                          <p:attrName>ppt_y</p:attrName>
                                        </p:attrNameLst>
                                      </p:cBhvr>
                                      <p:tavLst>
                                        <p:tav tm="0">
                                          <p:val>
                                            <p:strVal val="ppt_y"/>
                                          </p:val>
                                        </p:tav>
                                        <p:tav tm="100000">
                                          <p:val>
                                            <p:strVal val="1+ppt_h/2"/>
                                          </p:val>
                                        </p:tav>
                                      </p:tavLst>
                                    </p:anim>
                                    <p:set>
                                      <p:cBhvr>
                                        <p:cTn id="98" dur="1" fill="hold">
                                          <p:stCondLst>
                                            <p:cond delay="999"/>
                                          </p:stCondLst>
                                        </p:cTn>
                                        <p:tgtEl>
                                          <p:spTgt spid="3">
                                            <p:txEl>
                                              <p:pRg st="15" end="15"/>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7" presetClass="exit" presetSubtype="4" fill="hold" nodeType="clickEffect">
                                  <p:stCondLst>
                                    <p:cond delay="0"/>
                                  </p:stCondLst>
                                  <p:childTnLst>
                                    <p:anim calcmode="lin" valueType="num">
                                      <p:cBhvr additive="base">
                                        <p:cTn id="102" dur="1000"/>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3" dur="1000"/>
                                        <p:tgtEl>
                                          <p:spTgt spid="3">
                                            <p:txEl>
                                              <p:pRg st="16" end="16"/>
                                            </p:txEl>
                                          </p:spTgt>
                                        </p:tgtEl>
                                        <p:attrNameLst>
                                          <p:attrName>ppt_y</p:attrName>
                                        </p:attrNameLst>
                                      </p:cBhvr>
                                      <p:tavLst>
                                        <p:tav tm="0">
                                          <p:val>
                                            <p:strVal val="ppt_y"/>
                                          </p:val>
                                        </p:tav>
                                        <p:tav tm="100000">
                                          <p:val>
                                            <p:strVal val="1+ppt_h/2"/>
                                          </p:val>
                                        </p:tav>
                                      </p:tavLst>
                                    </p:anim>
                                    <p:set>
                                      <p:cBhvr>
                                        <p:cTn id="104" dur="1" fill="hold">
                                          <p:stCondLst>
                                            <p:cond delay="999"/>
                                          </p:stCondLst>
                                        </p:cTn>
                                        <p:tgtEl>
                                          <p:spTgt spid="3">
                                            <p:txEl>
                                              <p:pRg st="16" end="16"/>
                                            </p:txEl>
                                          </p:spTgt>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7" presetClass="exit" presetSubtype="4" fill="hold" nodeType="clickEffect">
                                  <p:stCondLst>
                                    <p:cond delay="0"/>
                                  </p:stCondLst>
                                  <p:childTnLst>
                                    <p:anim calcmode="lin" valueType="num">
                                      <p:cBhvr additive="base">
                                        <p:cTn id="108" dur="1000"/>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09" dur="1000"/>
                                        <p:tgtEl>
                                          <p:spTgt spid="3">
                                            <p:txEl>
                                              <p:pRg st="17" end="17"/>
                                            </p:txEl>
                                          </p:spTgt>
                                        </p:tgtEl>
                                        <p:attrNameLst>
                                          <p:attrName>ppt_y</p:attrName>
                                        </p:attrNameLst>
                                      </p:cBhvr>
                                      <p:tavLst>
                                        <p:tav tm="0">
                                          <p:val>
                                            <p:strVal val="ppt_y"/>
                                          </p:val>
                                        </p:tav>
                                        <p:tav tm="100000">
                                          <p:val>
                                            <p:strVal val="1+ppt_h/2"/>
                                          </p:val>
                                        </p:tav>
                                      </p:tavLst>
                                    </p:anim>
                                    <p:set>
                                      <p:cBhvr>
                                        <p:cTn id="110" dur="1" fill="hold">
                                          <p:stCondLst>
                                            <p:cond delay="999"/>
                                          </p:stCondLst>
                                        </p:cTn>
                                        <p:tgtEl>
                                          <p:spTgt spid="3">
                                            <p:txEl>
                                              <p:pRg st="17" end="1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istrib\0\Администрация\Семья\Фоны\50679279.jpg"/>
          <p:cNvPicPr>
            <a:picLocks noChangeAspect="1" noChangeArrowheads="1"/>
          </p:cNvPicPr>
          <p:nvPr/>
        </p:nvPicPr>
        <p:blipFill>
          <a:blip r:embed="rId2" cstate="print"/>
          <a:srcRect/>
          <a:stretch>
            <a:fillRect/>
          </a:stretch>
        </p:blipFill>
        <p:spPr bwMode="auto">
          <a:xfrm>
            <a:off x="0" y="-457200"/>
            <a:ext cx="9144000" cy="7315200"/>
          </a:xfrm>
          <a:prstGeom prst="rect">
            <a:avLst/>
          </a:prstGeom>
          <a:noFill/>
        </p:spPr>
      </p:pic>
      <p:sp>
        <p:nvSpPr>
          <p:cNvPr id="2" name="Заголовок 1"/>
          <p:cNvSpPr>
            <a:spLocks noGrp="1"/>
          </p:cNvSpPr>
          <p:nvPr>
            <p:ph type="title"/>
          </p:nvPr>
        </p:nvSpPr>
        <p:spPr>
          <a:xfrm>
            <a:off x="571472" y="214290"/>
            <a:ext cx="8229600" cy="642942"/>
          </a:xfrm>
        </p:spPr>
        <p:txBody>
          <a:bodyPr>
            <a:normAutofit fontScale="90000"/>
          </a:bodyPr>
          <a:lstStyle/>
          <a:p>
            <a:r>
              <a:rPr lang="ru-RU" b="1" i="1" dirty="0" smtClean="0">
                <a:solidFill>
                  <a:srgbClr val="FF0000"/>
                </a:solidFill>
                <a:latin typeface="Times New Roman" pitchFamily="18" charset="0"/>
                <a:cs typeface="Times New Roman" pitchFamily="18" charset="0"/>
              </a:rPr>
              <a:t>Конкурс детских рисунков «Светлое будущее Лермонтовки»</a:t>
            </a:r>
            <a:endParaRPr lang="ru-RU" b="1"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404664"/>
            <a:ext cx="4139952" cy="6453336"/>
          </a:xfrm>
        </p:spPr>
        <p:txBody>
          <a:bodyPr>
            <a:normAutofit/>
          </a:bodyPr>
          <a:lstStyle/>
          <a:p>
            <a:pPr>
              <a:buNone/>
            </a:pPr>
            <a:r>
              <a:rPr lang="ru-RU" dirty="0" smtClean="0">
                <a:latin typeface="Franklin Gothic Demi" pitchFamily="34" charset="0"/>
              </a:rPr>
              <a:t>        </a:t>
            </a:r>
            <a:endParaRPr lang="ru-RU" dirty="0"/>
          </a:p>
          <a:p>
            <a:endParaRPr lang="ru-RU" dirty="0"/>
          </a:p>
        </p:txBody>
      </p:sp>
      <p:pic>
        <p:nvPicPr>
          <p:cNvPr id="1026" name="Picture 2" descr="C:\Documents and Settings\Adm\Рабочий стол\фото2\Светлое будущее1.jpg"/>
          <p:cNvPicPr>
            <a:picLocks noChangeAspect="1" noChangeArrowheads="1"/>
          </p:cNvPicPr>
          <p:nvPr/>
        </p:nvPicPr>
        <p:blipFill>
          <a:blip r:embed="rId3" cstate="print"/>
          <a:srcRect/>
          <a:stretch>
            <a:fillRect/>
          </a:stretch>
        </p:blipFill>
        <p:spPr bwMode="auto">
          <a:xfrm>
            <a:off x="785786" y="1500174"/>
            <a:ext cx="7643866" cy="4976826"/>
          </a:xfrm>
          <a:prstGeom prst="rect">
            <a:avLst/>
          </a:prstGeom>
          <a:noFill/>
        </p:spPr>
      </p:pic>
    </p:spTree>
  </p:cSld>
  <p:clrMapOvr>
    <a:masterClrMapping/>
  </p:clrMapOvr>
  <p:transition>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istrib\0\Администрация\Семья\Фоны\50679279.jpg"/>
          <p:cNvPicPr>
            <a:picLocks noChangeAspect="1" noChangeArrowheads="1"/>
          </p:cNvPicPr>
          <p:nvPr/>
        </p:nvPicPr>
        <p:blipFill>
          <a:blip r:embed="rId2" cstate="print"/>
          <a:srcRect/>
          <a:stretch>
            <a:fillRect/>
          </a:stretch>
        </p:blipFill>
        <p:spPr bwMode="auto">
          <a:xfrm>
            <a:off x="0" y="-457200"/>
            <a:ext cx="9144000" cy="7315200"/>
          </a:xfrm>
          <a:prstGeom prst="rect">
            <a:avLst/>
          </a:prstGeom>
          <a:noFill/>
        </p:spPr>
      </p:pic>
      <p:sp>
        <p:nvSpPr>
          <p:cNvPr id="2" name="Заголовок 1"/>
          <p:cNvSpPr>
            <a:spLocks noGrp="1"/>
          </p:cNvSpPr>
          <p:nvPr>
            <p:ph type="title"/>
          </p:nvPr>
        </p:nvSpPr>
        <p:spPr>
          <a:xfrm>
            <a:off x="457200" y="0"/>
            <a:ext cx="8229600" cy="500042"/>
          </a:xfrm>
        </p:spPr>
        <p:txBody>
          <a:bodyPr>
            <a:normAutofit fontScale="90000"/>
          </a:bodyPr>
          <a:lstStyle/>
          <a:p>
            <a:endParaRPr lang="ru-RU" dirty="0"/>
          </a:p>
        </p:txBody>
      </p:sp>
      <p:sp>
        <p:nvSpPr>
          <p:cNvPr id="3" name="Содержимое 2"/>
          <p:cNvSpPr>
            <a:spLocks noGrp="1"/>
          </p:cNvSpPr>
          <p:nvPr>
            <p:ph idx="1"/>
          </p:nvPr>
        </p:nvSpPr>
        <p:spPr>
          <a:xfrm>
            <a:off x="0" y="404664"/>
            <a:ext cx="4139952" cy="6453336"/>
          </a:xfrm>
        </p:spPr>
        <p:txBody>
          <a:bodyPr>
            <a:normAutofit/>
          </a:bodyPr>
          <a:lstStyle/>
          <a:p>
            <a:pPr>
              <a:buNone/>
            </a:pPr>
            <a:r>
              <a:rPr lang="ru-RU" dirty="0" smtClean="0">
                <a:latin typeface="Franklin Gothic Demi" pitchFamily="34" charset="0"/>
              </a:rPr>
              <a:t>        </a:t>
            </a:r>
            <a:endParaRPr lang="ru-RU" dirty="0"/>
          </a:p>
          <a:p>
            <a:endParaRPr lang="ru-RU" dirty="0"/>
          </a:p>
        </p:txBody>
      </p:sp>
      <p:pic>
        <p:nvPicPr>
          <p:cNvPr id="2050" name="Picture 2" descr="C:\Documents and Settings\Adm\Рабочий стол\фото2\Светлое будущее.jpg"/>
          <p:cNvPicPr>
            <a:picLocks noChangeAspect="1" noChangeArrowheads="1"/>
          </p:cNvPicPr>
          <p:nvPr/>
        </p:nvPicPr>
        <p:blipFill>
          <a:blip r:embed="rId3" cstate="print"/>
          <a:srcRect/>
          <a:stretch>
            <a:fillRect/>
          </a:stretch>
        </p:blipFill>
        <p:spPr bwMode="auto">
          <a:xfrm>
            <a:off x="1285852" y="-285777"/>
            <a:ext cx="6572296" cy="6929487"/>
          </a:xfrm>
          <a:prstGeom prst="rect">
            <a:avLst/>
          </a:prstGeom>
          <a:noFill/>
        </p:spPr>
      </p:pic>
    </p:spTree>
  </p:cSld>
  <p:clrMapOvr>
    <a:masterClrMapping/>
  </p:clrMapOvr>
  <p:transition>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Distrib\0\Администрация\Семья\Фоны\ef48552414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Первое собрание жителей</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с. Лермонтовка – 16.08.2018 г.</a:t>
            </a:r>
            <a:endParaRPr lang="ru-RU" b="1" dirty="0">
              <a:latin typeface="Times New Roman" pitchFamily="18" charset="0"/>
              <a:cs typeface="Times New Roman" pitchFamily="18" charset="0"/>
            </a:endParaRPr>
          </a:p>
        </p:txBody>
      </p:sp>
      <p:sp>
        <p:nvSpPr>
          <p:cNvPr id="6" name="Содержимое 5"/>
          <p:cNvSpPr>
            <a:spLocks noGrp="1"/>
          </p:cNvSpPr>
          <p:nvPr>
            <p:ph sz="half" idx="2"/>
          </p:nvPr>
        </p:nvSpPr>
        <p:spPr/>
        <p:txBody>
          <a:bodyPr>
            <a:normAutofit/>
          </a:bodyPr>
          <a:lstStyle/>
          <a:p>
            <a:pPr>
              <a:buNone/>
            </a:pPr>
            <a:r>
              <a:rPr lang="ru-RU" dirty="0" smtClean="0"/>
              <a:t>        </a:t>
            </a:r>
            <a:endParaRPr lang="ru-RU" dirty="0">
              <a:solidFill>
                <a:schemeClr val="tx2">
                  <a:lumMod val="75000"/>
                </a:schemeClr>
              </a:solidFill>
              <a:latin typeface="Franklin Gothic Demi" pitchFamily="34" charset="0"/>
            </a:endParaRPr>
          </a:p>
        </p:txBody>
      </p:sp>
      <p:pic>
        <p:nvPicPr>
          <p:cNvPr id="3074" name="Picture 2" descr="C:\Documents and Settings\Adm\Рабочий стол\фото2\IMG_20180816_163838.jpg"/>
          <p:cNvPicPr>
            <a:picLocks noGrp="1" noChangeAspect="1" noChangeArrowheads="1"/>
          </p:cNvPicPr>
          <p:nvPr>
            <p:ph sz="half" idx="1"/>
          </p:nvPr>
        </p:nvPicPr>
        <p:blipFill>
          <a:blip r:embed="rId3" cstate="print"/>
          <a:srcRect/>
          <a:stretch>
            <a:fillRect/>
          </a:stretch>
        </p:blipFill>
        <p:spPr bwMode="auto">
          <a:xfrm>
            <a:off x="714348" y="2348706"/>
            <a:ext cx="3781452" cy="3028950"/>
          </a:xfrm>
          <a:prstGeom prst="rect">
            <a:avLst/>
          </a:prstGeom>
          <a:noFill/>
        </p:spPr>
      </p:pic>
      <p:pic>
        <p:nvPicPr>
          <p:cNvPr id="10" name="Picture 2" descr="C:\Documents and Settings\Adm\Рабочий стол\фото2\IMG_20180816_165536.jpg"/>
          <p:cNvPicPr>
            <a:picLocks noChangeAspect="1" noChangeArrowheads="1"/>
          </p:cNvPicPr>
          <p:nvPr/>
        </p:nvPicPr>
        <p:blipFill>
          <a:blip r:embed="rId4" cstate="print"/>
          <a:srcRect/>
          <a:stretch>
            <a:fillRect/>
          </a:stretch>
        </p:blipFill>
        <p:spPr bwMode="auto">
          <a:xfrm>
            <a:off x="4857752" y="1785926"/>
            <a:ext cx="3500462" cy="4572032"/>
          </a:xfrm>
          <a:prstGeom prst="rect">
            <a:avLst/>
          </a:prstGeom>
          <a:noFill/>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Distrib\0\Администрация\Семья\Фоны\ef48552414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sz="half" idx="2"/>
          </p:nvPr>
        </p:nvSpPr>
        <p:spPr/>
        <p:txBody>
          <a:bodyPr>
            <a:normAutofit/>
          </a:bodyPr>
          <a:lstStyle/>
          <a:p>
            <a:pPr>
              <a:buNone/>
            </a:pPr>
            <a:r>
              <a:rPr lang="ru-RU" dirty="0" smtClean="0"/>
              <a:t>        </a:t>
            </a:r>
            <a:endParaRPr lang="ru-RU" dirty="0">
              <a:solidFill>
                <a:schemeClr val="tx2">
                  <a:lumMod val="75000"/>
                </a:schemeClr>
              </a:solidFill>
              <a:latin typeface="Franklin Gothic Demi" pitchFamily="34" charset="0"/>
            </a:endParaRPr>
          </a:p>
        </p:txBody>
      </p:sp>
      <p:pic>
        <p:nvPicPr>
          <p:cNvPr id="8" name="Picture 3" descr="C:\Documents and Settings\Adm\Рабочий стол\фото2\IMG_20180816_165539.jpg"/>
          <p:cNvPicPr>
            <a:picLocks noChangeAspect="1" noChangeArrowheads="1"/>
          </p:cNvPicPr>
          <p:nvPr/>
        </p:nvPicPr>
        <p:blipFill>
          <a:blip r:embed="rId3" cstate="print"/>
          <a:srcRect/>
          <a:stretch>
            <a:fillRect/>
          </a:stretch>
        </p:blipFill>
        <p:spPr bwMode="auto">
          <a:xfrm rot="16200000">
            <a:off x="266684" y="2076438"/>
            <a:ext cx="4038600" cy="3571900"/>
          </a:xfrm>
          <a:prstGeom prst="rect">
            <a:avLst/>
          </a:prstGeom>
          <a:noFill/>
        </p:spPr>
      </p:pic>
      <p:pic>
        <p:nvPicPr>
          <p:cNvPr id="10" name="Picture 4" descr="C:\Documents and Settings\Adm\Рабочий стол\фото2\IMG_20180816_165544_BURST1.jpg"/>
          <p:cNvPicPr>
            <a:picLocks noGrp="1" noChangeAspect="1" noChangeArrowheads="1"/>
          </p:cNvPicPr>
          <p:nvPr>
            <p:ph sz="half" idx="1"/>
          </p:nvPr>
        </p:nvPicPr>
        <p:blipFill>
          <a:blip r:embed="rId4" cstate="print"/>
          <a:srcRect/>
          <a:stretch>
            <a:fillRect/>
          </a:stretch>
        </p:blipFill>
        <p:spPr bwMode="auto">
          <a:xfrm rot="5400000">
            <a:off x="4179091" y="2035961"/>
            <a:ext cx="4643470" cy="3857652"/>
          </a:xfrm>
          <a:prstGeom prst="rect">
            <a:avLst/>
          </a:prstGeom>
          <a:noFill/>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727</Words>
  <Application>Microsoft Office PowerPoint</Application>
  <PresentationFormat>Экран (4:3)</PresentationFormat>
  <Paragraphs>150</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Участие Лермонтовского сельсовета в Программе поддержки местных инициатив  в 2019 г. </vt:lpstr>
      <vt:lpstr>Проект «Освещение жилых кварталов и общественных объектов с. Лермонтовка»</vt:lpstr>
      <vt:lpstr>Баннер на здании администрации сельсовета</vt:lpstr>
      <vt:lpstr>Первое заседание инициативной группы</vt:lpstr>
      <vt:lpstr>Анкетирование жителей  села Лермонтовка</vt:lpstr>
      <vt:lpstr>Конкурс детских рисунков «Светлое будущее Лермонтовки»</vt:lpstr>
      <vt:lpstr>Слайд 7</vt:lpstr>
      <vt:lpstr>Первое собрание жителей  с. Лермонтовка – 16.08.2018 г.</vt:lpstr>
      <vt:lpstr>Слайд 9</vt:lpstr>
      <vt:lpstr>Слайд 10</vt:lpstr>
      <vt:lpstr>Слайд 11</vt:lpstr>
      <vt:lpstr>   Протокол  собрания граждан села Лермонтовка Тамбовского района Амурской области   Дата проведения собрания:   16 августа 2018  год.  Муниципальный район Амурской области:   Тамбовский  Поселение Амурской области: сельское поселение   Населенный пункт:    с. Лермонтовка На собрании присутствуют:  _83_ жителя с. Лермонтовка. - глава Тамбовского района Змушко Николай Николаевич; - куратор Программы по селу Лермонтовка, заместитель главы Тамбовского района Евсеева С. С.: - начальник отдела бюджетной политики в отраслях экономики и сфере услуг министерства финансов Амурской области  Крапивина Виктория Викторовна.   Повестка дня собрания: 1.Информация о программе местных инициатив Амурской области. 2. О принятии решения об участии в программе. 3. Выбор проекта для участия в программе поддержки местных  инициатив. 4. Полномочия и выбор инициативной группы.  Ход собрания: Выборы председателя и секретаря собрания. Сердюкова Надежда Сергеевна  предложила председателем собрания избрать Слинчук  Наталью Викторовну  – главу Лермонтовского сельсовета. ГОЛОСОВАЛИ: « ЗА» - 83;   « ПРОТИВ» - нет;  « ВОЗДЕРЖАЛИСЬ»- нет. Сердюкова Надежда Сергеевна  предложила секретарём собрания избрать Дроздову Викторию Константиновну - заместителя главы Лермонтовского  сельсовета  ГОЛОСОВАЛИ:  « ЗА» -  83; « ПРОТИВ»-нет; « ВОЗДЕРЖАЛИСЬ»- нет.  Слушали информацию опрограмме по поддержки местных инициатив Амурской области (ППМИ). Докладчик:-  глава Лермонтовского  сельсовета Слинчук Н.В. Вопросов не поступило.  РЕШИЛИ. Информацию главы сельского поселения принять к сведению.   </vt:lpstr>
      <vt:lpstr>ГОЛОСОВАНИЕ: « ЗА»-  83 ; « ПРОТИВ»-нет; «ВОЗДЕРЖАЛИСЬ»-нет.  2.)  О принятии решения об участии в программе.Слинчук Н.В.  «Уважаемые жители села Лермонтовка! Информацию о Программе местных инициатив я довела до вашего сведения, а сейчас я предлагаю принять решение об участии Лермонтовского сельсовета в Программе местных инициатив Амурской области в 2019 году». Выступили: Сикорская Светлана Ивановна – предложила принять участие в Программе местных инициатив.  РЕШИЛИ.  Принять активное участие в программе местных инициатив  Амурской области в 2019 году.  3.)  Овыборе проекта для участия в ППМИ слушали главу администрации Лермонтовского сельсовета Слинчук Н.В.  Наталья  Викторовна  проинформировала участников собрания о том, что в ходе подготовке собрания предварительно изучалось общественное мнение через опросы и анкетирование в опросных листах были выдвинуты следующие 2 проекта, которые набрали наибольшее число голосов:   - обустройство объектов  уличного освещения;  - обустройство мест массового отдыха населения; Выступили:  Ерёменко Людмила Николаевна: предложила проект «Обустройство объектов уличного освещения», обосновав своё предложение тем, что установка порядка 30 новых светильников на солнечных батареях хорошо впишется в интерьер нашего села, украсив его улицы. Что установка светильников на солнечных батареях позволит не зависеть от подачи электроэнергии от подстанции и даст возможность осветить 9 переулков села.  Гальцева Наталья Валентиновна: предложила проект «Обустройство мест массового отдыха населения». Так как данный проект выбрали всего 15 семей, предложила поучаствовать с данным проектом либо в 2020 году, либо в другой Программе.  Выступающие: Слинчук Н.В.: Предлагаю жителям проголосовать и выбрать направление, с которым мы будем выходить на участие в Программе местных инициатив в 2019 году. Итак, кто за проект  «Обустройство объектов уличного освещения» прошу проголосовать: ГОЛОСОВАНИЕ: « ЗА»-  83 ; « ПРОТИВ»-нет; «ВОЗДЕРЖАЛИСЬ»-нет. Прошу проголосовать за второй проект «Обустройство мест массового отдыха населения» ГОЛОСОВАНИЕ: « ЗА»-  0 ; « ПРОТИВ»- 83; «ВОЗДЕРЖАЛИСЬ»-нет.   </vt:lpstr>
      <vt:lpstr>РЕШИЛИ: По результатам голосования жители села Лермонтовка выбрали проект: «Обустройство объектов уличного освещения».  4.) Полномочия и выбор инициативной группы.        Слушали главу сельского поселения Слинчук Н.В. Глава поселения рассказала о работе инициативной группы. Люди должны быть ответственные, исполнительные, уважаемые всеми односельчанами.  Дроздова Виктория Константиновна  предложил включить в состав инициативной группы: 1. Слинчук Наталью Викторовну – учителя МБОУ Лермонтовская СОШ; 2.Атрощенко Надежду Владимировну – диспетчера ООО «Имени Чапаева»; 3.Гальцеву Наталью Валентиновну  – заведующую филиалом межпоселенческой районной библиотеки с. Лермонтовка; 4.Гамолину Анастасию Алексеевну – инспектора военно-учётного стола; 5. Проклова Андрея Васильевича – генерального директора ООО «Имени Чапаева». 6. Ерёменко Людмилу Николаевну – жителя села, активистку.  Решили: 1. Избрать инициативную группу в количестве 6 человек. ГОЛОСОВАЛИ: « ЗА»-  83 ; « ПРОТИВ»-нет; «ВОЗДЕРЖАЛИСЬ»-нет. 2.  Избрать инициативную группу в следующим составе: Ерёменко Людмила Николаевна, Атрощенко Надежда Владимировна, Гальцева Наталья Валентиновна, Гамолина Анастасия Алексеевна, Слинчук Наталья Викторовна, Проклов Андрей Васильевич.  ГОЛОСОВАЛИ:  « ЗА»-  83  ;  « ПРОТИВ» -нет; « Воздержались»-нет   </vt:lpstr>
      <vt:lpstr>Итоги собрания и принятые решения:  1.Количество жителей Лермонтовского  сельсовета присутствовавших на собрании,  в том числе, из 757/83  количество жителей, проголосовавших за реализацию проекта  83 (на собрании), 240 (по итогам анкетирования) 2.Наименования   проектов,  которые обсуждались на собрании граждан. обустройство объектов  уличного освещения;  - обустройство мест массового отдыха населения 3.Количество проектов, выбранных население для реализации в рамках программы по поддержке местных инициатив (один или два) - 1 (один проект) 4. Состав инициативной группы Слинчук Наталья Викторовна,  Атрощенко Надежда Владимировна,  Гальцева Наталья Валентиновна, Гамолина Анастасия Алексеевна,  Ерёменко Людмила Николаевна, Проклов Андрей Ваксильевич 5.Член инициативной группы, ответственный за информирование  Министерства финансов Амурской области и его контактные данные( адрес, телефон) Слинчук Наталья Викторовна 89294777065  Наименование проекта, на развитие которого направлен проект. . Обустройство объектов уличного освещения в селе Лермонтовка, Тамбовского р-на, Амурской обл Количество участников собрания, проголосовавших за реализацию проекта –  83 (восемьдесят три) человека Предполагаемая общая стоимость реализации проекта (руб.) 1 150 000 (один миллион сто пятьдесят  тысяч рублей) Сумма вклада населения (безвозмездных поступлений от физических лиц) на реализацию проекта (руб.) не менее 30 000(тридцати тысяч рублей.  Председатель собрания ___________________________ Н.В.Слинчук   Секретарь собрания      ___________________________  В.К.Дроздов </vt:lpstr>
      <vt:lpstr>Выездное заседание инициативной группы совместно с куратором проекта Евсеевой С.С. и главным архитектором района Н.А. Турулиным</vt:lpstr>
      <vt:lpstr>Определение мест установки светильников на солнечных батареях по селу Лермонтовка.</vt:lpstr>
      <vt:lpstr>Схема установки светильников на солнечных батареях  в с. Лермонтовка</vt:lpstr>
      <vt:lpstr>Переулок между домами Беляева В.М. и Луниной Е.А.</vt:lpstr>
      <vt:lpstr>Переулки на улицы Ленина и Новую  в районе магазина «Сытый шмель»</vt:lpstr>
      <vt:lpstr>Около памятника землякам, погибшим в годы  Великой Отечественной войны</vt:lpstr>
      <vt:lpstr>Слайд 22</vt:lpstr>
      <vt:lpstr>Слайд 23</vt:lpstr>
      <vt:lpstr>Организатор конкурсного отбора –  министерство финансов Амурской области осуществляет:</vt:lpstr>
      <vt:lpstr>Слайд 25</vt:lpstr>
      <vt:lpstr>Слайд 26</vt:lpstr>
      <vt:lpstr>Слайд 27</vt:lpstr>
      <vt:lpstr>Слайд 28</vt:lpstr>
      <vt:lpstr>К конкурсному отбору допускаются объекты общественной инфраструктуры:</vt:lpstr>
      <vt:lpstr>Слайд 30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boss</dc:creator>
  <cp:lastModifiedBy>user</cp:lastModifiedBy>
  <cp:revision>48</cp:revision>
  <dcterms:created xsi:type="dcterms:W3CDTF">2015-10-30T06:59:02Z</dcterms:created>
  <dcterms:modified xsi:type="dcterms:W3CDTF">2018-10-26T05:14:53Z</dcterms:modified>
</cp:coreProperties>
</file>