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5122B-0959-4996-B433-D40D9BBB599B}" type="datetimeFigureOut">
              <a:rPr lang="ru-RU" smtClean="0"/>
              <a:t>13.02.2017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0B367-7E79-4E7E-AF88-D22313213CC9}" type="slidenum">
              <a:rPr lang="ru-RU" smtClean="0"/>
              <a:t>‹#›</a:t>
            </a:fld>
            <a:endParaRPr lang="ru-RU"/>
          </a:p>
        </p:txBody>
      </p:sp>
    </p:spTree>
    <p:extLst>
      <p:ext uri="{BB962C8B-B14F-4D97-AF65-F5344CB8AC3E}">
        <p14:creationId xmlns:p14="http://schemas.microsoft.com/office/powerpoint/2010/main" val="205571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10B367-7E79-4E7E-AF88-D22313213CC9}" type="slidenum">
              <a:rPr lang="ru-RU" smtClean="0"/>
              <a:t>5</a:t>
            </a:fld>
            <a:endParaRPr lang="ru-RU"/>
          </a:p>
        </p:txBody>
      </p:sp>
    </p:spTree>
    <p:extLst>
      <p:ext uri="{BB962C8B-B14F-4D97-AF65-F5344CB8AC3E}">
        <p14:creationId xmlns:p14="http://schemas.microsoft.com/office/powerpoint/2010/main" val="532500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13.02.2017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13.02.2017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13.02.2017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13.02.2017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13.02.2017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0364" y="500042"/>
            <a:ext cx="5786478" cy="4654118"/>
          </a:xfrm>
        </p:spPr>
        <p:txBody>
          <a:bodyPr/>
          <a:lstStyle/>
          <a:p>
            <a:pPr algn="ctr"/>
            <a:r>
              <a:rPr lang="ru-RU"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Всемирный день прав потребителей: «Потребительские права в цифровую эпоху»</a:t>
            </a:r>
            <a:endParaRPr lang="ru-RU"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86182" y="5857868"/>
            <a:ext cx="5114778" cy="1000132"/>
          </a:xfrm>
        </p:spPr>
        <p:txBody>
          <a:bodyPr/>
          <a:lstStyle/>
          <a:p>
            <a:r>
              <a:rPr lang="ru-RU" dirty="0" smtClean="0">
                <a:latin typeface="Times New Roman" pitchFamily="18" charset="0"/>
                <a:cs typeface="Times New Roman" pitchFamily="18" charset="0"/>
              </a:rPr>
              <a:t>Подготовлено Управлением Роспотребнадзора по Амурской области</a:t>
            </a: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_magazin_3816820702.jpg"/>
          <p:cNvPicPr>
            <a:picLocks noChangeAspect="1"/>
          </p:cNvPicPr>
          <p:nvPr/>
        </p:nvPicPr>
        <p:blipFill>
          <a:blip r:embed="rId2"/>
          <a:stretch>
            <a:fillRect/>
          </a:stretch>
        </p:blipFill>
        <p:spPr>
          <a:xfrm>
            <a:off x="3857620" y="214290"/>
            <a:ext cx="3571900" cy="2063415"/>
          </a:xfrm>
          <a:prstGeom prst="rect">
            <a:avLst/>
          </a:prstGeom>
        </p:spPr>
      </p:pic>
      <p:sp>
        <p:nvSpPr>
          <p:cNvPr id="3" name="Содержимое 2"/>
          <p:cNvSpPr>
            <a:spLocks noGrp="1"/>
          </p:cNvSpPr>
          <p:nvPr>
            <p:ph idx="1"/>
          </p:nvPr>
        </p:nvSpPr>
        <p:spPr>
          <a:xfrm>
            <a:off x="500034" y="2357430"/>
            <a:ext cx="7239000" cy="2071702"/>
          </a:xfrm>
        </p:spPr>
        <p:txBody>
          <a:bodyPr/>
          <a:lstStyle/>
          <a:p>
            <a:pPr algn="just">
              <a:buNone/>
            </a:pPr>
            <a:r>
              <a:rPr lang="ru-RU" sz="2200" dirty="0" smtClean="0">
                <a:latin typeface="Times New Roman" pitchFamily="18" charset="0"/>
                <a:cs typeface="Times New Roman" pitchFamily="18" charset="0"/>
              </a:rPr>
              <a:t>Договор считается заключенным с момента выдачи продавцом покупателю кассового или товарного чека либо иного документа, подтверждающего оплату товара, или с момента получения продавцом сообщения о намерении покупателя приобрести товар.</a:t>
            </a:r>
          </a:p>
          <a:p>
            <a:pPr>
              <a:buNone/>
            </a:pPr>
            <a:endParaRPr lang="ru-RU" dirty="0"/>
          </a:p>
        </p:txBody>
      </p:sp>
      <p:pic>
        <p:nvPicPr>
          <p:cNvPr id="4" name="Рисунок 3" descr="INternet-shop.jpg"/>
          <p:cNvPicPr>
            <a:picLocks noChangeAspect="1"/>
          </p:cNvPicPr>
          <p:nvPr/>
        </p:nvPicPr>
        <p:blipFill>
          <a:blip r:embed="rId3"/>
          <a:stretch>
            <a:fillRect/>
          </a:stretch>
        </p:blipFill>
        <p:spPr>
          <a:xfrm>
            <a:off x="571472" y="4118127"/>
            <a:ext cx="3643338" cy="23812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7715304" cy="2857520"/>
          </a:xfrm>
        </p:spPr>
        <p:txBody>
          <a:bodyPr>
            <a:normAutofit/>
          </a:bodyPr>
          <a:lstStyle/>
          <a:p>
            <a:pPr algn="just">
              <a:buNone/>
            </a:pPr>
            <a:r>
              <a:rPr lang="ru-RU" sz="2200" dirty="0" smtClean="0">
                <a:latin typeface="Times New Roman" pitchFamily="18" charset="0"/>
                <a:cs typeface="Times New Roman" pitchFamily="18" charset="0"/>
              </a:rPr>
              <a:t>Обратите внимание, что после того, как вами заявлено согласие о приобретении товара, а продавцом подтвержден заказ, продавец не вправе изменять условия договора – то есть изменять цену или условия приобретения. Если условия будут изменены, то вы вправе настаивать на заключении договора на предъявленных изначально условиях. Таковы правила публичного договора, заключенного на основании публичной оферты.</a:t>
            </a:r>
            <a:endParaRPr lang="ru-RU" sz="2200" dirty="0">
              <a:latin typeface="Times New Roman" pitchFamily="18" charset="0"/>
              <a:cs typeface="Times New Roman" pitchFamily="18" charset="0"/>
            </a:endParaRPr>
          </a:p>
        </p:txBody>
      </p:sp>
      <p:pic>
        <p:nvPicPr>
          <p:cNvPr id="4" name="Рисунок 3" descr="44441.jpg"/>
          <p:cNvPicPr>
            <a:picLocks noChangeAspect="1"/>
          </p:cNvPicPr>
          <p:nvPr/>
        </p:nvPicPr>
        <p:blipFill>
          <a:blip r:embed="rId2"/>
          <a:stretch>
            <a:fillRect/>
          </a:stretch>
        </p:blipFill>
        <p:spPr>
          <a:xfrm>
            <a:off x="1571604" y="3286124"/>
            <a:ext cx="5715040" cy="30241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928802"/>
            <a:ext cx="7239000" cy="1462394"/>
          </a:xfrm>
        </p:spPr>
        <p:txBody>
          <a:bodyPr>
            <a:normAutofit fontScale="92500" lnSpcReduction="20000"/>
          </a:bodyPr>
          <a:lstStyle/>
          <a:p>
            <a:pPr algn="ctr">
              <a:buNone/>
            </a:pPr>
            <a:r>
              <a:rPr lang="ru-RU" sz="3800" b="1" dirty="0" smtClean="0">
                <a:latin typeface="Times New Roman" pitchFamily="18" charset="0"/>
                <a:cs typeface="Times New Roman" pitchFamily="18" charset="0"/>
              </a:rPr>
              <a:t>Какая информация должна в обязательном порядке предоставляться покупателю?</a:t>
            </a:r>
          </a:p>
          <a:p>
            <a:endParaRPr lang="ru-RU" dirty="0"/>
          </a:p>
        </p:txBody>
      </p:sp>
      <p:pic>
        <p:nvPicPr>
          <p:cNvPr id="4" name="Рисунок 3" descr="depositphotos_28930057-stock-illustration-smiley-who-have-some-questions.jpg"/>
          <p:cNvPicPr>
            <a:picLocks noChangeAspect="1"/>
          </p:cNvPicPr>
          <p:nvPr/>
        </p:nvPicPr>
        <p:blipFill>
          <a:blip r:embed="rId2"/>
          <a:stretch>
            <a:fillRect/>
          </a:stretch>
        </p:blipFill>
        <p:spPr>
          <a:xfrm>
            <a:off x="2428860" y="3357562"/>
            <a:ext cx="3114692" cy="31146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643314"/>
            <a:ext cx="7239000" cy="2857520"/>
          </a:xfrm>
        </p:spPr>
        <p:txBody>
          <a:bodyPr/>
          <a:lstStyle/>
          <a:p>
            <a:pPr lvl="0" algn="just"/>
            <a:r>
              <a:rPr lang="ru-RU" sz="2200" dirty="0" smtClean="0">
                <a:latin typeface="Times New Roman" pitchFamily="18" charset="0"/>
                <a:cs typeface="Times New Roman" pitchFamily="18" charset="0"/>
              </a:rPr>
              <a:t>наименование товара; </a:t>
            </a:r>
          </a:p>
          <a:p>
            <a:pPr lvl="0" algn="just"/>
            <a:r>
              <a:rPr lang="ru-RU" sz="2200" dirty="0" smtClean="0">
                <a:latin typeface="Times New Roman" pitchFamily="18" charset="0"/>
                <a:cs typeface="Times New Roman" pitchFamily="18" charset="0"/>
              </a:rPr>
              <a:t>сведения об основных потребительских свойствах товара; </a:t>
            </a:r>
          </a:p>
          <a:p>
            <a:pPr lvl="0" algn="just"/>
            <a:r>
              <a:rPr lang="ru-RU" sz="2200" dirty="0" smtClean="0">
                <a:latin typeface="Times New Roman" pitchFamily="18" charset="0"/>
                <a:cs typeface="Times New Roman" pitchFamily="18" charset="0"/>
              </a:rPr>
              <a:t>сведения о гарантийном сроке, если он установлен; </a:t>
            </a:r>
          </a:p>
          <a:p>
            <a:pPr lvl="0" algn="just"/>
            <a:r>
              <a:rPr lang="ru-RU" sz="2200" dirty="0" smtClean="0">
                <a:latin typeface="Times New Roman" pitchFamily="18" charset="0"/>
                <a:cs typeface="Times New Roman" pitchFamily="18" charset="0"/>
              </a:rPr>
              <a:t>правила и условия эффективного и безопасного использования товаров; </a:t>
            </a:r>
          </a:p>
          <a:p>
            <a:endParaRPr lang="ru-RU" dirty="0"/>
          </a:p>
        </p:txBody>
      </p:sp>
      <p:pic>
        <p:nvPicPr>
          <p:cNvPr id="4" name="Рисунок 3" descr="pic_full.jpeg"/>
          <p:cNvPicPr>
            <a:picLocks noChangeAspect="1"/>
          </p:cNvPicPr>
          <p:nvPr/>
        </p:nvPicPr>
        <p:blipFill>
          <a:blip r:embed="rId2"/>
          <a:stretch>
            <a:fillRect/>
          </a:stretch>
        </p:blipFill>
        <p:spPr>
          <a:xfrm>
            <a:off x="1142976" y="1"/>
            <a:ext cx="4857784" cy="36433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over.jpg"/>
          <p:cNvPicPr>
            <a:picLocks noChangeAspect="1"/>
          </p:cNvPicPr>
          <p:nvPr/>
        </p:nvPicPr>
        <p:blipFill>
          <a:blip r:embed="rId2"/>
          <a:stretch>
            <a:fillRect/>
          </a:stretch>
        </p:blipFill>
        <p:spPr>
          <a:xfrm>
            <a:off x="1571604" y="3929066"/>
            <a:ext cx="5500726" cy="2661992"/>
          </a:xfrm>
          <a:prstGeom prst="rect">
            <a:avLst/>
          </a:prstGeom>
        </p:spPr>
      </p:pic>
      <p:sp>
        <p:nvSpPr>
          <p:cNvPr id="3" name="Содержимое 2"/>
          <p:cNvSpPr>
            <a:spLocks noGrp="1"/>
          </p:cNvSpPr>
          <p:nvPr>
            <p:ph idx="1"/>
          </p:nvPr>
        </p:nvSpPr>
        <p:spPr>
          <a:xfrm>
            <a:off x="428596" y="285728"/>
            <a:ext cx="7239000" cy="3857652"/>
          </a:xfrm>
        </p:spPr>
        <p:txBody>
          <a:bodyPr/>
          <a:lstStyle/>
          <a:p>
            <a:pPr lvl="0" algn="just"/>
            <a:r>
              <a:rPr lang="ru-RU" sz="2200" dirty="0" smtClean="0">
                <a:latin typeface="Times New Roman" pitchFamily="18" charset="0"/>
                <a:cs typeface="Times New Roman" pitchFamily="18" charset="0"/>
              </a:rPr>
              <a:t>сведения о сроке службы или сроке годности товаров, а также сведения о необходимых действиях потребителя по истечении указанных сроков и возможных последствиях при невыполнении таких действий, если товары по истечении указанных сроков представляют опасность для жизни, здоровья и имущества покупателя или становятся непригодными для использования по назначению; </a:t>
            </a:r>
          </a:p>
          <a:p>
            <a:pPr lvl="0" algn="just"/>
            <a:r>
              <a:rPr lang="ru-RU" sz="2200" dirty="0" smtClean="0">
                <a:latin typeface="Times New Roman" pitchFamily="18" charset="0"/>
                <a:cs typeface="Times New Roman" pitchFamily="18" charset="0"/>
              </a:rPr>
              <a:t>адрес (место нахождения), полное фирменное наименование продавца;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7239000" cy="2786082"/>
          </a:xfrm>
        </p:spPr>
        <p:txBody>
          <a:bodyPr>
            <a:normAutofit/>
          </a:bodyPr>
          <a:lstStyle/>
          <a:p>
            <a:pPr lvl="0" algn="just"/>
            <a:r>
              <a:rPr lang="ru-RU" sz="2200" dirty="0" smtClean="0">
                <a:latin typeface="Times New Roman" pitchFamily="18" charset="0"/>
                <a:cs typeface="Times New Roman" pitchFamily="18" charset="0"/>
              </a:rPr>
              <a:t>сведения об обязательном подтверждении соответствия товаров обязательным требованиям, обеспечивающим их безопасность для жизни, здоровья покупателя, окружающей среды и предотвращение причинения вреда имуществу покупателя в соответствии с законодательством РФ; </a:t>
            </a:r>
          </a:p>
          <a:p>
            <a:pPr algn="just"/>
            <a:r>
              <a:rPr lang="ru-RU" sz="2200" dirty="0" smtClean="0">
                <a:latin typeface="Times New Roman" pitchFamily="18" charset="0"/>
                <a:cs typeface="Times New Roman" pitchFamily="18" charset="0"/>
              </a:rPr>
              <a:t>цену, порядок и условия оплаты товара.</a:t>
            </a:r>
            <a:endParaRPr lang="ru-RU" sz="2200" dirty="0">
              <a:latin typeface="Times New Roman" pitchFamily="18" charset="0"/>
              <a:cs typeface="Times New Roman" pitchFamily="18" charset="0"/>
            </a:endParaRPr>
          </a:p>
        </p:txBody>
      </p:sp>
      <p:pic>
        <p:nvPicPr>
          <p:cNvPr id="4" name="Рисунок 3" descr="2_23.jpg"/>
          <p:cNvPicPr>
            <a:picLocks noChangeAspect="1"/>
          </p:cNvPicPr>
          <p:nvPr/>
        </p:nvPicPr>
        <p:blipFill>
          <a:blip r:embed="rId2"/>
          <a:stretch>
            <a:fillRect/>
          </a:stretch>
        </p:blipFill>
        <p:spPr>
          <a:xfrm>
            <a:off x="1142976" y="3071810"/>
            <a:ext cx="6072230" cy="3333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3643314"/>
            <a:ext cx="7239000" cy="2571768"/>
          </a:xfrm>
        </p:spPr>
        <p:txBody>
          <a:bodyPr>
            <a:normAutofit fontScale="92500"/>
          </a:bodyPr>
          <a:lstStyle/>
          <a:p>
            <a:pPr algn="just">
              <a:buNone/>
            </a:pPr>
            <a:r>
              <a:rPr lang="ru-RU" sz="2400" dirty="0" smtClean="0">
                <a:latin typeface="Times New Roman" pitchFamily="18" charset="0"/>
                <a:cs typeface="Times New Roman" pitchFamily="18" charset="0"/>
              </a:rPr>
              <a:t>Особое внимание стоит уделить наличию информации о продавце. Если в предложении или при доставке товара не указывается фирменное наименование продавца, информация о товаре и об условиях покупки, а также его адрес, а только указаны контактные телефоны, если информация неполная или недостоверная,  то стоит воздержаться от покупки.</a:t>
            </a:r>
            <a:endParaRPr lang="ru-RU" dirty="0">
              <a:latin typeface="Times New Roman" pitchFamily="18" charset="0"/>
              <a:cs typeface="Times New Roman" pitchFamily="18" charset="0"/>
            </a:endParaRPr>
          </a:p>
        </p:txBody>
      </p:sp>
      <p:pic>
        <p:nvPicPr>
          <p:cNvPr id="4" name="Рисунок 3" descr="271867206_6.jpg"/>
          <p:cNvPicPr>
            <a:picLocks noChangeAspect="1"/>
          </p:cNvPicPr>
          <p:nvPr/>
        </p:nvPicPr>
        <p:blipFill>
          <a:blip r:embed="rId2"/>
          <a:stretch>
            <a:fillRect/>
          </a:stretch>
        </p:blipFill>
        <p:spPr>
          <a:xfrm>
            <a:off x="500034" y="357166"/>
            <a:ext cx="3071834" cy="3071834"/>
          </a:xfrm>
          <a:prstGeom prst="rect">
            <a:avLst/>
          </a:prstGeom>
        </p:spPr>
      </p:pic>
      <p:pic>
        <p:nvPicPr>
          <p:cNvPr id="5" name="Рисунок 4" descr="otkaz.jpg"/>
          <p:cNvPicPr>
            <a:picLocks noChangeAspect="1"/>
          </p:cNvPicPr>
          <p:nvPr/>
        </p:nvPicPr>
        <p:blipFill>
          <a:blip r:embed="rId3"/>
          <a:stretch>
            <a:fillRect/>
          </a:stretch>
        </p:blipFill>
        <p:spPr>
          <a:xfrm>
            <a:off x="4286248" y="428604"/>
            <a:ext cx="3214710" cy="28932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Пример «плохого» интернет- магазина</a:t>
            </a:r>
            <a:endParaRPr lang="ru-RU" dirty="0"/>
          </a:p>
        </p:txBody>
      </p:sp>
      <p:pic>
        <p:nvPicPr>
          <p:cNvPr id="4" name="Рисунок 3" descr="плохой сайт.JPG"/>
          <p:cNvPicPr>
            <a:picLocks noChangeAspect="1"/>
          </p:cNvPicPr>
          <p:nvPr/>
        </p:nvPicPr>
        <p:blipFill>
          <a:blip r:embed="rId2"/>
          <a:stretch>
            <a:fillRect/>
          </a:stretch>
        </p:blipFill>
        <p:spPr>
          <a:xfrm>
            <a:off x="642910" y="1428736"/>
            <a:ext cx="7000892" cy="52506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39000" cy="1143000"/>
          </a:xfrm>
        </p:spPr>
        <p:txBody>
          <a:bodyPr>
            <a:normAutofit fontScale="90000"/>
          </a:bodyPr>
          <a:lstStyle/>
          <a:p>
            <a:pPr algn="ctr"/>
            <a:r>
              <a:rPr lang="ru-RU" dirty="0" smtClean="0"/>
              <a:t>Пример «Хорошего» интернет- магазина</a:t>
            </a:r>
            <a:endParaRPr lang="ru-RU" dirty="0"/>
          </a:p>
        </p:txBody>
      </p:sp>
      <p:pic>
        <p:nvPicPr>
          <p:cNvPr id="4" name="Рисунок 3" descr="пример хорошего магазина.JPG"/>
          <p:cNvPicPr>
            <a:picLocks noChangeAspect="1"/>
          </p:cNvPicPr>
          <p:nvPr/>
        </p:nvPicPr>
        <p:blipFill>
          <a:blip r:embed="rId2"/>
          <a:stretch>
            <a:fillRect/>
          </a:stretch>
        </p:blipFill>
        <p:spPr>
          <a:xfrm>
            <a:off x="142844" y="1357298"/>
            <a:ext cx="7786710" cy="55007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7239000" cy="3143272"/>
          </a:xfrm>
        </p:spPr>
        <p:txBody>
          <a:bodyPr>
            <a:normAutofit/>
          </a:bodyPr>
          <a:lstStyle/>
          <a:p>
            <a:pPr algn="just">
              <a:buNone/>
            </a:pPr>
            <a:r>
              <a:rPr lang="ru-RU" sz="2200" dirty="0" smtClean="0">
                <a:latin typeface="Times New Roman" pitchFamily="18" charset="0"/>
                <a:cs typeface="Times New Roman" pitchFamily="18" charset="0"/>
              </a:rPr>
              <a:t>Передача товара, проданного дистанционным способом, осуществляется, как правило, в месте нахождения покупателя, то стоит обратить внимание на предлагаемые условия доставки. При продаже товаров дистанционным способом продавец обязан предложить покупателю услуги по доставке товаров путем их пересылки почтовыми отправлениями или перевозки с указанием используемого способа доставки и вида транспорта. </a:t>
            </a:r>
            <a:endParaRPr lang="ru-RU" sz="2200" dirty="0">
              <a:latin typeface="Times New Roman" pitchFamily="18" charset="0"/>
              <a:cs typeface="Times New Roman" pitchFamily="18" charset="0"/>
            </a:endParaRPr>
          </a:p>
        </p:txBody>
      </p:sp>
      <p:pic>
        <p:nvPicPr>
          <p:cNvPr id="4" name="Рисунок 3" descr="dostavka_po_zvonku.jpg"/>
          <p:cNvPicPr>
            <a:picLocks noChangeAspect="1"/>
          </p:cNvPicPr>
          <p:nvPr/>
        </p:nvPicPr>
        <p:blipFill>
          <a:blip r:embed="rId2" cstate="print"/>
          <a:stretch>
            <a:fillRect/>
          </a:stretch>
        </p:blipFill>
        <p:spPr>
          <a:xfrm>
            <a:off x="428596" y="3786190"/>
            <a:ext cx="3857652" cy="2499178"/>
          </a:xfrm>
          <a:prstGeom prst="rect">
            <a:avLst/>
          </a:prstGeom>
        </p:spPr>
      </p:pic>
      <p:pic>
        <p:nvPicPr>
          <p:cNvPr id="5" name="Рисунок 4" descr="Y3zx6Hmom4E.jpg"/>
          <p:cNvPicPr>
            <a:picLocks noChangeAspect="1"/>
          </p:cNvPicPr>
          <p:nvPr/>
        </p:nvPicPr>
        <p:blipFill>
          <a:blip r:embed="rId3"/>
          <a:stretch>
            <a:fillRect/>
          </a:stretch>
        </p:blipFill>
        <p:spPr>
          <a:xfrm>
            <a:off x="4714876" y="3571876"/>
            <a:ext cx="3254380" cy="29686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7239000" cy="2786082"/>
          </a:xfrm>
        </p:spPr>
        <p:txBody>
          <a:bodyPr/>
          <a:lstStyle/>
          <a:p>
            <a:pPr algn="just">
              <a:buNone/>
            </a:pPr>
            <a:r>
              <a:rPr lang="ru-RU" sz="2200" b="1" i="1" dirty="0" smtClean="0">
                <a:latin typeface="Times New Roman" pitchFamily="18" charset="0"/>
                <a:cs typeface="Times New Roman" pitchFamily="18" charset="0"/>
              </a:rPr>
              <a:t>Дистанционная торговля </a:t>
            </a:r>
            <a:r>
              <a:rPr lang="ru-RU" sz="2200" dirty="0" smtClean="0">
                <a:latin typeface="Times New Roman" pitchFamily="18" charset="0"/>
                <a:cs typeface="Times New Roman" pitchFamily="18" charset="0"/>
              </a:rPr>
              <a:t>— одна из форм розничной продажи товаров, отличием которой от традиционной магазинной торговли, является наличие между продавцом и потребителем расстояния. Таким образом, между продавцом и покупателем не происходит личного контакта, а покупатель совершает покупку на основе изображений и текстового описания товаров. </a:t>
            </a:r>
          </a:p>
          <a:p>
            <a:pPr>
              <a:buNone/>
            </a:pPr>
            <a:endParaRPr lang="ru-RU" dirty="0"/>
          </a:p>
        </p:txBody>
      </p:sp>
      <p:pic>
        <p:nvPicPr>
          <p:cNvPr id="4" name="Рисунок 3" descr="дистанционная-торговля_что.jpg"/>
          <p:cNvPicPr>
            <a:picLocks noChangeAspect="1"/>
          </p:cNvPicPr>
          <p:nvPr/>
        </p:nvPicPr>
        <p:blipFill>
          <a:blip r:embed="rId2"/>
          <a:stretch>
            <a:fillRect/>
          </a:stretch>
        </p:blipFill>
        <p:spPr>
          <a:xfrm>
            <a:off x="1142976" y="3143248"/>
            <a:ext cx="5715000" cy="33432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7239000" cy="2357454"/>
          </a:xfrm>
        </p:spPr>
        <p:txBody>
          <a:bodyPr>
            <a:normAutofit/>
          </a:bodyPr>
          <a:lstStyle/>
          <a:p>
            <a:pPr algn="just">
              <a:buNone/>
            </a:pPr>
            <a:r>
              <a:rPr lang="ru-RU" sz="2200" dirty="0" smtClean="0">
                <a:latin typeface="Times New Roman" pitchFamily="18" charset="0"/>
                <a:cs typeface="Times New Roman" pitchFamily="18" charset="0"/>
              </a:rPr>
              <a:t>Бывает так, что при ближайшем рассмотрении оказывается, что это не совсем то, что ожидал увидеть покупатель, заказывая товар только на основании предоставленной информации. Наступило «</a:t>
            </a:r>
            <a:r>
              <a:rPr lang="ru-RU" sz="2200" b="1" dirty="0" smtClean="0">
                <a:latin typeface="Times New Roman" pitchFamily="18" charset="0"/>
                <a:cs typeface="Times New Roman" pitchFamily="18" charset="0"/>
              </a:rPr>
              <a:t>охлаждение к покупке</a:t>
            </a:r>
            <a:r>
              <a:rPr lang="ru-RU" sz="2200" dirty="0" smtClean="0">
                <a:latin typeface="Times New Roman" pitchFamily="18" charset="0"/>
                <a:cs typeface="Times New Roman" pitchFamily="18" charset="0"/>
              </a:rPr>
              <a:t> - cooling to purchase».</a:t>
            </a:r>
            <a:endParaRPr lang="ru-RU" sz="2200" dirty="0">
              <a:latin typeface="Times New Roman" pitchFamily="18" charset="0"/>
              <a:cs typeface="Times New Roman" pitchFamily="18" charset="0"/>
            </a:endParaRPr>
          </a:p>
        </p:txBody>
      </p:sp>
      <p:pic>
        <p:nvPicPr>
          <p:cNvPr id="4" name="Рисунок 3" descr="image15.jpeg"/>
          <p:cNvPicPr>
            <a:picLocks noChangeAspect="1"/>
          </p:cNvPicPr>
          <p:nvPr/>
        </p:nvPicPr>
        <p:blipFill>
          <a:blip r:embed="rId2"/>
          <a:stretch>
            <a:fillRect/>
          </a:stretch>
        </p:blipFill>
        <p:spPr>
          <a:xfrm>
            <a:off x="1214414" y="2643182"/>
            <a:ext cx="5704265" cy="36099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00108"/>
            <a:ext cx="7239000" cy="4857784"/>
          </a:xfrm>
        </p:spPr>
        <p:txBody>
          <a:bodyPr>
            <a:normAutofit fontScale="92500" lnSpcReduction="20000"/>
          </a:bodyPr>
          <a:lstStyle/>
          <a:p>
            <a:pPr algn="just"/>
            <a:r>
              <a:rPr lang="ru-RU" sz="2400" dirty="0" smtClean="0">
                <a:latin typeface="Times New Roman" pitchFamily="18" charset="0"/>
                <a:cs typeface="Times New Roman" pitchFamily="18" charset="0"/>
              </a:rPr>
              <a:t>Покупатель вправе отказаться от товара в любое время до его передачи, а после передачи товара - в течение 7 дней.</a:t>
            </a:r>
          </a:p>
          <a:p>
            <a:pPr algn="just"/>
            <a:r>
              <a:rPr lang="ru-RU" sz="2400" dirty="0" smtClean="0">
                <a:latin typeface="Times New Roman" pitchFamily="18" charset="0"/>
                <a:cs typeface="Times New Roman" pitchFamily="18" charset="0"/>
              </a:rPr>
              <a:t>В случае если информация о порядке и сроках возврата товара надлежащего качества не была предоставлена в письменной форме в момент доставки товара, покупатель вправе отказаться от товара в течение 3 месяцев с момента передачи товара.</a:t>
            </a:r>
          </a:p>
          <a:p>
            <a:pPr algn="just"/>
            <a:r>
              <a:rPr lang="ru-RU" sz="2400" dirty="0" smtClean="0">
                <a:latin typeface="Times New Roman" pitchFamily="18" charset="0"/>
                <a:cs typeface="Times New Roman" pitchFamily="18" charset="0"/>
              </a:rPr>
              <a:t>Возврат товара надлежащего качества возможен в случае, если сохранены его товарный вид, потребительские свойства, а также документ, подтверждающий факт и условия покупки указанного товара. Отсутствие у покупателя указанного документа не лишает его возможности ссылаться на другие доказательства приобретения товара у данного продавца.</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00042"/>
            <a:ext cx="7239000" cy="2214578"/>
          </a:xfrm>
        </p:spPr>
        <p:txBody>
          <a:bodyPr/>
          <a:lstStyle/>
          <a:p>
            <a:pPr algn="just">
              <a:buNone/>
            </a:pPr>
            <a:r>
              <a:rPr lang="ru-RU" sz="2200" dirty="0" smtClean="0">
                <a:latin typeface="Times New Roman" pitchFamily="18" charset="0"/>
                <a:cs typeface="Times New Roman" pitchFamily="18" charset="0"/>
              </a:rPr>
              <a:t>Покупатель не вправе отказаться от товара надлежащего качества, имеющего индивидуально-определенные свойства, если указанный товар может быть использован исключительно приобретающим его потребителем.</a:t>
            </a:r>
          </a:p>
          <a:p>
            <a:pPr>
              <a:buNone/>
            </a:pPr>
            <a:endParaRPr lang="ru-RU" dirty="0"/>
          </a:p>
        </p:txBody>
      </p:sp>
      <p:pic>
        <p:nvPicPr>
          <p:cNvPr id="4" name="Рисунок 3" descr="stat2.jpg"/>
          <p:cNvPicPr>
            <a:picLocks noChangeAspect="1"/>
          </p:cNvPicPr>
          <p:nvPr/>
        </p:nvPicPr>
        <p:blipFill>
          <a:blip r:embed="rId2" cstate="print"/>
          <a:stretch>
            <a:fillRect/>
          </a:stretch>
        </p:blipFill>
        <p:spPr>
          <a:xfrm>
            <a:off x="2643174" y="2214554"/>
            <a:ext cx="4318340" cy="421481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7239000" cy="2571768"/>
          </a:xfrm>
        </p:spPr>
        <p:txBody>
          <a:bodyPr/>
          <a:lstStyle/>
          <a:p>
            <a:pPr algn="just">
              <a:buNone/>
            </a:pPr>
            <a:r>
              <a:rPr lang="ru-RU" sz="2200" dirty="0" smtClean="0">
                <a:latin typeface="Times New Roman" pitchFamily="18" charset="0"/>
                <a:cs typeface="Times New Roman" pitchFamily="18" charset="0"/>
              </a:rPr>
              <a:t>При отказе покупателя от товара продавец должен возвратить ему сумму, уплаченную покупателем в соответствии с договором, за исключением расходов продавца на доставку от покупателя возвращенного товара, не позднее чем через 10 дней с даты предъявления покупателем соответствующего требования.</a:t>
            </a:r>
          </a:p>
          <a:p>
            <a:endParaRPr lang="ru-RU" dirty="0"/>
          </a:p>
        </p:txBody>
      </p:sp>
      <p:pic>
        <p:nvPicPr>
          <p:cNvPr id="4" name="Рисунок 3" descr="stat1.jpg"/>
          <p:cNvPicPr>
            <a:picLocks noChangeAspect="1"/>
          </p:cNvPicPr>
          <p:nvPr/>
        </p:nvPicPr>
        <p:blipFill>
          <a:blip r:embed="rId2"/>
          <a:stretch>
            <a:fillRect/>
          </a:stretch>
        </p:blipFill>
        <p:spPr>
          <a:xfrm>
            <a:off x="1785918" y="3121451"/>
            <a:ext cx="5000660" cy="31833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85794"/>
            <a:ext cx="7239000" cy="4605666"/>
          </a:xfrm>
        </p:spPr>
        <p:txBody>
          <a:bodyPr>
            <a:normAutofit fontScale="92500" lnSpcReduction="10000"/>
          </a:bodyPr>
          <a:lstStyle/>
          <a:p>
            <a:pPr algn="just">
              <a:buNone/>
            </a:pPr>
            <a:r>
              <a:rPr lang="ru-RU" sz="2400" dirty="0" smtClean="0">
                <a:latin typeface="Times New Roman" pitchFamily="18" charset="0"/>
                <a:cs typeface="Times New Roman" pitchFamily="18" charset="0"/>
              </a:rPr>
              <a:t>Покупатель, которому продан товар ненадлежащего качества, если это не было оговорено продавцом, вправе по своему выбору потребовать:</a:t>
            </a:r>
          </a:p>
          <a:p>
            <a:pPr algn="just"/>
            <a:r>
              <a:rPr lang="ru-RU" sz="2400" dirty="0" smtClean="0">
                <a:latin typeface="Times New Roman" pitchFamily="18" charset="0"/>
                <a:cs typeface="Times New Roman" pitchFamily="18" charset="0"/>
              </a:rPr>
              <a:t> безвозмездного устранения недостатков товара или возмещения расходов на их исправление покупателем или третьим лицом;</a:t>
            </a:r>
          </a:p>
          <a:p>
            <a:pPr algn="just"/>
            <a:r>
              <a:rPr lang="ru-RU" sz="2400" dirty="0" smtClean="0">
                <a:latin typeface="Times New Roman" pitchFamily="18" charset="0"/>
                <a:cs typeface="Times New Roman" pitchFamily="18" charset="0"/>
              </a:rPr>
              <a:t>соразмерного уменьшения покупной цены;</a:t>
            </a:r>
          </a:p>
          <a:p>
            <a:pPr algn="just"/>
            <a:r>
              <a:rPr lang="ru-RU" sz="2400" dirty="0" smtClean="0">
                <a:latin typeface="Times New Roman" pitchFamily="18" charset="0"/>
                <a:cs typeface="Times New Roman" pitchFamily="18" charset="0"/>
              </a:rPr>
              <a:t> замены на товар аналогичной марки (модели, артикула) или на такой же товар другой марки (модели, артикула) с соответствующим перерасчетом покупной цены. При этом в отношении технически сложных и дорогостоящих товаров, эти требования покупателя подлежат удовлетворению в случае обнаружения существенных недостатков.</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571480"/>
            <a:ext cx="600079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Спасибо за</a:t>
            </a:r>
          </a:p>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Внимание!</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 name="Рисунок 4" descr="smile.png"/>
          <p:cNvPicPr>
            <a:picLocks noChangeAspect="1"/>
          </p:cNvPicPr>
          <p:nvPr/>
        </p:nvPicPr>
        <p:blipFill>
          <a:blip r:embed="rId2"/>
          <a:stretch>
            <a:fillRect/>
          </a:stretch>
        </p:blipFill>
        <p:spPr>
          <a:xfrm>
            <a:off x="1571604" y="2786058"/>
            <a:ext cx="5047884" cy="36807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876"/>
            <a:ext cx="7358114" cy="2857520"/>
          </a:xfrm>
        </p:spPr>
        <p:txBody>
          <a:bodyPr>
            <a:normAutofit/>
          </a:bodyPr>
          <a:lstStyle/>
          <a:p>
            <a:pPr algn="just">
              <a:buNone/>
            </a:pPr>
            <a:r>
              <a:rPr lang="ru-RU" sz="2200" dirty="0" smtClean="0">
                <a:latin typeface="Times New Roman" pitchFamily="18" charset="0"/>
                <a:cs typeface="Times New Roman" pitchFamily="18" charset="0"/>
              </a:rPr>
              <a:t>В </a:t>
            </a:r>
            <a:r>
              <a:rPr lang="ru-RU" sz="2200" b="1" dirty="0" smtClean="0">
                <a:latin typeface="Times New Roman" pitchFamily="18" charset="0"/>
                <a:cs typeface="Times New Roman" pitchFamily="18" charset="0"/>
              </a:rPr>
              <a:t>1960</a:t>
            </a:r>
            <a:r>
              <a:rPr lang="ru-RU" sz="2200" dirty="0" smtClean="0">
                <a:latin typeface="Times New Roman" pitchFamily="18" charset="0"/>
                <a:cs typeface="Times New Roman" pitchFamily="18" charset="0"/>
              </a:rPr>
              <a:t> году компании </a:t>
            </a:r>
            <a:r>
              <a:rPr lang="ru-RU" sz="2200" dirty="0" err="1" smtClean="0">
                <a:latin typeface="Times New Roman" pitchFamily="18" charset="0"/>
                <a:cs typeface="Times New Roman" pitchFamily="18" charset="0"/>
              </a:rPr>
              <a:t>American</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Airlines</a:t>
            </a:r>
            <a:r>
              <a:rPr lang="ru-RU" sz="2200" dirty="0" smtClean="0">
                <a:latin typeface="Times New Roman" pitchFamily="18" charset="0"/>
                <a:cs typeface="Times New Roman" pitchFamily="18" charset="0"/>
              </a:rPr>
              <a:t> и IBM приступили к созданию системы автоматизации процедуры резервирования мест на авиарейсы – </a:t>
            </a:r>
            <a:r>
              <a:rPr lang="ru-RU" sz="2200" b="1" i="1" dirty="0" smtClean="0">
                <a:latin typeface="Times New Roman" pitchFamily="18" charset="0"/>
                <a:cs typeface="Times New Roman" pitchFamily="18" charset="0"/>
              </a:rPr>
              <a:t>SABRE</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Semi-Automatic</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Business</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Research</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Environment</a:t>
            </a:r>
            <a:r>
              <a:rPr lang="ru-RU" sz="2200" dirty="0" smtClean="0">
                <a:latin typeface="Times New Roman" pitchFamily="18" charset="0"/>
                <a:cs typeface="Times New Roman" pitchFamily="18" charset="0"/>
              </a:rPr>
              <a:t> – полуавтоматическое оборудование для коммерческих исследований). Это был </a:t>
            </a:r>
            <a:r>
              <a:rPr lang="ru-RU" sz="2200" b="1" dirty="0" smtClean="0">
                <a:latin typeface="Times New Roman" pitchFamily="18" charset="0"/>
                <a:cs typeface="Times New Roman" pitchFamily="18" charset="0"/>
              </a:rPr>
              <a:t>первый опыт </a:t>
            </a:r>
            <a:r>
              <a:rPr lang="ru-RU" sz="2200" dirty="0" smtClean="0">
                <a:latin typeface="Times New Roman" pitchFamily="18" charset="0"/>
                <a:cs typeface="Times New Roman" pitchFamily="18" charset="0"/>
              </a:rPr>
              <a:t>создания системы электронной коммерции. </a:t>
            </a:r>
            <a:endParaRPr lang="ru-RU" sz="2200" dirty="0">
              <a:latin typeface="Times New Roman" pitchFamily="18" charset="0"/>
              <a:cs typeface="Times New Roman" pitchFamily="18" charset="0"/>
            </a:endParaRPr>
          </a:p>
        </p:txBody>
      </p:sp>
      <p:pic>
        <p:nvPicPr>
          <p:cNvPr id="5" name="Рисунок 4" descr="plane_PNG5238.png"/>
          <p:cNvPicPr>
            <a:picLocks noChangeAspect="1"/>
          </p:cNvPicPr>
          <p:nvPr/>
        </p:nvPicPr>
        <p:blipFill>
          <a:blip r:embed="rId2" cstate="print"/>
          <a:stretch>
            <a:fillRect/>
          </a:stretch>
        </p:blipFill>
        <p:spPr>
          <a:xfrm>
            <a:off x="1643042" y="142852"/>
            <a:ext cx="5172467" cy="34472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3829048" cy="5786478"/>
          </a:xfrm>
        </p:spPr>
        <p:txBody>
          <a:bodyPr>
            <a:normAutofit/>
          </a:bodyPr>
          <a:lstStyle/>
          <a:p>
            <a:pPr algn="just">
              <a:buNone/>
            </a:pPr>
            <a:r>
              <a:rPr lang="ru-RU" sz="2200" dirty="0" smtClean="0">
                <a:latin typeface="Times New Roman" pitchFamily="18" charset="0"/>
                <a:cs typeface="Times New Roman" pitchFamily="18" charset="0"/>
              </a:rPr>
              <a:t>Первый </a:t>
            </a:r>
            <a:r>
              <a:rPr lang="ru-RU" sz="2200" b="1" dirty="0" smtClean="0">
                <a:latin typeface="Times New Roman" pitchFamily="18" charset="0"/>
                <a:cs typeface="Times New Roman" pitchFamily="18" charset="0"/>
              </a:rPr>
              <a:t>интернет-магазин</a:t>
            </a:r>
            <a:r>
              <a:rPr lang="ru-RU" sz="2200" dirty="0" smtClean="0">
                <a:latin typeface="Times New Roman" pitchFamily="18" charset="0"/>
                <a:cs typeface="Times New Roman" pitchFamily="18" charset="0"/>
              </a:rPr>
              <a:t> в России был создан в 1997 году в Москве. Тогда он был полностью книжным, но сейчас ассортимент куда шире, чем в 1997. Точную дату первой покупки, совершенной в России, к сожалению, определить нельзя.</a:t>
            </a:r>
          </a:p>
          <a:p>
            <a:pPr>
              <a:buNone/>
            </a:pPr>
            <a:endParaRPr lang="ru-RU" dirty="0"/>
          </a:p>
        </p:txBody>
      </p:sp>
      <p:pic>
        <p:nvPicPr>
          <p:cNvPr id="4" name="Рисунок 3" descr="0_13e5af_f2234a9f_orig.png"/>
          <p:cNvPicPr>
            <a:picLocks noChangeAspect="1"/>
          </p:cNvPicPr>
          <p:nvPr/>
        </p:nvPicPr>
        <p:blipFill>
          <a:blip r:embed="rId2" cstate="print"/>
          <a:stretch>
            <a:fillRect/>
          </a:stretch>
        </p:blipFill>
        <p:spPr>
          <a:xfrm>
            <a:off x="4643438" y="357166"/>
            <a:ext cx="3662027" cy="58579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7643866" cy="3286148"/>
          </a:xfrm>
        </p:spPr>
        <p:txBody>
          <a:bodyPr/>
          <a:lstStyle/>
          <a:p>
            <a:pPr algn="just">
              <a:buNone/>
            </a:pPr>
            <a:r>
              <a:rPr lang="ru-RU" sz="2200" dirty="0" smtClean="0">
                <a:latin typeface="Times New Roman" pitchFamily="18" charset="0"/>
                <a:cs typeface="Times New Roman" pitchFamily="18" charset="0"/>
              </a:rPr>
              <a:t>Существует свыше 10 разновидностей </a:t>
            </a:r>
            <a:r>
              <a:rPr lang="ru-RU" sz="2200" b="1" dirty="0" smtClean="0">
                <a:latin typeface="Times New Roman" pitchFamily="18" charset="0"/>
                <a:cs typeface="Times New Roman" pitchFamily="18" charset="0"/>
              </a:rPr>
              <a:t>бизнес-моделей</a:t>
            </a:r>
            <a:r>
              <a:rPr lang="ru-RU" sz="2200" dirty="0" smtClean="0">
                <a:latin typeface="Times New Roman" pitchFamily="18" charset="0"/>
                <a:cs typeface="Times New Roman" pitchFamily="18" charset="0"/>
              </a:rPr>
              <a:t> для Интернет-торговли, но основными и применимыми считаются модели В2С – компания – потребитель; В2В – компания-компания; С2В – потребитель – компания; С2С – потребитель – потребитель. Категория B2C исторически оказалась первой применимой моделью, в которой коммерческое предприятие выступает в качестве продавца товаров и услуг, а заказчиком (потребителем) является частное лицо.</a:t>
            </a:r>
          </a:p>
          <a:p>
            <a:pPr>
              <a:buNone/>
            </a:pPr>
            <a:endParaRPr lang="ru-RU" dirty="0"/>
          </a:p>
        </p:txBody>
      </p:sp>
      <p:pic>
        <p:nvPicPr>
          <p:cNvPr id="4" name="Рисунок 3" descr="napravleniya.png"/>
          <p:cNvPicPr>
            <a:picLocks noChangeAspect="1"/>
          </p:cNvPicPr>
          <p:nvPr/>
        </p:nvPicPr>
        <p:blipFill>
          <a:blip r:embed="rId3"/>
          <a:stretch>
            <a:fillRect/>
          </a:stretch>
        </p:blipFill>
        <p:spPr>
          <a:xfrm>
            <a:off x="1428728" y="3500438"/>
            <a:ext cx="5572164" cy="3138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000240"/>
            <a:ext cx="7239000" cy="2928958"/>
          </a:xfrm>
        </p:spPr>
        <p:txBody>
          <a:bodyPr>
            <a:normAutofit lnSpcReduction="10000"/>
          </a:bodyPr>
          <a:lstStyle/>
          <a:p>
            <a:pPr algn="just">
              <a:buNone/>
            </a:pPr>
            <a:r>
              <a:rPr lang="ru-RU" sz="2200" dirty="0" smtClean="0">
                <a:latin typeface="Times New Roman" pitchFamily="18" charset="0"/>
                <a:cs typeface="Times New Roman" pitchFamily="18" charset="0"/>
              </a:rPr>
              <a:t>Рынок США является крупнейшим и наиболее развитым рынком в области B2C </a:t>
            </a:r>
            <a:r>
              <a:rPr lang="ru-RU" sz="2200" dirty="0" err="1" smtClean="0">
                <a:latin typeface="Times New Roman" pitchFamily="18" charset="0"/>
                <a:cs typeface="Times New Roman" pitchFamily="18" charset="0"/>
              </a:rPr>
              <a:t>Интернет-продаж</a:t>
            </a:r>
            <a:r>
              <a:rPr lang="ru-RU" sz="2200" dirty="0" smtClean="0">
                <a:latin typeface="Times New Roman" pitchFamily="18" charset="0"/>
                <a:cs typeface="Times New Roman" pitchFamily="18" charset="0"/>
              </a:rPr>
              <a:t> в мире и обладает самым высоким объемом продаж в этой сфере. </a:t>
            </a:r>
            <a:r>
              <a:rPr lang="ru-RU" sz="2200" dirty="0" err="1" smtClean="0">
                <a:latin typeface="Times New Roman" pitchFamily="18" charset="0"/>
                <a:cs typeface="Times New Roman" pitchFamily="18" charset="0"/>
              </a:rPr>
              <a:t>Онлайн-рынок</a:t>
            </a:r>
            <a:r>
              <a:rPr lang="ru-RU" sz="2200" dirty="0" smtClean="0">
                <a:latin typeface="Times New Roman" pitchFamily="18" charset="0"/>
                <a:cs typeface="Times New Roman" pitchFamily="18" charset="0"/>
              </a:rPr>
              <a:t> в </a:t>
            </a:r>
            <a:r>
              <a:rPr lang="ru-RU" sz="2200" b="1" i="1" dirty="0" smtClean="0">
                <a:latin typeface="Times New Roman" pitchFamily="18" charset="0"/>
                <a:cs typeface="Times New Roman" pitchFamily="18" charset="0"/>
              </a:rPr>
              <a:t>России</a:t>
            </a:r>
            <a:r>
              <a:rPr lang="ru-RU" sz="2200" dirty="0" smtClean="0">
                <a:latin typeface="Times New Roman" pitchFamily="18" charset="0"/>
                <a:cs typeface="Times New Roman" pitchFamily="18" charset="0"/>
              </a:rPr>
              <a:t> развивается более медленными темпами из-за плохой логистики и неустойчивой системы оплаты. На </a:t>
            </a:r>
            <a:r>
              <a:rPr lang="ru-RU" sz="2200" dirty="0" err="1" smtClean="0">
                <a:latin typeface="Times New Roman" pitchFamily="18" charset="0"/>
                <a:cs typeface="Times New Roman" pitchFamily="18" charset="0"/>
              </a:rPr>
              <a:t>онлайн-рынке</a:t>
            </a:r>
            <a:r>
              <a:rPr lang="ru-RU" sz="2200" dirty="0" smtClean="0">
                <a:latin typeface="Times New Roman" pitchFamily="18" charset="0"/>
                <a:cs typeface="Times New Roman" pitchFamily="18" charset="0"/>
              </a:rPr>
              <a:t> России доминируют местные компании, такие как </a:t>
            </a:r>
            <a:r>
              <a:rPr lang="ru-RU" sz="2200" b="1" dirty="0" smtClean="0">
                <a:latin typeface="Times New Roman" pitchFamily="18" charset="0"/>
                <a:cs typeface="Times New Roman" pitchFamily="18" charset="0"/>
              </a:rPr>
              <a:t>OZON, </a:t>
            </a:r>
            <a:r>
              <a:rPr lang="ru-RU" sz="2200" b="1" dirty="0" err="1" smtClean="0">
                <a:latin typeface="Times New Roman" pitchFamily="18" charset="0"/>
                <a:cs typeface="Times New Roman" pitchFamily="18" charset="0"/>
              </a:rPr>
              <a:t>Darberry</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YandexMarket</a:t>
            </a:r>
            <a:r>
              <a:rPr lang="ru-RU" sz="2200" b="1" dirty="0" smtClean="0">
                <a:latin typeface="Times New Roman" pitchFamily="18" charset="0"/>
                <a:cs typeface="Times New Roman" pitchFamily="18" charset="0"/>
              </a:rPr>
              <a:t> и </a:t>
            </a:r>
            <a:r>
              <a:rPr lang="ru-RU" sz="2200" b="1" dirty="0" err="1" smtClean="0">
                <a:latin typeface="Times New Roman" pitchFamily="18" charset="0"/>
                <a:cs typeface="Times New Roman" pitchFamily="18" charset="0"/>
              </a:rPr>
              <a:t>KupiVIP</a:t>
            </a:r>
            <a:r>
              <a:rPr lang="ru-RU" sz="2200" b="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 В России около 30 млн. человек совершают покупки через Интернет.</a:t>
            </a:r>
            <a:endParaRPr lang="ru-RU" sz="2200" dirty="0">
              <a:latin typeface="Times New Roman" pitchFamily="18" charset="0"/>
              <a:cs typeface="Times New Roman" pitchFamily="18" charset="0"/>
            </a:endParaRPr>
          </a:p>
        </p:txBody>
      </p:sp>
      <p:pic>
        <p:nvPicPr>
          <p:cNvPr id="4" name="Рисунок 3" descr="logo-kupivip-ru.jpg"/>
          <p:cNvPicPr>
            <a:picLocks noChangeAspect="1"/>
          </p:cNvPicPr>
          <p:nvPr/>
        </p:nvPicPr>
        <p:blipFill>
          <a:blip r:embed="rId2"/>
          <a:stretch>
            <a:fillRect/>
          </a:stretch>
        </p:blipFill>
        <p:spPr>
          <a:xfrm>
            <a:off x="357158" y="357166"/>
            <a:ext cx="3500430" cy="1089980"/>
          </a:xfrm>
          <a:prstGeom prst="rect">
            <a:avLst/>
          </a:prstGeom>
        </p:spPr>
      </p:pic>
      <p:pic>
        <p:nvPicPr>
          <p:cNvPr id="5" name="Рисунок 4" descr="34844-3e805406023e28b4033c6511361fd6f0-medium_jpg.jpg"/>
          <p:cNvPicPr>
            <a:picLocks noChangeAspect="1"/>
          </p:cNvPicPr>
          <p:nvPr/>
        </p:nvPicPr>
        <p:blipFill>
          <a:blip r:embed="rId3"/>
          <a:stretch>
            <a:fillRect/>
          </a:stretch>
        </p:blipFill>
        <p:spPr>
          <a:xfrm>
            <a:off x="4857752" y="357166"/>
            <a:ext cx="2540000" cy="990600"/>
          </a:xfrm>
          <a:prstGeom prst="rect">
            <a:avLst/>
          </a:prstGeom>
        </p:spPr>
      </p:pic>
      <p:pic>
        <p:nvPicPr>
          <p:cNvPr id="6" name="Рисунок 5" descr="yandex_market.png"/>
          <p:cNvPicPr>
            <a:picLocks noChangeAspect="1"/>
          </p:cNvPicPr>
          <p:nvPr/>
        </p:nvPicPr>
        <p:blipFill>
          <a:blip r:embed="rId4"/>
          <a:stretch>
            <a:fillRect/>
          </a:stretch>
        </p:blipFill>
        <p:spPr>
          <a:xfrm>
            <a:off x="785786" y="4929198"/>
            <a:ext cx="2247922" cy="1685936"/>
          </a:xfrm>
          <a:prstGeom prst="rect">
            <a:avLst/>
          </a:prstGeom>
        </p:spPr>
      </p:pic>
      <p:pic>
        <p:nvPicPr>
          <p:cNvPr id="7" name="Рисунок 6" descr="Ozon_logo_RGB.JPG"/>
          <p:cNvPicPr>
            <a:picLocks noChangeAspect="1"/>
          </p:cNvPicPr>
          <p:nvPr/>
        </p:nvPicPr>
        <p:blipFill>
          <a:blip r:embed="rId5"/>
          <a:stretch>
            <a:fillRect/>
          </a:stretch>
        </p:blipFill>
        <p:spPr>
          <a:xfrm>
            <a:off x="4143372" y="4929198"/>
            <a:ext cx="3381372" cy="16906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odna-stranica-v-indexe-yandexa.jpg"/>
          <p:cNvPicPr>
            <a:picLocks noChangeAspect="1"/>
          </p:cNvPicPr>
          <p:nvPr/>
        </p:nvPicPr>
        <p:blipFill>
          <a:blip r:embed="rId2"/>
          <a:stretch>
            <a:fillRect/>
          </a:stretch>
        </p:blipFill>
        <p:spPr>
          <a:xfrm>
            <a:off x="3714744" y="4190998"/>
            <a:ext cx="4267203" cy="2667002"/>
          </a:xfrm>
          <a:prstGeom prst="rect">
            <a:avLst/>
          </a:prstGeom>
        </p:spPr>
      </p:pic>
      <p:sp>
        <p:nvSpPr>
          <p:cNvPr id="3" name="Содержимое 2"/>
          <p:cNvSpPr>
            <a:spLocks noGrp="1"/>
          </p:cNvSpPr>
          <p:nvPr>
            <p:ph idx="1"/>
          </p:nvPr>
        </p:nvSpPr>
        <p:spPr>
          <a:xfrm>
            <a:off x="214282" y="2714620"/>
            <a:ext cx="5786478" cy="2714644"/>
          </a:xfrm>
        </p:spPr>
        <p:txBody>
          <a:bodyPr>
            <a:normAutofit lnSpcReduction="10000"/>
          </a:bodyPr>
          <a:lstStyle/>
          <a:p>
            <a:pPr algn="just">
              <a:buNone/>
            </a:pPr>
            <a:r>
              <a:rPr lang="ru-RU" sz="2200" dirty="0" smtClean="0">
                <a:latin typeface="Times New Roman" pitchFamily="18" charset="0"/>
                <a:cs typeface="Times New Roman" pitchFamily="18" charset="0"/>
              </a:rPr>
              <a:t>В РФ к продаже через Интернет </a:t>
            </a:r>
            <a:r>
              <a:rPr lang="ru-RU" sz="2200" b="1" dirty="0" smtClean="0">
                <a:latin typeface="Times New Roman" pitchFamily="18" charset="0"/>
                <a:cs typeface="Times New Roman" pitchFamily="18" charset="0"/>
              </a:rPr>
              <a:t>ЗАПРЕЩЕНЫ </a:t>
            </a:r>
            <a:r>
              <a:rPr lang="ru-RU" sz="2200" dirty="0" smtClean="0">
                <a:latin typeface="Times New Roman" pitchFamily="18" charset="0"/>
                <a:cs typeface="Times New Roman" pitchFamily="18" charset="0"/>
              </a:rPr>
              <a:t>следующие группы товаров:</a:t>
            </a:r>
          </a:p>
          <a:p>
            <a:pPr algn="just">
              <a:buFontTx/>
              <a:buChar char="-"/>
            </a:pPr>
            <a:r>
              <a:rPr lang="ru-RU" sz="2200" dirty="0" smtClean="0">
                <a:latin typeface="Times New Roman" pitchFamily="18" charset="0"/>
                <a:cs typeface="Times New Roman" pitchFamily="18" charset="0"/>
              </a:rPr>
              <a:t>алкогольная продукция; табачные изделия;</a:t>
            </a:r>
          </a:p>
          <a:p>
            <a:pPr algn="just">
              <a:buFontTx/>
              <a:buChar char="-"/>
            </a:pPr>
            <a:r>
              <a:rPr lang="ru-RU" sz="2200" dirty="0" smtClean="0">
                <a:latin typeface="Times New Roman" pitchFamily="18" charset="0"/>
                <a:cs typeface="Times New Roman" pitchFamily="18" charset="0"/>
              </a:rPr>
              <a:t>лекарственные средства; </a:t>
            </a:r>
            <a:r>
              <a:rPr lang="ru-RU" sz="2200" dirty="0" err="1" smtClean="0">
                <a:latin typeface="Times New Roman" pitchFamily="18" charset="0"/>
                <a:cs typeface="Times New Roman" pitchFamily="18" charset="0"/>
              </a:rPr>
              <a:t>БАДы</a:t>
            </a:r>
            <a:r>
              <a:rPr lang="ru-RU" sz="2200" dirty="0" smtClean="0">
                <a:latin typeface="Times New Roman" pitchFamily="18" charset="0"/>
                <a:cs typeface="Times New Roman" pitchFamily="18" charset="0"/>
              </a:rPr>
              <a:t>;</a:t>
            </a:r>
          </a:p>
          <a:p>
            <a:pPr algn="just">
              <a:buFontTx/>
              <a:buChar char="-"/>
            </a:pPr>
            <a:r>
              <a:rPr lang="ru-RU" sz="2200" dirty="0" smtClean="0">
                <a:latin typeface="Times New Roman" pitchFamily="18" charset="0"/>
                <a:cs typeface="Times New Roman" pitchFamily="18" charset="0"/>
              </a:rPr>
              <a:t>ювелирные изделия;</a:t>
            </a:r>
          </a:p>
          <a:p>
            <a:pPr algn="just">
              <a:buFontTx/>
              <a:buChar char="-"/>
            </a:pPr>
            <a:r>
              <a:rPr lang="ru-RU" sz="2200" dirty="0" smtClean="0">
                <a:latin typeface="Times New Roman" pitchFamily="18" charset="0"/>
                <a:cs typeface="Times New Roman" pitchFamily="18" charset="0"/>
              </a:rPr>
              <a:t>оружие и т.д.</a:t>
            </a:r>
          </a:p>
          <a:p>
            <a:pPr>
              <a:buFontTx/>
              <a:buChar char="-"/>
            </a:pPr>
            <a:endParaRPr lang="ru-RU" dirty="0" smtClean="0"/>
          </a:p>
          <a:p>
            <a:pPr>
              <a:buFontTx/>
              <a:buChar char="-"/>
            </a:pPr>
            <a:endParaRPr lang="ru-RU" dirty="0" smtClean="0"/>
          </a:p>
          <a:p>
            <a:pPr>
              <a:buFontTx/>
              <a:buChar char="-"/>
            </a:pPr>
            <a:endParaRPr lang="ru-RU" dirty="0"/>
          </a:p>
        </p:txBody>
      </p:sp>
      <p:pic>
        <p:nvPicPr>
          <p:cNvPr id="4" name="Рисунок 3" descr="vazhno.jpg"/>
          <p:cNvPicPr>
            <a:picLocks noChangeAspect="1"/>
          </p:cNvPicPr>
          <p:nvPr/>
        </p:nvPicPr>
        <p:blipFill>
          <a:blip r:embed="rId3" cstate="print"/>
          <a:stretch>
            <a:fillRect/>
          </a:stretch>
        </p:blipFill>
        <p:spPr>
          <a:xfrm>
            <a:off x="2571736" y="0"/>
            <a:ext cx="2643206" cy="2643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714752"/>
            <a:ext cx="7239000" cy="2500330"/>
          </a:xfrm>
        </p:spPr>
        <p:txBody>
          <a:bodyPr>
            <a:normAutofit/>
          </a:bodyPr>
          <a:lstStyle/>
          <a:p>
            <a:pPr algn="just">
              <a:buNone/>
            </a:pPr>
            <a:r>
              <a:rPr lang="ru-RU" sz="2200" dirty="0" smtClean="0">
                <a:latin typeface="Times New Roman" pitchFamily="18" charset="0"/>
                <a:cs typeface="Times New Roman" pitchFamily="18" charset="0"/>
              </a:rPr>
              <a:t>Как в случаях Интернет-покупки заключается договор купли-продажи? Информация, размещенная на сайте интернет-магазина, в печатном каталоге, на телевидении или иным  подобным вышеперечисленным способом вполне может расцениваться, как публичная оферта товара со всеми вытекающими из этого предложениями обязательствами.</a:t>
            </a:r>
            <a:endParaRPr lang="ru-RU" sz="2200" dirty="0">
              <a:latin typeface="Times New Roman" pitchFamily="18" charset="0"/>
              <a:cs typeface="Times New Roman" pitchFamily="18" charset="0"/>
            </a:endParaRPr>
          </a:p>
        </p:txBody>
      </p:sp>
      <p:pic>
        <p:nvPicPr>
          <p:cNvPr id="4" name="Рисунок 3" descr="internet-shopping.jpg"/>
          <p:cNvPicPr>
            <a:picLocks noChangeAspect="1"/>
          </p:cNvPicPr>
          <p:nvPr/>
        </p:nvPicPr>
        <p:blipFill>
          <a:blip r:embed="rId2"/>
          <a:stretch>
            <a:fillRect/>
          </a:stretch>
        </p:blipFill>
        <p:spPr>
          <a:xfrm>
            <a:off x="1428728" y="142852"/>
            <a:ext cx="5310198" cy="32126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7786742" cy="3929090"/>
          </a:xfrm>
        </p:spPr>
        <p:txBody>
          <a:bodyPr>
            <a:normAutofit/>
          </a:bodyPr>
          <a:lstStyle/>
          <a:p>
            <a:pPr algn="just">
              <a:buNone/>
            </a:pPr>
            <a:r>
              <a:rPr lang="ru-RU" sz="2200" b="1" dirty="0" smtClean="0">
                <a:latin typeface="Times New Roman" pitchFamily="18" charset="0"/>
                <a:cs typeface="Times New Roman" pitchFamily="18" charset="0"/>
              </a:rPr>
              <a:t>Публичная оферта товара </a:t>
            </a:r>
            <a:r>
              <a:rPr lang="ru-RU" sz="2200" dirty="0" smtClean="0">
                <a:latin typeface="Times New Roman" pitchFamily="18" charset="0"/>
                <a:cs typeface="Times New Roman" pitchFamily="18" charset="0"/>
              </a:rPr>
              <a:t>- предложение товара в его рекламе, каталогах и описаниях товаров, обращенных к неопределенному кругу лиц, признается публичной офертой, если оно содержит все существенные условия договора розничной купли-продажи. На основании подобной оферты покупателем может быть заявлен </a:t>
            </a:r>
            <a:r>
              <a:rPr lang="ru-RU" sz="2200" b="1" dirty="0" smtClean="0">
                <a:latin typeface="Times New Roman" pitchFamily="18" charset="0"/>
                <a:cs typeface="Times New Roman" pitchFamily="18" charset="0"/>
              </a:rPr>
              <a:t>акцепт,</a:t>
            </a:r>
            <a:r>
              <a:rPr lang="ru-RU" sz="2200" dirty="0" smtClean="0">
                <a:latin typeface="Times New Roman" pitchFamily="18" charset="0"/>
                <a:cs typeface="Times New Roman" pitchFamily="18" charset="0"/>
              </a:rPr>
              <a:t> то есть согласие заключить договор купли-продажи на предъявленных условиях. Это, к примеру, заполнение формы заказа на сайте, телефонный звонок продавцу для оформления заказа или иной, предложенный продавцом способ.</a:t>
            </a:r>
          </a:p>
          <a:p>
            <a:pPr>
              <a:buNone/>
            </a:pPr>
            <a:endParaRPr lang="ru-RU" dirty="0"/>
          </a:p>
        </p:txBody>
      </p:sp>
      <p:pic>
        <p:nvPicPr>
          <p:cNvPr id="4" name="Рисунок 3" descr="Chto-takoe-publichnaya-oferta.jpg"/>
          <p:cNvPicPr>
            <a:picLocks noChangeAspect="1"/>
          </p:cNvPicPr>
          <p:nvPr/>
        </p:nvPicPr>
        <p:blipFill>
          <a:blip r:embed="rId2"/>
          <a:stretch>
            <a:fillRect/>
          </a:stretch>
        </p:blipFill>
        <p:spPr>
          <a:xfrm>
            <a:off x="500034" y="3786190"/>
            <a:ext cx="3571900" cy="2794000"/>
          </a:xfrm>
          <a:prstGeom prst="rect">
            <a:avLst/>
          </a:prstGeom>
        </p:spPr>
      </p:pic>
      <p:pic>
        <p:nvPicPr>
          <p:cNvPr id="5" name="Рисунок 4" descr="lgm8zpaebfjr9_uokycm.png"/>
          <p:cNvPicPr>
            <a:picLocks noChangeAspect="1"/>
          </p:cNvPicPr>
          <p:nvPr/>
        </p:nvPicPr>
        <p:blipFill>
          <a:blip r:embed="rId3"/>
          <a:stretch>
            <a:fillRect/>
          </a:stretch>
        </p:blipFill>
        <p:spPr>
          <a:xfrm>
            <a:off x="4429124" y="4000504"/>
            <a:ext cx="3383910" cy="239535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154</TotalTime>
  <Words>1095</Words>
  <Application>Microsoft Office PowerPoint</Application>
  <PresentationFormat>Экран (4:3)</PresentationFormat>
  <Paragraphs>43</Paragraphs>
  <Slides>25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Calibri</vt:lpstr>
      <vt:lpstr>Times New Roman</vt:lpstr>
      <vt:lpstr>Trebuchet MS</vt:lpstr>
      <vt:lpstr>Wingdings</vt:lpstr>
      <vt:lpstr>Wingdings 2</vt:lpstr>
      <vt:lpstr>Изящная</vt:lpstr>
      <vt:lpstr>Всемирный день прав потребителей: «Потребительские права в цифровую эпоху»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 «плохого» интернет- магазина</vt:lpstr>
      <vt:lpstr>Пример «Хорошего» интернет- магазина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Всемирный день прав потребителей: «Потребительские права в цифровую эпоху»</dc:title>
  <dc:creator>Яшина Г.И.</dc:creator>
  <cp:lastModifiedBy>Яшина Г.И.</cp:lastModifiedBy>
  <cp:revision>17</cp:revision>
  <dcterms:modified xsi:type="dcterms:W3CDTF">2017-02-13T01:45:08Z</dcterms:modified>
</cp:coreProperties>
</file>